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  <p:sldMasterId id="2147483881" r:id="rId2"/>
  </p:sldMasterIdLst>
  <p:notesMasterIdLst>
    <p:notesMasterId r:id="rId22"/>
  </p:notesMasterIdLst>
  <p:handoutMasterIdLst>
    <p:handoutMasterId r:id="rId23"/>
  </p:handoutMasterIdLst>
  <p:sldIdLst>
    <p:sldId id="260" r:id="rId3"/>
    <p:sldId id="274" r:id="rId4"/>
    <p:sldId id="273" r:id="rId5"/>
    <p:sldId id="276" r:id="rId6"/>
    <p:sldId id="257" r:id="rId7"/>
    <p:sldId id="261" r:id="rId8"/>
    <p:sldId id="277" r:id="rId9"/>
    <p:sldId id="262" r:id="rId10"/>
    <p:sldId id="271" r:id="rId11"/>
    <p:sldId id="272" r:id="rId12"/>
    <p:sldId id="278" r:id="rId13"/>
    <p:sldId id="279" r:id="rId14"/>
    <p:sldId id="265" r:id="rId15"/>
    <p:sldId id="266" r:id="rId16"/>
    <p:sldId id="267" r:id="rId17"/>
    <p:sldId id="269" r:id="rId18"/>
    <p:sldId id="282" r:id="rId19"/>
    <p:sldId id="281" r:id="rId20"/>
    <p:sldId id="280" r:id="rId21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yeed, Abdul" initials="FA" lastIdx="4" clrIdx="0">
    <p:extLst>
      <p:ext uri="{19B8F6BF-5375-455C-9EA6-DF929625EA0E}">
        <p15:presenceInfo xmlns:p15="http://schemas.microsoft.com/office/powerpoint/2012/main" userId="S::afayeed@udel.edu::cbb8e88b-72c5-47b0-97ec-9b5991787e4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0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2CA0F4-6133-4DC4-83E7-1F2790E630C5}" v="700" dt="2021-04-15T17:22:25.280"/>
    <p1510:client id="{1E43B2B8-8594-9946-8018-472D309695C4}" v="1640" dt="2021-04-15T21:40:29.886"/>
    <p1510:client id="{2658EEF1-D5B1-50E2-C6BD-9925CF710FEA}" v="86" dt="2021-04-15T14:52:17.869"/>
    <p1510:client id="{4E1E5283-8217-9EE9-A071-1514A606AAB5}" v="305" dt="2021-04-15T19:22:56.797"/>
    <p1510:client id="{8A24C46B-89A3-4EAF-A1FE-E0C5FECDB329}" v="120" dt="2021-04-15T21:21:35.4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4"/>
  </p:normalViewPr>
  <p:slideViewPr>
    <p:cSldViewPr snapToGrid="0">
      <p:cViewPr varScale="1">
        <p:scale>
          <a:sx n="142" d="100"/>
          <a:sy n="142" d="100"/>
        </p:scale>
        <p:origin x="76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4T23:12:40.538" idx="1">
    <p:pos x="2037" y="235"/>
    <p:text>add for hydrogen iodide (the product)</p:text>
    <p:extLst>
      <p:ext uri="{C676402C-5697-4E1C-873F-D02D1690AC5C}">
        <p15:threadingInfo xmlns:p15="http://schemas.microsoft.com/office/powerpoint/2012/main" timeZoneBias="240"/>
      </p:ext>
    </p:extLst>
  </p:cm>
  <p:cm authorId="1" dt="2021-04-14T23:52:38.045" idx="3">
    <p:pos x="2037" y="331"/>
    <p:text>can someone prepare a slide on getting deeper analysis on safety review (unless the one presenting this can just do it verbally)</p:text>
    <p:extLst>
      <p:ext uri="{C676402C-5697-4E1C-873F-D02D1690AC5C}">
        <p15:threadingInfo xmlns:p15="http://schemas.microsoft.com/office/powerpoint/2012/main" timeZoneBias="240">
          <p15:parentCm authorId="1" idx="1"/>
        </p15:threadingInfo>
      </p:ext>
    </p:extLst>
  </p:cm>
  <p:cm authorId="1" dt="2021-04-14T23:54:21.600" idx="4">
    <p:pos x="2037" y="427"/>
    <p:text>put the references here, ill edit it later to the end slides</p:text>
    <p:extLst>
      <p:ext uri="{C676402C-5697-4E1C-873F-D02D1690AC5C}">
        <p15:threadingInfo xmlns:p15="http://schemas.microsoft.com/office/powerpoint/2012/main" timeZoneBias="240">
          <p15:parentCm authorId="1" idx="1"/>
        </p15:threadingInfo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-112" charset="0"/>
                <a:ea typeface="Geneva" pitchFamily="37" charset="-128"/>
                <a:cs typeface="Geneva" pitchFamily="37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A5CB7454-15C1-A944-AC37-5542B6D3ECE9}" type="datetime1">
              <a:rPr lang="en-US"/>
              <a:pPr>
                <a:defRPr/>
              </a:pPr>
              <a:t>5/5/21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-112" charset="0"/>
                <a:ea typeface="Geneva" pitchFamily="37" charset="-128"/>
                <a:cs typeface="Geneva" pitchFamily="37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6CAD9EFA-3E97-9B4D-8EE7-720657CEF6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877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-112" charset="0"/>
                <a:ea typeface="Geneva" pitchFamily="37" charset="-128"/>
                <a:cs typeface="Geneva" pitchFamily="37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1210EC45-414C-6A4E-BBBD-A09AEA33A371}" type="datetime1">
              <a:rPr lang="en-US"/>
              <a:pPr>
                <a:defRPr/>
              </a:pPr>
              <a:t>5/5/21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-112" charset="0"/>
                <a:ea typeface="Geneva" pitchFamily="37" charset="-128"/>
                <a:cs typeface="Geneva" pitchFamily="37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CFE6EDC6-DD80-2D48-A9E8-763FB51E6E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406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pitchFamily="-65" charset="-128"/>
        <a:cs typeface="Geneva" pitchFamily="-65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pitchFamily="-65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ヒラギノ角ゴ Pro W3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ヒラギノ角ゴ Pro W3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ヒラギノ角ゴ Pro W3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ORDER: Acetone + Iodine + HCl (acid catalyze) -&gt; </a:t>
            </a:r>
            <a:r>
              <a:rPr lang="en-US" err="1"/>
              <a:t>Iodo</a:t>
            </a:r>
            <a:r>
              <a:rPr lang="en-US"/>
              <a:t>-acetone + Hydrogen Iodide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E6EDC6-DD80-2D48-A9E8-763FB51E6E0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781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E6EDC6-DD80-2D48-A9E8-763FB51E6E0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223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567864FA-209B-1043-A841-ED36060A1A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3431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32CEFA-0C9E-F447-ADE1-E24CB476DEF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85800" y="1047750"/>
            <a:ext cx="7772400" cy="1066800"/>
          </a:xfrm>
        </p:spPr>
        <p:txBody>
          <a:bodyPr anchor="ctr"/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630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>
                <a:solidFill>
                  <a:srgbClr val="00609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>
                <a:solidFill>
                  <a:srgbClr val="006096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375047"/>
          </a:xfrm>
        </p:spPr>
        <p:txBody>
          <a:bodyPr/>
          <a:lstStyle>
            <a:lvl1pPr marL="0" indent="0">
              <a:buNone/>
              <a:defRPr sz="1400">
                <a:solidFill>
                  <a:srgbClr val="00609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3352800" y="4767263"/>
            <a:ext cx="2133600" cy="274637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4742D8B-8594-4B44-80B0-BECC0F075DC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183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609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3505200" y="4767263"/>
            <a:ext cx="2133600" cy="274637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6F69E68-A1F7-A441-8DC9-1255D615AC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19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38149"/>
            <a:ext cx="2057400" cy="3657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38149"/>
            <a:ext cx="6019800" cy="3657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3467100" y="4767263"/>
            <a:ext cx="2133600" cy="274637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FD8FFC6-973B-2442-BCAF-B040FDE7B89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1422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742950"/>
          </a:xfrm>
        </p:spPr>
        <p:txBody>
          <a:bodyPr/>
          <a:lstStyle>
            <a:lvl1pPr>
              <a:defRPr>
                <a:solidFill>
                  <a:srgbClr val="00609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3050"/>
            <a:ext cx="8229600" cy="2651125"/>
          </a:xfrm>
        </p:spPr>
        <p:txBody>
          <a:bodyPr/>
          <a:lstStyle>
            <a:lvl1pPr>
              <a:defRPr>
                <a:solidFill>
                  <a:srgbClr val="006096"/>
                </a:solidFill>
              </a:defRPr>
            </a:lvl1pPr>
            <a:lvl2pPr>
              <a:defRPr>
                <a:solidFill>
                  <a:srgbClr val="006096"/>
                </a:solidFill>
              </a:defRPr>
            </a:lvl2pPr>
            <a:lvl3pPr>
              <a:defRPr>
                <a:solidFill>
                  <a:srgbClr val="006096"/>
                </a:solidFill>
              </a:defRPr>
            </a:lvl3pPr>
            <a:lvl4pPr>
              <a:defRPr>
                <a:solidFill>
                  <a:srgbClr val="006096"/>
                </a:solidFill>
              </a:defRPr>
            </a:lvl4pPr>
            <a:lvl5pPr>
              <a:defRPr>
                <a:solidFill>
                  <a:srgbClr val="006096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3505200" y="4767263"/>
            <a:ext cx="2133600" cy="274637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7ED70C6-FDCB-5747-9A21-CEFC4DDC4D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591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477691"/>
            <a:ext cx="7772400" cy="1021556"/>
          </a:xfrm>
        </p:spPr>
        <p:txBody>
          <a:bodyPr anchor="t">
            <a:normAutofit/>
          </a:bodyPr>
          <a:lstStyle>
            <a:lvl1pPr algn="l">
              <a:defRPr sz="3200" b="1" cap="all">
                <a:solidFill>
                  <a:srgbClr val="00609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352550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3505200" y="4767263"/>
            <a:ext cx="2133600" cy="274637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8643EE7-E1E3-6A41-AED4-ADD0882BF97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860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742950"/>
          </a:xfrm>
        </p:spPr>
        <p:txBody>
          <a:bodyPr/>
          <a:lstStyle>
            <a:lvl1pPr>
              <a:defRPr>
                <a:solidFill>
                  <a:srgbClr val="00609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85851"/>
            <a:ext cx="4038600" cy="31087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1"/>
            <a:ext cx="4038600" cy="31087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3505200" y="4767263"/>
            <a:ext cx="2133600" cy="274637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F8EF95E-660F-6F48-9B3C-B3F93E20ACE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843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14350"/>
            <a:ext cx="4040188" cy="77390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88255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514350"/>
            <a:ext cx="4041775" cy="77390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288255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3505200" y="4767263"/>
            <a:ext cx="2133600" cy="274637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7A9B1A9-890C-8B44-BE90-7CB4395EE4D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6041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742950"/>
          </a:xfrm>
        </p:spPr>
        <p:txBody>
          <a:bodyPr/>
          <a:lstStyle>
            <a:lvl1pPr>
              <a:defRPr>
                <a:solidFill>
                  <a:srgbClr val="00609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3505200" y="4767263"/>
            <a:ext cx="2133600" cy="274637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88F1A38-2662-714D-BA55-F0640804B74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5442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276600" y="4767263"/>
            <a:ext cx="2133600" cy="274637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5524B65-BD56-BC42-A8D4-F7B262BC0E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385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38150"/>
            <a:ext cx="3008313" cy="871538"/>
          </a:xfrm>
        </p:spPr>
        <p:txBody>
          <a:bodyPr anchor="b"/>
          <a:lstStyle>
            <a:lvl1pPr algn="l">
              <a:defRPr sz="2000" b="1">
                <a:solidFill>
                  <a:srgbClr val="00609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438151"/>
            <a:ext cx="5111750" cy="3657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28750"/>
            <a:ext cx="3008313" cy="2667001"/>
          </a:xfrm>
        </p:spPr>
        <p:txBody>
          <a:bodyPr/>
          <a:lstStyle>
            <a:lvl1pPr marL="0" indent="0">
              <a:buNone/>
              <a:defRPr sz="1400">
                <a:solidFill>
                  <a:srgbClr val="00609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3563998" y="4767263"/>
            <a:ext cx="2133600" cy="274637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C045864-67DE-844A-AC03-EBD93572A56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630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6319"/>
            <a:ext cx="7772400" cy="1102519"/>
          </a:xfrm>
        </p:spPr>
        <p:txBody>
          <a:bodyPr/>
          <a:lstStyle>
            <a:lvl1pPr>
              <a:defRPr>
                <a:solidFill>
                  <a:srgbClr val="00609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431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703A62C-3036-4C46-B0F0-66308DE030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05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1"/>
                </a:solidFill>
                <a:latin typeface="Helvetica Neue" charset="0"/>
              </a:defRPr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00184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0" y="459580"/>
            <a:ext cx="2514600" cy="664369"/>
          </a:xfrm>
        </p:spPr>
        <p:txBody>
          <a:bodyPr anchor="b"/>
          <a:lstStyle>
            <a:lvl1pPr algn="l">
              <a:defRPr sz="2000" b="1">
                <a:solidFill>
                  <a:srgbClr val="00609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9580"/>
            <a:ext cx="5486400" cy="3636169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0" y="1200150"/>
            <a:ext cx="25146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3505200" y="4767263"/>
            <a:ext cx="2133600" cy="274637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4742D8B-8594-4B44-80B0-BECC0F075DC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1831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250"/>
            <a:ext cx="8229600" cy="742950"/>
          </a:xfrm>
        </p:spPr>
        <p:txBody>
          <a:bodyPr/>
          <a:lstStyle>
            <a:lvl1pPr>
              <a:defRPr>
                <a:solidFill>
                  <a:srgbClr val="00609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04950"/>
            <a:ext cx="8229600" cy="2651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3505200" y="4767263"/>
            <a:ext cx="2133600" cy="274637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6F69E68-A1F7-A441-8DC9-1255D615AC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190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18930" y="515937"/>
            <a:ext cx="2057400" cy="3579813"/>
          </a:xfrm>
        </p:spPr>
        <p:txBody>
          <a:bodyPr vert="eaVert"/>
          <a:lstStyle>
            <a:lvl1pPr>
              <a:defRPr>
                <a:solidFill>
                  <a:srgbClr val="006096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15937"/>
            <a:ext cx="6019800" cy="3579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3352800" y="4767263"/>
            <a:ext cx="2133600" cy="274637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FD8FFC6-973B-2442-BCAF-B040FDE7B89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1422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00184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028A5-D74C-9248-B723-0EC6CD7FD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609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9DA271-5D74-634F-9D21-C09B874B18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505200" y="4767263"/>
            <a:ext cx="2133600" cy="274637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3023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609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6096"/>
                </a:solidFill>
              </a:defRPr>
            </a:lvl1pPr>
            <a:lvl2pPr>
              <a:defRPr>
                <a:solidFill>
                  <a:srgbClr val="006096"/>
                </a:solidFill>
              </a:defRPr>
            </a:lvl2pPr>
            <a:lvl3pPr>
              <a:defRPr>
                <a:solidFill>
                  <a:srgbClr val="006096"/>
                </a:solidFill>
              </a:defRPr>
            </a:lvl3pPr>
            <a:lvl4pPr>
              <a:defRPr>
                <a:solidFill>
                  <a:srgbClr val="006096"/>
                </a:solidFill>
              </a:defRPr>
            </a:lvl4pPr>
            <a:lvl5pPr>
              <a:defRPr>
                <a:solidFill>
                  <a:srgbClr val="006096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3505200" y="4767263"/>
            <a:ext cx="2133600" cy="274637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7ED70C6-FDCB-5747-9A21-CEFC4DDC4D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591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647950"/>
            <a:ext cx="7772400" cy="1021556"/>
          </a:xfrm>
        </p:spPr>
        <p:txBody>
          <a:bodyPr anchor="t">
            <a:normAutofit/>
          </a:bodyPr>
          <a:lstStyle>
            <a:lvl1pPr algn="l">
              <a:defRPr sz="3200" b="1" cap="all">
                <a:solidFill>
                  <a:srgbClr val="00B0F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522809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3352800" y="4767263"/>
            <a:ext cx="2133600" cy="274637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8643EE7-E1E3-6A41-AED4-ADD0882BF97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86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742950"/>
          </a:xfrm>
        </p:spPr>
        <p:txBody>
          <a:bodyPr/>
          <a:lstStyle>
            <a:lvl1pPr>
              <a:defRPr>
                <a:solidFill>
                  <a:srgbClr val="00609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09701"/>
            <a:ext cx="4038600" cy="2686049"/>
          </a:xfrm>
        </p:spPr>
        <p:txBody>
          <a:bodyPr/>
          <a:lstStyle>
            <a:lvl1pPr>
              <a:defRPr sz="2800">
                <a:solidFill>
                  <a:srgbClr val="006096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09701"/>
            <a:ext cx="4038600" cy="2686049"/>
          </a:xfrm>
        </p:spPr>
        <p:txBody>
          <a:bodyPr/>
          <a:lstStyle>
            <a:lvl1pPr>
              <a:defRPr sz="2800">
                <a:solidFill>
                  <a:srgbClr val="006096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3505200" y="4767263"/>
            <a:ext cx="2133600" cy="274637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F8EF95E-660F-6F48-9B3C-B3F93E20ACE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84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02445"/>
            <a:ext cx="4040188" cy="773906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609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76350"/>
            <a:ext cx="4040188" cy="2963466"/>
          </a:xfrm>
        </p:spPr>
        <p:txBody>
          <a:bodyPr/>
          <a:lstStyle>
            <a:lvl1pPr>
              <a:defRPr sz="2400">
                <a:solidFill>
                  <a:srgbClr val="006096"/>
                </a:solidFill>
              </a:defRPr>
            </a:lvl1pPr>
            <a:lvl2pPr>
              <a:defRPr sz="2000">
                <a:solidFill>
                  <a:srgbClr val="006096"/>
                </a:solidFill>
              </a:defRPr>
            </a:lvl2pPr>
            <a:lvl3pPr>
              <a:defRPr sz="1800">
                <a:solidFill>
                  <a:srgbClr val="006096"/>
                </a:solidFill>
              </a:defRPr>
            </a:lvl3pPr>
            <a:lvl4pPr>
              <a:defRPr sz="1600">
                <a:solidFill>
                  <a:srgbClr val="006096"/>
                </a:solidFill>
              </a:defRPr>
            </a:lvl4pPr>
            <a:lvl5pPr>
              <a:defRPr sz="1600">
                <a:solidFill>
                  <a:srgbClr val="006096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502445"/>
            <a:ext cx="4041775" cy="773906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609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276350"/>
            <a:ext cx="4041775" cy="2963466"/>
          </a:xfrm>
        </p:spPr>
        <p:txBody>
          <a:bodyPr/>
          <a:lstStyle>
            <a:lvl1pPr>
              <a:defRPr sz="2400">
                <a:solidFill>
                  <a:srgbClr val="006096"/>
                </a:solidFill>
              </a:defRPr>
            </a:lvl1pPr>
            <a:lvl2pPr>
              <a:defRPr sz="2000">
                <a:solidFill>
                  <a:srgbClr val="006096"/>
                </a:solidFill>
              </a:defRPr>
            </a:lvl2pPr>
            <a:lvl3pPr>
              <a:defRPr sz="1800">
                <a:solidFill>
                  <a:srgbClr val="006096"/>
                </a:solidFill>
              </a:defRPr>
            </a:lvl3pPr>
            <a:lvl4pPr>
              <a:defRPr sz="1600">
                <a:solidFill>
                  <a:srgbClr val="006096"/>
                </a:solidFill>
              </a:defRPr>
            </a:lvl4pPr>
            <a:lvl5pPr>
              <a:defRPr sz="1600">
                <a:solidFill>
                  <a:srgbClr val="006096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3505200" y="4767263"/>
            <a:ext cx="2133600" cy="274637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7A9B1A9-890C-8B44-BE90-7CB4395EE4D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604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609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3505200" y="4767263"/>
            <a:ext cx="2133600" cy="274637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88F1A38-2662-714D-BA55-F0640804B74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544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505200" y="4767263"/>
            <a:ext cx="2133600" cy="274637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5524B65-BD56-BC42-A8D4-F7B262BC0E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38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14350"/>
            <a:ext cx="3008313" cy="947738"/>
          </a:xfrm>
        </p:spPr>
        <p:txBody>
          <a:bodyPr anchor="b"/>
          <a:lstStyle>
            <a:lvl1pPr algn="l">
              <a:defRPr sz="2000" b="1">
                <a:solidFill>
                  <a:srgbClr val="00609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14351"/>
            <a:ext cx="5111750" cy="3581400"/>
          </a:xfrm>
        </p:spPr>
        <p:txBody>
          <a:bodyPr/>
          <a:lstStyle>
            <a:lvl1pPr>
              <a:defRPr sz="3200">
                <a:solidFill>
                  <a:srgbClr val="006096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657351"/>
            <a:ext cx="3008313" cy="2438400"/>
          </a:xfrm>
        </p:spPr>
        <p:txBody>
          <a:bodyPr/>
          <a:lstStyle>
            <a:lvl1pPr marL="0" indent="0">
              <a:buNone/>
              <a:defRPr sz="1400">
                <a:solidFill>
                  <a:srgbClr val="00609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3352800" y="4767263"/>
            <a:ext cx="2133600" cy="274637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C045864-67DE-844A-AC03-EBD93572A56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630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590550"/>
            <a:ext cx="82296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19250"/>
            <a:ext cx="8229600" cy="265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  <p:sldLayoutId id="2147483879" r:id="rId12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Calibri"/>
          <a:ea typeface="Geneva" pitchFamily="-65" charset="-128"/>
          <a:cs typeface="Calibri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" pitchFamily="-65" charset="0"/>
          <a:ea typeface="Geneva" pitchFamily="-65" charset="-128"/>
          <a:cs typeface="Geneva" pitchFamily="-65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" pitchFamily="-65" charset="0"/>
          <a:ea typeface="Geneva" pitchFamily="-65" charset="-128"/>
          <a:cs typeface="Geneva" pitchFamily="-65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" pitchFamily="-65" charset="0"/>
          <a:ea typeface="Geneva" pitchFamily="-65" charset="-128"/>
          <a:cs typeface="Geneva" pitchFamily="-65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" pitchFamily="-65" charset="0"/>
          <a:ea typeface="Geneva" pitchFamily="-65" charset="-128"/>
          <a:cs typeface="Geneva" pitchFamily="-65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" pitchFamily="-65" charset="0"/>
          <a:ea typeface="Geneva" pitchFamily="-65" charset="-128"/>
          <a:cs typeface="Geneva" pitchFamily="-65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" pitchFamily="-65" charset="0"/>
          <a:ea typeface="Geneva" pitchFamily="-65" charset="-128"/>
          <a:cs typeface="Geneva" pitchFamily="-65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" pitchFamily="-65" charset="0"/>
          <a:ea typeface="Geneva" pitchFamily="-65" charset="-128"/>
          <a:cs typeface="Geneva" pitchFamily="-65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" pitchFamily="-65" charset="0"/>
          <a:ea typeface="Geneva" pitchFamily="-65" charset="-128"/>
          <a:cs typeface="Geneva" pitchFamily="-65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bg1"/>
          </a:solidFill>
          <a:latin typeface="Calibri"/>
          <a:ea typeface="Geneva" pitchFamily="-65" charset="-128"/>
          <a:cs typeface="Calibri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bg1"/>
          </a:solidFill>
          <a:latin typeface="Calibri"/>
          <a:ea typeface="Geneva" pitchFamily="-65" charset="-128"/>
          <a:cs typeface="Calibri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bg1"/>
          </a:solidFill>
          <a:latin typeface="Calibri"/>
          <a:ea typeface="ヒラギノ角ゴ Pro W3" charset="-128"/>
          <a:cs typeface="Calibri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bg1"/>
          </a:solidFill>
          <a:latin typeface="Calibri"/>
          <a:ea typeface="ヒラギノ角ゴ Pro W3" charset="-128"/>
          <a:cs typeface="Calibri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bg1"/>
          </a:solidFill>
          <a:latin typeface="Calibri"/>
          <a:ea typeface="ヒラギノ角ゴ Pro W3" charset="-128"/>
          <a:cs typeface="Calibri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914400"/>
            <a:ext cx="82296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943100"/>
            <a:ext cx="8229600" cy="265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Helvetica Neue" charset="0"/>
              </a:defRPr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82" r:id="rId11"/>
    <p:sldLayoutId id="2147483880" r:id="rId12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Calibri"/>
          <a:ea typeface="Geneva" pitchFamily="-65" charset="-128"/>
          <a:cs typeface="Calibri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" pitchFamily="-65" charset="0"/>
          <a:ea typeface="Geneva" pitchFamily="-65" charset="-128"/>
          <a:cs typeface="Geneva" pitchFamily="-65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" pitchFamily="-65" charset="0"/>
          <a:ea typeface="Geneva" pitchFamily="-65" charset="-128"/>
          <a:cs typeface="Geneva" pitchFamily="-65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" pitchFamily="-65" charset="0"/>
          <a:ea typeface="Geneva" pitchFamily="-65" charset="-128"/>
          <a:cs typeface="Geneva" pitchFamily="-65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" pitchFamily="-65" charset="0"/>
          <a:ea typeface="Geneva" pitchFamily="-65" charset="-128"/>
          <a:cs typeface="Geneva" pitchFamily="-65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" pitchFamily="-65" charset="0"/>
          <a:ea typeface="Geneva" pitchFamily="-65" charset="-128"/>
          <a:cs typeface="Geneva" pitchFamily="-65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" pitchFamily="-65" charset="0"/>
          <a:ea typeface="Geneva" pitchFamily="-65" charset="-128"/>
          <a:cs typeface="Geneva" pitchFamily="-65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" pitchFamily="-65" charset="0"/>
          <a:ea typeface="Geneva" pitchFamily="-65" charset="-128"/>
          <a:cs typeface="Geneva" pitchFamily="-65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" pitchFamily="-65" charset="0"/>
          <a:ea typeface="Geneva" pitchFamily="-65" charset="-128"/>
          <a:cs typeface="Geneva" pitchFamily="-65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2"/>
          </a:solidFill>
          <a:latin typeface="Calibri"/>
          <a:ea typeface="Geneva" pitchFamily="-65" charset="-128"/>
          <a:cs typeface="Calibri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2"/>
          </a:solidFill>
          <a:latin typeface="Calibri"/>
          <a:ea typeface="Geneva" pitchFamily="-65" charset="-128"/>
          <a:cs typeface="Calibri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2"/>
          </a:solidFill>
          <a:latin typeface="Calibri"/>
          <a:ea typeface="ヒラギノ角ゴ Pro W3" charset="-128"/>
          <a:cs typeface="Calibri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2"/>
          </a:solidFill>
          <a:latin typeface="Calibri"/>
          <a:ea typeface="ヒラギノ角ゴ Pro W3" charset="-128"/>
          <a:cs typeface="Calibri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2"/>
          </a:solidFill>
          <a:latin typeface="Calibri"/>
          <a:ea typeface="ヒラギノ角ゴ Pro W3" charset="-128"/>
          <a:cs typeface="Calibri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abchem.com/tools/msds/msds/LC15590.pdf" TargetMode="External"/><Relationship Id="rId2" Type="http://schemas.openxmlformats.org/officeDocument/2006/relationships/hyperlink" Target="https://www.labchem.com/tools/msds/msds/LC10420.pdf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mathesongas.com/pdfs/msds/MAT11100.pdf" TargetMode="External"/><Relationship Id="rId4" Type="http://schemas.openxmlformats.org/officeDocument/2006/relationships/hyperlink" Target="https://www.labchem.com/tools/msds/msds/LC15300.pdf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abchem.com/tools/msds/msds/LC15300.pdf" TargetMode="External"/><Relationship Id="rId3" Type="http://schemas.openxmlformats.org/officeDocument/2006/relationships/image" Target="../media/image9.png"/><Relationship Id="rId7" Type="http://schemas.openxmlformats.org/officeDocument/2006/relationships/hyperlink" Target="http://www.labchem.com/tools/msds/msds/LC15590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labchem.com/tools/msds/msds/LC10420.pdf" TargetMode="External"/><Relationship Id="rId5" Type="http://schemas.openxmlformats.org/officeDocument/2006/relationships/image" Target="../media/image11.png"/><Relationship Id="rId10" Type="http://schemas.openxmlformats.org/officeDocument/2006/relationships/comments" Target="../comments/comment1.xml"/><Relationship Id="rId4" Type="http://schemas.openxmlformats.org/officeDocument/2006/relationships/image" Target="../media/image10.jpeg"/><Relationship Id="rId9" Type="http://schemas.openxmlformats.org/officeDocument/2006/relationships/hyperlink" Target="https://www.mathesongas.com/pdfs/msds/MAT11100.pdf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862B9-9B7C-D144-84C0-73F75744D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582334"/>
            <a:ext cx="7772400" cy="1102519"/>
          </a:xfrm>
        </p:spPr>
        <p:txBody>
          <a:bodyPr/>
          <a:lstStyle/>
          <a:p>
            <a:r>
              <a:rPr lang="en-US" sz="4000" b="1">
                <a:latin typeface="Calibri" panose="020F0502020204030204" pitchFamily="34" charset="0"/>
                <a:ea typeface="Geneva"/>
                <a:cs typeface="Calibri" panose="020F0502020204030204" pitchFamily="34" charset="0"/>
              </a:rPr>
              <a:t>Kinetics Lab (KIN)</a:t>
            </a:r>
            <a:br>
              <a:rPr lang="en-US" sz="4000" b="1">
                <a:latin typeface="Calibri" panose="020F0502020204030204" pitchFamily="34" charset="0"/>
                <a:ea typeface="Geneva"/>
                <a:cs typeface="Calibri" panose="020F0502020204030204" pitchFamily="34" charset="0"/>
              </a:rPr>
            </a:br>
            <a:r>
              <a:rPr lang="en-US" sz="4000" b="1">
                <a:latin typeface="Calibri" panose="020F0502020204030204" pitchFamily="34" charset="0"/>
                <a:ea typeface="Geneva"/>
                <a:cs typeface="Calibri" panose="020F0502020204030204" pitchFamily="34" charset="0"/>
              </a:rPr>
              <a:t>Prelab Presentation</a:t>
            </a:r>
            <a:endParaRPr lang="en-US" sz="40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9DB0FB-0262-2F45-B17F-5A7BF65024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351" y="2008637"/>
            <a:ext cx="7321011" cy="2137797"/>
          </a:xfrm>
        </p:spPr>
        <p:txBody>
          <a:bodyPr/>
          <a:lstStyle/>
          <a:p>
            <a:r>
              <a:rPr lang="en-US" b="1">
                <a:solidFill>
                  <a:schemeClr val="bg1"/>
                </a:solidFill>
                <a:latin typeface="Calibri" panose="020F0502020204030204" pitchFamily="34" charset="0"/>
                <a:ea typeface="Geneva"/>
                <a:cs typeface="Calibri" panose="020F0502020204030204" pitchFamily="34" charset="0"/>
              </a:rPr>
              <a:t>Group Name:</a:t>
            </a:r>
            <a:r>
              <a:rPr lang="en-US">
                <a:solidFill>
                  <a:schemeClr val="bg1"/>
                </a:solidFill>
                <a:latin typeface="Calibri" panose="020F0502020204030204" pitchFamily="34" charset="0"/>
                <a:ea typeface="Geneva"/>
                <a:cs typeface="Calibri" panose="020F0502020204030204" pitchFamily="34" charset="0"/>
              </a:rPr>
              <a:t> Just Diene (Group 6)</a:t>
            </a:r>
          </a:p>
          <a:p>
            <a:r>
              <a:rPr lang="en-US" b="1">
                <a:solidFill>
                  <a:schemeClr val="bg1"/>
                </a:solidFill>
                <a:latin typeface="Calibri" panose="020F0502020204030204" pitchFamily="34" charset="0"/>
                <a:ea typeface="Geneva"/>
                <a:cs typeface="Calibri" panose="020F0502020204030204" pitchFamily="34" charset="0"/>
              </a:rPr>
              <a:t>Instructor:</a:t>
            </a:r>
            <a:r>
              <a:rPr lang="en-US">
                <a:solidFill>
                  <a:schemeClr val="bg1"/>
                </a:solidFill>
                <a:latin typeface="Calibri" panose="020F0502020204030204" pitchFamily="34" charset="0"/>
                <a:ea typeface="Geneva"/>
                <a:cs typeface="Calibri" panose="020F0502020204030204" pitchFamily="34" charset="0"/>
              </a:rPr>
              <a:t> Dr. Marat Orazov</a:t>
            </a:r>
          </a:p>
          <a:p>
            <a:r>
              <a:rPr lang="en-US" b="1">
                <a:solidFill>
                  <a:schemeClr val="bg1"/>
                </a:solidFill>
                <a:latin typeface="Calibri" panose="020F0502020204030204" pitchFamily="34" charset="0"/>
                <a:ea typeface="Geneva"/>
                <a:cs typeface="Calibri" panose="020F0502020204030204" pitchFamily="34" charset="0"/>
              </a:rPr>
              <a:t>Date:</a:t>
            </a:r>
            <a:r>
              <a:rPr lang="en-US">
                <a:solidFill>
                  <a:schemeClr val="bg1"/>
                </a:solidFill>
                <a:latin typeface="Calibri" panose="020F0502020204030204" pitchFamily="34" charset="0"/>
                <a:ea typeface="Geneva"/>
                <a:cs typeface="Calibri" panose="020F0502020204030204" pitchFamily="34" charset="0"/>
              </a:rPr>
              <a:t> April 15</a:t>
            </a:r>
            <a:r>
              <a:rPr lang="en-US" baseline="30000">
                <a:solidFill>
                  <a:schemeClr val="bg1"/>
                </a:solidFill>
                <a:latin typeface="Calibri" panose="020F0502020204030204" pitchFamily="34" charset="0"/>
                <a:ea typeface="Geneva"/>
                <a:cs typeface="Calibri" panose="020F0502020204030204" pitchFamily="34" charset="0"/>
              </a:rPr>
              <a:t>th</a:t>
            </a:r>
            <a:r>
              <a:rPr lang="en-US">
                <a:solidFill>
                  <a:schemeClr val="bg1"/>
                </a:solidFill>
                <a:latin typeface="Calibri" panose="020F0502020204030204" pitchFamily="34" charset="0"/>
                <a:ea typeface="Geneva"/>
                <a:cs typeface="Calibri" panose="020F0502020204030204" pitchFamily="34" charset="0"/>
              </a:rPr>
              <a:t>, 2021</a:t>
            </a:r>
          </a:p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>
                <a:solidFill>
                  <a:schemeClr val="bg1"/>
                </a:solidFill>
                <a:latin typeface="Calibri" panose="020F0502020204030204" pitchFamily="34" charset="0"/>
                <a:ea typeface="Geneva"/>
                <a:cs typeface="Calibri" panose="020F0502020204030204" pitchFamily="34" charset="0"/>
              </a:rPr>
              <a:t>Group Members:</a:t>
            </a:r>
            <a:endParaRPr lang="en-US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>
                <a:solidFill>
                  <a:schemeClr val="bg1"/>
                </a:solidFill>
                <a:latin typeface="Calibri" panose="020F0502020204030204" pitchFamily="34" charset="0"/>
                <a:ea typeface="Geneva"/>
                <a:cs typeface="Calibri" panose="020F0502020204030204" pitchFamily="34" charset="0"/>
              </a:rPr>
              <a:t>Daniel Robinson         Abdul Fayeed 	 Neel Shah 	 Evan Sciacchitano</a:t>
            </a:r>
            <a:b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520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DB48B8-8122-014D-ACEF-1991F6D207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8F1A38-2662-714D-BA55-F0640804B748}" type="slidenum">
              <a:rPr lang="en-US" sz="1500" smtClean="0">
                <a:latin typeface="+mj-lt"/>
              </a:rPr>
              <a:pPr>
                <a:defRPr/>
              </a:pPr>
              <a:t>9</a:t>
            </a:fld>
            <a:endParaRPr lang="en-US" sz="1500">
              <a:latin typeface="+mj-lt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3638E41-8E07-E340-8966-D4A7E9E56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4673"/>
            <a:ext cx="8229600" cy="742950"/>
          </a:xfrm>
        </p:spPr>
        <p:txBody>
          <a:bodyPr/>
          <a:lstStyle/>
          <a:p>
            <a:r>
              <a:rPr lang="en-US" sz="2800" b="1">
                <a:solidFill>
                  <a:srgbClr val="002060"/>
                </a:solidFill>
                <a:latin typeface="+mj-lt"/>
                <a:ea typeface="Geneva"/>
                <a:cs typeface="Times New Roman"/>
              </a:rPr>
              <a:t>OPERATIONAL HAZARDS AND PRECAUTIONS</a:t>
            </a:r>
            <a:endParaRPr lang="en-US">
              <a:latin typeface="+mj-lt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DDAD2F2-05AC-B046-9E47-4781A1AB9B97}"/>
              </a:ext>
            </a:extLst>
          </p:cNvPr>
          <p:cNvSpPr txBox="1">
            <a:spLocks/>
          </p:cNvSpPr>
          <p:nvPr/>
        </p:nvSpPr>
        <p:spPr>
          <a:xfrm>
            <a:off x="1776221" y="1375580"/>
            <a:ext cx="2363783" cy="3189223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bg1"/>
                </a:solidFill>
                <a:latin typeface="Calibri"/>
                <a:ea typeface="Geneva" pitchFamily="-65" charset="-128"/>
                <a:cs typeface="Calibri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bg1"/>
                </a:solidFill>
                <a:latin typeface="Calibri"/>
                <a:ea typeface="Geneva" pitchFamily="-65" charset="-128"/>
                <a:cs typeface="Calibri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bg1"/>
                </a:solidFill>
                <a:latin typeface="Calibri"/>
                <a:ea typeface="ヒラギノ角ゴ Pro W3" charset="-128"/>
                <a:cs typeface="Calibri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bg1"/>
                </a:solidFill>
                <a:latin typeface="Calibri"/>
                <a:ea typeface="ヒラギノ角ゴ Pro W3" charset="-128"/>
                <a:cs typeface="Calibri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bg1"/>
                </a:solidFill>
                <a:latin typeface="Calibri"/>
                <a:ea typeface="ヒラギノ角ゴ Pro W3" charset="-128"/>
                <a:cs typeface="Calibri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1600">
                <a:solidFill>
                  <a:srgbClr val="002060"/>
                </a:solidFill>
                <a:latin typeface="+mj-lt"/>
                <a:ea typeface="Geneva"/>
                <a:cs typeface="Times New Roman"/>
              </a:rPr>
              <a:t>Sharp Objects:</a:t>
            </a:r>
          </a:p>
          <a:p>
            <a:pPr lvl="1"/>
            <a:r>
              <a:rPr lang="en-US" sz="1400">
                <a:solidFill>
                  <a:srgbClr val="002060"/>
                </a:solidFill>
                <a:latin typeface="+mj-lt"/>
                <a:ea typeface="Geneva"/>
                <a:cs typeface="Times New Roman"/>
              </a:rPr>
              <a:t>Needle on the syringes</a:t>
            </a:r>
          </a:p>
          <a:p>
            <a:pPr marL="285750"/>
            <a:r>
              <a:rPr lang="en-US" sz="1600">
                <a:solidFill>
                  <a:srgbClr val="002060"/>
                </a:solidFill>
                <a:latin typeface="+mj-lt"/>
                <a:ea typeface="Geneva"/>
                <a:cs typeface="Times New Roman"/>
              </a:rPr>
              <a:t>Fire:</a:t>
            </a:r>
          </a:p>
          <a:p>
            <a:pPr lvl="1"/>
            <a:r>
              <a:rPr lang="en-US" sz="1400">
                <a:solidFill>
                  <a:srgbClr val="002060"/>
                </a:solidFill>
                <a:latin typeface="+mj-lt"/>
                <a:ea typeface="Geneva"/>
                <a:cs typeface="Times New Roman"/>
              </a:rPr>
              <a:t>Acetone has a flash point of -20°C</a:t>
            </a:r>
            <a:endParaRPr lang="en-US"/>
          </a:p>
          <a:p>
            <a:pPr marL="457200" lvl="1" indent="0">
              <a:buNone/>
            </a:pPr>
            <a:endParaRPr lang="en-US" sz="1400">
              <a:solidFill>
                <a:srgbClr val="002060"/>
              </a:solidFill>
              <a:latin typeface="+mj-lt"/>
              <a:cs typeface="Times New Roman" panose="02020603050405020304" pitchFamily="18" charset="0"/>
            </a:endParaRPr>
          </a:p>
          <a:p>
            <a:pPr marL="685800" lvl="1">
              <a:buFont typeface="Arial" charset="0"/>
              <a:buChar char="–"/>
            </a:pPr>
            <a:endParaRPr lang="en-US" sz="1600">
              <a:solidFill>
                <a:srgbClr val="002060"/>
              </a:solidFill>
              <a:latin typeface="+mj-lt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en-US" sz="1600">
              <a:solidFill>
                <a:srgbClr val="002060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973E195-140F-9C4A-97F7-3FF279A0C432}"/>
              </a:ext>
            </a:extLst>
          </p:cNvPr>
          <p:cNvSpPr txBox="1">
            <a:spLocks/>
          </p:cNvSpPr>
          <p:nvPr/>
        </p:nvSpPr>
        <p:spPr bwMode="auto">
          <a:xfrm>
            <a:off x="4885848" y="1375580"/>
            <a:ext cx="2309721" cy="3189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rgbClr val="006096"/>
                </a:solidFill>
                <a:latin typeface="Calibri"/>
                <a:ea typeface="Geneva" pitchFamily="-65" charset="-128"/>
                <a:cs typeface="Calibri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rgbClr val="006096"/>
                </a:solidFill>
                <a:latin typeface="Calibri"/>
                <a:ea typeface="Geneva" pitchFamily="-65" charset="-128"/>
                <a:cs typeface="Calibri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rgbClr val="006096"/>
                </a:solidFill>
                <a:latin typeface="Calibri"/>
                <a:ea typeface="ヒラギノ角ゴ Pro W3" charset="-128"/>
                <a:cs typeface="Calibri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rgbClr val="006096"/>
                </a:solidFill>
                <a:latin typeface="Calibri"/>
                <a:ea typeface="ヒラギノ角ゴ Pro W3" charset="-128"/>
                <a:cs typeface="Calibri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rgbClr val="006096"/>
                </a:solidFill>
                <a:latin typeface="Calibri"/>
                <a:ea typeface="ヒラギノ角ゴ Pro W3" charset="-128"/>
                <a:cs typeface="Calibri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Sharp Objects:</a:t>
            </a:r>
            <a:endParaRPr lang="en-US">
              <a:latin typeface="+mj-lt"/>
            </a:endParaRPr>
          </a:p>
          <a:p>
            <a:pPr lvl="1"/>
            <a:r>
              <a:rPr lang="en-US" sz="1400">
                <a:solidFill>
                  <a:srgbClr val="002060"/>
                </a:solidFill>
                <a:latin typeface="+mj-lt"/>
                <a:ea typeface="Geneva"/>
                <a:cs typeface="Times New Roman"/>
              </a:rPr>
              <a:t>Extra precaution and wear proper PPE</a:t>
            </a:r>
            <a:endParaRPr lang="en-US" sz="1400">
              <a:latin typeface="+mj-lt"/>
            </a:endParaRPr>
          </a:p>
          <a:p>
            <a:r>
              <a:rPr lang="en-US" sz="1600">
                <a:solidFill>
                  <a:srgbClr val="002060"/>
                </a:solidFill>
                <a:latin typeface="+mj-lt"/>
                <a:ea typeface="Geneva"/>
                <a:cs typeface="Times New Roman"/>
              </a:rPr>
              <a:t>Fire: </a:t>
            </a:r>
          </a:p>
          <a:p>
            <a:pPr lvl="1"/>
            <a:r>
              <a:rPr lang="en-US" sz="1400">
                <a:solidFill>
                  <a:srgbClr val="002060"/>
                </a:solidFill>
                <a:latin typeface="+mj-lt"/>
                <a:ea typeface="Geneva"/>
                <a:cs typeface="Times New Roman"/>
              </a:rPr>
              <a:t>Remove any sources of ignition from lab</a:t>
            </a:r>
            <a:endParaRPr lang="en-US" sz="1600">
              <a:solidFill>
                <a:srgbClr val="002060"/>
              </a:solidFill>
              <a:latin typeface="+mj-lt"/>
              <a:ea typeface="Geneva"/>
              <a:cs typeface="Times New Roman"/>
            </a:endParaRPr>
          </a:p>
          <a:p>
            <a:pPr marL="457200" lvl="1" indent="0">
              <a:buNone/>
            </a:pPr>
            <a:endParaRPr lang="en-US" sz="1600">
              <a:solidFill>
                <a:srgbClr val="002060"/>
              </a:solidFill>
              <a:latin typeface="+mj-lt"/>
              <a:cs typeface="Times New Roman" panose="02020603050405020304" pitchFamily="18" charset="0"/>
            </a:endParaRPr>
          </a:p>
          <a:p>
            <a:pPr lvl="1"/>
            <a:endParaRPr lang="en-US" sz="1600">
              <a:solidFill>
                <a:srgbClr val="002060"/>
              </a:solidFill>
              <a:latin typeface="+mj-lt"/>
              <a:cs typeface="Times New Roman" panose="02020603050405020304" pitchFamily="18" charset="0"/>
            </a:endParaRPr>
          </a:p>
          <a:p>
            <a:pPr lvl="1"/>
            <a:endParaRPr lang="en-US" sz="1200">
              <a:solidFill>
                <a:srgbClr val="002060"/>
              </a:solidFill>
              <a:latin typeface="+mj-lt"/>
              <a:cs typeface="Times New Roman" panose="02020603050405020304" pitchFamily="18" charset="0"/>
            </a:endParaRPr>
          </a:p>
          <a:p>
            <a:pPr marL="457200" lvl="1" indent="0">
              <a:buFont typeface="Arial" charset="0"/>
              <a:buNone/>
            </a:pPr>
            <a:br>
              <a:rPr lang="en-US">
                <a:latin typeface="+mj-lt"/>
                <a:cs typeface="Times New Roman" panose="02020603050405020304" pitchFamily="18" charset="0"/>
              </a:rPr>
            </a:br>
            <a:endParaRPr lang="en-US">
              <a:solidFill>
                <a:srgbClr val="002060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9BC9BC-E897-0148-9948-3A183D519036}"/>
              </a:ext>
            </a:extLst>
          </p:cNvPr>
          <p:cNvSpPr/>
          <p:nvPr/>
        </p:nvSpPr>
        <p:spPr>
          <a:xfrm>
            <a:off x="1776221" y="956385"/>
            <a:ext cx="2309723" cy="40719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80B602-2C3E-E945-9949-F096F86CC41F}"/>
              </a:ext>
            </a:extLst>
          </p:cNvPr>
          <p:cNvSpPr/>
          <p:nvPr/>
        </p:nvSpPr>
        <p:spPr>
          <a:xfrm>
            <a:off x="4885848" y="957623"/>
            <a:ext cx="2309723" cy="40719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F3782C-CCF7-3F43-99A4-ED816B180E48}"/>
              </a:ext>
            </a:extLst>
          </p:cNvPr>
          <p:cNvSpPr txBox="1"/>
          <p:nvPr/>
        </p:nvSpPr>
        <p:spPr>
          <a:xfrm>
            <a:off x="1962502" y="968386"/>
            <a:ext cx="2309723" cy="407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Potential Hazards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935F67-1FEF-F247-94EE-ED796F299ABF}"/>
              </a:ext>
            </a:extLst>
          </p:cNvPr>
          <p:cNvSpPr txBox="1"/>
          <p:nvPr/>
        </p:nvSpPr>
        <p:spPr>
          <a:xfrm>
            <a:off x="5322920" y="956385"/>
            <a:ext cx="1689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Precautions</a:t>
            </a:r>
          </a:p>
        </p:txBody>
      </p:sp>
    </p:spTree>
    <p:extLst>
      <p:ext uri="{BB962C8B-B14F-4D97-AF65-F5344CB8AC3E}">
        <p14:creationId xmlns:p14="http://schemas.microsoft.com/office/powerpoint/2010/main" val="3836447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9D8D04-71B2-5342-BC8D-8D9BED7B47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8F1A38-2662-714D-BA55-F0640804B748}" type="slidenum">
              <a:rPr lang="en-US" sz="1500" smtClean="0">
                <a:latin typeface="Calibri" panose="020F0502020204030204" pitchFamily="34" charset="0"/>
                <a:cs typeface="Calibri" panose="020F0502020204030204" pitchFamily="34" charset="0"/>
              </a:rPr>
              <a:pPr>
                <a:defRPr/>
              </a:pPr>
              <a:t>10</a:t>
            </a:fld>
            <a:endParaRPr lang="en-US" sz="15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894DA4C-6D1E-5946-900A-F6EBF1A2E1E3}"/>
              </a:ext>
            </a:extLst>
          </p:cNvPr>
          <p:cNvSpPr txBox="1">
            <a:spLocks/>
          </p:cNvSpPr>
          <p:nvPr/>
        </p:nvSpPr>
        <p:spPr>
          <a:xfrm>
            <a:off x="300789" y="1050919"/>
            <a:ext cx="8542421" cy="327760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bg1"/>
                </a:solidFill>
                <a:latin typeface="Calibri"/>
                <a:ea typeface="Geneva" pitchFamily="-65" charset="-128"/>
                <a:cs typeface="Calibri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bg1"/>
                </a:solidFill>
                <a:latin typeface="Calibri"/>
                <a:ea typeface="Geneva" pitchFamily="-65" charset="-128"/>
                <a:cs typeface="Calibri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bg1"/>
                </a:solidFill>
                <a:latin typeface="Calibri"/>
                <a:ea typeface="ヒラギノ角ゴ Pro W3" charset="-128"/>
                <a:cs typeface="Calibri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bg1"/>
                </a:solidFill>
                <a:latin typeface="Calibri"/>
                <a:ea typeface="ヒラギノ角ゴ Pro W3" charset="-128"/>
                <a:cs typeface="Calibri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bg1"/>
                </a:solidFill>
                <a:latin typeface="Calibri"/>
                <a:ea typeface="ヒラギノ角ゴ Pro W3" charset="-128"/>
                <a:cs typeface="Calibri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DB229ECA-5664-A34A-B5C2-D12586EB6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0140"/>
            <a:ext cx="4207749" cy="268244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44CA3F2-21D1-764E-A971-36EA641B64EA}"/>
              </a:ext>
            </a:extLst>
          </p:cNvPr>
          <p:cNvSpPr/>
          <p:nvPr/>
        </p:nvSpPr>
        <p:spPr>
          <a:xfrm>
            <a:off x="5866795" y="4566027"/>
            <a:ext cx="33201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800" err="1">
                <a:solidFill>
                  <a:schemeClr val="bg1"/>
                </a:solidFill>
                <a:highlight>
                  <a:srgbClr val="006096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Orazov</a:t>
            </a:r>
            <a:r>
              <a:rPr lang="en-US" sz="800">
                <a:solidFill>
                  <a:schemeClr val="bg1"/>
                </a:solidFill>
                <a:highlight>
                  <a:srgbClr val="006096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, M. CHEG 345 Kinetics Experiment. Chemical Engineering Laboratory I: CHEG 345. University of Delaware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62F059-B9CE-43FB-8FD9-C2BF64818D5D}"/>
              </a:ext>
            </a:extLst>
          </p:cNvPr>
          <p:cNvSpPr txBox="1">
            <a:spLocks/>
          </p:cNvSpPr>
          <p:nvPr/>
        </p:nvSpPr>
        <p:spPr>
          <a:xfrm>
            <a:off x="4016870" y="900140"/>
            <a:ext cx="4987841" cy="297260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bg1"/>
                </a:solidFill>
                <a:latin typeface="Calibri"/>
                <a:ea typeface="Geneva" pitchFamily="-65" charset="-128"/>
                <a:cs typeface="Calibri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bg1"/>
                </a:solidFill>
                <a:latin typeface="Calibri"/>
                <a:ea typeface="Geneva" pitchFamily="-65" charset="-128"/>
                <a:cs typeface="Calibri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bg1"/>
                </a:solidFill>
                <a:latin typeface="Calibri"/>
                <a:ea typeface="ヒラギノ角ゴ Pro W3" charset="-128"/>
                <a:cs typeface="Calibri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bg1"/>
                </a:solidFill>
                <a:latin typeface="Calibri"/>
                <a:ea typeface="ヒラギノ角ゴ Pro W3" charset="-128"/>
                <a:cs typeface="Calibri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bg1"/>
                </a:solidFill>
                <a:latin typeface="Calibri"/>
                <a:ea typeface="ヒラギノ角ゴ Pro W3" charset="-128"/>
                <a:cs typeface="Calibri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>
                <a:solidFill>
                  <a:srgbClr val="002060"/>
                </a:solidFill>
                <a:latin typeface="Times"/>
                <a:ea typeface="Geneva"/>
              </a:rPr>
              <a:t>Ensure proper PPE is being worn</a:t>
            </a:r>
          </a:p>
          <a:p>
            <a:r>
              <a:rPr lang="en-US" sz="1400">
                <a:solidFill>
                  <a:srgbClr val="002060"/>
                </a:solidFill>
                <a:latin typeface="Times"/>
                <a:ea typeface="Geneva"/>
              </a:rPr>
              <a:t>Locate the chemical and waste disposal sites</a:t>
            </a:r>
            <a:endParaRPr lang="en-US" sz="1400">
              <a:latin typeface="Times"/>
              <a:ea typeface="Geneva"/>
            </a:endParaRPr>
          </a:p>
          <a:p>
            <a:r>
              <a:rPr lang="en-US" sz="1400">
                <a:solidFill>
                  <a:srgbClr val="002060"/>
                </a:solidFill>
                <a:latin typeface="Times"/>
                <a:ea typeface="Geneva"/>
              </a:rPr>
              <a:t>Connect hose to waste container and turn on instruments</a:t>
            </a:r>
            <a:endParaRPr lang="en-US" sz="1400">
              <a:solidFill>
                <a:srgbClr val="002060"/>
              </a:solidFill>
              <a:latin typeface="Times"/>
              <a:cs typeface="Calibri" panose="020F0502020204030204" pitchFamily="34" charset="0"/>
            </a:endParaRPr>
          </a:p>
          <a:p>
            <a:r>
              <a:rPr lang="en-US" sz="1400" err="1">
                <a:solidFill>
                  <a:srgbClr val="002060"/>
                </a:solidFill>
                <a:latin typeface="Times"/>
                <a:ea typeface="Geneva"/>
              </a:rPr>
              <a:t>Perfom</a:t>
            </a:r>
            <a:r>
              <a:rPr lang="en-US" sz="1400">
                <a:solidFill>
                  <a:srgbClr val="002060"/>
                </a:solidFill>
                <a:latin typeface="Times"/>
                <a:ea typeface="Geneva"/>
              </a:rPr>
              <a:t> standard lab work, such as rinsing reactor 3 times with distilled water</a:t>
            </a:r>
          </a:p>
          <a:p>
            <a:r>
              <a:rPr lang="en-US" sz="1400">
                <a:solidFill>
                  <a:srgbClr val="002060"/>
                </a:solidFill>
                <a:latin typeface="Times"/>
                <a:ea typeface="Geneva"/>
              </a:rPr>
              <a:t>Measure and add desired amount of water</a:t>
            </a:r>
            <a:endParaRPr lang="en-US" sz="1400">
              <a:solidFill>
                <a:srgbClr val="002060"/>
              </a:solidFill>
              <a:latin typeface="Times"/>
            </a:endParaRPr>
          </a:p>
          <a:p>
            <a:r>
              <a:rPr lang="en-US" sz="1400">
                <a:solidFill>
                  <a:srgbClr val="002060"/>
                </a:solidFill>
                <a:latin typeface="Times"/>
                <a:ea typeface="Geneva"/>
              </a:rPr>
              <a:t>Switch on agitator, then measure and add acetone using a funnel.</a:t>
            </a:r>
          </a:p>
          <a:p>
            <a:r>
              <a:rPr lang="en-US" sz="1400">
                <a:solidFill>
                  <a:srgbClr val="002060"/>
                </a:solidFill>
                <a:latin typeface="Times"/>
                <a:ea typeface="Geneva"/>
              </a:rPr>
              <a:t>Once desired temperature is reached, measure and inject HCL</a:t>
            </a:r>
          </a:p>
          <a:p>
            <a:r>
              <a:rPr lang="en-US" sz="1400">
                <a:solidFill>
                  <a:srgbClr val="002060"/>
                </a:solidFill>
                <a:latin typeface="Times"/>
                <a:ea typeface="Geneva"/>
                <a:cs typeface="Times"/>
              </a:rPr>
              <a:t>Start circulating pump, calibrate the spectrometer</a:t>
            </a:r>
            <a:endParaRPr lang="en-US" sz="1400">
              <a:solidFill>
                <a:srgbClr val="002060"/>
              </a:solidFill>
              <a:latin typeface="Times"/>
              <a:ea typeface="Geneva"/>
            </a:endParaRPr>
          </a:p>
          <a:p>
            <a:r>
              <a:rPr lang="en-US" sz="1400">
                <a:solidFill>
                  <a:srgbClr val="002060"/>
                </a:solidFill>
                <a:latin typeface="Times"/>
                <a:ea typeface="Geneva"/>
              </a:rPr>
              <a:t>Measure and inject iodine</a:t>
            </a:r>
          </a:p>
          <a:p>
            <a:r>
              <a:rPr lang="en-US" sz="1400">
                <a:solidFill>
                  <a:srgbClr val="002060"/>
                </a:solidFill>
                <a:latin typeface="Times"/>
                <a:ea typeface="Geneva"/>
              </a:rPr>
              <a:t>After about the first 200 seconds, stop recording and save data</a:t>
            </a:r>
          </a:p>
          <a:p>
            <a:r>
              <a:rPr lang="en-US" sz="1400">
                <a:solidFill>
                  <a:srgbClr val="002060"/>
                </a:solidFill>
                <a:latin typeface="Times"/>
                <a:ea typeface="Geneva"/>
              </a:rPr>
              <a:t>Turn off all instruments, drain the reactor, and repeat for each run</a:t>
            </a:r>
            <a:endParaRPr lang="en-US" sz="1400">
              <a:solidFill>
                <a:srgbClr val="002060"/>
              </a:solidFill>
              <a:latin typeface="Times"/>
              <a:cs typeface="Calibri" panose="020F0502020204030204" pitchFamily="34" charset="0"/>
            </a:endParaRPr>
          </a:p>
          <a:p>
            <a:pPr marL="0" indent="0">
              <a:buFont typeface="Arial" charset="0"/>
              <a:buNone/>
            </a:pPr>
            <a:b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400">
              <a:solidFill>
                <a:srgbClr val="002060"/>
              </a:solidFill>
              <a:latin typeface="Times"/>
              <a:cs typeface="Calibri" panose="020F050202020403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B32D94E-4298-476D-AF0F-341295FD72BE}"/>
              </a:ext>
            </a:extLst>
          </p:cNvPr>
          <p:cNvSpPr txBox="1">
            <a:spLocks/>
          </p:cNvSpPr>
          <p:nvPr/>
        </p:nvSpPr>
        <p:spPr bwMode="auto">
          <a:xfrm>
            <a:off x="457199" y="157190"/>
            <a:ext cx="82296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6096"/>
                </a:solidFill>
                <a:latin typeface="Calibri"/>
                <a:ea typeface="Geneva" pitchFamily="-65" charset="-128"/>
                <a:cs typeface="Calibri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 Neue" pitchFamily="-65" charset="0"/>
                <a:ea typeface="Geneva" pitchFamily="-65" charset="-128"/>
                <a:cs typeface="Geneva" pitchFamily="-65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 Neue" pitchFamily="-65" charset="0"/>
                <a:ea typeface="Geneva" pitchFamily="-65" charset="-128"/>
                <a:cs typeface="Geneva" pitchFamily="-65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 Neue" pitchFamily="-65" charset="0"/>
                <a:ea typeface="Geneva" pitchFamily="-65" charset="-128"/>
                <a:cs typeface="Geneva" pitchFamily="-65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 Neue" pitchFamily="-65" charset="0"/>
                <a:ea typeface="Geneva" pitchFamily="-65" charset="-128"/>
                <a:cs typeface="Geneva" pitchFamily="-65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 Neue" pitchFamily="-65" charset="0"/>
                <a:ea typeface="Geneva" pitchFamily="-65" charset="-128"/>
                <a:cs typeface="Geneva" pitchFamily="-65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 Neue" pitchFamily="-65" charset="0"/>
                <a:ea typeface="Geneva" pitchFamily="-65" charset="-128"/>
                <a:cs typeface="Geneva" pitchFamily="-65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 Neue" pitchFamily="-65" charset="0"/>
                <a:ea typeface="Geneva" pitchFamily="-65" charset="-128"/>
                <a:cs typeface="Geneva" pitchFamily="-65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 Neue" pitchFamily="-65" charset="0"/>
                <a:ea typeface="Geneva" pitchFamily="-65" charset="-128"/>
                <a:cs typeface="Geneva" pitchFamily="-65" charset="-128"/>
              </a:defRPr>
            </a:lvl9pPr>
          </a:lstStyle>
          <a:p>
            <a:r>
              <a:rPr lang="en-US" sz="2800" b="1">
                <a:solidFill>
                  <a:srgbClr val="002060"/>
                </a:solidFill>
                <a:latin typeface="+mj-lt"/>
                <a:ea typeface="Geneva"/>
                <a:cs typeface="Times New Roman"/>
              </a:rPr>
              <a:t>EXPERIMENTAL PLAN</a:t>
            </a:r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4236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B87F8C8-057C-4647-91DA-81AE7100C6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758687"/>
            <a:ext cx="7772400" cy="1102519"/>
          </a:xfrm>
        </p:spPr>
        <p:txBody>
          <a:bodyPr/>
          <a:lstStyle/>
          <a:p>
            <a:r>
              <a:rPr lang="en-US" sz="4400" b="1"/>
              <a:t>FUTURE PLANNING</a:t>
            </a:r>
          </a:p>
        </p:txBody>
      </p:sp>
    </p:spTree>
    <p:extLst>
      <p:ext uri="{BB962C8B-B14F-4D97-AF65-F5344CB8AC3E}">
        <p14:creationId xmlns:p14="http://schemas.microsoft.com/office/powerpoint/2010/main" val="3721617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3C3AD-A4EC-8642-99EE-A8D5708A9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0175"/>
            <a:ext cx="8229600" cy="742950"/>
          </a:xfrm>
        </p:spPr>
        <p:txBody>
          <a:bodyPr/>
          <a:lstStyle/>
          <a:p>
            <a:r>
              <a:rPr lang="en-US" sz="2800" b="1">
                <a:solidFill>
                  <a:srgbClr val="002060"/>
                </a:solidFill>
                <a:latin typeface="Calibri" panose="020F0502020204030204" pitchFamily="34" charset="0"/>
                <a:ea typeface="Geneva"/>
                <a:cs typeface="Calibri" panose="020F0502020204030204" pitchFamily="34" charset="0"/>
              </a:rPr>
              <a:t>TIME MANAGEMENT PLAN</a:t>
            </a:r>
            <a:endParaRPr lang="en-US" sz="2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58E211-F724-124E-9C4D-16A3BB40FD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D70C6-FDCB-5747-9A21-CEFC4DDC4D7F}" type="slidenum">
              <a:rPr lang="en-US" sz="1500" smtClean="0">
                <a:latin typeface="Calibri" panose="020F0502020204030204" pitchFamily="34" charset="0"/>
                <a:cs typeface="Calibri" panose="020F0502020204030204" pitchFamily="34" charset="0"/>
              </a:rPr>
              <a:pPr>
                <a:defRPr/>
              </a:pPr>
              <a:t>12</a:t>
            </a:fld>
            <a:endParaRPr lang="en-US" sz="15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0ECBF1E-6C85-4F1B-A96E-444646B5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2" y="1404223"/>
            <a:ext cx="4286250" cy="2739152"/>
          </a:xfrm>
        </p:spPr>
        <p:txBody>
          <a:bodyPr/>
          <a:lstStyle/>
          <a:p>
            <a:pPr marL="0" indent="0" algn="just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 i="0" u="none" strike="noStrike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Week 3</a:t>
            </a:r>
            <a:r>
              <a:rPr lang="en-US" sz="1800" b="0" i="0" u="none" strike="noStrike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Monday, 4/19/21:</a:t>
            </a:r>
            <a:endParaRPr lang="en-US" b="0">
              <a:solidFill>
                <a:srgbClr val="00206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rtl="0" fontAlgn="base">
              <a:spcBef>
                <a:spcPts val="3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Simulate All Data in MATLAB – </a:t>
            </a:r>
            <a:r>
              <a:rPr lang="en-US" i="0" strike="noStrike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Evan and Abdul</a:t>
            </a:r>
          </a:p>
          <a:p>
            <a:pPr marL="0" indent="0" algn="just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 i="0" u="none" strike="noStrike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Week 3</a:t>
            </a:r>
            <a:r>
              <a:rPr lang="en-US" sz="1800" b="0" i="0" u="none" strike="noStrike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Wednesday, 4/21/21:</a:t>
            </a:r>
            <a:endParaRPr lang="en-US" b="0">
              <a:solidFill>
                <a:srgbClr val="00206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rtl="0" fontAlgn="base">
              <a:spcBef>
                <a:spcPts val="3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Perform General Statistical Analysis – Dan and Neel</a:t>
            </a:r>
          </a:p>
          <a:p>
            <a:pPr marL="0" indent="0" algn="just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 i="0" u="none" strike="noStrike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Week 4</a:t>
            </a:r>
            <a:r>
              <a:rPr lang="en-US" sz="1800" b="0" i="0" u="none" strike="noStrike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Monday, 4/26/21: </a:t>
            </a:r>
            <a:endParaRPr lang="en-US" b="0">
              <a:solidFill>
                <a:srgbClr val="00206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rtl="0" fontAlgn="base">
              <a:spcBef>
                <a:spcPts val="3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Prepare Memo Report and Update – Everyone </a:t>
            </a:r>
            <a:endParaRPr lang="en-US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en-US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0BA8A5-B9E8-42EA-AAF2-08CB05957FF0}"/>
              </a:ext>
            </a:extLst>
          </p:cNvPr>
          <p:cNvSpPr txBox="1"/>
          <p:nvPr/>
        </p:nvSpPr>
        <p:spPr>
          <a:xfrm>
            <a:off x="4643439" y="1373644"/>
            <a:ext cx="428624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 i="0" u="none" strike="noStrike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Week 5</a:t>
            </a:r>
            <a:r>
              <a:rPr lang="en-US" sz="1800" b="0" i="0" u="none" strike="noStrike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Monday, 5/03/21: </a:t>
            </a:r>
            <a:endParaRPr lang="en-US" b="0">
              <a:solidFill>
                <a:srgbClr val="00206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 rtl="0" fontAlgn="base">
              <a:spcBef>
                <a:spcPts val="3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Create MATLAB and/or ASPEN Models – Abdul and Dan </a:t>
            </a:r>
          </a:p>
          <a:p>
            <a:pPr algn="just" rtl="0" fontAlgn="base">
              <a:spcBef>
                <a:spcPts val="360"/>
              </a:spcBef>
              <a:spcAft>
                <a:spcPts val="0"/>
              </a:spcAft>
            </a:pPr>
            <a:r>
              <a:rPr lang="en-US" sz="1800" b="1" i="0" u="none" strike="noStrike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Week 6</a:t>
            </a:r>
            <a:r>
              <a:rPr lang="en-US" sz="1800" b="0" i="0" u="none" strike="noStrike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Monday, 5/10/21:</a:t>
            </a:r>
            <a:endParaRPr lang="en-US" b="0">
              <a:solidFill>
                <a:srgbClr val="00206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 rtl="0" fontAlgn="base">
              <a:spcBef>
                <a:spcPts val="3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Prepare Final Report and Presentation – Everyone   </a:t>
            </a:r>
          </a:p>
          <a:p>
            <a:pPr marL="0" indent="0" algn="just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 i="0" u="none" strike="noStrike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Week 7</a:t>
            </a:r>
            <a:r>
              <a:rPr lang="en-US" sz="1800" b="0" i="0" u="none" strike="noStrike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Monday, 5/17/21:</a:t>
            </a:r>
            <a:endParaRPr lang="en-US" b="0">
              <a:solidFill>
                <a:srgbClr val="00206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 rtl="0" fontAlgn="base">
              <a:spcBef>
                <a:spcPts val="3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Revise Final Report – Everyone </a:t>
            </a:r>
          </a:p>
          <a:p>
            <a:pPr algn="just" rtl="0" fontAlgn="base">
              <a:spcBef>
                <a:spcPts val="3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0" i="0" u="none" strike="noStrike">
              <a:solidFill>
                <a:srgbClr val="006096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686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3C3AD-A4EC-8642-99EE-A8D5708A9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4299"/>
            <a:ext cx="8229600" cy="742950"/>
          </a:xfrm>
        </p:spPr>
        <p:txBody>
          <a:bodyPr/>
          <a:lstStyle/>
          <a:p>
            <a:r>
              <a:rPr lang="en-US" sz="2800" b="1">
                <a:solidFill>
                  <a:srgbClr val="002060"/>
                </a:solidFill>
                <a:latin typeface="+mj-lt"/>
                <a:ea typeface="Geneva"/>
                <a:cs typeface="Times New Roman" panose="02020603050405020304" pitchFamily="18" charset="0"/>
              </a:rPr>
              <a:t>INITIAL CONDITIONS</a:t>
            </a:r>
            <a:endParaRPr lang="en-US" sz="280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58E211-F724-124E-9C4D-16A3BB40FD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D70C6-FDCB-5747-9A21-CEFC4DDC4D7F}" type="slidenum">
              <a:rPr lang="en-US" sz="1500" smtClean="0">
                <a:latin typeface="+mj-lt"/>
              </a:rPr>
              <a:pPr>
                <a:defRPr/>
              </a:pPr>
              <a:t>13</a:t>
            </a:fld>
            <a:endParaRPr lang="en-US" sz="1500">
              <a:latin typeface="+mj-lt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1E3475D-146B-4544-BB33-706D45B4E1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236287"/>
              </p:ext>
            </p:extLst>
          </p:nvPr>
        </p:nvGraphicFramePr>
        <p:xfrm>
          <a:off x="523309" y="630636"/>
          <a:ext cx="5638800" cy="3755098"/>
        </p:xfrm>
        <a:graphic>
          <a:graphicData uri="http://schemas.openxmlformats.org/drawingml/2006/table">
            <a:tbl>
              <a:tblPr/>
              <a:tblGrid>
                <a:gridCol w="822573">
                  <a:extLst>
                    <a:ext uri="{9D8B030D-6E8A-4147-A177-3AD203B41FA5}">
                      <a16:colId xmlns:a16="http://schemas.microsoft.com/office/drawing/2014/main" val="4258669489"/>
                    </a:ext>
                  </a:extLst>
                </a:gridCol>
                <a:gridCol w="1430563">
                  <a:extLst>
                    <a:ext uri="{9D8B030D-6E8A-4147-A177-3AD203B41FA5}">
                      <a16:colId xmlns:a16="http://schemas.microsoft.com/office/drawing/2014/main" val="125764625"/>
                    </a:ext>
                  </a:extLst>
                </a:gridCol>
                <a:gridCol w="1323270">
                  <a:extLst>
                    <a:ext uri="{9D8B030D-6E8A-4147-A177-3AD203B41FA5}">
                      <a16:colId xmlns:a16="http://schemas.microsoft.com/office/drawing/2014/main" val="299684948"/>
                    </a:ext>
                  </a:extLst>
                </a:gridCol>
                <a:gridCol w="989472">
                  <a:extLst>
                    <a:ext uri="{9D8B030D-6E8A-4147-A177-3AD203B41FA5}">
                      <a16:colId xmlns:a16="http://schemas.microsoft.com/office/drawing/2014/main" val="496379378"/>
                    </a:ext>
                  </a:extLst>
                </a:gridCol>
                <a:gridCol w="1072922">
                  <a:extLst>
                    <a:ext uri="{9D8B030D-6E8A-4147-A177-3AD203B41FA5}">
                      <a16:colId xmlns:a16="http://schemas.microsoft.com/office/drawing/2014/main" val="1564064448"/>
                    </a:ext>
                  </a:extLst>
                </a:gridCol>
              </a:tblGrid>
              <a:tr h="292181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 #</a:t>
                      </a:r>
                      <a:endParaRPr lang="en-US" sz="1200">
                        <a:effectLst/>
                      </a:endParaRPr>
                    </a:p>
                  </a:txBody>
                  <a:tcPr marL="8969" marR="8969" marT="8969" marB="448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Temperature (°C)</a:t>
                      </a:r>
                      <a:endParaRPr lang="en-US" sz="1200">
                        <a:effectLst/>
                      </a:endParaRPr>
                    </a:p>
                  </a:txBody>
                  <a:tcPr marL="8969" marR="8969" marT="8969" marB="448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[Acetone]</a:t>
                      </a:r>
                      <a:r>
                        <a:rPr lang="en-US" sz="12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(M)</a:t>
                      </a:r>
                      <a:endParaRPr lang="en-US" sz="1200">
                        <a:effectLst/>
                      </a:endParaRPr>
                    </a:p>
                  </a:txBody>
                  <a:tcPr marL="8969" marR="8969" marT="8969" marB="448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[HCl]</a:t>
                      </a:r>
                      <a:r>
                        <a:rPr lang="en-US" sz="12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(M)</a:t>
                      </a:r>
                      <a:endParaRPr lang="en-US" sz="1200">
                        <a:effectLst/>
                      </a:endParaRPr>
                    </a:p>
                  </a:txBody>
                  <a:tcPr marL="8969" marR="8969" marT="8969" marB="448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[I</a:t>
                      </a:r>
                      <a:r>
                        <a:rPr lang="en-US" sz="12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]</a:t>
                      </a:r>
                      <a:r>
                        <a:rPr lang="en-US" sz="12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(M)</a:t>
                      </a:r>
                      <a:endParaRPr lang="en-US" sz="1200">
                        <a:effectLst/>
                      </a:endParaRPr>
                    </a:p>
                  </a:txBody>
                  <a:tcPr marL="8969" marR="8969" marT="8969" marB="448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043821"/>
                  </a:ext>
                </a:extLst>
              </a:tr>
              <a:tr h="263598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200" b="1">
                        <a:effectLst/>
                      </a:endParaRPr>
                    </a:p>
                  </a:txBody>
                  <a:tcPr marL="8969" marR="8969" marT="8969" marB="448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  <a:endParaRPr lang="en-US" sz="1200" b="1">
                        <a:effectLst/>
                      </a:endParaRPr>
                    </a:p>
                  </a:txBody>
                  <a:tcPr marL="8969" marR="8969" marT="8969" marB="448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200" b="1">
                        <a:effectLst/>
                      </a:endParaRPr>
                    </a:p>
                  </a:txBody>
                  <a:tcPr marL="8969" marR="8969" marT="8969" marB="448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  <a:endParaRPr lang="en-US" sz="1200" b="1">
                        <a:effectLst/>
                      </a:endParaRPr>
                    </a:p>
                  </a:txBody>
                  <a:tcPr marL="8969" marR="8969" marT="8969" marB="448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0.0020</a:t>
                      </a:r>
                      <a:endParaRPr lang="en-US" sz="1200" b="1">
                        <a:effectLst/>
                      </a:endParaRPr>
                    </a:p>
                  </a:txBody>
                  <a:tcPr marL="8969" marR="8969" marT="8969" marB="448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85509"/>
                  </a:ext>
                </a:extLst>
              </a:tr>
              <a:tr h="263598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200">
                        <a:effectLst/>
                      </a:endParaRPr>
                    </a:p>
                  </a:txBody>
                  <a:tcPr marL="8969" marR="8969" marT="8969" marB="448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  <a:endParaRPr lang="en-US" sz="1200">
                        <a:effectLst/>
                      </a:endParaRPr>
                    </a:p>
                  </a:txBody>
                  <a:tcPr marL="8969" marR="8969" marT="8969" marB="448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200" b="1">
                        <a:effectLst/>
                      </a:endParaRPr>
                    </a:p>
                  </a:txBody>
                  <a:tcPr marL="8969" marR="8969" marT="8969" marB="448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  <a:endParaRPr lang="en-US" sz="1200">
                        <a:effectLst/>
                      </a:endParaRPr>
                    </a:p>
                  </a:txBody>
                  <a:tcPr marL="8969" marR="8969" marT="8969" marB="448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0.0020</a:t>
                      </a:r>
                      <a:endParaRPr lang="en-US" sz="1200">
                        <a:effectLst/>
                      </a:endParaRPr>
                    </a:p>
                  </a:txBody>
                  <a:tcPr marL="8969" marR="8969" marT="8969" marB="448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8922061"/>
                  </a:ext>
                </a:extLst>
              </a:tr>
              <a:tr h="263598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1200">
                        <a:effectLst/>
                      </a:endParaRPr>
                    </a:p>
                  </a:txBody>
                  <a:tcPr marL="8969" marR="8969" marT="8969" marB="448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  <a:endParaRPr lang="en-US" sz="1200">
                        <a:effectLst/>
                      </a:endParaRPr>
                    </a:p>
                  </a:txBody>
                  <a:tcPr marL="8969" marR="8969" marT="8969" marB="448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1200" b="1">
                        <a:effectLst/>
                      </a:endParaRPr>
                    </a:p>
                  </a:txBody>
                  <a:tcPr marL="8969" marR="8969" marT="8969" marB="448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  <a:endParaRPr lang="en-US" sz="1200">
                        <a:effectLst/>
                      </a:endParaRPr>
                    </a:p>
                  </a:txBody>
                  <a:tcPr marL="8969" marR="8969" marT="8969" marB="448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0.0020</a:t>
                      </a:r>
                      <a:endParaRPr lang="en-US" sz="1200">
                        <a:effectLst/>
                      </a:endParaRPr>
                    </a:p>
                  </a:txBody>
                  <a:tcPr marL="8969" marR="8969" marT="8969" marB="448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5101708"/>
                  </a:ext>
                </a:extLst>
              </a:tr>
              <a:tr h="263598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1200">
                        <a:effectLst/>
                      </a:endParaRPr>
                    </a:p>
                  </a:txBody>
                  <a:tcPr marL="8969" marR="8969" marT="8969" marB="448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  <a:endParaRPr lang="en-US" sz="1200">
                        <a:effectLst/>
                      </a:endParaRPr>
                    </a:p>
                  </a:txBody>
                  <a:tcPr marL="8969" marR="8969" marT="8969" marB="448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1200" b="1">
                        <a:effectLst/>
                      </a:endParaRPr>
                    </a:p>
                  </a:txBody>
                  <a:tcPr marL="8969" marR="8969" marT="8969" marB="448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  <a:endParaRPr lang="en-US" sz="1200">
                        <a:effectLst/>
                      </a:endParaRPr>
                    </a:p>
                  </a:txBody>
                  <a:tcPr marL="8969" marR="8969" marT="8969" marB="448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0.0020</a:t>
                      </a:r>
                      <a:endParaRPr lang="en-US" sz="1200">
                        <a:effectLst/>
                      </a:endParaRPr>
                    </a:p>
                  </a:txBody>
                  <a:tcPr marL="8969" marR="8969" marT="8969" marB="448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6039922"/>
                  </a:ext>
                </a:extLst>
              </a:tr>
              <a:tr h="299741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US" sz="1200">
                        <a:effectLst/>
                      </a:endParaRPr>
                    </a:p>
                  </a:txBody>
                  <a:tcPr marL="8969" marR="8969" marT="8969" marB="448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  <a:endParaRPr lang="en-US" sz="1200">
                        <a:effectLst/>
                      </a:endParaRPr>
                    </a:p>
                  </a:txBody>
                  <a:tcPr marL="8969" marR="8969" marT="8969" marB="448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200">
                        <a:effectLst/>
                      </a:endParaRPr>
                    </a:p>
                  </a:txBody>
                  <a:tcPr marL="8969" marR="8969" marT="8969" marB="448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  <a:endParaRPr lang="en-US" sz="1200" b="1">
                        <a:effectLst/>
                      </a:endParaRPr>
                    </a:p>
                  </a:txBody>
                  <a:tcPr marL="8969" marR="8969" marT="8969" marB="448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0.0020</a:t>
                      </a:r>
                      <a:endParaRPr lang="en-US" sz="1200">
                        <a:effectLst/>
                      </a:endParaRPr>
                    </a:p>
                  </a:txBody>
                  <a:tcPr marL="8969" marR="8969" marT="8969" marB="448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771891"/>
                  </a:ext>
                </a:extLst>
              </a:tr>
              <a:tr h="263598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sz="1200">
                        <a:effectLst/>
                      </a:endParaRPr>
                    </a:p>
                  </a:txBody>
                  <a:tcPr marL="8969" marR="8969" marT="8969" marB="448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  <a:endParaRPr lang="en-US" sz="1200">
                        <a:effectLst/>
                      </a:endParaRPr>
                    </a:p>
                  </a:txBody>
                  <a:tcPr marL="8969" marR="8969" marT="8969" marB="448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200">
                        <a:effectLst/>
                      </a:endParaRPr>
                    </a:p>
                  </a:txBody>
                  <a:tcPr marL="8969" marR="8969" marT="8969" marB="448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  <a:endParaRPr lang="en-US" sz="1200" b="1">
                        <a:effectLst/>
                      </a:endParaRPr>
                    </a:p>
                  </a:txBody>
                  <a:tcPr marL="8969" marR="8969" marT="8969" marB="448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0.0020</a:t>
                      </a:r>
                      <a:endParaRPr lang="en-US" sz="1200">
                        <a:effectLst/>
                      </a:endParaRPr>
                    </a:p>
                  </a:txBody>
                  <a:tcPr marL="8969" marR="8969" marT="8969" marB="448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6772792"/>
                  </a:ext>
                </a:extLst>
              </a:tr>
              <a:tr h="263598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sz="1200">
                        <a:effectLst/>
                      </a:endParaRPr>
                    </a:p>
                  </a:txBody>
                  <a:tcPr marL="8969" marR="8969" marT="8969" marB="448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  <a:endParaRPr lang="en-US" sz="1200">
                        <a:effectLst/>
                      </a:endParaRPr>
                    </a:p>
                  </a:txBody>
                  <a:tcPr marL="8969" marR="8969" marT="8969" marB="448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200">
                        <a:effectLst/>
                      </a:endParaRPr>
                    </a:p>
                  </a:txBody>
                  <a:tcPr marL="8969" marR="8969" marT="8969" marB="448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  <a:endParaRPr lang="en-US" sz="1200" b="1">
                        <a:effectLst/>
                      </a:endParaRPr>
                    </a:p>
                  </a:txBody>
                  <a:tcPr marL="8969" marR="8969" marT="8969" marB="448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0.0020</a:t>
                      </a:r>
                      <a:endParaRPr lang="en-US" sz="1200">
                        <a:effectLst/>
                      </a:endParaRPr>
                    </a:p>
                  </a:txBody>
                  <a:tcPr marL="8969" marR="8969" marT="8969" marB="448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46207"/>
                  </a:ext>
                </a:extLst>
              </a:tr>
              <a:tr h="263598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US" sz="1200">
                        <a:effectLst/>
                      </a:endParaRPr>
                    </a:p>
                  </a:txBody>
                  <a:tcPr marL="8969" marR="8969" marT="8969" marB="448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  <a:endParaRPr lang="en-US" sz="1200">
                        <a:effectLst/>
                      </a:endParaRPr>
                    </a:p>
                  </a:txBody>
                  <a:tcPr marL="8969" marR="8969" marT="8969" marB="448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200">
                        <a:effectLst/>
                      </a:endParaRPr>
                    </a:p>
                  </a:txBody>
                  <a:tcPr marL="8969" marR="8969" marT="8969" marB="448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  <a:endParaRPr lang="en-US" sz="1200">
                        <a:effectLst/>
                      </a:endParaRPr>
                    </a:p>
                  </a:txBody>
                  <a:tcPr marL="8969" marR="8969" marT="8969" marB="448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0.0010</a:t>
                      </a:r>
                      <a:endParaRPr lang="en-US" sz="1200" b="1">
                        <a:effectLst/>
                      </a:endParaRPr>
                    </a:p>
                  </a:txBody>
                  <a:tcPr marL="8969" marR="8969" marT="8969" marB="448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034833"/>
                  </a:ext>
                </a:extLst>
              </a:tr>
              <a:tr h="263598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US" sz="1200">
                        <a:effectLst/>
                      </a:endParaRPr>
                    </a:p>
                  </a:txBody>
                  <a:tcPr marL="8969" marR="8969" marT="8969" marB="448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  <a:endParaRPr lang="en-US" sz="1200">
                        <a:effectLst/>
                      </a:endParaRPr>
                    </a:p>
                  </a:txBody>
                  <a:tcPr marL="8969" marR="8969" marT="8969" marB="448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200">
                        <a:effectLst/>
                      </a:endParaRPr>
                    </a:p>
                  </a:txBody>
                  <a:tcPr marL="8969" marR="8969" marT="8969" marB="448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  <a:endParaRPr lang="en-US" sz="1200">
                        <a:effectLst/>
                      </a:endParaRPr>
                    </a:p>
                  </a:txBody>
                  <a:tcPr marL="8969" marR="8969" marT="8969" marB="448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0.0030</a:t>
                      </a:r>
                      <a:endParaRPr lang="en-US" sz="1200" b="1">
                        <a:effectLst/>
                      </a:endParaRPr>
                    </a:p>
                  </a:txBody>
                  <a:tcPr marL="8969" marR="8969" marT="8969" marB="448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592684"/>
                  </a:ext>
                </a:extLst>
              </a:tr>
              <a:tr h="263598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US" sz="1200">
                        <a:effectLst/>
                      </a:endParaRPr>
                    </a:p>
                  </a:txBody>
                  <a:tcPr marL="8969" marR="8969" marT="8969" marB="448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  <a:endParaRPr lang="en-US" sz="1200">
                        <a:effectLst/>
                      </a:endParaRPr>
                    </a:p>
                  </a:txBody>
                  <a:tcPr marL="8969" marR="8969" marT="8969" marB="448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200">
                        <a:effectLst/>
                      </a:endParaRPr>
                    </a:p>
                  </a:txBody>
                  <a:tcPr marL="8969" marR="8969" marT="8969" marB="448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  <a:endParaRPr lang="en-US" sz="1200">
                        <a:effectLst/>
                      </a:endParaRPr>
                    </a:p>
                  </a:txBody>
                  <a:tcPr marL="8969" marR="8969" marT="8969" marB="448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0.0040</a:t>
                      </a:r>
                      <a:endParaRPr lang="en-US" sz="1200" b="1">
                        <a:effectLst/>
                      </a:endParaRPr>
                    </a:p>
                  </a:txBody>
                  <a:tcPr marL="8969" marR="8969" marT="8969" marB="448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6067741"/>
                  </a:ext>
                </a:extLst>
              </a:tr>
              <a:tr h="263598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endParaRPr lang="en-US" sz="1200">
                        <a:effectLst/>
                      </a:endParaRPr>
                    </a:p>
                  </a:txBody>
                  <a:tcPr marL="8969" marR="8969" marT="8969" marB="448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  <a:endParaRPr lang="en-US" sz="1200" b="1">
                        <a:effectLst/>
                      </a:endParaRPr>
                    </a:p>
                  </a:txBody>
                  <a:tcPr marL="8969" marR="8969" marT="8969" marB="448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6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200">
                        <a:effectLst/>
                      </a:endParaRPr>
                    </a:p>
                  </a:txBody>
                  <a:tcPr marL="8969" marR="8969" marT="8969" marB="448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  <a:endParaRPr lang="en-US" sz="1200">
                        <a:effectLst/>
                      </a:endParaRPr>
                    </a:p>
                  </a:txBody>
                  <a:tcPr marL="8969" marR="8969" marT="8969" marB="448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0.0020</a:t>
                      </a:r>
                      <a:endParaRPr lang="en-US" sz="1200">
                        <a:effectLst/>
                      </a:endParaRPr>
                    </a:p>
                  </a:txBody>
                  <a:tcPr marL="8969" marR="8969" marT="8969" marB="448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6249027"/>
                  </a:ext>
                </a:extLst>
              </a:tr>
              <a:tr h="263598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lang="en-US" sz="1200">
                        <a:effectLst/>
                      </a:endParaRPr>
                    </a:p>
                  </a:txBody>
                  <a:tcPr marL="8969" marR="8969" marT="8969" marB="448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  <a:endParaRPr lang="en-US" sz="1200" b="1">
                        <a:effectLst/>
                      </a:endParaRPr>
                    </a:p>
                  </a:txBody>
                  <a:tcPr marL="8969" marR="8969" marT="8969" marB="448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6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200">
                        <a:effectLst/>
                      </a:endParaRPr>
                    </a:p>
                  </a:txBody>
                  <a:tcPr marL="8969" marR="8969" marT="8969" marB="448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  <a:endParaRPr lang="en-US" sz="1200">
                        <a:effectLst/>
                      </a:endParaRPr>
                    </a:p>
                  </a:txBody>
                  <a:tcPr marL="8969" marR="8969" marT="8969" marB="448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0.0020</a:t>
                      </a:r>
                      <a:endParaRPr lang="en-US" sz="1200">
                        <a:effectLst/>
                      </a:endParaRPr>
                    </a:p>
                  </a:txBody>
                  <a:tcPr marL="8969" marR="8969" marT="8969" marB="448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451202"/>
                  </a:ext>
                </a:extLst>
              </a:tr>
              <a:tr h="263598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en-US" sz="1200">
                        <a:effectLst/>
                      </a:endParaRPr>
                    </a:p>
                  </a:txBody>
                  <a:tcPr marL="8969" marR="8969" marT="8969" marB="448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  <a:endParaRPr lang="en-US" sz="1200" b="1">
                        <a:effectLst/>
                      </a:endParaRPr>
                    </a:p>
                  </a:txBody>
                  <a:tcPr marL="8969" marR="8969" marT="8969" marB="448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6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200">
                        <a:effectLst/>
                      </a:endParaRPr>
                    </a:p>
                  </a:txBody>
                  <a:tcPr marL="8969" marR="8969" marT="8969" marB="448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  <a:endParaRPr lang="en-US" sz="1200">
                        <a:effectLst/>
                      </a:endParaRPr>
                    </a:p>
                  </a:txBody>
                  <a:tcPr marL="8969" marR="8969" marT="8969" marB="448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0.0020</a:t>
                      </a:r>
                      <a:endParaRPr lang="en-US" sz="1200">
                        <a:effectLst/>
                      </a:endParaRPr>
                    </a:p>
                  </a:txBody>
                  <a:tcPr marL="8969" marR="8969" marT="8969" marB="448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000332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95D928A-A427-DF4E-BDBB-31667493E180}"/>
              </a:ext>
            </a:extLst>
          </p:cNvPr>
          <p:cNvSpPr txBox="1"/>
          <p:nvPr/>
        </p:nvSpPr>
        <p:spPr>
          <a:xfrm>
            <a:off x="6085908" y="1046023"/>
            <a:ext cx="2948025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 = 180 s/run</a:t>
            </a:r>
          </a:p>
          <a:p>
            <a:pPr algn="ctr"/>
            <a:endParaRPr lang="en-US" sz="160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1600" b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Standard Concentration:</a:t>
            </a:r>
          </a:p>
          <a:p>
            <a:pPr algn="ctr"/>
            <a:r>
              <a:rPr lang="en-US" sz="160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[Acetone]</a:t>
            </a:r>
            <a:r>
              <a:rPr lang="en-US" sz="1600" baseline="-2500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60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1.98 M</a:t>
            </a:r>
          </a:p>
          <a:p>
            <a:pPr algn="ctr"/>
            <a:r>
              <a:rPr lang="en-US" sz="160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[HCl]</a:t>
            </a:r>
            <a:r>
              <a:rPr lang="en-US" sz="1600" baseline="-2500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60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0.0199 M</a:t>
            </a:r>
          </a:p>
          <a:p>
            <a:pPr algn="ctr"/>
            <a:r>
              <a:rPr lang="en-US" sz="160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[I</a:t>
            </a:r>
            <a:r>
              <a:rPr lang="en-US" sz="1600" baseline="-2500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60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lang="en-US" sz="1600" baseline="-2500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60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0.00162 M</a:t>
            </a:r>
          </a:p>
          <a:p>
            <a:pPr algn="ctr"/>
            <a:endParaRPr lang="en-US" sz="160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160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 ~ 30 - 40 °C</a:t>
            </a:r>
          </a:p>
          <a:p>
            <a:pPr algn="ctr"/>
            <a:endParaRPr lang="en-US" sz="150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01436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3C3AD-A4EC-8642-99EE-A8D5708A9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0175"/>
            <a:ext cx="8229600" cy="742950"/>
          </a:xfrm>
        </p:spPr>
        <p:txBody>
          <a:bodyPr/>
          <a:lstStyle/>
          <a:p>
            <a:r>
              <a:rPr lang="en-US" sz="2800" b="1">
                <a:solidFill>
                  <a:srgbClr val="002060"/>
                </a:solidFill>
                <a:latin typeface="Calibri" panose="020F0502020204030204" pitchFamily="34" charset="0"/>
                <a:ea typeface="Geneva"/>
                <a:cs typeface="Calibri" panose="020F0502020204030204" pitchFamily="34" charset="0"/>
              </a:rPr>
              <a:t>DATA ANALYSIS</a:t>
            </a:r>
            <a:endParaRPr lang="en-US" sz="2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58E211-F724-124E-9C4D-16A3BB40FD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D70C6-FDCB-5747-9A21-CEFC4DDC4D7F}" type="slidenum">
              <a:rPr lang="en-US" sz="1500" smtClean="0">
                <a:latin typeface="Calibri" panose="020F0502020204030204" pitchFamily="34" charset="0"/>
                <a:cs typeface="Calibri" panose="020F0502020204030204" pitchFamily="34" charset="0"/>
              </a:rPr>
              <a:pPr>
                <a:defRPr/>
              </a:pPr>
              <a:t>14</a:t>
            </a:fld>
            <a:endParaRPr lang="en-US" sz="15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631C4D6-A8ED-48EE-95CF-FEAAB95282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7206" y="976312"/>
                <a:ext cx="8101013" cy="3367088"/>
              </a:xfrm>
            </p:spPr>
            <p:txBody>
              <a:bodyPr/>
              <a:lstStyle/>
              <a:p>
                <a:pPr algn="just"/>
                <a:r>
                  <a:rPr lang="en-US">
                    <a:solidFill>
                      <a:srgbClr val="002060"/>
                    </a:solidFill>
                  </a:rPr>
                  <a:t>Determine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from absorbance data</a:t>
                </a:r>
              </a:p>
              <a:p>
                <a:pPr algn="just"/>
                <a:r>
                  <a:rPr lang="en-US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Linear fit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vs. time data to obtain the initial rate of reaction </a:t>
                </a:r>
                <a:r>
                  <a:rPr lang="en-US" i="1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(1-10% of the linear data only)</a:t>
                </a:r>
              </a:p>
              <a:p>
                <a:pPr algn="just"/>
                <a:r>
                  <a:rPr lang="en-US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Doing multiple regressions on all runs to obtain reaction orders</a:t>
                </a:r>
              </a:p>
              <a:p>
                <a:pPr algn="just"/>
                <a:r>
                  <a:rPr lang="en-US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Use rate order to solve for rate constant </a:t>
                </a:r>
                <a:r>
                  <a:rPr lang="en-US" i="1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k</a:t>
                </a:r>
              </a:p>
              <a:p>
                <a:pPr algn="just"/>
                <a:r>
                  <a:rPr lang="en-US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Use </a:t>
                </a:r>
                <a:r>
                  <a:rPr lang="en-US" i="1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k</a:t>
                </a:r>
                <a:r>
                  <a:rPr lang="en-US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values for runs with varying T to solve for </a:t>
                </a:r>
                <a:r>
                  <a:rPr lang="en-US">
                    <a:solidFill>
                      <a:srgbClr val="002060"/>
                    </a:solidFill>
                  </a:rPr>
                  <a:t>E</a:t>
                </a:r>
                <a:r>
                  <a:rPr lang="en-US" baseline="-25000">
                    <a:solidFill>
                      <a:srgbClr val="002060"/>
                    </a:solidFill>
                  </a:rPr>
                  <a:t>A</a:t>
                </a:r>
                <a:r>
                  <a:rPr lang="en-US">
                    <a:solidFill>
                      <a:srgbClr val="002060"/>
                    </a:solidFill>
                  </a:rPr>
                  <a:t> and A </a:t>
                </a:r>
                <a:r>
                  <a:rPr lang="en-US" i="1">
                    <a:solidFill>
                      <a:srgbClr val="002060"/>
                    </a:solidFill>
                  </a:rPr>
                  <a:t>(Linear fitting)</a:t>
                </a:r>
                <a:endParaRPr lang="en-US" i="1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/>
                <a:r>
                  <a:rPr lang="en-US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Sensitivity analysis throughout (95% C.I.)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631C4D6-A8ED-48EE-95CF-FEAAB95282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7206" y="976312"/>
                <a:ext cx="8101013" cy="3367088"/>
              </a:xfrm>
              <a:blipFill>
                <a:blip r:embed="rId2"/>
                <a:stretch>
                  <a:fillRect l="-451" t="-904" r="-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9293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F6726E-E274-1549-91DD-C9271A21BA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D70C6-FDCB-5747-9A21-CEFC4DDC4D7F}" type="slidenum">
              <a:rPr lang="en-US" sz="1500" smtClean="0">
                <a:latin typeface="Calibri" panose="020F0502020204030204" pitchFamily="34" charset="0"/>
                <a:cs typeface="Calibri" panose="020F0502020204030204" pitchFamily="34" charset="0"/>
              </a:rPr>
              <a:pPr>
                <a:defRPr/>
              </a:pPr>
              <a:t>15</a:t>
            </a:fld>
            <a:endParaRPr lang="en-US" sz="15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167137DA-A963-6547-8598-F8E4CB30E6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62" r="5839"/>
          <a:stretch/>
        </p:blipFill>
        <p:spPr>
          <a:xfrm>
            <a:off x="123048" y="500483"/>
            <a:ext cx="5166128" cy="39249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B952404-F68A-A245-9B18-729A7656C60C}"/>
                  </a:ext>
                </a:extLst>
              </p:cNvPr>
              <p:cNvSpPr txBox="1"/>
              <p:nvPr/>
            </p:nvSpPr>
            <p:spPr>
              <a:xfrm>
                <a:off x="5221443" y="1098479"/>
                <a:ext cx="3922557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𝐴𝑏𝑠𝑜𝑟𝑏𝑎𝑛𝑐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510</m:t>
                          </m:r>
                          <m:r>
                            <a:rPr lang="en-US" sz="1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𝑛𝑚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=96.654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+0.0476</m:t>
                      </m:r>
                    </m:oMath>
                  </m:oMathPara>
                </a14:m>
                <a:endParaRPr lang="en-US" sz="1600" b="0">
                  <a:solidFill>
                    <a:srgbClr val="002060"/>
                  </a:solidFill>
                  <a:latin typeface="+mj-lt"/>
                </a:endParaRPr>
              </a:p>
              <a:p>
                <a:pPr algn="ctr"/>
                <a:endParaRPr lang="en-US" sz="1600">
                  <a:solidFill>
                    <a:srgbClr val="002060"/>
                  </a:solidFill>
                  <a:latin typeface="+mj-lt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1600">
                    <a:solidFill>
                      <a:srgbClr val="002060"/>
                    </a:solidFill>
                    <a:latin typeface="+mj-lt"/>
                  </a:rPr>
                  <a:t>Example absorbance plot for standard conditions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B952404-F68A-A245-9B18-729A7656C6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443" y="1098479"/>
                <a:ext cx="3922557" cy="1077218"/>
              </a:xfrm>
              <a:prstGeom prst="rect">
                <a:avLst/>
              </a:prstGeom>
              <a:blipFill>
                <a:blip r:embed="rId3"/>
                <a:stretch>
                  <a:fillRect l="-622" r="-778" b="-6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itle 1">
            <a:extLst>
              <a:ext uri="{FF2B5EF4-FFF2-40B4-BE49-F238E27FC236}">
                <a16:creationId xmlns:a16="http://schemas.microsoft.com/office/drawing/2014/main" id="{64C5F7F8-7453-F440-97C4-0C0E2CF5C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81600"/>
            <a:ext cx="8229600" cy="742950"/>
          </a:xfrm>
        </p:spPr>
        <p:txBody>
          <a:bodyPr/>
          <a:lstStyle/>
          <a:p>
            <a:r>
              <a:rPr lang="en-US" sz="2800" b="1">
                <a:solidFill>
                  <a:srgbClr val="002060"/>
                </a:solidFill>
                <a:latin typeface="+mj-lt"/>
                <a:ea typeface="Geneva"/>
                <a:cs typeface="Times New Roman" panose="02020603050405020304" pitchFamily="18" charset="0"/>
              </a:rPr>
              <a:t>P-CODE EXAMPLE</a:t>
            </a:r>
            <a:endParaRPr lang="en-US" sz="280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162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08598-5561-844A-85D3-23E87B9742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D70C6-FDCB-5747-9A21-CEFC4DDC4D7F}" type="slidenum">
              <a:rPr lang="en-US" sz="1500" smtClean="0">
                <a:latin typeface="Calibri" panose="020F0502020204030204" pitchFamily="34" charset="0"/>
                <a:cs typeface="Calibri" panose="020F0502020204030204" pitchFamily="34" charset="0"/>
              </a:rPr>
              <a:pPr>
                <a:defRPr/>
              </a:pPr>
              <a:t>16</a:t>
            </a:fld>
            <a:endParaRPr lang="en-US" sz="15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719A30C-FA9E-8B41-8A63-E37A8529E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81600"/>
            <a:ext cx="8229600" cy="742950"/>
          </a:xfrm>
        </p:spPr>
        <p:txBody>
          <a:bodyPr/>
          <a:lstStyle/>
          <a:p>
            <a:r>
              <a:rPr lang="en-US" sz="2800" b="1">
                <a:solidFill>
                  <a:srgbClr val="002060"/>
                </a:solidFill>
                <a:latin typeface="+mj-lt"/>
                <a:ea typeface="Geneva"/>
                <a:cs typeface="Times New Roman" panose="02020603050405020304" pitchFamily="18" charset="0"/>
              </a:rPr>
              <a:t>ARRHENIUS PLOT</a:t>
            </a:r>
            <a:endParaRPr lang="en-US" sz="280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A3FE66A0-9438-A24E-90AE-95B7EB43E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59" y="550499"/>
            <a:ext cx="5090797" cy="3815915"/>
          </a:xfrm>
          <a:prstGeom prst="rect">
            <a:avLst/>
          </a:prstGeom>
        </p:spPr>
      </p:pic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FB569650-9834-BA48-B3CE-0DBD77C80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758" y="550499"/>
            <a:ext cx="5090797" cy="38159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2C43D69-942C-464A-ABBE-5145CB82BF05}"/>
                  </a:ext>
                </a:extLst>
              </p:cNvPr>
              <p:cNvSpPr txBox="1"/>
              <p:nvPr/>
            </p:nvSpPr>
            <p:spPr>
              <a:xfrm>
                <a:off x="5030899" y="1459764"/>
                <a:ext cx="3922557" cy="15102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𝐴𝑒𝑥𝑝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𝑅𝑇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>
                  <a:solidFill>
                    <a:srgbClr val="002060"/>
                  </a:solidFill>
                  <a:latin typeface="+mj-lt"/>
                </a:endParaRPr>
              </a:p>
              <a:p>
                <a:pPr algn="ctr"/>
                <a:endParaRPr lang="en-US">
                  <a:solidFill>
                    <a:srgbClr val="002060"/>
                  </a:solidFill>
                  <a:latin typeface="+mj-lt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2C43D69-942C-464A-ABBE-5145CB82B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0899" y="1459764"/>
                <a:ext cx="3922557" cy="15102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5260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E1225-854E-A34C-A10E-A441E3AFF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4937"/>
            <a:ext cx="8229600" cy="2651125"/>
          </a:xfrm>
        </p:spPr>
        <p:txBody>
          <a:bodyPr/>
          <a:lstStyle/>
          <a:p>
            <a:pPr algn="just">
              <a:buFont typeface="+mj-lt"/>
              <a:buAutoNum type="arabicPeriod"/>
            </a:pPr>
            <a:r>
              <a:rPr lang="en-US" sz="1500">
                <a:solidFill>
                  <a:srgbClr val="002060"/>
                </a:solidFill>
                <a:latin typeface="+mj-lt"/>
                <a:cs typeface="Calibri" panose="020F0502020204030204" pitchFamily="34" charset="0"/>
              </a:rPr>
              <a:t>Iodination of Acetone. https://</a:t>
            </a:r>
            <a:r>
              <a:rPr lang="en-US" sz="1500" err="1">
                <a:solidFill>
                  <a:srgbClr val="002060"/>
                </a:solidFill>
                <a:latin typeface="+mj-lt"/>
                <a:cs typeface="Calibri" panose="020F0502020204030204" pitchFamily="34" charset="0"/>
              </a:rPr>
              <a:t>studylib.net</a:t>
            </a:r>
            <a:r>
              <a:rPr lang="en-US" sz="1500">
                <a:solidFill>
                  <a:srgbClr val="002060"/>
                </a:solidFill>
                <a:latin typeface="+mj-lt"/>
                <a:cs typeface="Calibri" panose="020F0502020204030204" pitchFamily="34" charset="0"/>
              </a:rPr>
              <a:t>/doc/8752869/iodination-of-acetone (accessed Apr 15, 2021). </a:t>
            </a:r>
          </a:p>
          <a:p>
            <a:pPr algn="just">
              <a:buFont typeface="+mj-lt"/>
              <a:buAutoNum type="arabicPeriod"/>
            </a:pPr>
            <a:r>
              <a:rPr lang="en-US" sz="1500" err="1">
                <a:solidFill>
                  <a:srgbClr val="002060"/>
                </a:solidFill>
                <a:latin typeface="+mj-lt"/>
                <a:cs typeface="Calibri" panose="020F0502020204030204" pitchFamily="34" charset="0"/>
              </a:rPr>
              <a:t>Orazov</a:t>
            </a:r>
            <a:r>
              <a:rPr lang="en-US" sz="1500">
                <a:solidFill>
                  <a:srgbClr val="002060"/>
                </a:solidFill>
                <a:latin typeface="+mj-lt"/>
                <a:cs typeface="Calibri" panose="020F0502020204030204" pitchFamily="34" charset="0"/>
              </a:rPr>
              <a:t>, M. CHEG 345 Kinetics Experiment. Chemical Engineering Laboratory I: CHEG 345. University of Delaware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500" i="1">
                <a:solidFill>
                  <a:srgbClr val="002060"/>
                </a:solidFill>
                <a:latin typeface="+mj-lt"/>
              </a:rPr>
              <a:t>Acetone</a:t>
            </a:r>
            <a:r>
              <a:rPr lang="en-US" sz="1500">
                <a:solidFill>
                  <a:srgbClr val="002060"/>
                </a:solidFill>
                <a:latin typeface="+mj-lt"/>
              </a:rPr>
              <a:t>; CAS No. 67-64-1 [Online]; </a:t>
            </a:r>
            <a:r>
              <a:rPr lang="en-US" sz="1500" err="1">
                <a:solidFill>
                  <a:srgbClr val="002060"/>
                </a:solidFill>
                <a:latin typeface="+mj-lt"/>
              </a:rPr>
              <a:t>LabChem</a:t>
            </a:r>
            <a:r>
              <a:rPr lang="en-US" sz="1500">
                <a:solidFill>
                  <a:srgbClr val="002060"/>
                </a:solidFill>
                <a:latin typeface="+mj-lt"/>
              </a:rPr>
              <a:t>, Inc; Zelienople, PA, November 12, 1998. </a:t>
            </a:r>
            <a:r>
              <a:rPr lang="en-US" sz="1500" u="sng">
                <a:solidFill>
                  <a:srgbClr val="002060"/>
                </a:solidFill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https://www.labchem.com/tools/msds/msds/LC10420.pdf</a:t>
            </a:r>
            <a:r>
              <a:rPr lang="en-US" sz="1500">
                <a:solidFill>
                  <a:srgbClr val="002060"/>
                </a:solidFill>
                <a:latin typeface="+mj-lt"/>
              </a:rPr>
              <a:t> (accessed 4/14/21) </a:t>
            </a:r>
            <a:endParaRPr lang="en-US" sz="1500" baseline="30000">
              <a:solidFill>
                <a:srgbClr val="002060"/>
              </a:solidFill>
              <a:latin typeface="+mj-lt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500" i="1">
                <a:solidFill>
                  <a:srgbClr val="002060"/>
                </a:solidFill>
                <a:latin typeface="+mj-lt"/>
              </a:rPr>
              <a:t>Iodine</a:t>
            </a:r>
            <a:r>
              <a:rPr lang="en-US" sz="1500">
                <a:solidFill>
                  <a:srgbClr val="002060"/>
                </a:solidFill>
                <a:latin typeface="+mj-lt"/>
              </a:rPr>
              <a:t>; CAS No. 7553-56-2 [Online]; </a:t>
            </a:r>
            <a:r>
              <a:rPr lang="en-US" sz="1500" err="1">
                <a:solidFill>
                  <a:srgbClr val="002060"/>
                </a:solidFill>
                <a:latin typeface="+mj-lt"/>
              </a:rPr>
              <a:t>LabChem</a:t>
            </a:r>
            <a:r>
              <a:rPr lang="en-US" sz="1500">
                <a:solidFill>
                  <a:srgbClr val="002060"/>
                </a:solidFill>
                <a:latin typeface="+mj-lt"/>
              </a:rPr>
              <a:t>, Inc; Zelienople, PA, November 4, 2003. </a:t>
            </a:r>
            <a:r>
              <a:rPr lang="en-US" sz="1500" u="sng">
                <a:solidFill>
                  <a:srgbClr val="002060"/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http://www.labchem.com/tools/msds/msds/LC15590.pdf</a:t>
            </a:r>
            <a:r>
              <a:rPr lang="en-US" sz="1500">
                <a:solidFill>
                  <a:srgbClr val="002060"/>
                </a:solidFill>
                <a:latin typeface="+mj-lt"/>
              </a:rPr>
              <a:t> (accessed 4/14/21)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500" i="1">
                <a:solidFill>
                  <a:srgbClr val="002060"/>
                </a:solidFill>
                <a:latin typeface="+mj-lt"/>
              </a:rPr>
              <a:t>Hydrochloric Acid</a:t>
            </a:r>
            <a:r>
              <a:rPr lang="en-US" sz="1500">
                <a:solidFill>
                  <a:srgbClr val="002060"/>
                </a:solidFill>
                <a:latin typeface="+mj-lt"/>
              </a:rPr>
              <a:t>; CAS No. 7647-01-0 [Online]; </a:t>
            </a:r>
            <a:r>
              <a:rPr lang="en-US" sz="1500" err="1">
                <a:solidFill>
                  <a:srgbClr val="002060"/>
                </a:solidFill>
                <a:latin typeface="+mj-lt"/>
              </a:rPr>
              <a:t>LabChem</a:t>
            </a:r>
            <a:r>
              <a:rPr lang="en-US" sz="1500">
                <a:solidFill>
                  <a:srgbClr val="002060"/>
                </a:solidFill>
                <a:latin typeface="+mj-lt"/>
              </a:rPr>
              <a:t>, Inc; Zelienople, PA, July 3, 2013. </a:t>
            </a:r>
            <a:r>
              <a:rPr lang="en-US" sz="1500" u="sng">
                <a:solidFill>
                  <a:srgbClr val="002060"/>
                </a:solidFill>
                <a:latin typeface="+mj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https://www.labchem.com/tools/msds/msds/LC15300.pdf</a:t>
            </a:r>
            <a:r>
              <a:rPr lang="en-US" sz="1500">
                <a:solidFill>
                  <a:srgbClr val="002060"/>
                </a:solidFill>
                <a:latin typeface="+mj-lt"/>
              </a:rPr>
              <a:t> (accessed 4/14/21)</a:t>
            </a:r>
            <a:endParaRPr lang="en-US" sz="1500" i="1">
              <a:solidFill>
                <a:srgbClr val="002060"/>
              </a:solidFill>
              <a:latin typeface="+mj-lt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500" i="1">
                <a:solidFill>
                  <a:srgbClr val="002060"/>
                </a:solidFill>
                <a:latin typeface="+mj-lt"/>
              </a:rPr>
              <a:t>Hydrogen Iodide</a:t>
            </a:r>
            <a:r>
              <a:rPr lang="en-US" sz="1500">
                <a:solidFill>
                  <a:srgbClr val="002060"/>
                </a:solidFill>
                <a:latin typeface="+mj-lt"/>
              </a:rPr>
              <a:t>; CAS No. 10034-85-2 [Online]; Matheson Tri-Gas, Inc; Basking Ridge, NJ, March 7, 1990. </a:t>
            </a:r>
            <a:r>
              <a:rPr lang="en-US" sz="1500" u="sng">
                <a:solidFill>
                  <a:srgbClr val="002060"/>
                </a:solidFill>
                <a:latin typeface="+mj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https://www.mathesongas.com/pdfs/msds/MAT11100.pdf</a:t>
            </a:r>
            <a:r>
              <a:rPr lang="en-US" sz="1500">
                <a:solidFill>
                  <a:srgbClr val="002060"/>
                </a:solidFill>
                <a:latin typeface="+mj-lt"/>
              </a:rPr>
              <a:t> (accessed 4/14/21)</a:t>
            </a:r>
          </a:p>
          <a:p>
            <a:pPr algn="just"/>
            <a:endParaRPr lang="en-US" sz="150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E6AF49-07A0-8244-B7F7-2720EB8B00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D70C6-FDCB-5747-9A21-CEFC4DDC4D7F}" type="slidenum">
              <a:rPr lang="en-US" sz="1500" smtClean="0">
                <a:latin typeface="Calibri" panose="020F0502020204030204" pitchFamily="34" charset="0"/>
                <a:cs typeface="Calibri" panose="020F0502020204030204" pitchFamily="34" charset="0"/>
              </a:rPr>
              <a:pPr>
                <a:defRPr/>
              </a:pPr>
              <a:t>17</a:t>
            </a:fld>
            <a:endParaRPr lang="en-US" sz="15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681E980-232B-3444-8549-84C0764C4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0175"/>
            <a:ext cx="8229600" cy="742950"/>
          </a:xfrm>
        </p:spPr>
        <p:txBody>
          <a:bodyPr/>
          <a:lstStyle/>
          <a:p>
            <a:r>
              <a:rPr lang="en-US" sz="2800" b="1">
                <a:solidFill>
                  <a:srgbClr val="002060"/>
                </a:solidFill>
                <a:latin typeface="Calibri" panose="020F0502020204030204" pitchFamily="34" charset="0"/>
                <a:ea typeface="Geneva"/>
                <a:cs typeface="Calibri" panose="020F0502020204030204" pitchFamily="34" charset="0"/>
              </a:rPr>
              <a:t>REFERENCES</a:t>
            </a:r>
            <a:endParaRPr lang="en-US" sz="2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235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3B8810A-A1CB-214E-865D-2EAA633594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758687"/>
            <a:ext cx="7772400" cy="1102519"/>
          </a:xfrm>
        </p:spPr>
        <p:txBody>
          <a:bodyPr/>
          <a:lstStyle/>
          <a:p>
            <a:r>
              <a:rPr lang="en-US" sz="4400" b="1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93276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CEA26-A421-F54D-93A4-7971A2B75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4866" y="1051984"/>
            <a:ext cx="5774267" cy="2651125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 Leader: </a:t>
            </a:r>
            <a:r>
              <a:rPr 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Daniel Robinson</a:t>
            </a:r>
          </a:p>
          <a:p>
            <a:r>
              <a:rPr lang="en-US" b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Communication Coordinator: </a:t>
            </a:r>
            <a:r>
              <a:rPr 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Abdul </a:t>
            </a:r>
            <a:r>
              <a:rPr lang="en-US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Fayeed</a:t>
            </a:r>
            <a:endParaRPr lang="en-US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Coordinator: </a:t>
            </a:r>
            <a:r>
              <a:rPr 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Neel Shah</a:t>
            </a:r>
          </a:p>
          <a:p>
            <a:r>
              <a:rPr lang="en-US" b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Safety and Logistics Coordinator: </a:t>
            </a:r>
            <a:r>
              <a:rPr 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Evan </a:t>
            </a:r>
            <a:r>
              <a:rPr lang="en-US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Sciacchitano</a:t>
            </a:r>
            <a:endParaRPr lang="en-US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MATLAB and Data Analysis: </a:t>
            </a:r>
            <a:r>
              <a:rPr 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</a:t>
            </a:r>
          </a:p>
          <a:p>
            <a:endParaRPr lang="en-US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268AF5-F8C5-9B45-9904-E8F79C3DF5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D70C6-FDCB-5747-9A21-CEFC4DDC4D7F}" type="slidenum">
              <a:rPr lang="en-US" sz="1500" smtClean="0">
                <a:latin typeface="Calibri" panose="020F0502020204030204" pitchFamily="34" charset="0"/>
                <a:cs typeface="Calibri" panose="020F0502020204030204" pitchFamily="34" charset="0"/>
              </a:rPr>
              <a:pPr>
                <a:defRPr/>
              </a:pPr>
              <a:t>1</a:t>
            </a:fld>
            <a:endParaRPr lang="en-US" sz="15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18BD914-C308-3941-A4AB-7984250A1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0175"/>
            <a:ext cx="8229600" cy="742950"/>
          </a:xfrm>
        </p:spPr>
        <p:txBody>
          <a:bodyPr/>
          <a:lstStyle/>
          <a:p>
            <a:r>
              <a:rPr lang="en-US" sz="2800" b="1">
                <a:solidFill>
                  <a:srgbClr val="002060"/>
                </a:solidFill>
                <a:latin typeface="Calibri" panose="020F0502020204030204" pitchFamily="34" charset="0"/>
                <a:ea typeface="Geneva"/>
                <a:cs typeface="Calibri" panose="020F0502020204030204" pitchFamily="34" charset="0"/>
              </a:rPr>
              <a:t>TEAM ORGANIZATION AND ROLES</a:t>
            </a:r>
            <a:endParaRPr lang="en-US" sz="2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435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22EC0-3983-1342-9456-DA7A255CF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7650" y="873125"/>
            <a:ext cx="3568700" cy="2651125"/>
          </a:xfrm>
        </p:spPr>
        <p:txBody>
          <a:bodyPr/>
          <a:lstStyle/>
          <a:p>
            <a:pPr algn="just"/>
            <a:r>
              <a:rPr lang="en-US">
                <a:solidFill>
                  <a:srgbClr val="002060"/>
                </a:solidFill>
              </a:rPr>
              <a:t>Background/Objectives</a:t>
            </a:r>
          </a:p>
          <a:p>
            <a:pPr algn="just"/>
            <a:r>
              <a:rPr lang="en-US">
                <a:solidFill>
                  <a:srgbClr val="002060"/>
                </a:solidFill>
              </a:rPr>
              <a:t>Safety and Experimental Plan</a:t>
            </a:r>
          </a:p>
          <a:p>
            <a:pPr algn="just"/>
            <a:r>
              <a:rPr lang="en-US">
                <a:solidFill>
                  <a:srgbClr val="002060"/>
                </a:solidFill>
              </a:rPr>
              <a:t>Future planning</a:t>
            </a:r>
          </a:p>
          <a:p>
            <a:pPr marL="0" indent="0" algn="just">
              <a:buNone/>
            </a:pPr>
            <a:r>
              <a:rPr lang="en-US">
                <a:solidFill>
                  <a:srgbClr val="002060"/>
                </a:solidFill>
              </a:rPr>
              <a:t>	-	Time management plan</a:t>
            </a:r>
          </a:p>
          <a:p>
            <a:pPr marL="0" indent="0" algn="just">
              <a:buNone/>
            </a:pPr>
            <a:r>
              <a:rPr lang="en-US">
                <a:solidFill>
                  <a:srgbClr val="002060"/>
                </a:solidFill>
              </a:rPr>
              <a:t>	-	Data analysis</a:t>
            </a:r>
          </a:p>
          <a:p>
            <a:pPr algn="just"/>
            <a:r>
              <a:rPr lang="en-US">
                <a:solidFill>
                  <a:srgbClr val="002060"/>
                </a:solidFill>
              </a:rPr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6819F8-FF45-6949-81C6-A4D24DAF45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D70C6-FDCB-5747-9A21-CEFC4DDC4D7F}" type="slidenum">
              <a:rPr lang="en-US" sz="1500" smtClean="0">
                <a:latin typeface="Calibri" panose="020F0502020204030204" pitchFamily="34" charset="0"/>
                <a:cs typeface="Calibri" panose="020F0502020204030204" pitchFamily="34" charset="0"/>
              </a:rPr>
              <a:pPr>
                <a:defRPr/>
              </a:pPr>
              <a:t>2</a:t>
            </a:fld>
            <a:endParaRPr lang="en-US" sz="15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D4FF736-1E00-A442-9B98-B13E1B002656}"/>
              </a:ext>
            </a:extLst>
          </p:cNvPr>
          <p:cNvSpPr txBox="1">
            <a:spLocks/>
          </p:cNvSpPr>
          <p:nvPr/>
        </p:nvSpPr>
        <p:spPr bwMode="auto">
          <a:xfrm>
            <a:off x="457200" y="130175"/>
            <a:ext cx="82296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6096"/>
                </a:solidFill>
                <a:latin typeface="Calibri"/>
                <a:ea typeface="Geneva" pitchFamily="-65" charset="-128"/>
                <a:cs typeface="Calibri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 Neue" pitchFamily="-65" charset="0"/>
                <a:ea typeface="Geneva" pitchFamily="-65" charset="-128"/>
                <a:cs typeface="Geneva" pitchFamily="-65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 Neue" pitchFamily="-65" charset="0"/>
                <a:ea typeface="Geneva" pitchFamily="-65" charset="-128"/>
                <a:cs typeface="Geneva" pitchFamily="-65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 Neue" pitchFamily="-65" charset="0"/>
                <a:ea typeface="Geneva" pitchFamily="-65" charset="-128"/>
                <a:cs typeface="Geneva" pitchFamily="-65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 Neue" pitchFamily="-65" charset="0"/>
                <a:ea typeface="Geneva" pitchFamily="-65" charset="-128"/>
                <a:cs typeface="Geneva" pitchFamily="-65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 Neue" pitchFamily="-65" charset="0"/>
                <a:ea typeface="Geneva" pitchFamily="-65" charset="-128"/>
                <a:cs typeface="Geneva" pitchFamily="-65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 Neue" pitchFamily="-65" charset="0"/>
                <a:ea typeface="Geneva" pitchFamily="-65" charset="-128"/>
                <a:cs typeface="Geneva" pitchFamily="-65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 Neue" pitchFamily="-65" charset="0"/>
                <a:ea typeface="Geneva" pitchFamily="-65" charset="-128"/>
                <a:cs typeface="Geneva" pitchFamily="-65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 Neue" pitchFamily="-65" charset="0"/>
                <a:ea typeface="Geneva" pitchFamily="-65" charset="-128"/>
                <a:cs typeface="Geneva" pitchFamily="-65" charset="-128"/>
              </a:defRPr>
            </a:lvl9pPr>
          </a:lstStyle>
          <a:p>
            <a:r>
              <a:rPr lang="en-US" sz="2800" b="1">
                <a:solidFill>
                  <a:srgbClr val="002060"/>
                </a:solidFill>
                <a:latin typeface="Calibri" panose="020F0502020204030204" pitchFamily="34" charset="0"/>
                <a:ea typeface="Geneva"/>
                <a:cs typeface="Calibri" panose="020F0502020204030204" pitchFamily="34" charset="0"/>
              </a:rPr>
              <a:t>OVERVIEW</a:t>
            </a:r>
            <a:endParaRPr lang="en-US" sz="2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764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566AB-8E6F-D04A-85D2-72AB7649F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758687"/>
            <a:ext cx="7772400" cy="1102519"/>
          </a:xfrm>
        </p:spPr>
        <p:txBody>
          <a:bodyPr/>
          <a:lstStyle/>
          <a:p>
            <a:r>
              <a:rPr lang="en-US" sz="4400" b="1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278096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3C3AD-A4EC-8642-99EE-A8D5708A9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0175"/>
            <a:ext cx="8229600" cy="742950"/>
          </a:xfrm>
        </p:spPr>
        <p:txBody>
          <a:bodyPr/>
          <a:lstStyle/>
          <a:p>
            <a:r>
              <a:rPr lang="en-US" sz="2800" b="1">
                <a:solidFill>
                  <a:srgbClr val="002060"/>
                </a:solidFill>
                <a:latin typeface="Calibri" panose="020F0502020204030204" pitchFamily="34" charset="0"/>
                <a:ea typeface="Geneva"/>
                <a:cs typeface="Calibri" panose="020F0502020204030204" pitchFamily="34" charset="0"/>
              </a:rPr>
              <a:t>OBJECTIVES</a:t>
            </a:r>
            <a:endParaRPr lang="en-US" sz="2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63148-9941-E14E-A603-F39688A77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787" y="772050"/>
            <a:ext cx="8542421" cy="3277602"/>
          </a:xfrm>
        </p:spPr>
        <p:txBody>
          <a:bodyPr/>
          <a:lstStyle/>
          <a:p>
            <a:pPr algn="just"/>
            <a:r>
              <a:rPr 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Understand the mechanism of the reaction that models the iodination of acetone.</a:t>
            </a:r>
          </a:p>
          <a:p>
            <a:pPr algn="just"/>
            <a:endParaRPr lang="en-US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MATLAB p-code to simulate the experiment by varying the temperature, initial concentrations of acetone, hydrochloric acid, and iodine in several trials.</a:t>
            </a:r>
          </a:p>
          <a:p>
            <a:pPr algn="just"/>
            <a:r>
              <a:rPr 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Analyze data and perform calculations to determine the order of each reactant, activation energy, and Arrhenius pre-exponential factor using the initial rates method. </a:t>
            </a:r>
          </a:p>
          <a:p>
            <a:pPr algn="just"/>
            <a:endParaRPr lang="en-US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58E211-F724-124E-9C4D-16A3BB40FD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D70C6-FDCB-5747-9A21-CEFC4DDC4D7F}" type="slidenum">
              <a:rPr lang="en-US" sz="1500" smtClean="0">
                <a:latin typeface="Calibri" panose="020F0502020204030204" pitchFamily="34" charset="0"/>
                <a:cs typeface="Calibri" panose="020F0502020204030204" pitchFamily="34" charset="0"/>
              </a:rPr>
              <a:pPr>
                <a:defRPr/>
              </a:pPr>
              <a:t>4</a:t>
            </a:fld>
            <a:endParaRPr lang="en-US" sz="15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91E6393C-8D78-1B48-8E32-75D630C52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430" y="1160848"/>
            <a:ext cx="6697133" cy="11050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D5EA96-42B0-274B-891E-EF4C928B476A}"/>
                  </a:ext>
                </a:extLst>
              </p:cNvPr>
              <p:cNvSpPr txBox="1"/>
              <p:nvPr/>
            </p:nvSpPr>
            <p:spPr>
              <a:xfrm>
                <a:off x="1223430" y="2553598"/>
                <a:ext cx="3239669" cy="2899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𝐴𝑐𝑒𝑡𝑜𝑛𝑒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𝐻𝐶𝑙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D5EA96-42B0-274B-891E-EF4C928B4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430" y="2553598"/>
                <a:ext cx="3239669" cy="289951"/>
              </a:xfrm>
              <a:prstGeom prst="rect">
                <a:avLst/>
              </a:prstGeom>
              <a:blipFill>
                <a:blip r:embed="rId4"/>
                <a:stretch>
                  <a:fillRect l="-1130" t="-4255" r="-188" b="-19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01B12D8-532E-7D4F-888B-B58C99152D48}"/>
                  </a:ext>
                </a:extLst>
              </p:cNvPr>
              <p:cNvSpPr txBox="1"/>
              <p:nvPr/>
            </p:nvSpPr>
            <p:spPr>
              <a:xfrm>
                <a:off x="5638800" y="2425810"/>
                <a:ext cx="1707390" cy="5167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𝐴𝑒𝑥𝑝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𝑅𝑇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01B12D8-532E-7D4F-888B-B58C99152D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425810"/>
                <a:ext cx="1707390" cy="5167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35F0A9C5-588E-D540-B937-FA724D158000}"/>
              </a:ext>
            </a:extLst>
          </p:cNvPr>
          <p:cNvSpPr/>
          <p:nvPr/>
        </p:nvSpPr>
        <p:spPr>
          <a:xfrm>
            <a:off x="5638800" y="4558725"/>
            <a:ext cx="3505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800">
                <a:solidFill>
                  <a:schemeClr val="bg1"/>
                </a:solidFill>
                <a:highlight>
                  <a:srgbClr val="006096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Iodination of Acetone. https://studylib.net/doc/8752869/iodination-of-acetone (accessed Apr 15, 2021). </a:t>
            </a:r>
          </a:p>
          <a:p>
            <a:pPr algn="just"/>
            <a:r>
              <a:rPr lang="en-US" sz="800" err="1">
                <a:solidFill>
                  <a:schemeClr val="bg1"/>
                </a:solidFill>
                <a:highlight>
                  <a:srgbClr val="006096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Orazov</a:t>
            </a:r>
            <a:r>
              <a:rPr lang="en-US" sz="800">
                <a:solidFill>
                  <a:schemeClr val="bg1"/>
                </a:solidFill>
                <a:highlight>
                  <a:srgbClr val="006096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, M. CHEG 345 Kinetics Experiment. Chemical Engineering Laboratory I: CHEG 345. University of Delaware</a:t>
            </a:r>
          </a:p>
        </p:txBody>
      </p:sp>
    </p:spTree>
    <p:extLst>
      <p:ext uri="{BB962C8B-B14F-4D97-AF65-F5344CB8AC3E}">
        <p14:creationId xmlns:p14="http://schemas.microsoft.com/office/powerpoint/2010/main" val="899956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3C3AD-A4EC-8642-99EE-A8D5708A9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0175"/>
            <a:ext cx="8229600" cy="742950"/>
          </a:xfrm>
        </p:spPr>
        <p:txBody>
          <a:bodyPr/>
          <a:lstStyle/>
          <a:p>
            <a:r>
              <a:rPr lang="en-US" sz="2800" b="1">
                <a:solidFill>
                  <a:srgbClr val="002060"/>
                </a:solidFill>
                <a:latin typeface="Calibri" panose="020F0502020204030204" pitchFamily="34" charset="0"/>
                <a:ea typeface="Geneva"/>
                <a:cs typeface="Calibri" panose="020F0502020204030204" pitchFamily="34" charset="0"/>
              </a:rPr>
              <a:t>REACTION MECHANISMS</a:t>
            </a:r>
            <a:endParaRPr lang="en-US" sz="2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63148-9941-E14E-A603-F39688A77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291" y="1029661"/>
            <a:ext cx="8761415" cy="3361865"/>
          </a:xfrm>
        </p:spPr>
        <p:txBody>
          <a:bodyPr/>
          <a:lstStyle/>
          <a:p>
            <a:pPr algn="just"/>
            <a:endParaRPr lang="en-US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en-US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second step of the mechanism is determined to be the </a:t>
            </a:r>
            <a:r>
              <a:rPr lang="en-US" i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rate determining step</a:t>
            </a:r>
            <a:r>
              <a:rPr 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algn="just"/>
            <a:r>
              <a:rPr 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rate law is predicted to be first-order in both acetone and hydrochloric acid and zeroth-order in iodine. This must be determined from the experiment.</a:t>
            </a:r>
          </a:p>
          <a:p>
            <a:pPr algn="just"/>
            <a:endParaRPr lang="en-US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58E211-F724-124E-9C4D-16A3BB40FD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D70C6-FDCB-5747-9A21-CEFC4DDC4D7F}" type="slidenum">
              <a:rPr lang="en-US" sz="1500" smtClean="0">
                <a:latin typeface="Calibri" panose="020F0502020204030204" pitchFamily="34" charset="0"/>
                <a:cs typeface="Calibri" panose="020F0502020204030204" pitchFamily="34" charset="0"/>
              </a:rPr>
              <a:pPr>
                <a:defRPr/>
              </a:pPr>
              <a:t>5</a:t>
            </a:fld>
            <a:endParaRPr lang="en-US" sz="15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33821705-5FA5-B14B-8289-63E8AF1D8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331" y="751974"/>
            <a:ext cx="4741333" cy="248687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5E3BE20-74D7-F645-B155-EEE3327144D6}"/>
              </a:ext>
            </a:extLst>
          </p:cNvPr>
          <p:cNvSpPr/>
          <p:nvPr/>
        </p:nvSpPr>
        <p:spPr>
          <a:xfrm>
            <a:off x="5866795" y="4566027"/>
            <a:ext cx="33201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800" err="1">
                <a:solidFill>
                  <a:schemeClr val="bg1"/>
                </a:solidFill>
                <a:highlight>
                  <a:srgbClr val="006096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Orazov</a:t>
            </a:r>
            <a:r>
              <a:rPr lang="en-US" sz="800">
                <a:solidFill>
                  <a:schemeClr val="bg1"/>
                </a:solidFill>
                <a:highlight>
                  <a:srgbClr val="006096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, M. CHEG 345 Kinetics Experiment. Chemical Engineering Laboratory I: CHEG 345. University of Delaware</a:t>
            </a:r>
          </a:p>
        </p:txBody>
      </p:sp>
    </p:spTree>
    <p:extLst>
      <p:ext uri="{BB962C8B-B14F-4D97-AF65-F5344CB8AC3E}">
        <p14:creationId xmlns:p14="http://schemas.microsoft.com/office/powerpoint/2010/main" val="2137227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0C01AE5-C822-304E-ACC8-0C48F55631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758687"/>
            <a:ext cx="7772400" cy="1102519"/>
          </a:xfrm>
        </p:spPr>
        <p:txBody>
          <a:bodyPr/>
          <a:lstStyle/>
          <a:p>
            <a:r>
              <a:rPr lang="en-US" sz="4000" b="1"/>
              <a:t>SAFETY AND EXPERIMENTAL PLAN</a:t>
            </a:r>
          </a:p>
        </p:txBody>
      </p:sp>
    </p:spTree>
    <p:extLst>
      <p:ext uri="{BB962C8B-B14F-4D97-AF65-F5344CB8AC3E}">
        <p14:creationId xmlns:p14="http://schemas.microsoft.com/office/powerpoint/2010/main" val="1614461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6768A-AD86-4AC9-AAF0-1F280C45A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3927"/>
            <a:ext cx="8229600" cy="742950"/>
          </a:xfrm>
        </p:spPr>
        <p:txBody>
          <a:bodyPr/>
          <a:lstStyle/>
          <a:p>
            <a:r>
              <a:rPr lang="en-US" sz="2800" b="1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Geneva"/>
                <a:cs typeface="Calibri" panose="020F0502020204030204" pitchFamily="34" charset="0"/>
              </a:rPr>
              <a:t>CHEMICAL HAZARDS</a:t>
            </a:r>
            <a:endParaRPr lang="en-US" sz="2800" b="1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544FB6-5588-4577-9EAA-30E45FC767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8F1A38-2662-714D-BA55-F0640804B748}" type="slidenum">
              <a:rPr lang="en-US" sz="1500" smtClean="0">
                <a:latin typeface="Calibri" panose="020F0502020204030204" pitchFamily="34" charset="0"/>
                <a:cs typeface="Calibri" panose="020F0502020204030204" pitchFamily="34" charset="0"/>
              </a:rPr>
              <a:pPr>
                <a:defRPr/>
              </a:pPr>
              <a:t>7</a:t>
            </a:fld>
            <a:endParaRPr lang="en-US" sz="15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4" descr="Shape&#10;&#10;Description automatically generated">
            <a:extLst>
              <a:ext uri="{FF2B5EF4-FFF2-40B4-BE49-F238E27FC236}">
                <a16:creationId xmlns:a16="http://schemas.microsoft.com/office/drawing/2014/main" id="{5E0164BE-45EE-4A6A-B1C3-094522AF97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37" t="1747" r="10037" b="2543"/>
          <a:stretch/>
        </p:blipFill>
        <p:spPr>
          <a:xfrm>
            <a:off x="2956840" y="1233191"/>
            <a:ext cx="1615159" cy="16260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4FE652-E6A4-4DD2-B938-89D319262450}"/>
              </a:ext>
            </a:extLst>
          </p:cNvPr>
          <p:cNvSpPr txBox="1"/>
          <p:nvPr/>
        </p:nvSpPr>
        <p:spPr>
          <a:xfrm>
            <a:off x="795387" y="2977042"/>
            <a:ext cx="755322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solidFill>
                  <a:srgbClr val="002060"/>
                </a:solidFill>
                <a:latin typeface="Calibri" panose="020F0502020204030204" pitchFamily="34" charset="0"/>
                <a:ea typeface="Geneva"/>
                <a:cs typeface="Calibri" panose="020F0502020204030204" pitchFamily="34" charset="0"/>
              </a:rPr>
              <a:t>NFPA Diamond for Acetone </a:t>
            </a:r>
            <a:r>
              <a:rPr lang="en-US" sz="1600" baseline="30000">
                <a:solidFill>
                  <a:srgbClr val="002060"/>
                </a:solidFill>
                <a:latin typeface="Calibri" panose="020F0502020204030204" pitchFamily="34" charset="0"/>
                <a:ea typeface="Geneva"/>
                <a:cs typeface="Calibri" panose="020F0502020204030204" pitchFamily="34" charset="0"/>
              </a:rPr>
              <a:t>1</a:t>
            </a:r>
            <a:r>
              <a:rPr lang="en-US" sz="1600">
                <a:solidFill>
                  <a:srgbClr val="002060"/>
                </a:solidFill>
                <a:latin typeface="Calibri" panose="020F0502020204030204" pitchFamily="34" charset="0"/>
                <a:ea typeface="Geneva"/>
                <a:cs typeface="Calibri" panose="020F0502020204030204" pitchFamily="34" charset="0"/>
              </a:rPr>
              <a:t>, Iodine </a:t>
            </a:r>
            <a:r>
              <a:rPr lang="en-US" sz="1600" baseline="30000">
                <a:solidFill>
                  <a:srgbClr val="002060"/>
                </a:solidFill>
                <a:latin typeface="Calibri" panose="020F0502020204030204" pitchFamily="34" charset="0"/>
                <a:ea typeface="Geneva"/>
                <a:cs typeface="Calibri" panose="020F0502020204030204" pitchFamily="34" charset="0"/>
              </a:rPr>
              <a:t>2</a:t>
            </a:r>
            <a:r>
              <a:rPr lang="en-US" sz="1600">
                <a:solidFill>
                  <a:srgbClr val="002060"/>
                </a:solidFill>
                <a:latin typeface="Calibri" panose="020F0502020204030204" pitchFamily="34" charset="0"/>
                <a:ea typeface="Geneva"/>
                <a:cs typeface="Calibri" panose="020F0502020204030204" pitchFamily="34" charset="0"/>
              </a:rPr>
              <a:t>, 1 M Hydrochloric Acid </a:t>
            </a:r>
            <a:r>
              <a:rPr lang="en-US" sz="1600" baseline="30000">
                <a:solidFill>
                  <a:srgbClr val="002060"/>
                </a:solidFill>
                <a:latin typeface="Calibri" panose="020F0502020204030204" pitchFamily="34" charset="0"/>
                <a:ea typeface="Geneva"/>
                <a:cs typeface="Calibri" panose="020F0502020204030204" pitchFamily="34" charset="0"/>
              </a:rPr>
              <a:t>3</a:t>
            </a:r>
            <a:r>
              <a:rPr lang="en-US" sz="1600">
                <a:solidFill>
                  <a:srgbClr val="002060"/>
                </a:solidFill>
                <a:latin typeface="Calibri" panose="020F0502020204030204" pitchFamily="34" charset="0"/>
                <a:ea typeface="Geneva"/>
                <a:cs typeface="Calibri" panose="020F0502020204030204" pitchFamily="34" charset="0"/>
              </a:rPr>
              <a:t>, and Hydrogen Iodide </a:t>
            </a:r>
            <a:r>
              <a:rPr lang="en-US" sz="1600" baseline="30000">
                <a:solidFill>
                  <a:srgbClr val="002060"/>
                </a:solidFill>
                <a:latin typeface="Calibri" panose="020F0502020204030204" pitchFamily="34" charset="0"/>
                <a:ea typeface="Geneva"/>
                <a:cs typeface="Calibri" panose="020F0502020204030204" pitchFamily="34" charset="0"/>
              </a:rPr>
              <a:t>4</a:t>
            </a:r>
            <a:endParaRPr lang="en-US" sz="1600">
              <a:solidFill>
                <a:srgbClr val="002060"/>
              </a:solidFill>
              <a:latin typeface="Calibri" panose="020F0502020204030204" pitchFamily="34" charset="0"/>
              <a:ea typeface="Geneva"/>
              <a:cs typeface="Calibri" panose="020F0502020204030204" pitchFamily="34" charset="0"/>
            </a:endParaRPr>
          </a:p>
        </p:txBody>
      </p:sp>
      <p:pic>
        <p:nvPicPr>
          <p:cNvPr id="7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1AFA5CF-BAB4-4D75-BB97-D95B753D97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831" y="1243555"/>
            <a:ext cx="1618531" cy="1539815"/>
          </a:xfrm>
          <a:prstGeom prst="rect">
            <a:avLst/>
          </a:prstGeom>
        </p:spPr>
      </p:pic>
      <p:pic>
        <p:nvPicPr>
          <p:cNvPr id="8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1684A34-2429-4ACD-B18C-8209B20C048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206" r="5123"/>
          <a:stretch/>
        </p:blipFill>
        <p:spPr>
          <a:xfrm>
            <a:off x="4733714" y="1243555"/>
            <a:ext cx="1614057" cy="163148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B3386C3-1DEA-0346-A3F9-180FB3EA14C5}"/>
              </a:ext>
            </a:extLst>
          </p:cNvPr>
          <p:cNvSpPr/>
          <p:nvPr/>
        </p:nvSpPr>
        <p:spPr>
          <a:xfrm>
            <a:off x="6347771" y="4475275"/>
            <a:ext cx="28978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500" baseline="30000">
                <a:solidFill>
                  <a:schemeClr val="bg1"/>
                </a:solidFill>
                <a:highlight>
                  <a:srgbClr val="006096"/>
                </a:highlight>
              </a:rPr>
              <a:t>1</a:t>
            </a:r>
            <a:r>
              <a:rPr lang="en-US" sz="500" i="1">
                <a:solidFill>
                  <a:schemeClr val="bg1"/>
                </a:solidFill>
                <a:highlight>
                  <a:srgbClr val="006096"/>
                </a:highlight>
              </a:rPr>
              <a:t> Acetone</a:t>
            </a:r>
            <a:r>
              <a:rPr lang="en-US" sz="500">
                <a:solidFill>
                  <a:schemeClr val="bg1"/>
                </a:solidFill>
                <a:highlight>
                  <a:srgbClr val="006096"/>
                </a:highlight>
              </a:rPr>
              <a:t>; CAS No. 67-64-1 [Online]; </a:t>
            </a:r>
            <a:r>
              <a:rPr lang="en-US" sz="500" err="1">
                <a:solidFill>
                  <a:schemeClr val="bg1"/>
                </a:solidFill>
                <a:highlight>
                  <a:srgbClr val="006096"/>
                </a:highlight>
              </a:rPr>
              <a:t>LabChem</a:t>
            </a:r>
            <a:r>
              <a:rPr lang="en-US" sz="500">
                <a:solidFill>
                  <a:schemeClr val="bg1"/>
                </a:solidFill>
                <a:highlight>
                  <a:srgbClr val="006096"/>
                </a:highlight>
              </a:rPr>
              <a:t>, Inc; Zelienople, PA, November 12, 1998. </a:t>
            </a:r>
            <a:r>
              <a:rPr lang="en-US" sz="500" u="sng">
                <a:solidFill>
                  <a:schemeClr val="bg1"/>
                </a:solidFill>
                <a:highlight>
                  <a:srgbClr val="006096"/>
                </a:highlight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https://www.labchem.com/tools/msds/msds/LC10420.pdf</a:t>
            </a:r>
            <a:r>
              <a:rPr lang="en-US" sz="500">
                <a:solidFill>
                  <a:schemeClr val="bg1"/>
                </a:solidFill>
                <a:highlight>
                  <a:srgbClr val="006096"/>
                </a:highlight>
              </a:rPr>
              <a:t> (accessed 4/14/21) </a:t>
            </a:r>
            <a:endParaRPr lang="en-US" sz="500" baseline="30000">
              <a:solidFill>
                <a:schemeClr val="bg1"/>
              </a:solidFill>
              <a:highlight>
                <a:srgbClr val="006096"/>
              </a:highlight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500" baseline="30000">
                <a:solidFill>
                  <a:schemeClr val="bg1"/>
                </a:solidFill>
                <a:highlight>
                  <a:srgbClr val="006096"/>
                </a:highlight>
                <a:latin typeface="+mj-lt"/>
              </a:rPr>
              <a:t>2</a:t>
            </a:r>
            <a:r>
              <a:rPr lang="en-US" sz="500" i="1">
                <a:solidFill>
                  <a:schemeClr val="bg1"/>
                </a:solidFill>
                <a:highlight>
                  <a:srgbClr val="006096"/>
                </a:highlight>
                <a:latin typeface="+mj-lt"/>
              </a:rPr>
              <a:t> Iodine</a:t>
            </a:r>
            <a:r>
              <a:rPr lang="en-US" sz="500">
                <a:solidFill>
                  <a:schemeClr val="bg1"/>
                </a:solidFill>
                <a:highlight>
                  <a:srgbClr val="006096"/>
                </a:highlight>
                <a:latin typeface="+mj-lt"/>
              </a:rPr>
              <a:t>; CAS No. 7553-56-2 [Online]; </a:t>
            </a:r>
            <a:r>
              <a:rPr lang="en-US" sz="500" err="1">
                <a:solidFill>
                  <a:schemeClr val="bg1"/>
                </a:solidFill>
                <a:highlight>
                  <a:srgbClr val="006096"/>
                </a:highlight>
                <a:latin typeface="+mj-lt"/>
              </a:rPr>
              <a:t>LabChem</a:t>
            </a:r>
            <a:r>
              <a:rPr lang="en-US" sz="500">
                <a:solidFill>
                  <a:schemeClr val="bg1"/>
                </a:solidFill>
                <a:highlight>
                  <a:srgbClr val="006096"/>
                </a:highlight>
                <a:latin typeface="+mj-lt"/>
              </a:rPr>
              <a:t>, Inc; Zelienople, PA, November 4, 2003. </a:t>
            </a:r>
            <a:r>
              <a:rPr lang="en-US" sz="500" u="sng">
                <a:solidFill>
                  <a:schemeClr val="bg1"/>
                </a:solidFill>
                <a:highlight>
                  <a:srgbClr val="006096"/>
                </a:highlight>
                <a:latin typeface="+mj-l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http://www.labchem.com/tools/msds/msds/LC15590.pdf</a:t>
            </a:r>
            <a:r>
              <a:rPr lang="en-US" sz="500">
                <a:solidFill>
                  <a:schemeClr val="bg1"/>
                </a:solidFill>
                <a:highlight>
                  <a:srgbClr val="006096"/>
                </a:highlight>
                <a:latin typeface="+mj-lt"/>
              </a:rPr>
              <a:t> (accessed 4/14/21)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500" baseline="30000">
                <a:solidFill>
                  <a:schemeClr val="bg1"/>
                </a:solidFill>
                <a:highlight>
                  <a:srgbClr val="006096"/>
                </a:highlight>
              </a:rPr>
              <a:t>3 </a:t>
            </a:r>
            <a:r>
              <a:rPr lang="en-US" sz="500" i="1">
                <a:solidFill>
                  <a:schemeClr val="bg1"/>
                </a:solidFill>
                <a:highlight>
                  <a:srgbClr val="006096"/>
                </a:highlight>
              </a:rPr>
              <a:t>Hydrochloric Acid</a:t>
            </a:r>
            <a:r>
              <a:rPr lang="en-US" sz="500">
                <a:solidFill>
                  <a:schemeClr val="bg1"/>
                </a:solidFill>
                <a:highlight>
                  <a:srgbClr val="006096"/>
                </a:highlight>
              </a:rPr>
              <a:t>; CAS No. 7647-01-0 [Online]; </a:t>
            </a:r>
            <a:r>
              <a:rPr lang="en-US" sz="500" err="1">
                <a:solidFill>
                  <a:schemeClr val="bg1"/>
                </a:solidFill>
                <a:highlight>
                  <a:srgbClr val="006096"/>
                </a:highlight>
              </a:rPr>
              <a:t>LabChem</a:t>
            </a:r>
            <a:r>
              <a:rPr lang="en-US" sz="500">
                <a:solidFill>
                  <a:schemeClr val="bg1"/>
                </a:solidFill>
                <a:highlight>
                  <a:srgbClr val="006096"/>
                </a:highlight>
              </a:rPr>
              <a:t>, Inc; Zelienople, PA, July 3, 2013. </a:t>
            </a:r>
            <a:r>
              <a:rPr lang="en-US" sz="500" u="sng">
                <a:solidFill>
                  <a:schemeClr val="bg1"/>
                </a:solidFill>
                <a:highlight>
                  <a:srgbClr val="006096"/>
                </a:highlight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https://www.labchem.com/tools/msds/msds/LC15300.pdf</a:t>
            </a:r>
            <a:r>
              <a:rPr lang="en-US" sz="500">
                <a:solidFill>
                  <a:schemeClr val="bg1"/>
                </a:solidFill>
                <a:highlight>
                  <a:srgbClr val="006096"/>
                </a:highlight>
              </a:rPr>
              <a:t> (accessed 4/14/21)</a:t>
            </a:r>
            <a:endParaRPr lang="en-US" sz="500" i="1">
              <a:solidFill>
                <a:schemeClr val="bg1"/>
              </a:solidFill>
              <a:highlight>
                <a:srgbClr val="006096"/>
              </a:highlight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500" baseline="30000">
                <a:solidFill>
                  <a:schemeClr val="bg1"/>
                </a:solidFill>
                <a:highlight>
                  <a:srgbClr val="006096"/>
                </a:highlight>
                <a:latin typeface="+mj-lt"/>
              </a:rPr>
              <a:t>4</a:t>
            </a:r>
            <a:r>
              <a:rPr lang="en-US" sz="500" i="1">
                <a:solidFill>
                  <a:schemeClr val="bg1"/>
                </a:solidFill>
                <a:highlight>
                  <a:srgbClr val="006096"/>
                </a:highlight>
                <a:latin typeface="+mj-lt"/>
              </a:rPr>
              <a:t> Hydrogen Iodide</a:t>
            </a:r>
            <a:r>
              <a:rPr lang="en-US" sz="500">
                <a:solidFill>
                  <a:schemeClr val="bg1"/>
                </a:solidFill>
                <a:highlight>
                  <a:srgbClr val="006096"/>
                </a:highlight>
                <a:latin typeface="+mj-lt"/>
              </a:rPr>
              <a:t>; CAS No. 10034-85-2 [Online]; Matheson Tri-Gas, Inc; Basking Ridge, NJ, March 7, 1990. </a:t>
            </a:r>
            <a:r>
              <a:rPr lang="en-US" sz="500" u="sng">
                <a:solidFill>
                  <a:schemeClr val="bg1"/>
                </a:solidFill>
                <a:highlight>
                  <a:srgbClr val="006096"/>
                </a:highlight>
                <a:latin typeface="+mj-l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https://www.mathesongas.com/pdfs/msds/MAT11100.pdf</a:t>
            </a:r>
            <a:r>
              <a:rPr lang="en-US" sz="500">
                <a:solidFill>
                  <a:schemeClr val="bg1"/>
                </a:solidFill>
                <a:highlight>
                  <a:srgbClr val="006096"/>
                </a:highlight>
                <a:latin typeface="+mj-lt"/>
              </a:rPr>
              <a:t> (accessed 4/14/21)</a:t>
            </a:r>
          </a:p>
        </p:txBody>
      </p:sp>
      <p:pic>
        <p:nvPicPr>
          <p:cNvPr id="14" name="Picture 4" descr="Shape&#10;&#10;Description automatically generated">
            <a:extLst>
              <a:ext uri="{FF2B5EF4-FFF2-40B4-BE49-F238E27FC236}">
                <a16:creationId xmlns:a16="http://schemas.microsoft.com/office/drawing/2014/main" id="{0194F50E-A452-2346-994C-46C613A6F7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37" t="1747" r="10037" b="2543"/>
          <a:stretch/>
        </p:blipFill>
        <p:spPr>
          <a:xfrm>
            <a:off x="6509486" y="1231513"/>
            <a:ext cx="1615159" cy="162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305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1F1A81-8F5F-154C-8799-D357A91C4F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8F1A38-2662-714D-BA55-F0640804B748}" type="slidenum">
              <a:rPr lang="en-US" sz="1500" smtClean="0">
                <a:latin typeface="Calibri" panose="020F0502020204030204" pitchFamily="34" charset="0"/>
                <a:cs typeface="Calibri" panose="020F0502020204030204" pitchFamily="34" charset="0"/>
              </a:rPr>
              <a:pPr>
                <a:defRPr/>
              </a:pPr>
              <a:t>8</a:t>
            </a:fld>
            <a:endParaRPr lang="en-US" sz="15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CE585DD-6ABC-8F41-8235-13DBFB07EED4}"/>
              </a:ext>
            </a:extLst>
          </p:cNvPr>
          <p:cNvSpPr txBox="1">
            <a:spLocks/>
          </p:cNvSpPr>
          <p:nvPr/>
        </p:nvSpPr>
        <p:spPr>
          <a:xfrm>
            <a:off x="592933" y="1615298"/>
            <a:ext cx="2309722" cy="219059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bg1"/>
                </a:solidFill>
                <a:latin typeface="Calibri"/>
                <a:ea typeface="Geneva" pitchFamily="-65" charset="-128"/>
                <a:cs typeface="Calibri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bg1"/>
                </a:solidFill>
                <a:latin typeface="Calibri"/>
                <a:ea typeface="Geneva" pitchFamily="-65" charset="-128"/>
                <a:cs typeface="Calibri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bg1"/>
                </a:solidFill>
                <a:latin typeface="Calibri"/>
                <a:ea typeface="ヒラギノ角ゴ Pro W3" charset="-128"/>
                <a:cs typeface="Calibri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bg1"/>
                </a:solidFill>
                <a:latin typeface="Calibri"/>
                <a:ea typeface="ヒラギノ角ゴ Pro W3" charset="-128"/>
                <a:cs typeface="Calibri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bg1"/>
                </a:solidFill>
                <a:latin typeface="Calibri"/>
                <a:ea typeface="ヒラギノ角ゴ Pro W3" charset="-128"/>
                <a:cs typeface="Calibri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Assist exposed person to fresh air</a:t>
            </a:r>
          </a:p>
          <a:p>
            <a:r>
              <a:rPr lang="en-US" sz="160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 UD Police</a:t>
            </a:r>
          </a:p>
          <a:p>
            <a:r>
              <a:rPr lang="en-US" sz="160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Provide CPR if needed and trained</a:t>
            </a:r>
          </a:p>
          <a:p>
            <a:r>
              <a:rPr lang="en-US" sz="160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Retrieve SDS and provide it to medical providers</a:t>
            </a:r>
          </a:p>
          <a:p>
            <a:pPr marL="0" indent="0">
              <a:buFont typeface="Arial" charset="0"/>
              <a:buNone/>
            </a:pPr>
            <a:br>
              <a:rPr 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97DDDF7-50BE-5242-A937-ACBEB1991A44}"/>
              </a:ext>
            </a:extLst>
          </p:cNvPr>
          <p:cNvSpPr txBox="1">
            <a:spLocks/>
          </p:cNvSpPr>
          <p:nvPr/>
        </p:nvSpPr>
        <p:spPr bwMode="auto">
          <a:xfrm>
            <a:off x="3385777" y="1615298"/>
            <a:ext cx="2482109" cy="2644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rgbClr val="006096"/>
                </a:solidFill>
                <a:latin typeface="Calibri"/>
                <a:ea typeface="Geneva" pitchFamily="-65" charset="-128"/>
                <a:cs typeface="Calibri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rgbClr val="006096"/>
                </a:solidFill>
                <a:latin typeface="Calibri"/>
                <a:ea typeface="Geneva" pitchFamily="-65" charset="-128"/>
                <a:cs typeface="Calibri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rgbClr val="006096"/>
                </a:solidFill>
                <a:latin typeface="Calibri"/>
                <a:ea typeface="ヒラギノ角ゴ Pro W3" charset="-128"/>
                <a:cs typeface="Calibri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rgbClr val="006096"/>
                </a:solidFill>
                <a:latin typeface="Calibri"/>
                <a:ea typeface="ヒラギノ角ゴ Pro W3" charset="-128"/>
                <a:cs typeface="Calibri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rgbClr val="006096"/>
                </a:solidFill>
                <a:latin typeface="Calibri"/>
                <a:ea typeface="ヒラギノ角ゴ Pro W3" charset="-128"/>
                <a:cs typeface="Calibri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Assist exposed person to safety shower/eyewash</a:t>
            </a:r>
          </a:p>
          <a:p>
            <a:r>
              <a:rPr lang="en-US" sz="150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 UD Police</a:t>
            </a:r>
          </a:p>
          <a:p>
            <a:r>
              <a:rPr lang="en-US" sz="150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Remove all contaminated apparel</a:t>
            </a:r>
          </a:p>
          <a:p>
            <a:r>
              <a:rPr lang="en-US" sz="150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Retrieve SDS for medical providers</a:t>
            </a:r>
          </a:p>
          <a:p>
            <a:r>
              <a:rPr lang="en-US" sz="1500">
                <a:solidFill>
                  <a:srgbClr val="002060"/>
                </a:solidFill>
                <a:latin typeface="Calibri" panose="020F0502020204030204" pitchFamily="34" charset="0"/>
                <a:ea typeface="Geneva"/>
                <a:cs typeface="Calibri" panose="020F0502020204030204" pitchFamily="34" charset="0"/>
              </a:rPr>
              <a:t>Neoprene gloves must be worn when handling Iodine</a:t>
            </a:r>
            <a:endParaRPr lang="en-US" sz="150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Arial" charset="0"/>
              <a:buNone/>
            </a:pPr>
            <a:b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6F70D67-F13B-964F-B911-86358CFE80A7}"/>
              </a:ext>
            </a:extLst>
          </p:cNvPr>
          <p:cNvSpPr txBox="1">
            <a:spLocks/>
          </p:cNvSpPr>
          <p:nvPr/>
        </p:nvSpPr>
        <p:spPr bwMode="auto">
          <a:xfrm>
            <a:off x="6193788" y="1623398"/>
            <a:ext cx="2309722" cy="2190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rgbClr val="006096"/>
                </a:solidFill>
                <a:latin typeface="Calibri"/>
                <a:ea typeface="Geneva" pitchFamily="-65" charset="-128"/>
                <a:cs typeface="Calibri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rgbClr val="006096"/>
                </a:solidFill>
                <a:latin typeface="Calibri"/>
                <a:ea typeface="Geneva" pitchFamily="-65" charset="-128"/>
                <a:cs typeface="Calibri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rgbClr val="006096"/>
                </a:solidFill>
                <a:latin typeface="Calibri"/>
                <a:ea typeface="ヒラギノ角ゴ Pro W3" charset="-128"/>
                <a:cs typeface="Calibri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rgbClr val="006096"/>
                </a:solidFill>
                <a:latin typeface="Calibri"/>
                <a:ea typeface="ヒラギノ角ゴ Pro W3" charset="-128"/>
                <a:cs typeface="Calibri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rgbClr val="006096"/>
                </a:solidFill>
                <a:latin typeface="Calibri"/>
                <a:ea typeface="ヒラギノ角ゴ Pro W3" charset="-128"/>
                <a:cs typeface="Calibri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Rinse mouth thoroughly</a:t>
            </a:r>
          </a:p>
          <a:p>
            <a:r>
              <a:rPr lang="en-US" sz="160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 UD police</a:t>
            </a:r>
          </a:p>
          <a:p>
            <a:r>
              <a:rPr lang="en-US" sz="160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 not induce vomiting</a:t>
            </a:r>
          </a:p>
          <a:p>
            <a:r>
              <a:rPr lang="en-US" sz="160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Have individual drink sips of water</a:t>
            </a:r>
          </a:p>
          <a:p>
            <a:r>
              <a:rPr lang="en-US" sz="160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Retrieve SDS for medical providers</a:t>
            </a:r>
          </a:p>
          <a:p>
            <a:endParaRPr lang="en-US" sz="160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Arial" charset="0"/>
              <a:buNone/>
            </a:pPr>
            <a:br>
              <a:rPr 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E14443-6C37-F043-A4AC-2D2D561577B4}"/>
              </a:ext>
            </a:extLst>
          </p:cNvPr>
          <p:cNvSpPr/>
          <p:nvPr/>
        </p:nvSpPr>
        <p:spPr>
          <a:xfrm>
            <a:off x="586446" y="1208104"/>
            <a:ext cx="2309723" cy="40719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34579D-D9CC-AD40-95FB-9B6CCD52C5AE}"/>
              </a:ext>
            </a:extLst>
          </p:cNvPr>
          <p:cNvSpPr txBox="1"/>
          <p:nvPr/>
        </p:nvSpPr>
        <p:spPr>
          <a:xfrm>
            <a:off x="1101941" y="1201020"/>
            <a:ext cx="1291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Inhalation</a:t>
            </a:r>
            <a:endParaRPr lang="en-US" sz="2000" baseline="3000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8EB713-67B9-224F-BCB7-2421E048DC66}"/>
              </a:ext>
            </a:extLst>
          </p:cNvPr>
          <p:cNvSpPr/>
          <p:nvPr/>
        </p:nvSpPr>
        <p:spPr>
          <a:xfrm>
            <a:off x="3387838" y="1201020"/>
            <a:ext cx="2309723" cy="40719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D6A553-52BD-A340-969F-049ECACEA884}"/>
              </a:ext>
            </a:extLst>
          </p:cNvPr>
          <p:cNvSpPr txBox="1"/>
          <p:nvPr/>
        </p:nvSpPr>
        <p:spPr>
          <a:xfrm>
            <a:off x="4105513" y="1208104"/>
            <a:ext cx="1533287" cy="40011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Splash</a:t>
            </a:r>
            <a:endParaRPr lang="en-US" sz="2000" baseline="3000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A7CA055-A735-174C-9CD4-34A429FE421A}"/>
              </a:ext>
            </a:extLst>
          </p:cNvPr>
          <p:cNvSpPr/>
          <p:nvPr/>
        </p:nvSpPr>
        <p:spPr>
          <a:xfrm>
            <a:off x="6193787" y="1199139"/>
            <a:ext cx="2309723" cy="40719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9B70DE-C11F-A74D-99F3-44B392472163}"/>
              </a:ext>
            </a:extLst>
          </p:cNvPr>
          <p:cNvSpPr txBox="1"/>
          <p:nvPr/>
        </p:nvSpPr>
        <p:spPr>
          <a:xfrm>
            <a:off x="6802103" y="1199139"/>
            <a:ext cx="1366442" cy="40011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Ingestion</a:t>
            </a:r>
            <a:endParaRPr lang="en-US" sz="2000" baseline="3000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14E00A8-491F-4342-9385-3ADF792A1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7695"/>
            <a:ext cx="8229600" cy="742950"/>
          </a:xfrm>
        </p:spPr>
        <p:txBody>
          <a:bodyPr/>
          <a:lstStyle/>
          <a:p>
            <a:r>
              <a:rPr lang="en-US" sz="2800" b="1">
                <a:solidFill>
                  <a:srgbClr val="002060"/>
                </a:solidFill>
                <a:latin typeface="Calibri" panose="020F0502020204030204" pitchFamily="34" charset="0"/>
                <a:ea typeface="Geneva"/>
                <a:cs typeface="Calibri" panose="020F0502020204030204" pitchFamily="34" charset="0"/>
              </a:rPr>
              <a:t>CHEMICAL EXPOSURE GUIDELINES</a:t>
            </a:r>
            <a:endParaRPr lang="en-US" sz="2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935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D Primary and Secondary">
      <a:dk1>
        <a:sysClr val="windowText" lastClr="000000"/>
      </a:dk1>
      <a:lt1>
        <a:sysClr val="window" lastClr="FFFFFF"/>
      </a:lt1>
      <a:dk2>
        <a:srgbClr val="00539F"/>
      </a:dk2>
      <a:lt2>
        <a:srgbClr val="EEECE1"/>
      </a:lt2>
      <a:accent1>
        <a:srgbClr val="4F81BD"/>
      </a:accent1>
      <a:accent2>
        <a:srgbClr val="AF1E2D"/>
      </a:accent2>
      <a:accent3>
        <a:srgbClr val="BED600"/>
      </a:accent3>
      <a:accent4>
        <a:srgbClr val="5A8E22"/>
      </a:accent4>
      <a:accent5>
        <a:srgbClr val="00A0DF"/>
      </a:accent5>
      <a:accent6>
        <a:srgbClr val="EF8200"/>
      </a:accent6>
      <a:hlink>
        <a:srgbClr val="00539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UD Primary and Secondary">
      <a:dk1>
        <a:sysClr val="windowText" lastClr="000000"/>
      </a:dk1>
      <a:lt1>
        <a:sysClr val="window" lastClr="FFFFFF"/>
      </a:lt1>
      <a:dk2>
        <a:srgbClr val="00539F"/>
      </a:dk2>
      <a:lt2>
        <a:srgbClr val="EEECE1"/>
      </a:lt2>
      <a:accent1>
        <a:srgbClr val="4F81BD"/>
      </a:accent1>
      <a:accent2>
        <a:srgbClr val="AF1E2D"/>
      </a:accent2>
      <a:accent3>
        <a:srgbClr val="BED600"/>
      </a:accent3>
      <a:accent4>
        <a:srgbClr val="5A8E22"/>
      </a:accent4>
      <a:accent5>
        <a:srgbClr val="00A0DF"/>
      </a:accent5>
      <a:accent6>
        <a:srgbClr val="EF8200"/>
      </a:accent6>
      <a:hlink>
        <a:srgbClr val="00539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1327</Words>
  <Application>Microsoft Macintosh PowerPoint</Application>
  <PresentationFormat>On-screen Show (16:9)</PresentationFormat>
  <Paragraphs>239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Cambria Math</vt:lpstr>
      <vt:lpstr>Helvetica Neue</vt:lpstr>
      <vt:lpstr>Times</vt:lpstr>
      <vt:lpstr>Office Theme</vt:lpstr>
      <vt:lpstr>Office Theme</vt:lpstr>
      <vt:lpstr>Kinetics Lab (KIN) Prelab Presentation</vt:lpstr>
      <vt:lpstr>TEAM ORGANIZATION AND ROLES</vt:lpstr>
      <vt:lpstr>PowerPoint Presentation</vt:lpstr>
      <vt:lpstr>BACKGROUND</vt:lpstr>
      <vt:lpstr>OBJECTIVES</vt:lpstr>
      <vt:lpstr>REACTION MECHANISMS</vt:lpstr>
      <vt:lpstr>SAFETY AND EXPERIMENTAL PLAN</vt:lpstr>
      <vt:lpstr>CHEMICAL HAZARDS</vt:lpstr>
      <vt:lpstr>CHEMICAL EXPOSURE GUIDELINES</vt:lpstr>
      <vt:lpstr>OPERATIONAL HAZARDS AND PRECAUTIONS</vt:lpstr>
      <vt:lpstr>PowerPoint Presentation</vt:lpstr>
      <vt:lpstr>FUTURE PLANNING</vt:lpstr>
      <vt:lpstr>TIME MANAGEMENT PLAN</vt:lpstr>
      <vt:lpstr>INITIAL CONDITIONS</vt:lpstr>
      <vt:lpstr>DATA ANALYSIS</vt:lpstr>
      <vt:lpstr>P-CODE EXAMPLE</vt:lpstr>
      <vt:lpstr>ARRHENIUS PLOT</vt:lpstr>
      <vt:lpstr>REFERENCES</vt:lpstr>
      <vt:lpstr>THANK YOU!</vt:lpstr>
    </vt:vector>
  </TitlesOfParts>
  <Company>University of Delaware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Gail Armstrong</dc:creator>
  <cp:lastModifiedBy>Fayeed, Abdul</cp:lastModifiedBy>
  <cp:revision>2</cp:revision>
  <dcterms:created xsi:type="dcterms:W3CDTF">2014-12-16T17:00:44Z</dcterms:created>
  <dcterms:modified xsi:type="dcterms:W3CDTF">2021-05-05T23:30:38Z</dcterms:modified>
</cp:coreProperties>
</file>