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93" r:id="rId3"/>
    <p:sldId id="258" r:id="rId4"/>
    <p:sldId id="294" r:id="rId5"/>
    <p:sldId id="300" r:id="rId6"/>
    <p:sldId id="302" r:id="rId7"/>
    <p:sldId id="301" r:id="rId8"/>
    <p:sldId id="295" r:id="rId9"/>
    <p:sldId id="296" r:id="rId10"/>
    <p:sldId id="297" r:id="rId11"/>
    <p:sldId id="303" r:id="rId12"/>
    <p:sldId id="298" r:id="rId13"/>
    <p:sldId id="299" r:id="rId14"/>
    <p:sldId id="260" r:id="rId15"/>
    <p:sldId id="304" r:id="rId16"/>
    <p:sldId id="305" r:id="rId17"/>
    <p:sldId id="306" r:id="rId18"/>
    <p:sldId id="307" r:id="rId19"/>
    <p:sldId id="311" r:id="rId20"/>
    <p:sldId id="308" r:id="rId21"/>
    <p:sldId id="309" r:id="rId22"/>
    <p:sldId id="312" r:id="rId23"/>
  </p:sldIdLst>
  <p:sldSz cx="9144000" cy="5143500" type="screen16x9"/>
  <p:notesSz cx="6858000" cy="9144000"/>
  <p:embeddedFontLst>
    <p:embeddedFont>
      <p:font typeface="Fira Sans Extra Condensed Medium" panose="020B060402020202020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B6A479D-1418-4083-AD8B-CBCFE5E324A2}">
          <p14:sldIdLst>
            <p14:sldId id="256"/>
            <p14:sldId id="293"/>
          </p14:sldIdLst>
        </p14:section>
        <p14:section name="Coleta" id="{272928D5-DD50-4049-B9A8-03DB4A7C879E}">
          <p14:sldIdLst>
            <p14:sldId id="258"/>
            <p14:sldId id="294"/>
            <p14:sldId id="300"/>
            <p14:sldId id="302"/>
            <p14:sldId id="301"/>
          </p14:sldIdLst>
        </p14:section>
        <p14:section name="Manipulação e Cruzamento" id="{619574D2-A194-4700-8FC3-268734EC3EE8}">
          <p14:sldIdLst>
            <p14:sldId id="295"/>
            <p14:sldId id="296"/>
            <p14:sldId id="297"/>
            <p14:sldId id="303"/>
            <p14:sldId id="298"/>
            <p14:sldId id="299"/>
          </p14:sldIdLst>
        </p14:section>
        <p14:section name="Pré-Processamento" id="{1F47564F-59D7-4284-9F4C-5F38598708E7}">
          <p14:sldIdLst>
            <p14:sldId id="260"/>
            <p14:sldId id="304"/>
            <p14:sldId id="305"/>
            <p14:sldId id="306"/>
          </p14:sldIdLst>
        </p14:section>
        <p14:section name="Modelagem" id="{20DC9961-DB7C-4259-965C-4E10F797D8FA}">
          <p14:sldIdLst>
            <p14:sldId id="307"/>
            <p14:sldId id="311"/>
            <p14:sldId id="308"/>
            <p14:sldId id="309"/>
            <p14:sldId id="3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6303"/>
    <a:srgbClr val="FBB831"/>
    <a:srgbClr val="0A2F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138" d="100"/>
          <a:sy n="138" d="100"/>
        </p:scale>
        <p:origin x="9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d1d11c1ec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d1d11c1ec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85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73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89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82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09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797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45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000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52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e8b782381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e8b782381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529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61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154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a1b6e56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a1b6e56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21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e8b782381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e8b782381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7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83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559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75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19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8e8b782381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8e8b782381_0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32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17025" y="1280400"/>
            <a:ext cx="3436500" cy="21648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5200">
                <a:latin typeface="Fira Sans Extra Condensed SemiBold"/>
                <a:ea typeface="Fira Sans Extra Condensed SemiBold"/>
                <a:cs typeface="Fira Sans Extra Condensed SemiBold"/>
                <a:sym typeface="Fira Sans Extra Condensed SemiBold"/>
              </a:defRPr>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4717025" y="3445200"/>
            <a:ext cx="3945300" cy="417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500"/>
              <a:buNone/>
              <a:defRPr sz="16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dos.ons.org.br/dataset/geracao-usina-2"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dados.ons.org.br/dataset/geracao-usina-2"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portal.inmet.gov.br/uploads/dadoshistorico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www.ons.org.br/Paginas/resultados-da-operacao/historico-da-operacao/tabela-relacao-usinas.aspx" TargetMode="External"/><Relationship Id="rId4" Type="http://schemas.openxmlformats.org/officeDocument/2006/relationships/hyperlink" Target="https://dados.ons.org.br/dataset/geracao-usina-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ortal.inmet.gov.br/uploads/dadoshistorico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ados.ons.org.br/dataset/geracao-usina-2"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ons.org.br/Paginas/resultados-da-operacao/historico-da-operacao/tabela-relacao-usinas.aspx"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ados.ons.org.br/dataset/geracao-usina-2"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Desafio</a:t>
            </a:r>
            <a:endParaRPr dirty="0"/>
          </a:p>
        </p:txBody>
      </p:sp>
      <p:sp>
        <p:nvSpPr>
          <p:cNvPr id="56" name="Google Shape;56;p15"/>
          <p:cNvSpPr txBox="1">
            <a:spLocks noGrp="1"/>
          </p:cNvSpPr>
          <p:nvPr>
            <p:ph type="subTitle" idx="1"/>
          </p:nvPr>
        </p:nvSpPr>
        <p:spPr>
          <a:xfrm>
            <a:off x="4732107" y="2783275"/>
            <a:ext cx="3945300" cy="417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pt-BR" dirty="0">
                <a:solidFill>
                  <a:schemeClr val="bg2">
                    <a:lumMod val="60000"/>
                    <a:lumOff val="40000"/>
                  </a:schemeClr>
                </a:solidFill>
              </a:rPr>
              <a:t>Previsão de Geração Solar</a:t>
            </a:r>
          </a:p>
          <a:p>
            <a:pPr marL="0" lvl="0" indent="0" algn="just" rtl="0">
              <a:spcBef>
                <a:spcPts val="0"/>
              </a:spcBef>
              <a:spcAft>
                <a:spcPts val="0"/>
              </a:spcAft>
              <a:buNone/>
            </a:pPr>
            <a:r>
              <a:rPr lang="pt-BR" dirty="0">
                <a:solidFill>
                  <a:schemeClr val="bg2">
                    <a:lumMod val="60000"/>
                    <a:lumOff val="40000"/>
                  </a:schemeClr>
                </a:solidFill>
              </a:rPr>
              <a:t>Estudo de Caso em Minas Gerais</a:t>
            </a:r>
            <a:endParaRPr dirty="0">
              <a:solidFill>
                <a:schemeClr val="bg2">
                  <a:lumMod val="60000"/>
                  <a:lumOff val="40000"/>
                </a:schemeClr>
              </a:solidFill>
            </a:endParaRPr>
          </a:p>
        </p:txBody>
      </p:sp>
      <p:grpSp>
        <p:nvGrpSpPr>
          <p:cNvPr id="57" name="Google Shape;57;p15"/>
          <p:cNvGrpSpPr/>
          <p:nvPr/>
        </p:nvGrpSpPr>
        <p:grpSpPr>
          <a:xfrm rot="1578645" flipH="1">
            <a:off x="2731727" y="1134112"/>
            <a:ext cx="1566930" cy="1715068"/>
            <a:chOff x="4718425" y="934625"/>
            <a:chExt cx="1467100" cy="1605800"/>
          </a:xfrm>
        </p:grpSpPr>
        <p:cxnSp>
          <p:nvCxnSpPr>
            <p:cNvPr id="58" name="Google Shape;58;p15"/>
            <p:cNvCxnSpPr/>
            <p:nvPr/>
          </p:nvCxnSpPr>
          <p:spPr>
            <a:xfrm>
              <a:off x="5119625" y="1316725"/>
              <a:ext cx="1065900" cy="1223700"/>
            </a:xfrm>
            <a:prstGeom prst="straightConnector1">
              <a:avLst/>
            </a:prstGeom>
            <a:noFill/>
            <a:ln w="9525" cap="flat" cmpd="sng">
              <a:solidFill>
                <a:srgbClr val="000000"/>
              </a:solidFill>
              <a:prstDash val="solid"/>
              <a:round/>
              <a:headEnd type="none" w="med" len="med"/>
              <a:tailEnd type="none" w="med" len="med"/>
            </a:ln>
          </p:spPr>
        </p:cxnSp>
        <p:sp>
          <p:nvSpPr>
            <p:cNvPr id="59" name="Google Shape;59;p15"/>
            <p:cNvSpPr/>
            <p:nvPr/>
          </p:nvSpPr>
          <p:spPr>
            <a:xfrm>
              <a:off x="4718425" y="934625"/>
              <a:ext cx="826800" cy="8268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0" name="Google Shape;60;p15"/>
          <p:cNvGrpSpPr/>
          <p:nvPr/>
        </p:nvGrpSpPr>
        <p:grpSpPr>
          <a:xfrm rot="1578645" flipH="1">
            <a:off x="1209287" y="2129531"/>
            <a:ext cx="883060" cy="1781848"/>
            <a:chOff x="6176375" y="2540550"/>
            <a:chExt cx="826800" cy="1668325"/>
          </a:xfrm>
        </p:grpSpPr>
        <p:cxnSp>
          <p:nvCxnSpPr>
            <p:cNvPr id="61" name="Google Shape;61;p15"/>
            <p:cNvCxnSpPr/>
            <p:nvPr/>
          </p:nvCxnSpPr>
          <p:spPr>
            <a:xfrm rot="10800000">
              <a:off x="6190500" y="2540550"/>
              <a:ext cx="406200" cy="1281000"/>
            </a:xfrm>
            <a:prstGeom prst="straightConnector1">
              <a:avLst/>
            </a:prstGeom>
            <a:noFill/>
            <a:ln w="9525" cap="flat" cmpd="sng">
              <a:solidFill>
                <a:srgbClr val="000000"/>
              </a:solidFill>
              <a:prstDash val="solid"/>
              <a:round/>
              <a:headEnd type="none" w="med" len="med"/>
              <a:tailEnd type="none" w="med" len="med"/>
            </a:ln>
          </p:spPr>
        </p:cxnSp>
        <p:sp>
          <p:nvSpPr>
            <p:cNvPr id="62" name="Google Shape;62;p15"/>
            <p:cNvSpPr/>
            <p:nvPr/>
          </p:nvSpPr>
          <p:spPr>
            <a:xfrm>
              <a:off x="6176375" y="3382075"/>
              <a:ext cx="826800" cy="8268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3" name="Google Shape;63;p15"/>
          <p:cNvGrpSpPr/>
          <p:nvPr/>
        </p:nvGrpSpPr>
        <p:grpSpPr>
          <a:xfrm rot="1578645" flipH="1">
            <a:off x="2276008" y="697150"/>
            <a:ext cx="709717" cy="1720355"/>
            <a:chOff x="6042175" y="934625"/>
            <a:chExt cx="664500" cy="1610750"/>
          </a:xfrm>
        </p:grpSpPr>
        <p:cxnSp>
          <p:nvCxnSpPr>
            <p:cNvPr id="64" name="Google Shape;64;p15"/>
            <p:cNvCxnSpPr/>
            <p:nvPr/>
          </p:nvCxnSpPr>
          <p:spPr>
            <a:xfrm flipH="1">
              <a:off x="6190500" y="1278475"/>
              <a:ext cx="191100" cy="1266900"/>
            </a:xfrm>
            <a:prstGeom prst="straightConnector1">
              <a:avLst/>
            </a:prstGeom>
            <a:noFill/>
            <a:ln w="9525" cap="flat" cmpd="sng">
              <a:solidFill>
                <a:srgbClr val="000000"/>
              </a:solidFill>
              <a:prstDash val="solid"/>
              <a:round/>
              <a:headEnd type="none" w="med" len="med"/>
              <a:tailEnd type="none" w="med" len="med"/>
            </a:ln>
          </p:spPr>
        </p:cxnSp>
        <p:sp>
          <p:nvSpPr>
            <p:cNvPr id="65" name="Google Shape;65;p15"/>
            <p:cNvSpPr/>
            <p:nvPr/>
          </p:nvSpPr>
          <p:spPr>
            <a:xfrm>
              <a:off x="6042175" y="934625"/>
              <a:ext cx="664500" cy="664500"/>
            </a:xfrm>
            <a:prstGeom prst="ellipse">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6" name="Google Shape;66;p15"/>
          <p:cNvGrpSpPr/>
          <p:nvPr/>
        </p:nvGrpSpPr>
        <p:grpSpPr>
          <a:xfrm rot="1578645" flipH="1">
            <a:off x="722626" y="1237720"/>
            <a:ext cx="1983628" cy="780902"/>
            <a:chOff x="6185550" y="1814200"/>
            <a:chExt cx="1857250" cy="731150"/>
          </a:xfrm>
        </p:grpSpPr>
        <p:cxnSp>
          <p:nvCxnSpPr>
            <p:cNvPr id="67" name="Google Shape;67;p15"/>
            <p:cNvCxnSpPr/>
            <p:nvPr/>
          </p:nvCxnSpPr>
          <p:spPr>
            <a:xfrm flipH="1">
              <a:off x="6185550" y="2158050"/>
              <a:ext cx="1534500" cy="387300"/>
            </a:xfrm>
            <a:prstGeom prst="straightConnector1">
              <a:avLst/>
            </a:prstGeom>
            <a:noFill/>
            <a:ln w="9525" cap="flat" cmpd="sng">
              <a:solidFill>
                <a:srgbClr val="000000"/>
              </a:solidFill>
              <a:prstDash val="solid"/>
              <a:round/>
              <a:headEnd type="none" w="med" len="med"/>
              <a:tailEnd type="none" w="med" len="med"/>
            </a:ln>
          </p:spPr>
        </p:cxnSp>
        <p:sp>
          <p:nvSpPr>
            <p:cNvPr id="68" name="Google Shape;68;p15"/>
            <p:cNvSpPr/>
            <p:nvPr/>
          </p:nvSpPr>
          <p:spPr>
            <a:xfrm>
              <a:off x="7378300" y="1814200"/>
              <a:ext cx="664500" cy="664500"/>
            </a:xfrm>
            <a:prstGeom prst="ellipse">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9" name="Google Shape;69;p15"/>
          <p:cNvGrpSpPr/>
          <p:nvPr/>
        </p:nvGrpSpPr>
        <p:grpSpPr>
          <a:xfrm rot="1578645" flipH="1">
            <a:off x="2109021" y="2795838"/>
            <a:ext cx="1944805" cy="975633"/>
            <a:chOff x="4369400" y="2545175"/>
            <a:chExt cx="1820900" cy="913475"/>
          </a:xfrm>
        </p:grpSpPr>
        <p:cxnSp>
          <p:nvCxnSpPr>
            <p:cNvPr id="70" name="Google Shape;70;p15"/>
            <p:cNvCxnSpPr/>
            <p:nvPr/>
          </p:nvCxnSpPr>
          <p:spPr>
            <a:xfrm rot="10800000" flipH="1">
              <a:off x="4689400" y="2545175"/>
              <a:ext cx="1500900" cy="592800"/>
            </a:xfrm>
            <a:prstGeom prst="straightConnector1">
              <a:avLst/>
            </a:prstGeom>
            <a:noFill/>
            <a:ln w="9525" cap="flat" cmpd="sng">
              <a:solidFill>
                <a:srgbClr val="000000"/>
              </a:solidFill>
              <a:prstDash val="solid"/>
              <a:round/>
              <a:headEnd type="none" w="med" len="med"/>
              <a:tailEnd type="none" w="med" len="med"/>
            </a:ln>
          </p:spPr>
        </p:cxnSp>
        <p:sp>
          <p:nvSpPr>
            <p:cNvPr id="71" name="Google Shape;71;p15"/>
            <p:cNvSpPr/>
            <p:nvPr/>
          </p:nvSpPr>
          <p:spPr>
            <a:xfrm>
              <a:off x="4369400" y="2794150"/>
              <a:ext cx="664500" cy="664500"/>
            </a:xfrm>
            <a:prstGeom prst="ellipse">
              <a:avLst/>
            </a:prstGeom>
            <a:solidFill>
              <a:schemeClr val="accent6"/>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2" name="Google Shape;72;p15"/>
          <p:cNvGrpSpPr/>
          <p:nvPr/>
        </p:nvGrpSpPr>
        <p:grpSpPr>
          <a:xfrm rot="1578645" flipH="1">
            <a:off x="1980644" y="2609568"/>
            <a:ext cx="1276075" cy="1710769"/>
            <a:chOff x="4995600" y="2545225"/>
            <a:chExt cx="1194775" cy="1601775"/>
          </a:xfrm>
        </p:grpSpPr>
        <p:cxnSp>
          <p:nvCxnSpPr>
            <p:cNvPr id="73" name="Google Shape;73;p15"/>
            <p:cNvCxnSpPr/>
            <p:nvPr/>
          </p:nvCxnSpPr>
          <p:spPr>
            <a:xfrm rot="10800000" flipH="1">
              <a:off x="5325175" y="2545225"/>
              <a:ext cx="865200" cy="1305000"/>
            </a:xfrm>
            <a:prstGeom prst="straightConnector1">
              <a:avLst/>
            </a:prstGeom>
            <a:noFill/>
            <a:ln w="9525" cap="flat" cmpd="sng">
              <a:solidFill>
                <a:srgbClr val="000000"/>
              </a:solidFill>
              <a:prstDash val="solid"/>
              <a:round/>
              <a:headEnd type="none" w="med" len="med"/>
              <a:tailEnd type="none" w="med" len="med"/>
            </a:ln>
          </p:spPr>
        </p:cxnSp>
        <p:sp>
          <p:nvSpPr>
            <p:cNvPr id="74" name="Google Shape;74;p15"/>
            <p:cNvSpPr/>
            <p:nvPr/>
          </p:nvSpPr>
          <p:spPr>
            <a:xfrm>
              <a:off x="4995600" y="3482500"/>
              <a:ext cx="664500" cy="664500"/>
            </a:xfrm>
            <a:prstGeom prst="ellipse">
              <a:avLst/>
            </a:prstGeom>
            <a:solidFill>
              <a:schemeClr val="accent5"/>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5" name="Google Shape;75;p15"/>
          <p:cNvGrpSpPr/>
          <p:nvPr/>
        </p:nvGrpSpPr>
        <p:grpSpPr>
          <a:xfrm rot="1578645" flipH="1">
            <a:off x="966801" y="2074508"/>
            <a:ext cx="1383493" cy="664004"/>
            <a:chOff x="6190400" y="2545375"/>
            <a:chExt cx="1295350" cy="621700"/>
          </a:xfrm>
        </p:grpSpPr>
        <p:cxnSp>
          <p:nvCxnSpPr>
            <p:cNvPr id="76" name="Google Shape;76;p15"/>
            <p:cNvCxnSpPr/>
            <p:nvPr/>
          </p:nvCxnSpPr>
          <p:spPr>
            <a:xfrm rot="10800000">
              <a:off x="6190400" y="2545375"/>
              <a:ext cx="1085100" cy="401400"/>
            </a:xfrm>
            <a:prstGeom prst="straightConnector1">
              <a:avLst/>
            </a:prstGeom>
            <a:noFill/>
            <a:ln w="9525" cap="flat" cmpd="sng">
              <a:solidFill>
                <a:srgbClr val="000000"/>
              </a:solidFill>
              <a:prstDash val="solid"/>
              <a:round/>
              <a:headEnd type="none" w="med" len="med"/>
              <a:tailEnd type="none" w="med" len="med"/>
            </a:ln>
          </p:spPr>
        </p:cxnSp>
        <p:sp>
          <p:nvSpPr>
            <p:cNvPr id="77" name="Google Shape;77;p15"/>
            <p:cNvSpPr/>
            <p:nvPr/>
          </p:nvSpPr>
          <p:spPr>
            <a:xfrm>
              <a:off x="7031550" y="2712875"/>
              <a:ext cx="454200" cy="45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5"/>
          <p:cNvGrpSpPr/>
          <p:nvPr/>
        </p:nvGrpSpPr>
        <p:grpSpPr>
          <a:xfrm rot="1578645" flipH="1">
            <a:off x="2459157" y="2311074"/>
            <a:ext cx="1561911" cy="485107"/>
            <a:chOff x="4718425" y="2096250"/>
            <a:chExt cx="1462400" cy="454200"/>
          </a:xfrm>
        </p:grpSpPr>
        <p:cxnSp>
          <p:nvCxnSpPr>
            <p:cNvPr id="79" name="Google Shape;79;p15"/>
            <p:cNvCxnSpPr/>
            <p:nvPr/>
          </p:nvCxnSpPr>
          <p:spPr>
            <a:xfrm>
              <a:off x="4947525" y="2334900"/>
              <a:ext cx="1233300" cy="205500"/>
            </a:xfrm>
            <a:prstGeom prst="straightConnector1">
              <a:avLst/>
            </a:prstGeom>
            <a:noFill/>
            <a:ln w="9525" cap="flat" cmpd="sng">
              <a:solidFill>
                <a:srgbClr val="000000"/>
              </a:solidFill>
              <a:prstDash val="solid"/>
              <a:round/>
              <a:headEnd type="none" w="med" len="med"/>
              <a:tailEnd type="none" w="med" len="med"/>
            </a:ln>
          </p:spPr>
        </p:cxnSp>
        <p:sp>
          <p:nvSpPr>
            <p:cNvPr id="80" name="Google Shape;80;p15"/>
            <p:cNvSpPr/>
            <p:nvPr/>
          </p:nvSpPr>
          <p:spPr>
            <a:xfrm>
              <a:off x="4718425" y="2096250"/>
              <a:ext cx="454200" cy="45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5"/>
          <p:cNvGrpSpPr/>
          <p:nvPr/>
        </p:nvGrpSpPr>
        <p:grpSpPr>
          <a:xfrm rot="1578645" flipH="1">
            <a:off x="1623907" y="1111363"/>
            <a:ext cx="1113158" cy="1112690"/>
            <a:chOff x="6185500" y="1498650"/>
            <a:chExt cx="1042238" cy="1041800"/>
          </a:xfrm>
        </p:grpSpPr>
        <p:cxnSp>
          <p:nvCxnSpPr>
            <p:cNvPr id="82" name="Google Shape;82;p15"/>
            <p:cNvCxnSpPr/>
            <p:nvPr/>
          </p:nvCxnSpPr>
          <p:spPr>
            <a:xfrm flipH="1">
              <a:off x="6185500" y="1746950"/>
              <a:ext cx="822300" cy="793500"/>
            </a:xfrm>
            <a:prstGeom prst="straightConnector1">
              <a:avLst/>
            </a:prstGeom>
            <a:noFill/>
            <a:ln w="9525" cap="flat" cmpd="sng">
              <a:solidFill>
                <a:srgbClr val="000000"/>
              </a:solidFill>
              <a:prstDash val="solid"/>
              <a:round/>
              <a:headEnd type="none" w="med" len="med"/>
              <a:tailEnd type="none" w="med" len="med"/>
            </a:ln>
          </p:spPr>
        </p:cxnSp>
        <p:sp>
          <p:nvSpPr>
            <p:cNvPr id="83" name="Google Shape;83;p15"/>
            <p:cNvSpPr/>
            <p:nvPr/>
          </p:nvSpPr>
          <p:spPr>
            <a:xfrm>
              <a:off x="6773538" y="1498650"/>
              <a:ext cx="454200" cy="454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15"/>
          <p:cNvGrpSpPr/>
          <p:nvPr/>
        </p:nvGrpSpPr>
        <p:grpSpPr>
          <a:xfrm rot="1578645" flipH="1">
            <a:off x="1819727" y="1791398"/>
            <a:ext cx="1250896" cy="1250896"/>
            <a:chOff x="5587975" y="1952850"/>
            <a:chExt cx="1171200" cy="1171200"/>
          </a:xfrm>
        </p:grpSpPr>
        <p:sp>
          <p:nvSpPr>
            <p:cNvPr id="85" name="Google Shape;85;p15"/>
            <p:cNvSpPr/>
            <p:nvPr/>
          </p:nvSpPr>
          <p:spPr>
            <a:xfrm>
              <a:off x="5587975" y="1952850"/>
              <a:ext cx="1171200" cy="11712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5673875" y="2038750"/>
              <a:ext cx="999300" cy="999300"/>
            </a:xfrm>
            <a:prstGeom prst="ellipse">
              <a:avLst/>
            </a:prstGeom>
            <a:solidFill>
              <a:schemeClr val="lt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a:p>
          </p:txBody>
        </p:sp>
      </p:grpSp>
      <p:grpSp>
        <p:nvGrpSpPr>
          <p:cNvPr id="87" name="Google Shape;87;p15"/>
          <p:cNvGrpSpPr/>
          <p:nvPr/>
        </p:nvGrpSpPr>
        <p:grpSpPr>
          <a:xfrm>
            <a:off x="2154992" y="2116967"/>
            <a:ext cx="580986" cy="579903"/>
            <a:chOff x="1421638" y="4125629"/>
            <a:chExt cx="374709" cy="374010"/>
          </a:xfrm>
        </p:grpSpPr>
        <p:sp>
          <p:nvSpPr>
            <p:cNvPr id="88" name="Google Shape;88;p15"/>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6;p15">
            <a:extLst>
              <a:ext uri="{FF2B5EF4-FFF2-40B4-BE49-F238E27FC236}">
                <a16:creationId xmlns:a16="http://schemas.microsoft.com/office/drawing/2014/main" id="{265887C5-C723-1E5C-3CFA-87388F38D918}"/>
              </a:ext>
            </a:extLst>
          </p:cNvPr>
          <p:cNvSpPr txBox="1">
            <a:spLocks/>
          </p:cNvSpPr>
          <p:nvPr/>
        </p:nvSpPr>
        <p:spPr>
          <a:xfrm>
            <a:off x="4732107" y="4006395"/>
            <a:ext cx="3945300" cy="41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500"/>
              <a:buFont typeface="Roboto"/>
              <a:buNone/>
              <a:defRPr sz="1600" b="0" i="0" u="none" strike="noStrike" cap="none">
                <a:solidFill>
                  <a:schemeClr val="dk1"/>
                </a:solidFill>
                <a:latin typeface="Roboto"/>
                <a:ea typeface="Roboto"/>
                <a:cs typeface="Roboto"/>
                <a:sym typeface="Roboto"/>
              </a:defRPr>
            </a:lvl1pPr>
            <a:lvl2pPr marL="914400" marR="0" lvl="1"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2pPr>
            <a:lvl3pPr marL="1371600" marR="0" lvl="2"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3pPr>
            <a:lvl4pPr marL="1828800" marR="0" lvl="3"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4pPr>
            <a:lvl5pPr marL="2286000" marR="0" lvl="4"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5pPr>
            <a:lvl6pPr marL="2743200" marR="0" lvl="5"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6pPr>
            <a:lvl7pPr marL="3200400" marR="0" lvl="6"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7pPr>
            <a:lvl8pPr marL="3657600" marR="0" lvl="7"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8pPr>
            <a:lvl9pPr marL="4114800" marR="0" lvl="8" indent="-317500" algn="r" rtl="0">
              <a:lnSpc>
                <a:spcPct val="100000"/>
              </a:lnSpc>
              <a:spcBef>
                <a:spcPts val="0"/>
              </a:spcBef>
              <a:spcAft>
                <a:spcPts val="0"/>
              </a:spcAft>
              <a:buClr>
                <a:schemeClr val="dk1"/>
              </a:buClr>
              <a:buSzPts val="1500"/>
              <a:buFont typeface="Roboto"/>
              <a:buNone/>
              <a:defRPr sz="1500" b="0" i="0" u="none" strike="noStrike" cap="none">
                <a:solidFill>
                  <a:schemeClr val="dk1"/>
                </a:solidFill>
                <a:latin typeface="Roboto"/>
                <a:ea typeface="Roboto"/>
                <a:cs typeface="Roboto"/>
                <a:sym typeface="Roboto"/>
              </a:defRPr>
            </a:lvl9pPr>
          </a:lstStyle>
          <a:p>
            <a:pPr marL="0" indent="0" algn="just"/>
            <a:r>
              <a:rPr lang="pt-BR" sz="1400" dirty="0"/>
              <a:t>Amanda Ferreira de Azevedo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Manipulação de Mapas </a:t>
            </a:r>
            <a:endParaRPr sz="2800" dirty="0">
              <a:latin typeface="Fira Sans Extra Condensed Medium"/>
              <a:ea typeface="Fira Sans Extra Condensed Medium"/>
              <a:cs typeface="Fira Sans Extra Condensed Medium"/>
              <a:sym typeface="Fira Sans Extra Condensed Medium"/>
            </a:endParaRPr>
          </a:p>
        </p:txBody>
      </p:sp>
      <p:sp>
        <p:nvSpPr>
          <p:cNvPr id="32" name="Google Shape;418;p21">
            <a:extLst>
              <a:ext uri="{FF2B5EF4-FFF2-40B4-BE49-F238E27FC236}">
                <a16:creationId xmlns:a16="http://schemas.microsoft.com/office/drawing/2014/main" id="{7FB32702-64E7-F3D0-D314-DE63B2D341C9}"/>
              </a:ext>
            </a:extLst>
          </p:cNvPr>
          <p:cNvSpPr txBox="1"/>
          <p:nvPr/>
        </p:nvSpPr>
        <p:spPr>
          <a:xfrm>
            <a:off x="210491" y="4277808"/>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936303"/>
                </a:solidFill>
                <a:latin typeface="Roboto"/>
                <a:ea typeface="Roboto"/>
                <a:cs typeface="Roboto"/>
                <a:sym typeface="Roboto"/>
              </a:rPr>
              <a:t>Fonte</a:t>
            </a:r>
          </a:p>
          <a:p>
            <a:pPr algn="ct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ONS</a:t>
            </a:r>
            <a:endParaRPr lang="en" sz="700" b="1" i="1" dirty="0">
              <a:solidFill>
                <a:srgbClr val="0070C0"/>
              </a:solidFill>
              <a:latin typeface="Roboto"/>
              <a:ea typeface="Roboto"/>
              <a:cs typeface="Roboto"/>
              <a:sym typeface="Roboto"/>
            </a:endParaRPr>
          </a:p>
        </p:txBody>
      </p:sp>
      <p:pic>
        <p:nvPicPr>
          <p:cNvPr id="35" name="Picture 34">
            <a:extLst>
              <a:ext uri="{FF2B5EF4-FFF2-40B4-BE49-F238E27FC236}">
                <a16:creationId xmlns:a16="http://schemas.microsoft.com/office/drawing/2014/main" id="{38FAF943-57E0-9292-7877-9D7CBB6BB330}"/>
              </a:ext>
            </a:extLst>
          </p:cNvPr>
          <p:cNvPicPr>
            <a:picLocks noChangeAspect="1"/>
          </p:cNvPicPr>
          <p:nvPr/>
        </p:nvPicPr>
        <p:blipFill>
          <a:blip r:embed="rId4"/>
          <a:stretch>
            <a:fillRect/>
          </a:stretch>
        </p:blipFill>
        <p:spPr>
          <a:xfrm>
            <a:off x="4873589" y="1398478"/>
            <a:ext cx="3580893" cy="2908644"/>
          </a:xfrm>
          <a:prstGeom prst="rect">
            <a:avLst/>
          </a:prstGeom>
          <a:ln>
            <a:noFill/>
          </a:ln>
          <a:effectLst>
            <a:outerShdw blurRad="292100" dist="139700" dir="2700000" algn="tl" rotWithShape="0">
              <a:srgbClr val="333333">
                <a:alpha val="65000"/>
              </a:srgbClr>
            </a:outerShdw>
          </a:effectLst>
        </p:spPr>
      </p:pic>
      <p:grpSp>
        <p:nvGrpSpPr>
          <p:cNvPr id="1187" name="Google Shape;386;p21">
            <a:extLst>
              <a:ext uri="{FF2B5EF4-FFF2-40B4-BE49-F238E27FC236}">
                <a16:creationId xmlns:a16="http://schemas.microsoft.com/office/drawing/2014/main" id="{95F60E74-B9EF-A048-287A-71F40941E1E6}"/>
              </a:ext>
            </a:extLst>
          </p:cNvPr>
          <p:cNvGrpSpPr/>
          <p:nvPr/>
        </p:nvGrpSpPr>
        <p:grpSpPr>
          <a:xfrm>
            <a:off x="1004130" y="2213636"/>
            <a:ext cx="517906" cy="419823"/>
            <a:chOff x="5220616" y="2791061"/>
            <a:chExt cx="373185" cy="302466"/>
          </a:xfrm>
        </p:grpSpPr>
        <p:sp>
          <p:nvSpPr>
            <p:cNvPr id="1188" name="Google Shape;387;p21">
              <a:extLst>
                <a:ext uri="{FF2B5EF4-FFF2-40B4-BE49-F238E27FC236}">
                  <a16:creationId xmlns:a16="http://schemas.microsoft.com/office/drawing/2014/main" id="{D9C199EE-13F7-4E48-FB0A-2E4FDC7EDC5D}"/>
                </a:ext>
              </a:extLst>
            </p:cNvPr>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88;p21">
              <a:extLst>
                <a:ext uri="{FF2B5EF4-FFF2-40B4-BE49-F238E27FC236}">
                  <a16:creationId xmlns:a16="http://schemas.microsoft.com/office/drawing/2014/main" id="{355DBD01-654E-F24F-A5AE-2AFC6395B41F}"/>
                </a:ext>
              </a:extLst>
            </p:cNvPr>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89;p21">
              <a:extLst>
                <a:ext uri="{FF2B5EF4-FFF2-40B4-BE49-F238E27FC236}">
                  <a16:creationId xmlns:a16="http://schemas.microsoft.com/office/drawing/2014/main" id="{9A393FBA-4B5C-BF5A-F099-7F5A50EC19AC}"/>
                </a:ext>
              </a:extLst>
            </p:cNvPr>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90;p21">
              <a:extLst>
                <a:ext uri="{FF2B5EF4-FFF2-40B4-BE49-F238E27FC236}">
                  <a16:creationId xmlns:a16="http://schemas.microsoft.com/office/drawing/2014/main" id="{9EF2B290-282B-0B6F-4DCC-07CDA4EA8CDD}"/>
                </a:ext>
              </a:extLst>
            </p:cNvPr>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91;p21">
              <a:extLst>
                <a:ext uri="{FF2B5EF4-FFF2-40B4-BE49-F238E27FC236}">
                  <a16:creationId xmlns:a16="http://schemas.microsoft.com/office/drawing/2014/main" id="{532E88E8-1E69-1D05-3614-E85BB5C22EC9}"/>
                </a:ext>
              </a:extLst>
            </p:cNvPr>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392;p21">
              <a:extLst>
                <a:ext uri="{FF2B5EF4-FFF2-40B4-BE49-F238E27FC236}">
                  <a16:creationId xmlns:a16="http://schemas.microsoft.com/office/drawing/2014/main" id="{21C021D7-2632-3B3E-CBA2-3F8693924F60}"/>
                </a:ext>
              </a:extLst>
            </p:cNvPr>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393;p21">
              <a:extLst>
                <a:ext uri="{FF2B5EF4-FFF2-40B4-BE49-F238E27FC236}">
                  <a16:creationId xmlns:a16="http://schemas.microsoft.com/office/drawing/2014/main" id="{FB3A87DE-B519-7278-B1DA-E04FF79EE88B}"/>
                </a:ext>
              </a:extLst>
            </p:cNvPr>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394;p21">
              <a:extLst>
                <a:ext uri="{FF2B5EF4-FFF2-40B4-BE49-F238E27FC236}">
                  <a16:creationId xmlns:a16="http://schemas.microsoft.com/office/drawing/2014/main" id="{E273A308-7519-614D-6FE1-F6620C9053A2}"/>
                </a:ext>
              </a:extLst>
            </p:cNvPr>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395;p21">
              <a:extLst>
                <a:ext uri="{FF2B5EF4-FFF2-40B4-BE49-F238E27FC236}">
                  <a16:creationId xmlns:a16="http://schemas.microsoft.com/office/drawing/2014/main" id="{5E69F092-AA7A-97C8-7BBB-31A2A7DC7FC9}"/>
                </a:ext>
              </a:extLst>
            </p:cNvPr>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396;p21">
              <a:extLst>
                <a:ext uri="{FF2B5EF4-FFF2-40B4-BE49-F238E27FC236}">
                  <a16:creationId xmlns:a16="http://schemas.microsoft.com/office/drawing/2014/main" id="{08FE00EE-43B1-2B20-BBF1-0D2A41FB62BB}"/>
                </a:ext>
              </a:extLst>
            </p:cNvPr>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397;p21">
              <a:extLst>
                <a:ext uri="{FF2B5EF4-FFF2-40B4-BE49-F238E27FC236}">
                  <a16:creationId xmlns:a16="http://schemas.microsoft.com/office/drawing/2014/main" id="{62D68B4C-CEE3-989A-5250-AA1163DB1C1A}"/>
                </a:ext>
              </a:extLst>
            </p:cNvPr>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398;p21">
              <a:extLst>
                <a:ext uri="{FF2B5EF4-FFF2-40B4-BE49-F238E27FC236}">
                  <a16:creationId xmlns:a16="http://schemas.microsoft.com/office/drawing/2014/main" id="{3509765C-50DE-2CC9-15B3-221B57B7071A}"/>
                </a:ext>
              </a:extLst>
            </p:cNvPr>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399;p21">
              <a:extLst>
                <a:ext uri="{FF2B5EF4-FFF2-40B4-BE49-F238E27FC236}">
                  <a16:creationId xmlns:a16="http://schemas.microsoft.com/office/drawing/2014/main" id="{E9757991-FCC0-DC1A-B1AA-76A5F990CAA6}"/>
                </a:ext>
              </a:extLst>
            </p:cNvPr>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400;p21">
              <a:extLst>
                <a:ext uri="{FF2B5EF4-FFF2-40B4-BE49-F238E27FC236}">
                  <a16:creationId xmlns:a16="http://schemas.microsoft.com/office/drawing/2014/main" id="{D6C05A44-820B-F55A-BCD0-92C6A4504C8C}"/>
                </a:ext>
              </a:extLst>
            </p:cNvPr>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401;p21">
              <a:extLst>
                <a:ext uri="{FF2B5EF4-FFF2-40B4-BE49-F238E27FC236}">
                  <a16:creationId xmlns:a16="http://schemas.microsoft.com/office/drawing/2014/main" id="{63AA1131-0B69-0C5B-14C5-5066B4BEE3F3}"/>
                </a:ext>
              </a:extLst>
            </p:cNvPr>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402;p21">
              <a:extLst>
                <a:ext uri="{FF2B5EF4-FFF2-40B4-BE49-F238E27FC236}">
                  <a16:creationId xmlns:a16="http://schemas.microsoft.com/office/drawing/2014/main" id="{AF2BC6EF-E116-F0FD-4BCB-C422606475EF}"/>
                </a:ext>
              </a:extLst>
            </p:cNvPr>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403;p21">
              <a:extLst>
                <a:ext uri="{FF2B5EF4-FFF2-40B4-BE49-F238E27FC236}">
                  <a16:creationId xmlns:a16="http://schemas.microsoft.com/office/drawing/2014/main" id="{8B45BA01-9D28-AC8F-C0AE-10135364D00D}"/>
                </a:ext>
              </a:extLst>
            </p:cNvPr>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404;p21">
              <a:extLst>
                <a:ext uri="{FF2B5EF4-FFF2-40B4-BE49-F238E27FC236}">
                  <a16:creationId xmlns:a16="http://schemas.microsoft.com/office/drawing/2014/main" id="{92B21FB7-89D2-8424-5EC9-52BE70331B9B}"/>
                </a:ext>
              </a:extLst>
            </p:cNvPr>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420;p21">
            <a:extLst>
              <a:ext uri="{FF2B5EF4-FFF2-40B4-BE49-F238E27FC236}">
                <a16:creationId xmlns:a16="http://schemas.microsoft.com/office/drawing/2014/main" id="{083E8A63-8027-F29B-4160-9B3640283411}"/>
              </a:ext>
            </a:extLst>
          </p:cNvPr>
          <p:cNvGrpSpPr/>
          <p:nvPr/>
        </p:nvGrpSpPr>
        <p:grpSpPr>
          <a:xfrm>
            <a:off x="366821" y="1107816"/>
            <a:ext cx="1792514" cy="3124108"/>
            <a:chOff x="2669153" y="1300654"/>
            <a:chExt cx="1846810" cy="3124108"/>
          </a:xfrm>
        </p:grpSpPr>
        <p:sp>
          <p:nvSpPr>
            <p:cNvPr id="1207" name="Google Shape;421;p21">
              <a:extLst>
                <a:ext uri="{FF2B5EF4-FFF2-40B4-BE49-F238E27FC236}">
                  <a16:creationId xmlns:a16="http://schemas.microsoft.com/office/drawing/2014/main" id="{9D1C5C72-83F1-8DDD-2CDD-E2A6ADC9D8EA}"/>
                </a:ext>
              </a:extLst>
            </p:cNvPr>
            <p:cNvSpPr/>
            <p:nvPr/>
          </p:nvSpPr>
          <p:spPr>
            <a:xfrm rot="10800000" flipH="1">
              <a:off x="2669162" y="2015463"/>
              <a:ext cx="1846800" cy="2409300"/>
            </a:xfrm>
            <a:prstGeom prst="round2SameRect">
              <a:avLst>
                <a:gd name="adj1" fmla="val 6301"/>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8" name="Google Shape;422;p21">
              <a:extLst>
                <a:ext uri="{FF2B5EF4-FFF2-40B4-BE49-F238E27FC236}">
                  <a16:creationId xmlns:a16="http://schemas.microsoft.com/office/drawing/2014/main" id="{2D8F0BAB-4D74-6F4B-9766-576D1E1BC19C}"/>
                </a:ext>
              </a:extLst>
            </p:cNvPr>
            <p:cNvSpPr txBox="1"/>
            <p:nvPr/>
          </p:nvSpPr>
          <p:spPr>
            <a:xfrm>
              <a:off x="2751512" y="3045638"/>
              <a:ext cx="168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LatLong</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209" name="Google Shape;423;p21">
              <a:extLst>
                <a:ext uri="{FF2B5EF4-FFF2-40B4-BE49-F238E27FC236}">
                  <a16:creationId xmlns:a16="http://schemas.microsoft.com/office/drawing/2014/main" id="{84D76110-F7F1-49F2-03E8-286B6EBE9750}"/>
                </a:ext>
              </a:extLst>
            </p:cNvPr>
            <p:cNvSpPr txBox="1"/>
            <p:nvPr/>
          </p:nvSpPr>
          <p:spPr>
            <a:xfrm>
              <a:off x="2751512" y="3392487"/>
              <a:ext cx="16821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sp>
          <p:nvSpPr>
            <p:cNvPr id="1210" name="Google Shape;424;p21">
              <a:extLst>
                <a:ext uri="{FF2B5EF4-FFF2-40B4-BE49-F238E27FC236}">
                  <a16:creationId xmlns:a16="http://schemas.microsoft.com/office/drawing/2014/main" id="{E4249B85-C945-C298-FE9F-45EDCB0BDD49}"/>
                </a:ext>
              </a:extLst>
            </p:cNvPr>
            <p:cNvSpPr/>
            <p:nvPr/>
          </p:nvSpPr>
          <p:spPr>
            <a:xfrm>
              <a:off x="2669153" y="1300654"/>
              <a:ext cx="1846800" cy="585600"/>
            </a:xfrm>
            <a:prstGeom prst="round2Same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400" dirty="0">
                  <a:solidFill>
                    <a:schemeClr val="lt1"/>
                  </a:solidFill>
                  <a:latin typeface="Fira Sans Extra Condensed Medium"/>
                  <a:ea typeface="Fira Sans Extra Condensed Medium"/>
                  <a:cs typeface="Fira Sans Extra Condensed Medium"/>
                  <a:sym typeface="Fira Sans Extra Condensed Medium"/>
                </a:rPr>
                <a:t>Estações Meteorológicas</a:t>
              </a:r>
              <a:endParaRPr lang="pt-BR" sz="1400" dirty="0"/>
            </a:p>
          </p:txBody>
        </p:sp>
      </p:grpSp>
      <p:sp>
        <p:nvSpPr>
          <p:cNvPr id="1211" name="Google Shape;418;p21">
            <a:extLst>
              <a:ext uri="{FF2B5EF4-FFF2-40B4-BE49-F238E27FC236}">
                <a16:creationId xmlns:a16="http://schemas.microsoft.com/office/drawing/2014/main" id="{6829E048-5511-9CEB-D691-E68CFB1C78AC}"/>
              </a:ext>
            </a:extLst>
          </p:cNvPr>
          <p:cNvSpPr txBox="1"/>
          <p:nvPr/>
        </p:nvSpPr>
        <p:spPr>
          <a:xfrm>
            <a:off x="446750" y="3218063"/>
            <a:ext cx="1632646"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dirty="0">
                <a:latin typeface="Roboto"/>
                <a:ea typeface="Roboto"/>
                <a:cs typeface="Roboto"/>
                <a:sym typeface="Roboto"/>
              </a:rPr>
              <a:t>Georreferenciamento das Estações Meteorológicas (Base INMET)</a:t>
            </a:r>
            <a:endParaRPr sz="1200" dirty="0">
              <a:latin typeface="Roboto"/>
              <a:ea typeface="Roboto"/>
              <a:cs typeface="Roboto"/>
              <a:sym typeface="Roboto"/>
            </a:endParaRPr>
          </a:p>
        </p:txBody>
      </p:sp>
      <p:sp>
        <p:nvSpPr>
          <p:cNvPr id="1212" name="TextBox 1211">
            <a:extLst>
              <a:ext uri="{FF2B5EF4-FFF2-40B4-BE49-F238E27FC236}">
                <a16:creationId xmlns:a16="http://schemas.microsoft.com/office/drawing/2014/main" id="{37904C83-EBC8-2C26-19F1-AC2C308414C6}"/>
              </a:ext>
            </a:extLst>
          </p:cNvPr>
          <p:cNvSpPr txBox="1"/>
          <p:nvPr/>
        </p:nvSpPr>
        <p:spPr>
          <a:xfrm>
            <a:off x="2442172" y="2138814"/>
            <a:ext cx="2103214" cy="1107996"/>
          </a:xfrm>
          <a:prstGeom prst="rect">
            <a:avLst/>
          </a:prstGeom>
          <a:noFill/>
        </p:spPr>
        <p:txBody>
          <a:bodyPr wrap="square">
            <a:spAutoFit/>
          </a:bodyPr>
          <a:lstStyle/>
          <a:p>
            <a:pPr algn="just"/>
            <a:r>
              <a:rPr lang="pt-BR" sz="1100" dirty="0">
                <a:latin typeface="Roboto" panose="02000000000000000000" pitchFamily="2" charset="0"/>
                <a:ea typeface="Roboto" panose="02000000000000000000" pitchFamily="2" charset="0"/>
                <a:cs typeface="Roboto" panose="02000000000000000000" pitchFamily="2" charset="0"/>
              </a:rPr>
              <a:t>Foi adicionada a camada de Estações Meteorológicas provenientes da base de dados do INMET, a partir das suas localizações latitude e longitude. </a:t>
            </a:r>
          </a:p>
        </p:txBody>
      </p:sp>
    </p:spTree>
    <p:extLst>
      <p:ext uri="{BB962C8B-B14F-4D97-AF65-F5344CB8AC3E}">
        <p14:creationId xmlns:p14="http://schemas.microsoft.com/office/powerpoint/2010/main" val="218145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Manipulação de Mapas </a:t>
            </a:r>
            <a:endParaRPr sz="2800" dirty="0">
              <a:latin typeface="Fira Sans Extra Condensed Medium"/>
              <a:ea typeface="Fira Sans Extra Condensed Medium"/>
              <a:cs typeface="Fira Sans Extra Condensed Medium"/>
              <a:sym typeface="Fira Sans Extra Condensed Medium"/>
            </a:endParaRPr>
          </a:p>
        </p:txBody>
      </p:sp>
      <p:sp>
        <p:nvSpPr>
          <p:cNvPr id="32" name="Google Shape;418;p21">
            <a:extLst>
              <a:ext uri="{FF2B5EF4-FFF2-40B4-BE49-F238E27FC236}">
                <a16:creationId xmlns:a16="http://schemas.microsoft.com/office/drawing/2014/main" id="{7FB32702-64E7-F3D0-D314-DE63B2D341C9}"/>
              </a:ext>
            </a:extLst>
          </p:cNvPr>
          <p:cNvSpPr txBox="1"/>
          <p:nvPr/>
        </p:nvSpPr>
        <p:spPr>
          <a:xfrm>
            <a:off x="210491" y="4277808"/>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936303"/>
                </a:solidFill>
                <a:latin typeface="Roboto"/>
                <a:ea typeface="Roboto"/>
                <a:cs typeface="Roboto"/>
                <a:sym typeface="Roboto"/>
              </a:rPr>
              <a:t>Fonte</a:t>
            </a:r>
          </a:p>
          <a:p>
            <a:pPr algn="ct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ONS</a:t>
            </a:r>
            <a:endParaRPr lang="en" sz="700" b="1" i="1" dirty="0">
              <a:solidFill>
                <a:srgbClr val="0070C0"/>
              </a:solidFill>
              <a:latin typeface="Roboto"/>
              <a:ea typeface="Roboto"/>
              <a:cs typeface="Roboto"/>
              <a:sym typeface="Roboto"/>
            </a:endParaRPr>
          </a:p>
        </p:txBody>
      </p:sp>
      <p:sp>
        <p:nvSpPr>
          <p:cNvPr id="1212" name="TextBox 1211">
            <a:extLst>
              <a:ext uri="{FF2B5EF4-FFF2-40B4-BE49-F238E27FC236}">
                <a16:creationId xmlns:a16="http://schemas.microsoft.com/office/drawing/2014/main" id="{37904C83-EBC8-2C26-19F1-AC2C308414C6}"/>
              </a:ext>
            </a:extLst>
          </p:cNvPr>
          <p:cNvSpPr txBox="1"/>
          <p:nvPr/>
        </p:nvSpPr>
        <p:spPr>
          <a:xfrm>
            <a:off x="2442172" y="2138814"/>
            <a:ext cx="2103214" cy="1277273"/>
          </a:xfrm>
          <a:prstGeom prst="rect">
            <a:avLst/>
          </a:prstGeom>
          <a:noFill/>
        </p:spPr>
        <p:txBody>
          <a:bodyPr wrap="square">
            <a:spAutoFit/>
          </a:bodyPr>
          <a:lstStyle/>
          <a:p>
            <a:pPr algn="just"/>
            <a:r>
              <a:rPr lang="pt-BR" sz="1100" dirty="0">
                <a:latin typeface="Roboto" panose="02000000000000000000" pitchFamily="2" charset="0"/>
                <a:ea typeface="Roboto" panose="02000000000000000000" pitchFamily="2" charset="0"/>
                <a:cs typeface="Roboto" panose="02000000000000000000" pitchFamily="2" charset="0"/>
              </a:rPr>
              <a:t>A partir dos dados georreferenciados de usinas solares da </a:t>
            </a:r>
            <a:r>
              <a:rPr lang="pt-BR" sz="1100" dirty="0" err="1">
                <a:latin typeface="Roboto" panose="02000000000000000000" pitchFamily="2" charset="0"/>
                <a:ea typeface="Roboto" panose="02000000000000000000" pitchFamily="2" charset="0"/>
                <a:cs typeface="Roboto" panose="02000000000000000000" pitchFamily="2" charset="0"/>
              </a:rPr>
              <a:t>WebMapEPE</a:t>
            </a:r>
            <a:r>
              <a:rPr lang="pt-BR" sz="1100" dirty="0">
                <a:latin typeface="Roboto" panose="02000000000000000000" pitchFamily="2" charset="0"/>
                <a:ea typeface="Roboto" panose="02000000000000000000" pitchFamily="2" charset="0"/>
                <a:cs typeface="Roboto" panose="02000000000000000000" pitchFamily="2" charset="0"/>
              </a:rPr>
              <a:t>, retiramos a localização geográfica das usinas de Minas Gerais e adicionamos a camada ao mapa.</a:t>
            </a:r>
          </a:p>
        </p:txBody>
      </p:sp>
      <p:grpSp>
        <p:nvGrpSpPr>
          <p:cNvPr id="2" name="Google Shape;405;p21">
            <a:extLst>
              <a:ext uri="{FF2B5EF4-FFF2-40B4-BE49-F238E27FC236}">
                <a16:creationId xmlns:a16="http://schemas.microsoft.com/office/drawing/2014/main" id="{B04ADEBF-02E4-4CE3-404A-7597B38C109A}"/>
              </a:ext>
            </a:extLst>
          </p:cNvPr>
          <p:cNvGrpSpPr/>
          <p:nvPr/>
        </p:nvGrpSpPr>
        <p:grpSpPr>
          <a:xfrm>
            <a:off x="365843" y="1183013"/>
            <a:ext cx="1792510" cy="3124109"/>
            <a:chOff x="4628044" y="1300654"/>
            <a:chExt cx="1846807" cy="3124109"/>
          </a:xfrm>
        </p:grpSpPr>
        <p:sp>
          <p:nvSpPr>
            <p:cNvPr id="3" name="Google Shape;406;p21">
              <a:extLst>
                <a:ext uri="{FF2B5EF4-FFF2-40B4-BE49-F238E27FC236}">
                  <a16:creationId xmlns:a16="http://schemas.microsoft.com/office/drawing/2014/main" id="{53F36B55-5432-B1AF-5382-68D2A4D5D2C2}"/>
                </a:ext>
              </a:extLst>
            </p:cNvPr>
            <p:cNvSpPr/>
            <p:nvPr/>
          </p:nvSpPr>
          <p:spPr>
            <a:xfrm rot="10800000" flipH="1">
              <a:off x="4628044" y="2015463"/>
              <a:ext cx="1846800" cy="2409300"/>
            </a:xfrm>
            <a:prstGeom prst="round2SameRect">
              <a:avLst>
                <a:gd name="adj1" fmla="val 5396"/>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407;p21">
              <a:extLst>
                <a:ext uri="{FF2B5EF4-FFF2-40B4-BE49-F238E27FC236}">
                  <a16:creationId xmlns:a16="http://schemas.microsoft.com/office/drawing/2014/main" id="{D427303A-4CB8-1BCD-C60B-A85F485A3C5B}"/>
                </a:ext>
              </a:extLst>
            </p:cNvPr>
            <p:cNvSpPr txBox="1"/>
            <p:nvPr/>
          </p:nvSpPr>
          <p:spPr>
            <a:xfrm>
              <a:off x="4710393" y="3045638"/>
              <a:ext cx="1682099"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3"/>
                  </a:solidFill>
                  <a:latin typeface="Fira Sans Extra Condensed Medium"/>
                  <a:ea typeface="Fira Sans Extra Condensed Medium"/>
                  <a:cs typeface="Fira Sans Extra Condensed Medium"/>
                  <a:sym typeface="Fira Sans Extra Condensed Medium"/>
                </a:rPr>
                <a:t>Shapefile</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5" name="Google Shape;408;p21">
              <a:extLst>
                <a:ext uri="{FF2B5EF4-FFF2-40B4-BE49-F238E27FC236}">
                  <a16:creationId xmlns:a16="http://schemas.microsoft.com/office/drawing/2014/main" id="{ADC96795-1097-45B1-4926-5D47D05D2849}"/>
                </a:ext>
              </a:extLst>
            </p:cNvPr>
            <p:cNvSpPr txBox="1"/>
            <p:nvPr/>
          </p:nvSpPr>
          <p:spPr>
            <a:xfrm>
              <a:off x="4710393" y="3392487"/>
              <a:ext cx="16821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dirty="0">
                  <a:latin typeface="Roboto"/>
                  <a:ea typeface="Roboto"/>
                  <a:cs typeface="Roboto"/>
                  <a:sym typeface="Roboto"/>
                </a:rPr>
                <a:t>Usinas Solares</a:t>
              </a:r>
            </a:p>
            <a:p>
              <a:pPr marL="0" lvl="0" indent="0" algn="ctr" rtl="0">
                <a:spcBef>
                  <a:spcPts val="0"/>
                </a:spcBef>
                <a:spcAft>
                  <a:spcPts val="0"/>
                </a:spcAft>
                <a:buNone/>
              </a:pPr>
              <a:endParaRPr lang="pt-BR" sz="1200" dirty="0">
                <a:latin typeface="Roboto"/>
                <a:ea typeface="Roboto"/>
                <a:cs typeface="Roboto"/>
                <a:sym typeface="Roboto"/>
              </a:endParaRPr>
            </a:p>
            <a:p>
              <a:pPr marL="0" lvl="0" indent="0" algn="ctr" rtl="0">
                <a:spcBef>
                  <a:spcPts val="0"/>
                </a:spcBef>
                <a:spcAft>
                  <a:spcPts val="0"/>
                </a:spcAft>
                <a:buNone/>
              </a:pPr>
              <a:r>
                <a:rPr lang="pt-BR" sz="1200" dirty="0">
                  <a:latin typeface="Roboto"/>
                  <a:ea typeface="Roboto"/>
                  <a:cs typeface="Roboto"/>
                  <a:sym typeface="Roboto"/>
                </a:rPr>
                <a:t>Filtro: Minas Gerais</a:t>
              </a:r>
            </a:p>
          </p:txBody>
        </p:sp>
        <p:sp>
          <p:nvSpPr>
            <p:cNvPr id="6" name="Google Shape;409;p21">
              <a:extLst>
                <a:ext uri="{FF2B5EF4-FFF2-40B4-BE49-F238E27FC236}">
                  <a16:creationId xmlns:a16="http://schemas.microsoft.com/office/drawing/2014/main" id="{4BCE7BF4-48F4-559D-75DF-9E2996F90A09}"/>
                </a:ext>
              </a:extLst>
            </p:cNvPr>
            <p:cNvSpPr/>
            <p:nvPr/>
          </p:nvSpPr>
          <p:spPr>
            <a:xfrm>
              <a:off x="4628051" y="1300654"/>
              <a:ext cx="1846800" cy="585600"/>
            </a:xfrm>
            <a:prstGeom prst="round2Same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700" dirty="0" err="1">
                  <a:solidFill>
                    <a:schemeClr val="lt1"/>
                  </a:solidFill>
                  <a:latin typeface="Fira Sans Extra Condensed Medium"/>
                  <a:ea typeface="Fira Sans Extra Condensed Medium"/>
                  <a:cs typeface="Fira Sans Extra Condensed Medium"/>
                  <a:sym typeface="Fira Sans Extra Condensed Medium"/>
                </a:rPr>
                <a:t>WebMap</a:t>
              </a:r>
              <a:r>
                <a:rPr lang="pt-BR" sz="1700" dirty="0">
                  <a:solidFill>
                    <a:schemeClr val="lt1"/>
                  </a:solidFill>
                  <a:latin typeface="Fira Sans Extra Condensed Medium"/>
                  <a:ea typeface="Fira Sans Extra Condensed Medium"/>
                  <a:cs typeface="Fira Sans Extra Condensed Medium"/>
                  <a:sym typeface="Fira Sans Extra Condensed Medium"/>
                </a:rPr>
                <a:t> EPE</a:t>
              </a:r>
              <a:endParaRPr lang="pt-BR" sz="1800" dirty="0"/>
            </a:p>
          </p:txBody>
        </p:sp>
      </p:grpSp>
      <p:grpSp>
        <p:nvGrpSpPr>
          <p:cNvPr id="7" name="Google Shape;364;p21">
            <a:extLst>
              <a:ext uri="{FF2B5EF4-FFF2-40B4-BE49-F238E27FC236}">
                <a16:creationId xmlns:a16="http://schemas.microsoft.com/office/drawing/2014/main" id="{915F9D40-5CCD-2C98-441F-C302A8E1E502}"/>
              </a:ext>
            </a:extLst>
          </p:cNvPr>
          <p:cNvGrpSpPr/>
          <p:nvPr/>
        </p:nvGrpSpPr>
        <p:grpSpPr>
          <a:xfrm>
            <a:off x="1037505" y="2308235"/>
            <a:ext cx="449176" cy="449519"/>
            <a:chOff x="4206763" y="2450951"/>
            <a:chExt cx="322151" cy="322374"/>
          </a:xfrm>
        </p:grpSpPr>
        <p:sp>
          <p:nvSpPr>
            <p:cNvPr id="8" name="Google Shape;365;p21">
              <a:extLst>
                <a:ext uri="{FF2B5EF4-FFF2-40B4-BE49-F238E27FC236}">
                  <a16:creationId xmlns:a16="http://schemas.microsoft.com/office/drawing/2014/main" id="{E090AA76-04C5-2CC2-FFBC-69C5FD78DC8E}"/>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6;p21">
              <a:extLst>
                <a:ext uri="{FF2B5EF4-FFF2-40B4-BE49-F238E27FC236}">
                  <a16:creationId xmlns:a16="http://schemas.microsoft.com/office/drawing/2014/main" id="{92789622-AB49-87F2-D946-E64B290287D2}"/>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97EEEDAB-7D0D-7060-0ADF-90EC9C385678}"/>
              </a:ext>
            </a:extLst>
          </p:cNvPr>
          <p:cNvPicPr>
            <a:picLocks noChangeAspect="1"/>
          </p:cNvPicPr>
          <p:nvPr/>
        </p:nvPicPr>
        <p:blipFill>
          <a:blip r:embed="rId4"/>
          <a:stretch>
            <a:fillRect/>
          </a:stretch>
        </p:blipFill>
        <p:spPr>
          <a:xfrm>
            <a:off x="4954028" y="1270343"/>
            <a:ext cx="3490318" cy="2844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729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Manipulação de Mapas </a:t>
            </a:r>
            <a:endParaRPr sz="2800" dirty="0">
              <a:latin typeface="Fira Sans Extra Condensed Medium"/>
              <a:ea typeface="Fira Sans Extra Condensed Medium"/>
              <a:cs typeface="Fira Sans Extra Condensed Medium"/>
              <a:sym typeface="Fira Sans Extra Condensed Medium"/>
            </a:endParaRPr>
          </a:p>
        </p:txBody>
      </p:sp>
      <p:pic>
        <p:nvPicPr>
          <p:cNvPr id="13" name="Picture 12">
            <a:extLst>
              <a:ext uri="{FF2B5EF4-FFF2-40B4-BE49-F238E27FC236}">
                <a16:creationId xmlns:a16="http://schemas.microsoft.com/office/drawing/2014/main" id="{6BCAF91B-9797-AF89-9FA9-AB65226BA300}"/>
              </a:ext>
            </a:extLst>
          </p:cNvPr>
          <p:cNvPicPr>
            <a:picLocks noChangeAspect="1"/>
          </p:cNvPicPr>
          <p:nvPr/>
        </p:nvPicPr>
        <p:blipFill>
          <a:blip r:embed="rId3"/>
          <a:stretch>
            <a:fillRect/>
          </a:stretch>
        </p:blipFill>
        <p:spPr>
          <a:xfrm>
            <a:off x="4800600" y="1367097"/>
            <a:ext cx="3228108" cy="2624617"/>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266C0E87-BAC1-A6E8-AB3F-7E73B3241AE9}"/>
              </a:ext>
            </a:extLst>
          </p:cNvPr>
          <p:cNvSpPr txBox="1"/>
          <p:nvPr/>
        </p:nvSpPr>
        <p:spPr>
          <a:xfrm>
            <a:off x="1332714" y="2235796"/>
            <a:ext cx="2103214" cy="1277273"/>
          </a:xfrm>
          <a:prstGeom prst="rect">
            <a:avLst/>
          </a:prstGeom>
          <a:noFill/>
        </p:spPr>
        <p:txBody>
          <a:bodyPr wrap="square">
            <a:spAutoFit/>
          </a:bodyPr>
          <a:lstStyle/>
          <a:p>
            <a:pPr algn="just"/>
            <a:r>
              <a:rPr lang="pt-BR" sz="1100" dirty="0">
                <a:latin typeface="Roboto" panose="02000000000000000000" pitchFamily="2" charset="0"/>
                <a:ea typeface="Roboto" panose="02000000000000000000" pitchFamily="2" charset="0"/>
                <a:cs typeface="Roboto" panose="02000000000000000000" pitchFamily="2" charset="0"/>
              </a:rPr>
              <a:t>Por fim, utilizou-se um algoritmo de distância geodésica para identificar qual estação está mais próxima das usinas solares, filtrando assim apenas essas estações para a análise  e modelagem</a:t>
            </a:r>
          </a:p>
        </p:txBody>
      </p:sp>
    </p:spTree>
    <p:extLst>
      <p:ext uri="{BB962C8B-B14F-4D97-AF65-F5344CB8AC3E}">
        <p14:creationId xmlns:p14="http://schemas.microsoft.com/office/powerpoint/2010/main" val="311977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161999" y="171395"/>
            <a:ext cx="7333309"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Cruzamento dos Dados – Esquema Relacional</a:t>
            </a:r>
            <a:endParaRPr sz="2800" dirty="0">
              <a:latin typeface="Fira Sans Extra Condensed Medium"/>
              <a:ea typeface="Fira Sans Extra Condensed Medium"/>
              <a:cs typeface="Fira Sans Extra Condensed Medium"/>
              <a:sym typeface="Fira Sans Extra Condensed Medium"/>
            </a:endParaRPr>
          </a:p>
        </p:txBody>
      </p:sp>
      <p:grpSp>
        <p:nvGrpSpPr>
          <p:cNvPr id="46" name="Group 45">
            <a:extLst>
              <a:ext uri="{FF2B5EF4-FFF2-40B4-BE49-F238E27FC236}">
                <a16:creationId xmlns:a16="http://schemas.microsoft.com/office/drawing/2014/main" id="{52B7B192-7571-6CF4-97D7-98E0A9913101}"/>
              </a:ext>
            </a:extLst>
          </p:cNvPr>
          <p:cNvGrpSpPr/>
          <p:nvPr/>
        </p:nvGrpSpPr>
        <p:grpSpPr>
          <a:xfrm>
            <a:off x="339436" y="2385520"/>
            <a:ext cx="1233054" cy="459481"/>
            <a:chOff x="3054928" y="1208121"/>
            <a:chExt cx="1233054" cy="459481"/>
          </a:xfrm>
          <a:solidFill>
            <a:srgbClr val="92D050"/>
          </a:solidFill>
        </p:grpSpPr>
        <p:sp>
          <p:nvSpPr>
            <p:cNvPr id="4" name="Google Shape;1170;p37">
              <a:extLst>
                <a:ext uri="{FF2B5EF4-FFF2-40B4-BE49-F238E27FC236}">
                  <a16:creationId xmlns:a16="http://schemas.microsoft.com/office/drawing/2014/main" id="{46C3C806-5A79-79A6-A41D-A07AF36C279F}"/>
                </a:ext>
              </a:extLst>
            </p:cNvPr>
            <p:cNvSpPr/>
            <p:nvPr/>
          </p:nvSpPr>
          <p:spPr>
            <a:xfrm>
              <a:off x="3054928" y="1208121"/>
              <a:ext cx="1233054" cy="430887"/>
            </a:xfrm>
            <a:custGeom>
              <a:avLst/>
              <a:gdLst/>
              <a:ahLst/>
              <a:cxnLst/>
              <a:rect l="l" t="t" r="r" b="b"/>
              <a:pathLst>
                <a:path w="80333" h="27766" extrusionOk="0">
                  <a:moveTo>
                    <a:pt x="1" y="0"/>
                  </a:moveTo>
                  <a:lnTo>
                    <a:pt x="1" y="27766"/>
                  </a:lnTo>
                  <a:lnTo>
                    <a:pt x="80332" y="27766"/>
                  </a:lnTo>
                  <a:lnTo>
                    <a:pt x="80332" y="0"/>
                  </a:lnTo>
                  <a:close/>
                </a:path>
              </a:pathLst>
            </a:custGeom>
            <a:grpFill/>
            <a:ln>
              <a:noFill/>
            </a:ln>
          </p:spPr>
          <p:txBody>
            <a:bodyPr spcFirstLastPara="1" wrap="square" lIns="457200" tIns="91425" rIns="457200" bIns="91425" anchor="ctr" anchorCtr="0">
              <a:noAutofit/>
            </a:bodyPr>
            <a:lstStyle/>
            <a:p>
              <a:pPr marL="0" lvl="0" indent="0" algn="l" rtl="0">
                <a:spcBef>
                  <a:spcPts val="0"/>
                </a:spcBef>
                <a:spcAft>
                  <a:spcPts val="0"/>
                </a:spcAft>
                <a:buClr>
                  <a:schemeClr val="dk1"/>
                </a:buClr>
                <a:buSzPts val="1100"/>
                <a:buFont typeface="Arial"/>
                <a:buNone/>
              </a:pPr>
              <a:endParaRPr lang="pt-BR" sz="1050" dirty="0">
                <a:solidFill>
                  <a:srgbClr val="FFFFFF"/>
                </a:solidFill>
                <a:latin typeface="Roboto"/>
                <a:ea typeface="Roboto"/>
                <a:cs typeface="Roboto"/>
                <a:sym typeface="Roboto"/>
              </a:endParaRPr>
            </a:p>
          </p:txBody>
        </p:sp>
        <p:sp>
          <p:nvSpPr>
            <p:cNvPr id="7" name="TextBox 6">
              <a:extLst>
                <a:ext uri="{FF2B5EF4-FFF2-40B4-BE49-F238E27FC236}">
                  <a16:creationId xmlns:a16="http://schemas.microsoft.com/office/drawing/2014/main" id="{94C95858-05CC-C133-B074-2F524FC62A0F}"/>
                </a:ext>
              </a:extLst>
            </p:cNvPr>
            <p:cNvSpPr txBox="1"/>
            <p:nvPr/>
          </p:nvSpPr>
          <p:spPr>
            <a:xfrm>
              <a:off x="3054928" y="1236715"/>
              <a:ext cx="1233054" cy="430887"/>
            </a:xfrm>
            <a:prstGeom prst="rect">
              <a:avLst/>
            </a:prstGeom>
            <a:grpFill/>
          </p:spPr>
          <p:txBody>
            <a:bodyPr wrap="square">
              <a:spAutoFit/>
            </a:bodyPr>
            <a:lstStyle/>
            <a:p>
              <a:pPr marL="0" lvl="0" indent="0" algn="ctr" rtl="0">
                <a:spcBef>
                  <a:spcPts val="0"/>
                </a:spcBef>
                <a:spcAft>
                  <a:spcPts val="0"/>
                </a:spcAft>
                <a:buClr>
                  <a:schemeClr val="dk1"/>
                </a:buClr>
                <a:buSzPts val="1100"/>
                <a:buFont typeface="Arial"/>
                <a:buNone/>
              </a:pPr>
              <a:r>
                <a:rPr lang="pt-BR" sz="1100" dirty="0">
                  <a:solidFill>
                    <a:srgbClr val="FFFFFF"/>
                  </a:solidFill>
                  <a:latin typeface="Roboto"/>
                  <a:ea typeface="Roboto"/>
                  <a:cs typeface="Roboto"/>
                  <a:sym typeface="Roboto"/>
                </a:rPr>
                <a:t>ONS – Geração Horária</a:t>
              </a:r>
            </a:p>
          </p:txBody>
        </p:sp>
      </p:grpSp>
      <p:sp>
        <p:nvSpPr>
          <p:cNvPr id="8" name="Oval 7">
            <a:extLst>
              <a:ext uri="{FF2B5EF4-FFF2-40B4-BE49-F238E27FC236}">
                <a16:creationId xmlns:a16="http://schemas.microsoft.com/office/drawing/2014/main" id="{6E0A8116-7F0A-A069-3223-B0C0899D8873}"/>
              </a:ext>
            </a:extLst>
          </p:cNvPr>
          <p:cNvSpPr/>
          <p:nvPr/>
        </p:nvSpPr>
        <p:spPr>
          <a:xfrm>
            <a:off x="1895738" y="2327053"/>
            <a:ext cx="605007" cy="605007"/>
          </a:xfrm>
          <a:prstGeom prst="ellipse">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t>Nome da Usina</a:t>
            </a:r>
          </a:p>
        </p:txBody>
      </p:sp>
      <p:cxnSp>
        <p:nvCxnSpPr>
          <p:cNvPr id="10" name="Straight Connector 9">
            <a:extLst>
              <a:ext uri="{FF2B5EF4-FFF2-40B4-BE49-F238E27FC236}">
                <a16:creationId xmlns:a16="http://schemas.microsoft.com/office/drawing/2014/main" id="{DDE10289-630A-D3B1-FC3B-3F8D9B3554FA}"/>
              </a:ext>
            </a:extLst>
          </p:cNvPr>
          <p:cNvCxnSpPr>
            <a:cxnSpLocks/>
            <a:stCxn id="7" idx="3"/>
            <a:endCxn id="8" idx="2"/>
          </p:cNvCxnSpPr>
          <p:nvPr/>
        </p:nvCxnSpPr>
        <p:spPr>
          <a:xfrm flipV="1">
            <a:off x="1572490" y="2629557"/>
            <a:ext cx="3232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73D2B6-8192-43E3-A0E4-7356BC85A1AA}"/>
              </a:ext>
            </a:extLst>
          </p:cNvPr>
          <p:cNvCxnSpPr>
            <a:cxnSpLocks/>
            <a:stCxn id="8" idx="6"/>
            <a:endCxn id="59" idx="1"/>
          </p:cNvCxnSpPr>
          <p:nvPr/>
        </p:nvCxnSpPr>
        <p:spPr>
          <a:xfrm>
            <a:off x="2500745" y="2629557"/>
            <a:ext cx="464295" cy="1"/>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B0C38E8-A720-BADF-227C-E3D0D55D0417}"/>
              </a:ext>
            </a:extLst>
          </p:cNvPr>
          <p:cNvSpPr/>
          <p:nvPr/>
        </p:nvSpPr>
        <p:spPr>
          <a:xfrm>
            <a:off x="4630087" y="2327053"/>
            <a:ext cx="605007" cy="605007"/>
          </a:xfrm>
          <a:prstGeom prst="ellips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t>Código CEG</a:t>
            </a:r>
          </a:p>
        </p:txBody>
      </p:sp>
      <p:cxnSp>
        <p:nvCxnSpPr>
          <p:cNvPr id="40" name="Straight Connector 39">
            <a:extLst>
              <a:ext uri="{FF2B5EF4-FFF2-40B4-BE49-F238E27FC236}">
                <a16:creationId xmlns:a16="http://schemas.microsoft.com/office/drawing/2014/main" id="{B83D6222-E5E1-FB09-ED87-61B3F684579D}"/>
              </a:ext>
            </a:extLst>
          </p:cNvPr>
          <p:cNvCxnSpPr>
            <a:cxnSpLocks/>
            <a:stCxn id="59" idx="3"/>
            <a:endCxn id="38" idx="2"/>
          </p:cNvCxnSpPr>
          <p:nvPr/>
        </p:nvCxnSpPr>
        <p:spPr>
          <a:xfrm flipV="1">
            <a:off x="4198094" y="2629557"/>
            <a:ext cx="431993"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6FF0AC4F-7D69-5FF8-1FF2-29E424CC7470}"/>
              </a:ext>
            </a:extLst>
          </p:cNvPr>
          <p:cNvGrpSpPr/>
          <p:nvPr/>
        </p:nvGrpSpPr>
        <p:grpSpPr>
          <a:xfrm>
            <a:off x="2948889" y="2414114"/>
            <a:ext cx="1249205" cy="430887"/>
            <a:chOff x="3054928" y="1208121"/>
            <a:chExt cx="1249205" cy="430887"/>
          </a:xfrm>
          <a:solidFill>
            <a:srgbClr val="936303"/>
          </a:solidFill>
        </p:grpSpPr>
        <p:sp>
          <p:nvSpPr>
            <p:cNvPr id="58" name="Google Shape;1170;p37">
              <a:extLst>
                <a:ext uri="{FF2B5EF4-FFF2-40B4-BE49-F238E27FC236}">
                  <a16:creationId xmlns:a16="http://schemas.microsoft.com/office/drawing/2014/main" id="{A809DEAF-D643-D569-51A8-1D29DEC112D6}"/>
                </a:ext>
              </a:extLst>
            </p:cNvPr>
            <p:cNvSpPr/>
            <p:nvPr/>
          </p:nvSpPr>
          <p:spPr>
            <a:xfrm>
              <a:off x="3054928" y="1208121"/>
              <a:ext cx="1233054" cy="430887"/>
            </a:xfrm>
            <a:custGeom>
              <a:avLst/>
              <a:gdLst/>
              <a:ahLst/>
              <a:cxnLst/>
              <a:rect l="l" t="t" r="r" b="b"/>
              <a:pathLst>
                <a:path w="80333" h="27766" extrusionOk="0">
                  <a:moveTo>
                    <a:pt x="1" y="0"/>
                  </a:moveTo>
                  <a:lnTo>
                    <a:pt x="1" y="27766"/>
                  </a:lnTo>
                  <a:lnTo>
                    <a:pt x="80332" y="27766"/>
                  </a:lnTo>
                  <a:lnTo>
                    <a:pt x="80332" y="0"/>
                  </a:lnTo>
                  <a:close/>
                </a:path>
              </a:pathLst>
            </a:custGeom>
            <a:grpFill/>
            <a:ln>
              <a:noFill/>
            </a:ln>
          </p:spPr>
          <p:txBody>
            <a:bodyPr spcFirstLastPara="1" wrap="square" lIns="457200" tIns="91425" rIns="457200" bIns="91425" anchor="ctr" anchorCtr="0">
              <a:noAutofit/>
            </a:bodyPr>
            <a:lstStyle/>
            <a:p>
              <a:pPr marL="0" lvl="0" indent="0" algn="l" rtl="0">
                <a:spcBef>
                  <a:spcPts val="0"/>
                </a:spcBef>
                <a:spcAft>
                  <a:spcPts val="0"/>
                </a:spcAft>
                <a:buClr>
                  <a:schemeClr val="dk1"/>
                </a:buClr>
                <a:buSzPts val="1100"/>
                <a:buFont typeface="Arial"/>
                <a:buNone/>
              </a:pPr>
              <a:endParaRPr lang="pt-BR" sz="1050" dirty="0">
                <a:solidFill>
                  <a:srgbClr val="FFFFFF"/>
                </a:solidFill>
                <a:latin typeface="Roboto"/>
                <a:ea typeface="Roboto"/>
                <a:cs typeface="Roboto"/>
                <a:sym typeface="Roboto"/>
              </a:endParaRPr>
            </a:p>
          </p:txBody>
        </p:sp>
        <p:sp>
          <p:nvSpPr>
            <p:cNvPr id="59" name="TextBox 58">
              <a:extLst>
                <a:ext uri="{FF2B5EF4-FFF2-40B4-BE49-F238E27FC236}">
                  <a16:creationId xmlns:a16="http://schemas.microsoft.com/office/drawing/2014/main" id="{0AF663BA-3E1C-E60C-48D1-235AFAB0C5BC}"/>
                </a:ext>
              </a:extLst>
            </p:cNvPr>
            <p:cNvSpPr txBox="1"/>
            <p:nvPr/>
          </p:nvSpPr>
          <p:spPr>
            <a:xfrm>
              <a:off x="3071079" y="1208121"/>
              <a:ext cx="1233054" cy="430887"/>
            </a:xfrm>
            <a:prstGeom prst="rect">
              <a:avLst/>
            </a:prstGeom>
            <a:grpFill/>
          </p:spPr>
          <p:txBody>
            <a:bodyPr wrap="square">
              <a:spAutoFit/>
            </a:bodyPr>
            <a:lstStyle/>
            <a:p>
              <a:pPr marL="0" lvl="0" indent="0" algn="ctr" rtl="0">
                <a:spcBef>
                  <a:spcPts val="0"/>
                </a:spcBef>
                <a:spcAft>
                  <a:spcPts val="0"/>
                </a:spcAft>
                <a:buClr>
                  <a:schemeClr val="dk1"/>
                </a:buClr>
                <a:buSzPts val="1100"/>
                <a:buFont typeface="Arial"/>
                <a:buNone/>
              </a:pPr>
              <a:r>
                <a:rPr lang="pt-BR" sz="1100" dirty="0">
                  <a:solidFill>
                    <a:srgbClr val="FFFFFF"/>
                  </a:solidFill>
                  <a:latin typeface="Roboto"/>
                  <a:ea typeface="Roboto"/>
                  <a:cs typeface="Roboto"/>
                  <a:sym typeface="Roboto"/>
                </a:rPr>
                <a:t>ONS – Geração Horária</a:t>
              </a:r>
            </a:p>
          </p:txBody>
        </p:sp>
      </p:grpSp>
      <p:sp>
        <p:nvSpPr>
          <p:cNvPr id="1158" name="TextBox 1157">
            <a:extLst>
              <a:ext uri="{FF2B5EF4-FFF2-40B4-BE49-F238E27FC236}">
                <a16:creationId xmlns:a16="http://schemas.microsoft.com/office/drawing/2014/main" id="{E4E22F17-7254-D4C0-1959-E8F4B8384713}"/>
              </a:ext>
            </a:extLst>
          </p:cNvPr>
          <p:cNvSpPr txBox="1"/>
          <p:nvPr/>
        </p:nvSpPr>
        <p:spPr>
          <a:xfrm>
            <a:off x="5633685" y="2476937"/>
            <a:ext cx="1233054" cy="189624"/>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endParaRPr lang="pt-BR" sz="1000" dirty="0">
              <a:solidFill>
                <a:srgbClr val="FFFFFF"/>
              </a:solidFill>
              <a:latin typeface="Roboto"/>
              <a:ea typeface="Roboto"/>
              <a:cs typeface="Roboto"/>
              <a:sym typeface="Roboto"/>
            </a:endParaRPr>
          </a:p>
        </p:txBody>
      </p:sp>
      <p:cxnSp>
        <p:nvCxnSpPr>
          <p:cNvPr id="1160" name="Straight Connector 1159">
            <a:extLst>
              <a:ext uri="{FF2B5EF4-FFF2-40B4-BE49-F238E27FC236}">
                <a16:creationId xmlns:a16="http://schemas.microsoft.com/office/drawing/2014/main" id="{FF4D3E57-A4CE-E096-C011-90C1761F19CB}"/>
              </a:ext>
            </a:extLst>
          </p:cNvPr>
          <p:cNvCxnSpPr>
            <a:cxnSpLocks/>
            <a:stCxn id="38" idx="6"/>
          </p:cNvCxnSpPr>
          <p:nvPr/>
        </p:nvCxnSpPr>
        <p:spPr>
          <a:xfrm>
            <a:off x="5235094" y="2629557"/>
            <a:ext cx="1015118" cy="4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2E73360B-9368-AEE4-86A0-4CEE91EF93D8}"/>
              </a:ext>
            </a:extLst>
          </p:cNvPr>
          <p:cNvCxnSpPr>
            <a:cxnSpLocks/>
            <a:stCxn id="1170" idx="3"/>
          </p:cNvCxnSpPr>
          <p:nvPr/>
        </p:nvCxnSpPr>
        <p:spPr>
          <a:xfrm flipV="1">
            <a:off x="6884933" y="2650479"/>
            <a:ext cx="585169" cy="769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1" name="Group 1180">
            <a:extLst>
              <a:ext uri="{FF2B5EF4-FFF2-40B4-BE49-F238E27FC236}">
                <a16:creationId xmlns:a16="http://schemas.microsoft.com/office/drawing/2014/main" id="{2D7A0425-AD7B-827E-A484-A54758B58D77}"/>
              </a:ext>
            </a:extLst>
          </p:cNvPr>
          <p:cNvGrpSpPr/>
          <p:nvPr/>
        </p:nvGrpSpPr>
        <p:grpSpPr>
          <a:xfrm>
            <a:off x="5683238" y="2435036"/>
            <a:ext cx="1233054" cy="430887"/>
            <a:chOff x="6080813" y="2393214"/>
            <a:chExt cx="1233054" cy="430887"/>
          </a:xfrm>
          <a:solidFill>
            <a:srgbClr val="936303"/>
          </a:solidFill>
        </p:grpSpPr>
        <p:sp>
          <p:nvSpPr>
            <p:cNvPr id="1172" name="Google Shape;1170;p37">
              <a:extLst>
                <a:ext uri="{FF2B5EF4-FFF2-40B4-BE49-F238E27FC236}">
                  <a16:creationId xmlns:a16="http://schemas.microsoft.com/office/drawing/2014/main" id="{1066CD09-B472-6B25-FE82-AE3F66642A78}"/>
                </a:ext>
              </a:extLst>
            </p:cNvPr>
            <p:cNvSpPr/>
            <p:nvPr/>
          </p:nvSpPr>
          <p:spPr>
            <a:xfrm>
              <a:off x="6080813" y="2393214"/>
              <a:ext cx="1233054" cy="430887"/>
            </a:xfrm>
            <a:custGeom>
              <a:avLst/>
              <a:gdLst/>
              <a:ahLst/>
              <a:cxnLst/>
              <a:rect l="l" t="t" r="r" b="b"/>
              <a:pathLst>
                <a:path w="80333" h="27766" extrusionOk="0">
                  <a:moveTo>
                    <a:pt x="1" y="0"/>
                  </a:moveTo>
                  <a:lnTo>
                    <a:pt x="1" y="27766"/>
                  </a:lnTo>
                  <a:lnTo>
                    <a:pt x="80332" y="27766"/>
                  </a:lnTo>
                  <a:lnTo>
                    <a:pt x="80332" y="0"/>
                  </a:lnTo>
                  <a:close/>
                </a:path>
              </a:pathLst>
            </a:custGeom>
            <a:grpFill/>
            <a:ln>
              <a:noFill/>
            </a:ln>
          </p:spPr>
          <p:txBody>
            <a:bodyPr spcFirstLastPara="1" wrap="square" lIns="457200" tIns="91425" rIns="457200" bIns="91425" anchor="ctr" anchorCtr="0">
              <a:noAutofit/>
            </a:bodyPr>
            <a:lstStyle/>
            <a:p>
              <a:pPr marL="0" lvl="0" indent="0" algn="l" rtl="0">
                <a:spcBef>
                  <a:spcPts val="0"/>
                </a:spcBef>
                <a:spcAft>
                  <a:spcPts val="0"/>
                </a:spcAft>
                <a:buClr>
                  <a:schemeClr val="dk1"/>
                </a:buClr>
                <a:buSzPts val="1100"/>
                <a:buFont typeface="Arial"/>
                <a:buNone/>
              </a:pPr>
              <a:endParaRPr lang="pt-BR" sz="1050" dirty="0">
                <a:solidFill>
                  <a:srgbClr val="FFFFFF"/>
                </a:solidFill>
                <a:latin typeface="Roboto"/>
                <a:ea typeface="Roboto"/>
                <a:cs typeface="Roboto"/>
                <a:sym typeface="Roboto"/>
              </a:endParaRPr>
            </a:p>
          </p:txBody>
        </p:sp>
        <p:sp>
          <p:nvSpPr>
            <p:cNvPr id="1170" name="TextBox 1169">
              <a:extLst>
                <a:ext uri="{FF2B5EF4-FFF2-40B4-BE49-F238E27FC236}">
                  <a16:creationId xmlns:a16="http://schemas.microsoft.com/office/drawing/2014/main" id="{F8037E0F-0D6B-EA3C-CE60-2A179731BFFA}"/>
                </a:ext>
              </a:extLst>
            </p:cNvPr>
            <p:cNvSpPr txBox="1"/>
            <p:nvPr/>
          </p:nvSpPr>
          <p:spPr>
            <a:xfrm>
              <a:off x="6112171" y="2408603"/>
              <a:ext cx="1170337" cy="415498"/>
            </a:xfrm>
            <a:prstGeom prst="rect">
              <a:avLst/>
            </a:prstGeom>
            <a:grpFill/>
          </p:spPr>
          <p:txBody>
            <a:bodyPr wrap="square">
              <a:spAutoFit/>
            </a:bodyPr>
            <a:lstStyle/>
            <a:p>
              <a:pPr marL="0" lvl="0" indent="0" algn="ctr" rtl="0">
                <a:spcBef>
                  <a:spcPts val="0"/>
                </a:spcBef>
                <a:spcAft>
                  <a:spcPts val="0"/>
                </a:spcAft>
                <a:buClr>
                  <a:schemeClr val="dk1"/>
                </a:buClr>
                <a:buSzPts val="1100"/>
                <a:buFont typeface="Arial"/>
                <a:buNone/>
              </a:pPr>
              <a:r>
                <a:rPr lang="pt-BR" sz="700" dirty="0">
                  <a:solidFill>
                    <a:srgbClr val="FFFFFF"/>
                  </a:solidFill>
                  <a:latin typeface="Roboto"/>
                  <a:ea typeface="Roboto"/>
                  <a:cs typeface="Roboto"/>
                  <a:sym typeface="Roboto"/>
                </a:rPr>
                <a:t>Base de Dados </a:t>
              </a:r>
              <a:r>
                <a:rPr lang="pt-BR" sz="700" dirty="0" err="1">
                  <a:solidFill>
                    <a:srgbClr val="FFFFFF"/>
                  </a:solidFill>
                  <a:latin typeface="Roboto"/>
                  <a:ea typeface="Roboto"/>
                  <a:cs typeface="Roboto"/>
                  <a:sym typeface="Roboto"/>
                </a:rPr>
                <a:t>WebMap</a:t>
              </a:r>
              <a:r>
                <a:rPr lang="pt-BR" sz="700" dirty="0">
                  <a:solidFill>
                    <a:srgbClr val="FFFFFF"/>
                  </a:solidFill>
                  <a:latin typeface="Roboto"/>
                  <a:ea typeface="Roboto"/>
                  <a:cs typeface="Roboto"/>
                  <a:sym typeface="Roboto"/>
                </a:rPr>
                <a:t> – Ceg (Estação mais próxima)</a:t>
              </a:r>
            </a:p>
          </p:txBody>
        </p:sp>
      </p:grpSp>
      <p:grpSp>
        <p:nvGrpSpPr>
          <p:cNvPr id="1191" name="Group 1190">
            <a:extLst>
              <a:ext uri="{FF2B5EF4-FFF2-40B4-BE49-F238E27FC236}">
                <a16:creationId xmlns:a16="http://schemas.microsoft.com/office/drawing/2014/main" id="{0A0BA30F-C84D-2E7E-04A6-B997BCFB86CC}"/>
              </a:ext>
            </a:extLst>
          </p:cNvPr>
          <p:cNvGrpSpPr/>
          <p:nvPr/>
        </p:nvGrpSpPr>
        <p:grpSpPr>
          <a:xfrm>
            <a:off x="7470102" y="2435035"/>
            <a:ext cx="1233054" cy="430887"/>
            <a:chOff x="6080813" y="2393214"/>
            <a:chExt cx="1233054" cy="430887"/>
          </a:xfrm>
          <a:solidFill>
            <a:srgbClr val="C00000"/>
          </a:solidFill>
        </p:grpSpPr>
        <p:sp>
          <p:nvSpPr>
            <p:cNvPr id="1192" name="Google Shape;1170;p37">
              <a:extLst>
                <a:ext uri="{FF2B5EF4-FFF2-40B4-BE49-F238E27FC236}">
                  <a16:creationId xmlns:a16="http://schemas.microsoft.com/office/drawing/2014/main" id="{CD1694F3-EADB-92E7-1D40-78A9C1E9EEC4}"/>
                </a:ext>
              </a:extLst>
            </p:cNvPr>
            <p:cNvSpPr/>
            <p:nvPr/>
          </p:nvSpPr>
          <p:spPr>
            <a:xfrm>
              <a:off x="6080813" y="2393214"/>
              <a:ext cx="1233054" cy="430887"/>
            </a:xfrm>
            <a:custGeom>
              <a:avLst/>
              <a:gdLst/>
              <a:ahLst/>
              <a:cxnLst/>
              <a:rect l="l" t="t" r="r" b="b"/>
              <a:pathLst>
                <a:path w="80333" h="27766" extrusionOk="0">
                  <a:moveTo>
                    <a:pt x="1" y="0"/>
                  </a:moveTo>
                  <a:lnTo>
                    <a:pt x="1" y="27766"/>
                  </a:lnTo>
                  <a:lnTo>
                    <a:pt x="80332" y="27766"/>
                  </a:lnTo>
                  <a:lnTo>
                    <a:pt x="80332" y="0"/>
                  </a:lnTo>
                  <a:close/>
                </a:path>
              </a:pathLst>
            </a:custGeom>
            <a:grpFill/>
            <a:ln>
              <a:noFill/>
            </a:ln>
          </p:spPr>
          <p:txBody>
            <a:bodyPr spcFirstLastPara="1" wrap="square" lIns="457200" tIns="91425" rIns="457200" bIns="91425" anchor="ctr" anchorCtr="0">
              <a:noAutofit/>
            </a:bodyPr>
            <a:lstStyle/>
            <a:p>
              <a:pPr marL="0" lvl="0" indent="0" algn="l" rtl="0">
                <a:spcBef>
                  <a:spcPts val="0"/>
                </a:spcBef>
                <a:spcAft>
                  <a:spcPts val="0"/>
                </a:spcAft>
                <a:buClr>
                  <a:schemeClr val="dk1"/>
                </a:buClr>
                <a:buSzPts val="1100"/>
                <a:buFont typeface="Arial"/>
                <a:buNone/>
              </a:pPr>
              <a:endParaRPr lang="pt-BR" sz="1050" dirty="0">
                <a:solidFill>
                  <a:srgbClr val="FFFFFF"/>
                </a:solidFill>
                <a:latin typeface="Roboto"/>
                <a:ea typeface="Roboto"/>
                <a:cs typeface="Roboto"/>
                <a:sym typeface="Roboto"/>
              </a:endParaRPr>
            </a:p>
          </p:txBody>
        </p:sp>
        <p:sp>
          <p:nvSpPr>
            <p:cNvPr id="1193" name="TextBox 1192">
              <a:extLst>
                <a:ext uri="{FF2B5EF4-FFF2-40B4-BE49-F238E27FC236}">
                  <a16:creationId xmlns:a16="http://schemas.microsoft.com/office/drawing/2014/main" id="{682D1E4E-E44E-D09F-8ED0-52E4C47A41F9}"/>
                </a:ext>
              </a:extLst>
            </p:cNvPr>
            <p:cNvSpPr txBox="1"/>
            <p:nvPr/>
          </p:nvSpPr>
          <p:spPr>
            <a:xfrm>
              <a:off x="6106019" y="2462573"/>
              <a:ext cx="1170337" cy="307777"/>
            </a:xfrm>
            <a:prstGeom prst="rect">
              <a:avLst/>
            </a:prstGeom>
            <a:grpFill/>
          </p:spPr>
          <p:txBody>
            <a:bodyPr wrap="square">
              <a:spAutoFit/>
            </a:bodyPr>
            <a:lstStyle/>
            <a:p>
              <a:pPr marL="0" lvl="0" indent="0" algn="ctr" rtl="0">
                <a:spcBef>
                  <a:spcPts val="0"/>
                </a:spcBef>
                <a:spcAft>
                  <a:spcPts val="0"/>
                </a:spcAft>
                <a:buClr>
                  <a:schemeClr val="dk1"/>
                </a:buClr>
                <a:buSzPts val="1100"/>
                <a:buFont typeface="Arial"/>
                <a:buNone/>
              </a:pPr>
              <a:r>
                <a:rPr lang="pt-BR" sz="700" dirty="0">
                  <a:solidFill>
                    <a:srgbClr val="FFFFFF"/>
                  </a:solidFill>
                  <a:latin typeface="Roboto"/>
                  <a:ea typeface="Roboto"/>
                  <a:cs typeface="Roboto"/>
                  <a:sym typeface="Roboto"/>
                </a:rPr>
                <a:t>INMET</a:t>
              </a:r>
            </a:p>
            <a:p>
              <a:pPr marL="0" lvl="0" indent="0" algn="ctr" rtl="0">
                <a:spcBef>
                  <a:spcPts val="0"/>
                </a:spcBef>
                <a:spcAft>
                  <a:spcPts val="0"/>
                </a:spcAft>
                <a:buClr>
                  <a:schemeClr val="dk1"/>
                </a:buClr>
                <a:buSzPts val="1100"/>
                <a:buFont typeface="Arial"/>
                <a:buNone/>
              </a:pPr>
              <a:r>
                <a:rPr lang="pt-BR" sz="700" dirty="0">
                  <a:solidFill>
                    <a:srgbClr val="FFFFFF"/>
                  </a:solidFill>
                  <a:latin typeface="Roboto"/>
                  <a:ea typeface="Roboto"/>
                  <a:cs typeface="Roboto"/>
                  <a:sym typeface="Roboto"/>
                </a:rPr>
                <a:t>Clima</a:t>
              </a:r>
            </a:p>
          </p:txBody>
        </p:sp>
      </p:grpSp>
    </p:spTree>
    <p:extLst>
      <p:ext uri="{BB962C8B-B14F-4D97-AF65-F5344CB8AC3E}">
        <p14:creationId xmlns:p14="http://schemas.microsoft.com/office/powerpoint/2010/main" val="313118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Esquema Pré-Processamento</a:t>
            </a:r>
            <a:endParaRPr dirty="0"/>
          </a:p>
        </p:txBody>
      </p:sp>
      <p:grpSp>
        <p:nvGrpSpPr>
          <p:cNvPr id="255" name="Google Shape;255;p19"/>
          <p:cNvGrpSpPr/>
          <p:nvPr/>
        </p:nvGrpSpPr>
        <p:grpSpPr>
          <a:xfrm>
            <a:off x="3433276" y="2409276"/>
            <a:ext cx="5000574" cy="847200"/>
            <a:chOff x="3433276" y="2409276"/>
            <a:chExt cx="5000574"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accent2"/>
                  </a:solidFill>
                  <a:latin typeface="Fira Sans Extra Condensed Medium"/>
                  <a:ea typeface="Fira Sans Extra Condensed Medium"/>
                  <a:cs typeface="Fira Sans Extra Condensed Medium"/>
                  <a:sym typeface="Fira Sans Extra Condensed Medium"/>
                </a:rPr>
                <a:t>Análise Exploratória</a:t>
              </a:r>
              <a:endParaRPr sz="1100" dirty="0">
                <a:solidFill>
                  <a:schemeClr val="accent2"/>
                </a:solidFill>
              </a:endParaRPr>
            </a:p>
          </p:txBody>
        </p:sp>
        <p:sp>
          <p:nvSpPr>
            <p:cNvPr id="258" name="Google Shape;258;p19"/>
            <p:cNvSpPr txBox="1"/>
            <p:nvPr/>
          </p:nvSpPr>
          <p:spPr>
            <a:xfrm>
              <a:off x="6347050" y="2565426"/>
              <a:ext cx="20868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Roboto"/>
                  <a:ea typeface="Roboto"/>
                  <a:cs typeface="Roboto"/>
                  <a:sym typeface="Roboto"/>
                </a:rPr>
                <a:t>Correlações, visualização da série temporal e frequência dos dados</a:t>
              </a:r>
              <a:endParaRPr sz="1200" dirty="0">
                <a:latin typeface="Roboto"/>
                <a:ea typeface="Roboto"/>
                <a:cs typeface="Roboto"/>
                <a:sym typeface="Roboto"/>
              </a:endParaRPr>
            </a:p>
          </p:txBody>
        </p:sp>
      </p:grpSp>
      <p:grpSp>
        <p:nvGrpSpPr>
          <p:cNvPr id="259" name="Google Shape;259;p19"/>
          <p:cNvGrpSpPr/>
          <p:nvPr/>
        </p:nvGrpSpPr>
        <p:grpSpPr>
          <a:xfrm>
            <a:off x="3433276" y="3483658"/>
            <a:ext cx="5000499" cy="909180"/>
            <a:chOff x="3433276" y="3483658"/>
            <a:chExt cx="5000499" cy="90918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dirty="0">
                  <a:solidFill>
                    <a:schemeClr val="accent3"/>
                  </a:solidFill>
                  <a:latin typeface="Fira Sans Extra Condensed Medium"/>
                  <a:sym typeface="Fira Sans Extra Condensed Medium"/>
                </a:rPr>
                <a:t>Preparo para Modelagem</a:t>
              </a:r>
              <a:endParaRPr sz="1050" dirty="0">
                <a:solidFill>
                  <a:schemeClr val="accent3"/>
                </a:solidFill>
              </a:endParaRPr>
            </a:p>
          </p:txBody>
        </p:sp>
        <p:sp>
          <p:nvSpPr>
            <p:cNvPr id="262" name="Google Shape;262;p19"/>
            <p:cNvSpPr txBox="1"/>
            <p:nvPr/>
          </p:nvSpPr>
          <p:spPr>
            <a:xfrm>
              <a:off x="6346975" y="3483658"/>
              <a:ext cx="20868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Roboto"/>
                  <a:ea typeface="Roboto"/>
                  <a:cs typeface="Roboto"/>
                  <a:sym typeface="Roboto"/>
                </a:rPr>
                <a:t>Remoção de variáveis com variança quase zero, com correlações altas, outliers, normalização dos dados e </a:t>
              </a:r>
              <a:r>
                <a:rPr lang="pt-BR" sz="1200" dirty="0">
                  <a:latin typeface="Roboto"/>
                  <a:ea typeface="Roboto"/>
                  <a:cs typeface="Roboto"/>
                  <a:sym typeface="Roboto"/>
                </a:rPr>
                <a:t>codificação </a:t>
              </a:r>
              <a:r>
                <a:rPr lang="en" sz="1200" i="1" dirty="0">
                  <a:latin typeface="Roboto"/>
                  <a:ea typeface="Roboto"/>
                  <a:cs typeface="Roboto"/>
                  <a:sym typeface="Roboto"/>
                </a:rPr>
                <a:t>OneHot</a:t>
              </a:r>
              <a:r>
                <a:rPr lang="pt-BR" sz="1200" dirty="0">
                  <a:latin typeface="Roboto"/>
                  <a:ea typeface="Roboto"/>
                  <a:cs typeface="Roboto"/>
                  <a:sym typeface="Roboto"/>
                </a:rPr>
                <a:t> para características categóricas (mês, dia, hora, dia da semana).</a:t>
              </a:r>
            </a:p>
            <a:p>
              <a:pPr marL="0" lvl="0" indent="0" algn="r" rtl="0">
                <a:spcBef>
                  <a:spcPts val="0"/>
                </a:spcBef>
                <a:spcAft>
                  <a:spcPts val="0"/>
                </a:spcAft>
                <a:buNone/>
              </a:pPr>
              <a:r>
                <a:rPr lang="en" sz="1200" dirty="0">
                  <a:latin typeface="Roboto"/>
                  <a:ea typeface="Roboto"/>
                  <a:cs typeface="Roboto"/>
                  <a:sym typeface="Roboto"/>
                </a:rPr>
                <a:t> </a:t>
              </a:r>
              <a:endParaRPr sz="1200" i="1" dirty="0">
                <a:latin typeface="Roboto"/>
                <a:ea typeface="Roboto"/>
                <a:cs typeface="Roboto"/>
                <a:sym typeface="Roboto"/>
              </a:endParaRPr>
            </a:p>
          </p:txBody>
        </p:sp>
      </p:grpSp>
      <p:grpSp>
        <p:nvGrpSpPr>
          <p:cNvPr id="263" name="Google Shape;263;p19"/>
          <p:cNvGrpSpPr/>
          <p:nvPr/>
        </p:nvGrpSpPr>
        <p:grpSpPr>
          <a:xfrm>
            <a:off x="3433276" y="1272915"/>
            <a:ext cx="5000574" cy="847200"/>
            <a:chOff x="3433276" y="1272915"/>
            <a:chExt cx="5000574"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600" dirty="0">
                  <a:solidFill>
                    <a:schemeClr val="accent1"/>
                  </a:solidFill>
                  <a:latin typeface="Fira Sans Extra Condensed Medium"/>
                  <a:ea typeface="Fira Sans Extra Condensed Medium"/>
                  <a:cs typeface="Fira Sans Extra Condensed Medium"/>
                  <a:sym typeface="Fira Sans Extra Condensed Medium"/>
                </a:rPr>
                <a:t>Limpeza dos Dados</a:t>
              </a:r>
              <a:endParaRPr sz="16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50" y="1319604"/>
              <a:ext cx="20868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Roboto"/>
                  <a:ea typeface="Roboto"/>
                  <a:cs typeface="Roboto"/>
                  <a:sym typeface="Roboto"/>
                </a:rPr>
                <a:t>Filtragens, adequação de tipo, identificação de valores ausentes e inputação de dados (</a:t>
              </a:r>
              <a:r>
                <a:rPr lang="en" sz="1200" i="1" dirty="0">
                  <a:latin typeface="Roboto"/>
                  <a:ea typeface="Roboto"/>
                  <a:cs typeface="Roboto"/>
                  <a:sym typeface="Roboto"/>
                </a:rPr>
                <a:t>most_frequent</a:t>
              </a:r>
              <a:r>
                <a:rPr lang="en" sz="1200" dirty="0">
                  <a:latin typeface="Roboto"/>
                  <a:ea typeface="Roboto"/>
                  <a:cs typeface="Roboto"/>
                  <a:sym typeface="Roboto"/>
                </a:rPr>
                <a:t>)</a:t>
              </a:r>
              <a:endParaRPr sz="1200" dirty="0">
                <a:latin typeface="Roboto"/>
                <a:ea typeface="Roboto"/>
                <a:cs typeface="Roboto"/>
                <a:sym typeface="Roboto"/>
              </a:endParaRPr>
            </a:p>
          </p:txBody>
        </p:sp>
      </p:grpSp>
      <p:grpSp>
        <p:nvGrpSpPr>
          <p:cNvPr id="267" name="Google Shape;267;p19"/>
          <p:cNvGrpSpPr/>
          <p:nvPr/>
        </p:nvGrpSpPr>
        <p:grpSpPr>
          <a:xfrm>
            <a:off x="3655614" y="1526889"/>
            <a:ext cx="339253" cy="339253"/>
            <a:chOff x="3271200" y="1435075"/>
            <a:chExt cx="481825" cy="481825"/>
          </a:xfrm>
        </p:grpSpPr>
        <p:sp>
          <p:nvSpPr>
            <p:cNvPr id="268" name="Google Shape;268;p19"/>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 name="Google Shape;269;p19"/>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0" name="Google Shape;270;p19"/>
          <p:cNvGrpSpPr/>
          <p:nvPr/>
        </p:nvGrpSpPr>
        <p:grpSpPr>
          <a:xfrm>
            <a:off x="3715295" y="2663329"/>
            <a:ext cx="219890" cy="339095"/>
            <a:chOff x="5726350" y="2028150"/>
            <a:chExt cx="312300" cy="481600"/>
          </a:xfrm>
        </p:grpSpPr>
        <p:sp>
          <p:nvSpPr>
            <p:cNvPr id="271" name="Google Shape;271;p19"/>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2" name="Google Shape;272;p19"/>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 name="Google Shape;273;p19"/>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4" name="Google Shape;274;p19"/>
          <p:cNvGrpSpPr/>
          <p:nvPr/>
        </p:nvGrpSpPr>
        <p:grpSpPr>
          <a:xfrm>
            <a:off x="3654954" y="3799602"/>
            <a:ext cx="340573" cy="339271"/>
            <a:chOff x="898875" y="4399275"/>
            <a:chExt cx="483700" cy="481850"/>
          </a:xfrm>
        </p:grpSpPr>
        <p:sp>
          <p:nvSpPr>
            <p:cNvPr id="275" name="Google Shape;275;p19"/>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6" name="Google Shape;276;p19"/>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 name="Google Shape;277;p19"/>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 name="Google Shape;278;p19"/>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9" name="Google Shape;279;p19"/>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0" name="Google Shape;280;p19"/>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 name="Google Shape;281;p19"/>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 name="Google Shape;282;p19"/>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3" name="Google Shape;283;p19"/>
          <p:cNvGrpSpPr/>
          <p:nvPr/>
        </p:nvGrpSpPr>
        <p:grpSpPr>
          <a:xfrm>
            <a:off x="710275" y="1696445"/>
            <a:ext cx="2460575" cy="2272941"/>
            <a:chOff x="710275" y="1696445"/>
            <a:chExt cx="2460575" cy="2272941"/>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848097" y="2319958"/>
              <a:ext cx="1025700" cy="1025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accent6"/>
                  </a:solidFill>
                  <a:latin typeface="Fira Sans Extra Condensed Medium"/>
                  <a:ea typeface="Fira Sans Extra Condensed Medium"/>
                  <a:cs typeface="Fira Sans Extra Condensed Medium"/>
                  <a:sym typeface="Fira Sans Extra Condensed Medium"/>
                </a:rPr>
                <a:t>Pré-Processamento</a:t>
              </a:r>
              <a:endParaRPr sz="1200" dirty="0">
                <a:solidFill>
                  <a:schemeClr val="accent6"/>
                </a:solidFill>
                <a:latin typeface="Fira Sans Extra Condensed Medium"/>
                <a:ea typeface="Fira Sans Extra Condensed Medium"/>
                <a:cs typeface="Fira Sans Extra Condensed Medium"/>
                <a:sym typeface="Fira Sans Extra Condensed Medium"/>
              </a:endParaRPr>
            </a:p>
          </p:txBody>
        </p:sp>
      </p:grpSp>
      <p:sp>
        <p:nvSpPr>
          <p:cNvPr id="2" name="TextBox 1">
            <a:extLst>
              <a:ext uri="{FF2B5EF4-FFF2-40B4-BE49-F238E27FC236}">
                <a16:creationId xmlns:a16="http://schemas.microsoft.com/office/drawing/2014/main" id="{83D9EF9E-7A5D-37FE-9F04-9FB903CD3BB6}"/>
              </a:ext>
            </a:extLst>
          </p:cNvPr>
          <p:cNvSpPr txBox="1"/>
          <p:nvPr/>
        </p:nvSpPr>
        <p:spPr>
          <a:xfrm>
            <a:off x="2953670" y="4803829"/>
            <a:ext cx="3183112" cy="276999"/>
          </a:xfrm>
          <a:prstGeom prst="rect">
            <a:avLst/>
          </a:prstGeom>
          <a:noFill/>
        </p:spPr>
        <p:txBody>
          <a:bodyPr wrap="square" rtlCol="0">
            <a:spAutoFit/>
          </a:bodyPr>
          <a:lstStyle/>
          <a:p>
            <a:pPr algn="ctr"/>
            <a:r>
              <a:rPr lang="pt-BR" sz="1200" dirty="0"/>
              <a:t>Período de Análise: 2019 – 2023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197657" y="266487"/>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Análise Exploratória dos Dados</a:t>
            </a:r>
            <a:endParaRPr dirty="0"/>
          </a:p>
        </p:txBody>
      </p:sp>
      <p:pic>
        <p:nvPicPr>
          <p:cNvPr id="11" name="Picture 10">
            <a:extLst>
              <a:ext uri="{FF2B5EF4-FFF2-40B4-BE49-F238E27FC236}">
                <a16:creationId xmlns:a16="http://schemas.microsoft.com/office/drawing/2014/main" id="{F4E69204-3728-3927-AB15-9526A25825CA}"/>
              </a:ext>
            </a:extLst>
          </p:cNvPr>
          <p:cNvPicPr>
            <a:picLocks noChangeAspect="1"/>
          </p:cNvPicPr>
          <p:nvPr/>
        </p:nvPicPr>
        <p:blipFill>
          <a:blip r:embed="rId3"/>
          <a:stretch>
            <a:fillRect/>
          </a:stretch>
        </p:blipFill>
        <p:spPr>
          <a:xfrm>
            <a:off x="197657" y="1214834"/>
            <a:ext cx="8575964" cy="28766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894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197657" y="266487"/>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Análise Exploratória dos Dados</a:t>
            </a:r>
            <a:endParaRPr dirty="0"/>
          </a:p>
        </p:txBody>
      </p:sp>
      <p:pic>
        <p:nvPicPr>
          <p:cNvPr id="3" name="Picture 2">
            <a:extLst>
              <a:ext uri="{FF2B5EF4-FFF2-40B4-BE49-F238E27FC236}">
                <a16:creationId xmlns:a16="http://schemas.microsoft.com/office/drawing/2014/main" id="{1049BE5F-D2FC-4527-D9A5-75CFEE272AA4}"/>
              </a:ext>
            </a:extLst>
          </p:cNvPr>
          <p:cNvPicPr>
            <a:picLocks noChangeAspect="1"/>
          </p:cNvPicPr>
          <p:nvPr/>
        </p:nvPicPr>
        <p:blipFill>
          <a:blip r:embed="rId3"/>
          <a:stretch>
            <a:fillRect/>
          </a:stretch>
        </p:blipFill>
        <p:spPr>
          <a:xfrm>
            <a:off x="1727595" y="962891"/>
            <a:ext cx="5051552" cy="37826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372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197657" y="266487"/>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Análise Exploratória dos Dados</a:t>
            </a:r>
            <a:endParaRPr dirty="0"/>
          </a:p>
        </p:txBody>
      </p:sp>
      <p:pic>
        <p:nvPicPr>
          <p:cNvPr id="4" name="Picture 3">
            <a:extLst>
              <a:ext uri="{FF2B5EF4-FFF2-40B4-BE49-F238E27FC236}">
                <a16:creationId xmlns:a16="http://schemas.microsoft.com/office/drawing/2014/main" id="{D19C0DBA-EB94-D03D-77E1-C51FDC550C6B}"/>
              </a:ext>
            </a:extLst>
          </p:cNvPr>
          <p:cNvPicPr>
            <a:picLocks noChangeAspect="1"/>
          </p:cNvPicPr>
          <p:nvPr/>
        </p:nvPicPr>
        <p:blipFill>
          <a:blip r:embed="rId3"/>
          <a:stretch>
            <a:fillRect/>
          </a:stretch>
        </p:blipFill>
        <p:spPr>
          <a:xfrm>
            <a:off x="169251" y="920452"/>
            <a:ext cx="4436688" cy="235117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919D888-E6A9-3539-5981-A631E8AA0A64}"/>
              </a:ext>
            </a:extLst>
          </p:cNvPr>
          <p:cNvPicPr>
            <a:picLocks noChangeAspect="1"/>
          </p:cNvPicPr>
          <p:nvPr/>
        </p:nvPicPr>
        <p:blipFill>
          <a:blip r:embed="rId4"/>
          <a:stretch>
            <a:fillRect/>
          </a:stretch>
        </p:blipFill>
        <p:spPr>
          <a:xfrm>
            <a:off x="4784951" y="2096042"/>
            <a:ext cx="3853359" cy="2504222"/>
          </a:xfrm>
          <a:prstGeom prst="rect">
            <a:avLst/>
          </a:prstGeom>
          <a:ln>
            <a:noFill/>
          </a:ln>
          <a:effectLst>
            <a:outerShdw blurRad="292100" dist="139700" dir="2700000" algn="tl" rotWithShape="0">
              <a:srgbClr val="333333">
                <a:alpha val="65000"/>
              </a:srgbClr>
            </a:outerShdw>
          </a:effectLst>
        </p:spPr>
      </p:pic>
      <p:sp>
        <p:nvSpPr>
          <p:cNvPr id="7" name="Google Shape;1461;p43">
            <a:extLst>
              <a:ext uri="{FF2B5EF4-FFF2-40B4-BE49-F238E27FC236}">
                <a16:creationId xmlns:a16="http://schemas.microsoft.com/office/drawing/2014/main" id="{409E51B4-2806-A3D6-AB7A-5810C9FDE222}"/>
              </a:ext>
            </a:extLst>
          </p:cNvPr>
          <p:cNvSpPr/>
          <p:nvPr/>
        </p:nvSpPr>
        <p:spPr>
          <a:xfrm rot="13600525">
            <a:off x="3586544" y="2879320"/>
            <a:ext cx="1276800" cy="1276800"/>
          </a:xfrm>
          <a:prstGeom prst="arc">
            <a:avLst>
              <a:gd name="adj1" fmla="val 10780397"/>
              <a:gd name="adj2" fmla="val 19331255"/>
            </a:avLst>
          </a:prstGeom>
          <a:noFill/>
          <a:ln w="9525" cap="flat" cmpd="sng">
            <a:solidFill>
              <a:srgbClr val="000000"/>
            </a:solidFill>
            <a:prstDash val="dash"/>
            <a:round/>
            <a:headEnd type="oval"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43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title"/>
          </p:nvPr>
        </p:nvSpPr>
        <p:spPr>
          <a:xfrm>
            <a:off x="648775" y="584827"/>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Modelagem </a:t>
            </a:r>
            <a:endParaRPr dirty="0"/>
          </a:p>
        </p:txBody>
      </p:sp>
      <p:sp>
        <p:nvSpPr>
          <p:cNvPr id="1532" name="Google Shape;1532;p45"/>
          <p:cNvSpPr/>
          <p:nvPr/>
        </p:nvSpPr>
        <p:spPr>
          <a:xfrm>
            <a:off x="389668" y="1525527"/>
            <a:ext cx="545349" cy="423935"/>
          </a:xfrm>
          <a:custGeom>
            <a:avLst/>
            <a:gdLst/>
            <a:ahLst/>
            <a:cxnLst/>
            <a:rect l="l" t="t" r="r" b="b"/>
            <a:pathLst>
              <a:path w="28885" h="17419" extrusionOk="0">
                <a:moveTo>
                  <a:pt x="0" y="0"/>
                </a:moveTo>
                <a:lnTo>
                  <a:pt x="0" y="17419"/>
                </a:lnTo>
                <a:lnTo>
                  <a:pt x="28885" y="17419"/>
                </a:lnTo>
                <a:lnTo>
                  <a:pt x="28885"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chemeClr val="accent1"/>
                </a:solidFill>
                <a:latin typeface="Fira Sans Extra Condensed Medium"/>
                <a:ea typeface="Fira Sans Extra Condensed Medium"/>
                <a:cs typeface="Fira Sans Extra Condensed Medium"/>
                <a:sym typeface="Fira Sans Extra Condensed Medium"/>
              </a:rPr>
              <a:t>01</a:t>
            </a:r>
            <a:endParaRPr sz="1200" dirty="0">
              <a:solidFill>
                <a:schemeClr val="accent1"/>
              </a:solidFill>
            </a:endParaRPr>
          </a:p>
        </p:txBody>
      </p:sp>
      <p:sp>
        <p:nvSpPr>
          <p:cNvPr id="1534" name="Google Shape;1534;p45"/>
          <p:cNvSpPr/>
          <p:nvPr/>
        </p:nvSpPr>
        <p:spPr>
          <a:xfrm>
            <a:off x="935017" y="1525527"/>
            <a:ext cx="2126837" cy="423935"/>
          </a:xfrm>
          <a:custGeom>
            <a:avLst/>
            <a:gdLst/>
            <a:ahLst/>
            <a:cxnLst/>
            <a:rect l="l" t="t" r="r" b="b"/>
            <a:pathLst>
              <a:path w="28885" h="17419" extrusionOk="0">
                <a:moveTo>
                  <a:pt x="0" y="0"/>
                </a:moveTo>
                <a:lnTo>
                  <a:pt x="0" y="17419"/>
                </a:lnTo>
                <a:lnTo>
                  <a:pt x="28885" y="17419"/>
                </a:lnTo>
                <a:lnTo>
                  <a:pt x="28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Escolha do Algoritmo</a:t>
            </a:r>
            <a:endParaRPr sz="1200" dirty="0">
              <a:solidFill>
                <a:srgbClr val="FFFFFF"/>
              </a:solidFill>
            </a:endParaRPr>
          </a:p>
        </p:txBody>
      </p:sp>
      <p:sp>
        <p:nvSpPr>
          <p:cNvPr id="2" name="Google Shape;1532;p45">
            <a:extLst>
              <a:ext uri="{FF2B5EF4-FFF2-40B4-BE49-F238E27FC236}">
                <a16:creationId xmlns:a16="http://schemas.microsoft.com/office/drawing/2014/main" id="{FD5B5202-C424-7994-EA66-34C70AA2D11C}"/>
              </a:ext>
            </a:extLst>
          </p:cNvPr>
          <p:cNvSpPr/>
          <p:nvPr/>
        </p:nvSpPr>
        <p:spPr>
          <a:xfrm>
            <a:off x="389668" y="2040131"/>
            <a:ext cx="2672186" cy="2795104"/>
          </a:xfrm>
          <a:custGeom>
            <a:avLst/>
            <a:gdLst/>
            <a:ahLst/>
            <a:cxnLst/>
            <a:rect l="l" t="t" r="r" b="b"/>
            <a:pathLst>
              <a:path w="28885" h="17419" extrusionOk="0">
                <a:moveTo>
                  <a:pt x="0" y="0"/>
                </a:moveTo>
                <a:lnTo>
                  <a:pt x="0" y="17419"/>
                </a:lnTo>
                <a:lnTo>
                  <a:pt x="28885" y="17419"/>
                </a:lnTo>
                <a:lnTo>
                  <a:pt x="28885"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200" dirty="0">
              <a:solidFill>
                <a:schemeClr val="accent1"/>
              </a:solidFill>
            </a:endParaRPr>
          </a:p>
        </p:txBody>
      </p:sp>
      <p:sp>
        <p:nvSpPr>
          <p:cNvPr id="3" name="Google Shape;1532;p45">
            <a:extLst>
              <a:ext uri="{FF2B5EF4-FFF2-40B4-BE49-F238E27FC236}">
                <a16:creationId xmlns:a16="http://schemas.microsoft.com/office/drawing/2014/main" id="{B03E6AFB-6437-7EC0-3D1C-6BB1A49C9066}"/>
              </a:ext>
            </a:extLst>
          </p:cNvPr>
          <p:cNvSpPr/>
          <p:nvPr/>
        </p:nvSpPr>
        <p:spPr>
          <a:xfrm>
            <a:off x="3236777" y="1525527"/>
            <a:ext cx="545349" cy="423935"/>
          </a:xfrm>
          <a:custGeom>
            <a:avLst/>
            <a:gdLst/>
            <a:ahLst/>
            <a:cxnLst/>
            <a:rect l="l" t="t" r="r" b="b"/>
            <a:pathLst>
              <a:path w="28885" h="17419" extrusionOk="0">
                <a:moveTo>
                  <a:pt x="0" y="0"/>
                </a:moveTo>
                <a:lnTo>
                  <a:pt x="0" y="17419"/>
                </a:lnTo>
                <a:lnTo>
                  <a:pt x="28885" y="17419"/>
                </a:lnTo>
                <a:lnTo>
                  <a:pt x="28885"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chemeClr val="accent1"/>
                </a:solidFill>
                <a:latin typeface="Fira Sans Extra Condensed Medium"/>
                <a:ea typeface="Fira Sans Extra Condensed Medium"/>
                <a:cs typeface="Fira Sans Extra Condensed Medium"/>
                <a:sym typeface="Fira Sans Extra Condensed Medium"/>
              </a:rPr>
              <a:t>02</a:t>
            </a:r>
            <a:endParaRPr sz="1200" dirty="0">
              <a:solidFill>
                <a:schemeClr val="accent1"/>
              </a:solidFill>
            </a:endParaRPr>
          </a:p>
        </p:txBody>
      </p:sp>
      <p:sp>
        <p:nvSpPr>
          <p:cNvPr id="4" name="Google Shape;1534;p45">
            <a:extLst>
              <a:ext uri="{FF2B5EF4-FFF2-40B4-BE49-F238E27FC236}">
                <a16:creationId xmlns:a16="http://schemas.microsoft.com/office/drawing/2014/main" id="{F97B2BEC-686D-4E3D-8814-FD3665D2EDB3}"/>
              </a:ext>
            </a:extLst>
          </p:cNvPr>
          <p:cNvSpPr/>
          <p:nvPr/>
        </p:nvSpPr>
        <p:spPr>
          <a:xfrm>
            <a:off x="3782126" y="1525527"/>
            <a:ext cx="2126837" cy="423935"/>
          </a:xfrm>
          <a:custGeom>
            <a:avLst/>
            <a:gdLst/>
            <a:ahLst/>
            <a:cxnLst/>
            <a:rect l="l" t="t" r="r" b="b"/>
            <a:pathLst>
              <a:path w="28885" h="17419" extrusionOk="0">
                <a:moveTo>
                  <a:pt x="0" y="0"/>
                </a:moveTo>
                <a:lnTo>
                  <a:pt x="0" y="17419"/>
                </a:lnTo>
                <a:lnTo>
                  <a:pt x="28885" y="17419"/>
                </a:lnTo>
                <a:lnTo>
                  <a:pt x="28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Treinamento</a:t>
            </a:r>
            <a:endParaRPr sz="1200" dirty="0">
              <a:solidFill>
                <a:srgbClr val="FFFFFF"/>
              </a:solidFill>
            </a:endParaRPr>
          </a:p>
        </p:txBody>
      </p:sp>
      <p:sp>
        <p:nvSpPr>
          <p:cNvPr id="5" name="Google Shape;1532;p45">
            <a:extLst>
              <a:ext uri="{FF2B5EF4-FFF2-40B4-BE49-F238E27FC236}">
                <a16:creationId xmlns:a16="http://schemas.microsoft.com/office/drawing/2014/main" id="{C7F06A20-B164-3F92-1F2B-49671DB4019D}"/>
              </a:ext>
            </a:extLst>
          </p:cNvPr>
          <p:cNvSpPr/>
          <p:nvPr/>
        </p:nvSpPr>
        <p:spPr>
          <a:xfrm>
            <a:off x="3236777" y="2040132"/>
            <a:ext cx="2672186" cy="2795104"/>
          </a:xfrm>
          <a:custGeom>
            <a:avLst/>
            <a:gdLst/>
            <a:ahLst/>
            <a:cxnLst/>
            <a:rect l="l" t="t" r="r" b="b"/>
            <a:pathLst>
              <a:path w="28885" h="17419" extrusionOk="0">
                <a:moveTo>
                  <a:pt x="0" y="0"/>
                </a:moveTo>
                <a:lnTo>
                  <a:pt x="0" y="17419"/>
                </a:lnTo>
                <a:lnTo>
                  <a:pt x="28885" y="17419"/>
                </a:lnTo>
                <a:lnTo>
                  <a:pt x="28885"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lang="pt-BR" sz="1200" dirty="0">
              <a:solidFill>
                <a:schemeClr val="accent1"/>
              </a:solidFill>
            </a:endParaRPr>
          </a:p>
        </p:txBody>
      </p:sp>
      <p:sp>
        <p:nvSpPr>
          <p:cNvPr id="6" name="Google Shape;1532;p45">
            <a:extLst>
              <a:ext uri="{FF2B5EF4-FFF2-40B4-BE49-F238E27FC236}">
                <a16:creationId xmlns:a16="http://schemas.microsoft.com/office/drawing/2014/main" id="{414F591B-E31F-1D4F-CCBB-AF08039F5382}"/>
              </a:ext>
            </a:extLst>
          </p:cNvPr>
          <p:cNvSpPr/>
          <p:nvPr/>
        </p:nvSpPr>
        <p:spPr>
          <a:xfrm>
            <a:off x="6083886" y="1525527"/>
            <a:ext cx="545349" cy="423935"/>
          </a:xfrm>
          <a:custGeom>
            <a:avLst/>
            <a:gdLst/>
            <a:ahLst/>
            <a:cxnLst/>
            <a:rect l="l" t="t" r="r" b="b"/>
            <a:pathLst>
              <a:path w="28885" h="17419" extrusionOk="0">
                <a:moveTo>
                  <a:pt x="0" y="0"/>
                </a:moveTo>
                <a:lnTo>
                  <a:pt x="0" y="17419"/>
                </a:lnTo>
                <a:lnTo>
                  <a:pt x="28885" y="17419"/>
                </a:lnTo>
                <a:lnTo>
                  <a:pt x="28885"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200" dirty="0">
                <a:solidFill>
                  <a:schemeClr val="accent1"/>
                </a:solidFill>
                <a:latin typeface="Fira Sans Extra Condensed Medium"/>
                <a:ea typeface="Fira Sans Extra Condensed Medium"/>
                <a:cs typeface="Fira Sans Extra Condensed Medium"/>
                <a:sym typeface="Fira Sans Extra Condensed Medium"/>
              </a:rPr>
              <a:t>03</a:t>
            </a:r>
            <a:endParaRPr sz="1200" dirty="0">
              <a:solidFill>
                <a:schemeClr val="accent1"/>
              </a:solidFill>
            </a:endParaRPr>
          </a:p>
        </p:txBody>
      </p:sp>
      <p:sp>
        <p:nvSpPr>
          <p:cNvPr id="7" name="Google Shape;1534;p45">
            <a:extLst>
              <a:ext uri="{FF2B5EF4-FFF2-40B4-BE49-F238E27FC236}">
                <a16:creationId xmlns:a16="http://schemas.microsoft.com/office/drawing/2014/main" id="{F4236E41-1FF0-F4E9-DB90-A60905A6CE4F}"/>
              </a:ext>
            </a:extLst>
          </p:cNvPr>
          <p:cNvSpPr/>
          <p:nvPr/>
        </p:nvSpPr>
        <p:spPr>
          <a:xfrm>
            <a:off x="6629235" y="1525527"/>
            <a:ext cx="2126837" cy="423935"/>
          </a:xfrm>
          <a:custGeom>
            <a:avLst/>
            <a:gdLst/>
            <a:ahLst/>
            <a:cxnLst/>
            <a:rect l="l" t="t" r="r" b="b"/>
            <a:pathLst>
              <a:path w="28885" h="17419" extrusionOk="0">
                <a:moveTo>
                  <a:pt x="0" y="0"/>
                </a:moveTo>
                <a:lnTo>
                  <a:pt x="0" y="17419"/>
                </a:lnTo>
                <a:lnTo>
                  <a:pt x="28885" y="17419"/>
                </a:lnTo>
                <a:lnTo>
                  <a:pt x="28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8287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Avaliação</a:t>
            </a:r>
            <a:endParaRPr sz="1200" dirty="0">
              <a:solidFill>
                <a:srgbClr val="FFFFFF"/>
              </a:solidFill>
            </a:endParaRPr>
          </a:p>
        </p:txBody>
      </p:sp>
      <p:sp>
        <p:nvSpPr>
          <p:cNvPr id="8" name="Google Shape;1532;p45">
            <a:extLst>
              <a:ext uri="{FF2B5EF4-FFF2-40B4-BE49-F238E27FC236}">
                <a16:creationId xmlns:a16="http://schemas.microsoft.com/office/drawing/2014/main" id="{BCE88AFD-C5D0-777A-C0F3-41C63129ABC2}"/>
              </a:ext>
            </a:extLst>
          </p:cNvPr>
          <p:cNvSpPr/>
          <p:nvPr/>
        </p:nvSpPr>
        <p:spPr>
          <a:xfrm>
            <a:off x="6083886" y="2040131"/>
            <a:ext cx="2672186" cy="2795104"/>
          </a:xfrm>
          <a:custGeom>
            <a:avLst/>
            <a:gdLst/>
            <a:ahLst/>
            <a:cxnLst/>
            <a:rect l="l" t="t" r="r" b="b"/>
            <a:pathLst>
              <a:path w="28885" h="17419" extrusionOk="0">
                <a:moveTo>
                  <a:pt x="0" y="0"/>
                </a:moveTo>
                <a:lnTo>
                  <a:pt x="0" y="17419"/>
                </a:lnTo>
                <a:lnTo>
                  <a:pt x="28885" y="17419"/>
                </a:lnTo>
                <a:lnTo>
                  <a:pt x="28885"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lang="pt-BR" sz="1200" dirty="0">
              <a:solidFill>
                <a:schemeClr val="accent1"/>
              </a:solidFill>
            </a:endParaRPr>
          </a:p>
        </p:txBody>
      </p:sp>
      <p:sp>
        <p:nvSpPr>
          <p:cNvPr id="10" name="TextBox 9">
            <a:extLst>
              <a:ext uri="{FF2B5EF4-FFF2-40B4-BE49-F238E27FC236}">
                <a16:creationId xmlns:a16="http://schemas.microsoft.com/office/drawing/2014/main" id="{D9AE7344-E8ED-06B6-C428-070675719F6E}"/>
              </a:ext>
            </a:extLst>
          </p:cNvPr>
          <p:cNvSpPr txBox="1"/>
          <p:nvPr/>
        </p:nvSpPr>
        <p:spPr>
          <a:xfrm>
            <a:off x="3241964" y="2157377"/>
            <a:ext cx="2556163" cy="1023357"/>
          </a:xfrm>
          <a:prstGeom prst="rect">
            <a:avLst/>
          </a:prstGeom>
          <a:noFill/>
        </p:spPr>
        <p:txBody>
          <a:bodyPr wrap="square">
            <a:spAutoFit/>
          </a:bodyPr>
          <a:lstStyle/>
          <a:p>
            <a:r>
              <a:rPr lang="pt-BR" sz="1050" b="1" dirty="0">
                <a:latin typeface="Roboto" panose="02000000000000000000" pitchFamily="2" charset="0"/>
                <a:ea typeface="Roboto" panose="02000000000000000000" pitchFamily="2" charset="0"/>
                <a:cs typeface="Roboto" panose="02000000000000000000" pitchFamily="2" charset="0"/>
              </a:rPr>
              <a:t>Preparação dos Dados:</a:t>
            </a:r>
            <a:endParaRPr lang="pt-BR" sz="1050" dirty="0">
              <a:latin typeface="Roboto" panose="02000000000000000000" pitchFamily="2" charset="0"/>
              <a:ea typeface="Roboto" panose="02000000000000000000" pitchFamily="2" charset="0"/>
              <a:cs typeface="Roboto" panose="02000000000000000000" pitchFamily="2" charset="0"/>
            </a:endParaRPr>
          </a:p>
          <a:p>
            <a:pPr marL="171450" indent="-171450">
              <a:buFont typeface="Wingdings" panose="05000000000000000000" pitchFamily="2" charset="2"/>
              <a:buChar char="§"/>
            </a:pPr>
            <a:r>
              <a:rPr lang="pt-BR" sz="1000" dirty="0">
                <a:latin typeface="Roboto" panose="02000000000000000000" pitchFamily="2" charset="0"/>
                <a:ea typeface="Roboto" panose="02000000000000000000" pitchFamily="2" charset="0"/>
                <a:cs typeface="Roboto" panose="02000000000000000000" pitchFamily="2" charset="0"/>
              </a:rPr>
              <a:t>Features (X) como variáveis preditoras e target (y) como valor de geração solar; 80% dos dados para treino e 20% para teste, garantindo avaliação realista.</a:t>
            </a:r>
          </a:p>
        </p:txBody>
      </p:sp>
      <p:sp>
        <p:nvSpPr>
          <p:cNvPr id="14" name="TextBox 13">
            <a:extLst>
              <a:ext uri="{FF2B5EF4-FFF2-40B4-BE49-F238E27FC236}">
                <a16:creationId xmlns:a16="http://schemas.microsoft.com/office/drawing/2014/main" id="{AAF98F8A-47AC-E96E-A14A-1986E61DDCD2}"/>
              </a:ext>
            </a:extLst>
          </p:cNvPr>
          <p:cNvSpPr txBox="1"/>
          <p:nvPr/>
        </p:nvSpPr>
        <p:spPr>
          <a:xfrm>
            <a:off x="3282739" y="3338571"/>
            <a:ext cx="2515388" cy="1338828"/>
          </a:xfrm>
          <a:prstGeom prst="rect">
            <a:avLst/>
          </a:prstGeom>
          <a:noFill/>
        </p:spPr>
        <p:txBody>
          <a:bodyPr wrap="square">
            <a:spAutoFit/>
          </a:bodyPr>
          <a:lstStyle/>
          <a:p>
            <a:r>
              <a:rPr lang="pt-BR" sz="1050" b="1" dirty="0">
                <a:latin typeface="Roboto" panose="02000000000000000000" pitchFamily="2" charset="0"/>
                <a:ea typeface="Roboto" panose="02000000000000000000" pitchFamily="2" charset="0"/>
                <a:cs typeface="Roboto" panose="02000000000000000000" pitchFamily="2" charset="0"/>
              </a:rPr>
              <a:t>Busca de </a:t>
            </a:r>
            <a:r>
              <a:rPr lang="pt-BR" sz="1050" b="1" dirty="0" err="1">
                <a:latin typeface="Roboto" panose="02000000000000000000" pitchFamily="2" charset="0"/>
                <a:ea typeface="Roboto" panose="02000000000000000000" pitchFamily="2" charset="0"/>
                <a:cs typeface="Roboto" panose="02000000000000000000" pitchFamily="2" charset="0"/>
              </a:rPr>
              <a:t>Hiperparâmetros</a:t>
            </a:r>
            <a:r>
              <a:rPr lang="pt-BR" sz="1050" b="1" dirty="0">
                <a:latin typeface="Roboto" panose="02000000000000000000" pitchFamily="2" charset="0"/>
                <a:ea typeface="Roboto" panose="02000000000000000000" pitchFamily="2" charset="0"/>
                <a:cs typeface="Roboto" panose="02000000000000000000" pitchFamily="2" charset="0"/>
              </a:rPr>
              <a:t>:</a:t>
            </a:r>
          </a:p>
          <a:p>
            <a:pPr marL="171450" indent="-171450">
              <a:buFont typeface="Wingdings" panose="05000000000000000000" pitchFamily="2" charset="2"/>
              <a:buChar char="§"/>
            </a:pPr>
            <a:r>
              <a:rPr lang="pt-BR" sz="1000" u="sng" dirty="0">
                <a:latin typeface="Roboto" panose="02000000000000000000" pitchFamily="2" charset="0"/>
                <a:ea typeface="Roboto" panose="02000000000000000000" pitchFamily="2" charset="0"/>
                <a:cs typeface="Roboto" panose="02000000000000000000" pitchFamily="2" charset="0"/>
              </a:rPr>
              <a:t>Validação Cruzada: </a:t>
            </a:r>
            <a:r>
              <a:rPr lang="pt-BR" sz="1000" dirty="0">
                <a:latin typeface="Roboto" panose="02000000000000000000" pitchFamily="2" charset="0"/>
                <a:ea typeface="Roboto" panose="02000000000000000000" pitchFamily="2" charset="0"/>
                <a:cs typeface="Roboto" panose="02000000000000000000" pitchFamily="2" charset="0"/>
              </a:rPr>
              <a:t>Utilização da validação cruzada com 5 dobras (</a:t>
            </a:r>
            <a:r>
              <a:rPr lang="pt-BR" sz="1000" dirty="0" err="1">
                <a:latin typeface="Roboto" panose="02000000000000000000" pitchFamily="2" charset="0"/>
                <a:ea typeface="Roboto" panose="02000000000000000000" pitchFamily="2" charset="0"/>
                <a:cs typeface="Roboto" panose="02000000000000000000" pitchFamily="2" charset="0"/>
              </a:rPr>
              <a:t>KFold</a:t>
            </a:r>
            <a:r>
              <a:rPr lang="pt-BR" sz="1000" dirty="0">
                <a:latin typeface="Roboto" panose="02000000000000000000" pitchFamily="2" charset="0"/>
                <a:ea typeface="Roboto" panose="02000000000000000000" pitchFamily="2" charset="0"/>
                <a:cs typeface="Roboto" panose="02000000000000000000" pitchFamily="2" charset="0"/>
              </a:rPr>
              <a:t>) para garantir a robustez do modelo.</a:t>
            </a:r>
          </a:p>
          <a:p>
            <a:pPr marL="171450" indent="-171450">
              <a:buFont typeface="Wingdings" panose="05000000000000000000" pitchFamily="2" charset="2"/>
              <a:buChar char="§"/>
            </a:pPr>
            <a:r>
              <a:rPr lang="pt-BR" sz="1000" dirty="0">
                <a:latin typeface="Roboto" panose="02000000000000000000" pitchFamily="2" charset="0"/>
                <a:ea typeface="Roboto" panose="02000000000000000000" pitchFamily="2" charset="0"/>
                <a:cs typeface="Roboto" panose="02000000000000000000" pitchFamily="2" charset="0"/>
              </a:rPr>
              <a:t>Utilização de </a:t>
            </a:r>
            <a:r>
              <a:rPr lang="pt-BR" sz="1000" dirty="0" err="1">
                <a:latin typeface="Roboto" panose="02000000000000000000" pitchFamily="2" charset="0"/>
                <a:ea typeface="Roboto" panose="02000000000000000000" pitchFamily="2" charset="0"/>
                <a:cs typeface="Roboto" panose="02000000000000000000" pitchFamily="2" charset="0"/>
              </a:rPr>
              <a:t>GridSearchCV</a:t>
            </a:r>
            <a:r>
              <a:rPr lang="pt-BR" sz="1000" dirty="0">
                <a:latin typeface="Roboto" panose="02000000000000000000" pitchFamily="2" charset="0"/>
                <a:ea typeface="Roboto" panose="02000000000000000000" pitchFamily="2" charset="0"/>
                <a:cs typeface="Roboto" panose="02000000000000000000" pitchFamily="2" charset="0"/>
              </a:rPr>
              <a:t> para encontrar os melhores parâmetros para o modelo </a:t>
            </a:r>
            <a:r>
              <a:rPr lang="pt-BR" sz="1000" dirty="0" err="1">
                <a:latin typeface="Roboto" panose="02000000000000000000" pitchFamily="2" charset="0"/>
                <a:ea typeface="Roboto" panose="02000000000000000000" pitchFamily="2" charset="0"/>
                <a:cs typeface="Roboto" panose="02000000000000000000" pitchFamily="2" charset="0"/>
              </a:rPr>
              <a:t>LightGBM</a:t>
            </a:r>
            <a:endParaRPr lang="pt-BR" sz="1000" dirty="0">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BF3868F1-97C5-132E-F7A4-F8FBB49B1C7F}"/>
              </a:ext>
            </a:extLst>
          </p:cNvPr>
          <p:cNvSpPr txBox="1"/>
          <p:nvPr/>
        </p:nvSpPr>
        <p:spPr>
          <a:xfrm>
            <a:off x="6083886" y="2102658"/>
            <a:ext cx="2561350" cy="1277273"/>
          </a:xfrm>
          <a:prstGeom prst="rect">
            <a:avLst/>
          </a:prstGeom>
          <a:noFill/>
        </p:spPr>
        <p:txBody>
          <a:bodyPr wrap="square">
            <a:spAutoFit/>
          </a:bodyPr>
          <a:lstStyle/>
          <a:p>
            <a:r>
              <a:rPr lang="pt-BR" sz="1100" b="1" dirty="0">
                <a:latin typeface="Roboto" panose="02000000000000000000" pitchFamily="2" charset="0"/>
                <a:ea typeface="Roboto" panose="02000000000000000000" pitchFamily="2" charset="0"/>
                <a:cs typeface="Roboto" panose="02000000000000000000" pitchFamily="2" charset="0"/>
              </a:rPr>
              <a:t>Métricas de Avaliação:</a:t>
            </a:r>
          </a:p>
          <a:p>
            <a:pPr marL="171450" indent="-171450">
              <a:buFont typeface="Wingdings" panose="05000000000000000000" pitchFamily="2" charset="2"/>
              <a:buChar char="§"/>
            </a:pPr>
            <a:r>
              <a:rPr lang="pt-BR" sz="1100" dirty="0">
                <a:latin typeface="Roboto" panose="02000000000000000000" pitchFamily="2" charset="0"/>
                <a:ea typeface="Roboto" panose="02000000000000000000" pitchFamily="2" charset="0"/>
                <a:cs typeface="Roboto" panose="02000000000000000000" pitchFamily="2" charset="0"/>
              </a:rPr>
              <a:t>RMSE: Raiz do erro quadrático médio. </a:t>
            </a:r>
          </a:p>
          <a:p>
            <a:pPr marL="171450" indent="-171450">
              <a:buFont typeface="Wingdings" panose="05000000000000000000" pitchFamily="2" charset="2"/>
              <a:buChar char="§"/>
            </a:pPr>
            <a:r>
              <a:rPr lang="pt-BR" sz="1100" dirty="0">
                <a:latin typeface="Roboto" panose="02000000000000000000" pitchFamily="2" charset="0"/>
                <a:ea typeface="Roboto" panose="02000000000000000000" pitchFamily="2" charset="0"/>
                <a:cs typeface="Roboto" panose="02000000000000000000" pitchFamily="2" charset="0"/>
              </a:rPr>
              <a:t>MSE: Erro quadrático médio.</a:t>
            </a:r>
          </a:p>
          <a:p>
            <a:pPr marL="171450" indent="-171450">
              <a:buFont typeface="Wingdings" panose="05000000000000000000" pitchFamily="2" charset="2"/>
              <a:buChar char="§"/>
            </a:pPr>
            <a:r>
              <a:rPr lang="pt-BR" sz="1100" dirty="0">
                <a:latin typeface="Roboto" panose="02000000000000000000" pitchFamily="2" charset="0"/>
                <a:ea typeface="Roboto" panose="02000000000000000000" pitchFamily="2" charset="0"/>
                <a:cs typeface="Roboto" panose="02000000000000000000" pitchFamily="2" charset="0"/>
              </a:rPr>
              <a:t>MAE: Erro absoluto médio.</a:t>
            </a:r>
          </a:p>
          <a:p>
            <a:pPr marL="171450" indent="-171450">
              <a:buFont typeface="Wingdings" panose="05000000000000000000" pitchFamily="2" charset="2"/>
              <a:buChar char="§"/>
            </a:pPr>
            <a:r>
              <a:rPr lang="pt-BR" sz="1100" dirty="0">
                <a:latin typeface="Roboto" panose="02000000000000000000" pitchFamily="2" charset="0"/>
                <a:ea typeface="Roboto" panose="02000000000000000000" pitchFamily="2" charset="0"/>
                <a:cs typeface="Roboto" panose="02000000000000000000" pitchFamily="2" charset="0"/>
              </a:rPr>
              <a:t>R²: Ajuste dos valores previstos aos observados.</a:t>
            </a:r>
          </a:p>
        </p:txBody>
      </p:sp>
      <p:sp>
        <p:nvSpPr>
          <p:cNvPr id="18" name="TextBox 17">
            <a:extLst>
              <a:ext uri="{FF2B5EF4-FFF2-40B4-BE49-F238E27FC236}">
                <a16:creationId xmlns:a16="http://schemas.microsoft.com/office/drawing/2014/main" id="{0B529293-48E6-78B2-C291-A450925B5B8F}"/>
              </a:ext>
            </a:extLst>
          </p:cNvPr>
          <p:cNvSpPr txBox="1"/>
          <p:nvPr/>
        </p:nvSpPr>
        <p:spPr>
          <a:xfrm>
            <a:off x="6108131" y="3437683"/>
            <a:ext cx="2623695" cy="1231106"/>
          </a:xfrm>
          <a:prstGeom prst="rect">
            <a:avLst/>
          </a:prstGeom>
          <a:noFill/>
        </p:spPr>
        <p:txBody>
          <a:bodyPr wrap="square">
            <a:spAutoFit/>
          </a:bodyPr>
          <a:lstStyle/>
          <a:p>
            <a:r>
              <a:rPr lang="pt-BR" sz="1100" b="1" dirty="0">
                <a:latin typeface="Roboto" panose="02000000000000000000" pitchFamily="2" charset="0"/>
                <a:ea typeface="Roboto" panose="02000000000000000000" pitchFamily="2" charset="0"/>
                <a:cs typeface="Roboto" panose="02000000000000000000" pitchFamily="2" charset="0"/>
              </a:rPr>
              <a:t>Visualizações:</a:t>
            </a:r>
          </a:p>
          <a:p>
            <a:pPr marL="171450" indent="-171450">
              <a:buFont typeface="Wingdings" panose="05000000000000000000" pitchFamily="2" charset="2"/>
              <a:buChar char="§"/>
            </a:pPr>
            <a:r>
              <a:rPr lang="pt-BR" sz="1050" dirty="0">
                <a:latin typeface="Roboto" panose="02000000000000000000" pitchFamily="2" charset="0"/>
                <a:ea typeface="Roboto" panose="02000000000000000000" pitchFamily="2" charset="0"/>
                <a:cs typeface="Roboto" panose="02000000000000000000" pitchFamily="2" charset="0"/>
              </a:rPr>
              <a:t>Identificação das variáveis mais relevantes no modelo.</a:t>
            </a:r>
          </a:p>
          <a:p>
            <a:pPr marL="171450" indent="-171450">
              <a:buFont typeface="Wingdings" panose="05000000000000000000" pitchFamily="2" charset="2"/>
              <a:buChar char="§"/>
            </a:pPr>
            <a:r>
              <a:rPr lang="pt-BR" sz="1050" dirty="0">
                <a:latin typeface="Roboto" panose="02000000000000000000" pitchFamily="2" charset="0"/>
                <a:ea typeface="Roboto" panose="02000000000000000000" pitchFamily="2" charset="0"/>
                <a:cs typeface="Roboto" panose="02000000000000000000" pitchFamily="2" charset="0"/>
              </a:rPr>
              <a:t>Comparação entre valores reais e previstos: Gráfico comparando as previsões com os valores reais.</a:t>
            </a:r>
          </a:p>
          <a:p>
            <a:pPr marL="171450" indent="-171450">
              <a:buFont typeface="Wingdings" panose="05000000000000000000" pitchFamily="2" charset="2"/>
              <a:buChar char="§"/>
            </a:pPr>
            <a:r>
              <a:rPr lang="pt-BR" sz="1050" dirty="0">
                <a:latin typeface="Roboto" panose="02000000000000000000" pitchFamily="2" charset="0"/>
                <a:ea typeface="Roboto" panose="02000000000000000000" pitchFamily="2" charset="0"/>
                <a:cs typeface="Roboto" panose="02000000000000000000" pitchFamily="2" charset="0"/>
              </a:rPr>
              <a:t>Gráfico de resíduos</a:t>
            </a:r>
          </a:p>
        </p:txBody>
      </p:sp>
      <p:sp>
        <p:nvSpPr>
          <p:cNvPr id="20" name="TextBox 19">
            <a:extLst>
              <a:ext uri="{FF2B5EF4-FFF2-40B4-BE49-F238E27FC236}">
                <a16:creationId xmlns:a16="http://schemas.microsoft.com/office/drawing/2014/main" id="{62FB9970-0D3E-5FAF-45DB-EC48A7367B62}"/>
              </a:ext>
            </a:extLst>
          </p:cNvPr>
          <p:cNvSpPr txBox="1"/>
          <p:nvPr/>
        </p:nvSpPr>
        <p:spPr>
          <a:xfrm>
            <a:off x="394626" y="2064607"/>
            <a:ext cx="2667228" cy="2918748"/>
          </a:xfrm>
          <a:prstGeom prst="rect">
            <a:avLst/>
          </a:prstGeom>
          <a:noFill/>
        </p:spPr>
        <p:txBody>
          <a:bodyPr wrap="square">
            <a:spAutoFit/>
          </a:bodyPr>
          <a:lstStyle/>
          <a:p>
            <a:pPr marL="0" lvl="0" indent="0" rtl="0">
              <a:spcBef>
                <a:spcPts val="0"/>
              </a:spcBef>
              <a:spcAft>
                <a:spcPts val="0"/>
              </a:spcAft>
              <a:buClr>
                <a:schemeClr val="dk1"/>
              </a:buClr>
              <a:buSzPts val="1100"/>
              <a:buFont typeface="Arial"/>
              <a:buNone/>
            </a:pPr>
            <a:r>
              <a:rPr lang="en-US" sz="1100" b="1" dirty="0" err="1">
                <a:latin typeface="Roboto" panose="02000000000000000000" pitchFamily="2" charset="0"/>
                <a:ea typeface="Roboto" panose="02000000000000000000" pitchFamily="2" charset="0"/>
                <a:cs typeface="Roboto" panose="02000000000000000000" pitchFamily="2" charset="0"/>
              </a:rPr>
              <a:t>Algoritmo</a:t>
            </a:r>
            <a:r>
              <a:rPr lang="en-US" sz="1100" b="1" dirty="0">
                <a:latin typeface="Roboto" panose="02000000000000000000" pitchFamily="2" charset="0"/>
                <a:ea typeface="Roboto" panose="02000000000000000000" pitchFamily="2" charset="0"/>
                <a:cs typeface="Roboto" panose="02000000000000000000" pitchFamily="2" charset="0"/>
              </a:rPr>
              <a:t> </a:t>
            </a:r>
            <a:r>
              <a:rPr lang="en-US" sz="1100" b="1" dirty="0" err="1">
                <a:latin typeface="Roboto" panose="02000000000000000000" pitchFamily="2" charset="0"/>
                <a:ea typeface="Roboto" panose="02000000000000000000" pitchFamily="2" charset="0"/>
                <a:cs typeface="Roboto" panose="02000000000000000000" pitchFamily="2" charset="0"/>
              </a:rPr>
              <a:t>Escolhido</a:t>
            </a:r>
            <a:r>
              <a:rPr lang="en-US" sz="1100" b="1" dirty="0">
                <a:latin typeface="Roboto" panose="02000000000000000000" pitchFamily="2" charset="0"/>
                <a:ea typeface="Roboto" panose="02000000000000000000" pitchFamily="2" charset="0"/>
                <a:cs typeface="Roboto" panose="02000000000000000000" pitchFamily="2" charset="0"/>
              </a:rPr>
              <a:t>: </a:t>
            </a:r>
            <a:r>
              <a:rPr lang="en-US" sz="1100" dirty="0" err="1">
                <a:latin typeface="Roboto" panose="02000000000000000000" pitchFamily="2" charset="0"/>
                <a:ea typeface="Roboto" panose="02000000000000000000" pitchFamily="2" charset="0"/>
                <a:cs typeface="Roboto" panose="02000000000000000000" pitchFamily="2" charset="0"/>
              </a:rPr>
              <a:t>LightGBM</a:t>
            </a:r>
            <a:r>
              <a:rPr lang="en-US" sz="1100" dirty="0">
                <a:latin typeface="Roboto" panose="02000000000000000000" pitchFamily="2" charset="0"/>
                <a:ea typeface="Roboto" panose="02000000000000000000" pitchFamily="2" charset="0"/>
                <a:cs typeface="Roboto" panose="02000000000000000000" pitchFamily="2" charset="0"/>
              </a:rPr>
              <a:t> (Light Gradient Boosting Machine)</a:t>
            </a:r>
          </a:p>
          <a:p>
            <a:pPr marL="0" lvl="0" indent="0" rtl="0">
              <a:spcBef>
                <a:spcPts val="0"/>
              </a:spcBef>
              <a:spcAft>
                <a:spcPts val="0"/>
              </a:spcAft>
              <a:buClr>
                <a:schemeClr val="dk1"/>
              </a:buClr>
              <a:buSzPts val="1100"/>
              <a:buFont typeface="Arial"/>
              <a:buNone/>
            </a:pPr>
            <a:endParaRPr lang="pt-BR" dirty="0"/>
          </a:p>
          <a:p>
            <a:pPr marL="171450" lvl="2" indent="-171450">
              <a:spcBef>
                <a:spcPts val="400"/>
              </a:spcBef>
              <a:buFont typeface="Wingdings" panose="05000000000000000000" pitchFamily="2" charset="2"/>
              <a:buChar char="§"/>
            </a:pPr>
            <a:r>
              <a:rPr lang="pt-BR" sz="900" u="sng" dirty="0">
                <a:latin typeface="Roboto" panose="02000000000000000000" pitchFamily="2" charset="0"/>
                <a:ea typeface="Roboto" panose="02000000000000000000" pitchFamily="2" charset="0"/>
                <a:cs typeface="Roboto" panose="02000000000000000000" pitchFamily="2" charset="0"/>
              </a:rPr>
              <a:t>Eficiência Computacional: </a:t>
            </a:r>
            <a:r>
              <a:rPr lang="pt-BR" sz="900" dirty="0">
                <a:latin typeface="Roboto" panose="02000000000000000000" pitchFamily="2" charset="0"/>
                <a:ea typeface="Roboto" panose="02000000000000000000" pitchFamily="2" charset="0"/>
                <a:cs typeface="Roboto" panose="02000000000000000000" pitchFamily="2" charset="0"/>
              </a:rPr>
              <a:t>Capaz de processar grandes volumes de dados rapidamente (grande quantidade de dados)</a:t>
            </a:r>
          </a:p>
          <a:p>
            <a:pPr marL="171450" lvl="2" indent="-171450">
              <a:spcBef>
                <a:spcPts val="400"/>
              </a:spcBef>
              <a:buFont typeface="Wingdings" panose="05000000000000000000" pitchFamily="2" charset="2"/>
              <a:buChar char="§"/>
            </a:pPr>
            <a:r>
              <a:rPr lang="pt-BR" sz="900" u="sng" dirty="0">
                <a:latin typeface="Roboto" panose="02000000000000000000" pitchFamily="2" charset="0"/>
                <a:ea typeface="Roboto" panose="02000000000000000000" pitchFamily="2" charset="0"/>
                <a:cs typeface="Roboto" panose="02000000000000000000" pitchFamily="2" charset="0"/>
              </a:rPr>
              <a:t>Adequado para Dados Temporais: </a:t>
            </a:r>
            <a:r>
              <a:rPr lang="pt-BR" sz="900" dirty="0">
                <a:latin typeface="Roboto" panose="02000000000000000000" pitchFamily="2" charset="0"/>
                <a:ea typeface="Roboto" panose="02000000000000000000" pitchFamily="2" charset="0"/>
                <a:cs typeface="Roboto" panose="02000000000000000000" pitchFamily="2" charset="0"/>
              </a:rPr>
              <a:t>Lida bem com séries temporais e dados sequenciais.</a:t>
            </a:r>
          </a:p>
          <a:p>
            <a:pPr marL="171450" lvl="2" indent="-171450">
              <a:spcBef>
                <a:spcPts val="400"/>
              </a:spcBef>
              <a:buFont typeface="Wingdings" panose="05000000000000000000" pitchFamily="2" charset="2"/>
              <a:buChar char="§"/>
            </a:pPr>
            <a:r>
              <a:rPr lang="pt-BR" sz="900" u="sng" dirty="0">
                <a:latin typeface="Roboto" panose="02000000000000000000" pitchFamily="2" charset="0"/>
                <a:ea typeface="Roboto" panose="02000000000000000000" pitchFamily="2" charset="0"/>
                <a:cs typeface="Roboto" panose="02000000000000000000" pitchFamily="2" charset="0"/>
              </a:rPr>
              <a:t>Manejo de Dados Desbalanceados: </a:t>
            </a:r>
            <a:r>
              <a:rPr lang="pt-BR" sz="900" dirty="0">
                <a:latin typeface="Roboto" panose="02000000000000000000" pitchFamily="2" charset="0"/>
                <a:ea typeface="Roboto" panose="02000000000000000000" pitchFamily="2" charset="0"/>
                <a:cs typeface="Roboto" panose="02000000000000000000" pitchFamily="2" charset="0"/>
              </a:rPr>
              <a:t>Eficaz na modelagem de dados com distribuições desbalanceadas.</a:t>
            </a:r>
          </a:p>
          <a:p>
            <a:pPr marL="171450" lvl="2" indent="-171450">
              <a:spcBef>
                <a:spcPts val="400"/>
              </a:spcBef>
              <a:buFont typeface="Wingdings" panose="05000000000000000000" pitchFamily="2" charset="2"/>
              <a:buChar char="§"/>
            </a:pPr>
            <a:r>
              <a:rPr lang="pt-BR" sz="900" u="sng" dirty="0">
                <a:latin typeface="Roboto" panose="02000000000000000000" pitchFamily="2" charset="0"/>
                <a:ea typeface="Roboto" panose="02000000000000000000" pitchFamily="2" charset="0"/>
                <a:cs typeface="Roboto" panose="02000000000000000000" pitchFamily="2" charset="0"/>
              </a:rPr>
              <a:t>Flexibilidade: </a:t>
            </a:r>
            <a:r>
              <a:rPr lang="pt-BR" sz="900" dirty="0">
                <a:latin typeface="Roboto" panose="02000000000000000000" pitchFamily="2" charset="0"/>
                <a:ea typeface="Roboto" panose="02000000000000000000" pitchFamily="2" charset="0"/>
                <a:cs typeface="Roboto" panose="02000000000000000000" pitchFamily="2" charset="0"/>
              </a:rPr>
              <a:t>Suporte para </a:t>
            </a:r>
            <a:r>
              <a:rPr lang="pt-BR" sz="900" dirty="0" err="1">
                <a:latin typeface="Roboto" panose="02000000000000000000" pitchFamily="2" charset="0"/>
                <a:ea typeface="Roboto" panose="02000000000000000000" pitchFamily="2" charset="0"/>
                <a:cs typeface="Roboto" panose="02000000000000000000" pitchFamily="2" charset="0"/>
              </a:rPr>
              <a:t>tuning</a:t>
            </a:r>
            <a:r>
              <a:rPr lang="pt-BR" sz="900" dirty="0">
                <a:latin typeface="Roboto" panose="02000000000000000000" pitchFamily="2" charset="0"/>
                <a:ea typeface="Roboto" panose="02000000000000000000" pitchFamily="2" charset="0"/>
                <a:cs typeface="Roboto" panose="02000000000000000000" pitchFamily="2" charset="0"/>
              </a:rPr>
              <a:t> de muitos </a:t>
            </a:r>
            <a:r>
              <a:rPr lang="pt-BR" sz="900" dirty="0" err="1">
                <a:latin typeface="Roboto" panose="02000000000000000000" pitchFamily="2" charset="0"/>
                <a:ea typeface="Roboto" panose="02000000000000000000" pitchFamily="2" charset="0"/>
                <a:cs typeface="Roboto" panose="02000000000000000000" pitchFamily="2" charset="0"/>
              </a:rPr>
              <a:t>hiperparâmetros</a:t>
            </a:r>
            <a:r>
              <a:rPr lang="pt-BR" sz="900" dirty="0">
                <a:latin typeface="Roboto" panose="02000000000000000000" pitchFamily="2" charset="0"/>
                <a:ea typeface="Roboto" panose="02000000000000000000" pitchFamily="2" charset="0"/>
                <a:cs typeface="Roboto" panose="02000000000000000000" pitchFamily="2" charset="0"/>
              </a:rPr>
              <a:t>.</a:t>
            </a:r>
          </a:p>
          <a:p>
            <a:pPr marL="171450" lvl="2" indent="-171450">
              <a:spcBef>
                <a:spcPts val="400"/>
              </a:spcBef>
              <a:buFont typeface="Wingdings" panose="05000000000000000000" pitchFamily="2" charset="2"/>
              <a:buChar char="§"/>
            </a:pPr>
            <a:r>
              <a:rPr lang="pt-BR" sz="900" u="sng" dirty="0">
                <a:latin typeface="Roboto" panose="02000000000000000000" pitchFamily="2" charset="0"/>
                <a:ea typeface="Roboto" panose="02000000000000000000" pitchFamily="2" charset="0"/>
                <a:cs typeface="Roboto" panose="02000000000000000000" pitchFamily="2" charset="0"/>
              </a:rPr>
              <a:t>Feature </a:t>
            </a:r>
            <a:r>
              <a:rPr lang="pt-BR" sz="900" u="sng" dirty="0" err="1">
                <a:latin typeface="Roboto" panose="02000000000000000000" pitchFamily="2" charset="0"/>
                <a:ea typeface="Roboto" panose="02000000000000000000" pitchFamily="2" charset="0"/>
                <a:cs typeface="Roboto" panose="02000000000000000000" pitchFamily="2" charset="0"/>
              </a:rPr>
              <a:t>Importance</a:t>
            </a:r>
            <a:r>
              <a:rPr lang="pt-BR" sz="900" u="sng" dirty="0">
                <a:latin typeface="Roboto" panose="02000000000000000000" pitchFamily="2" charset="0"/>
                <a:ea typeface="Roboto" panose="02000000000000000000" pitchFamily="2" charset="0"/>
                <a:cs typeface="Roboto" panose="02000000000000000000" pitchFamily="2" charset="0"/>
              </a:rPr>
              <a:t>: </a:t>
            </a:r>
            <a:r>
              <a:rPr lang="pt-BR" sz="900" dirty="0">
                <a:latin typeface="Roboto" panose="02000000000000000000" pitchFamily="2" charset="0"/>
                <a:ea typeface="Roboto" panose="02000000000000000000" pitchFamily="2" charset="0"/>
                <a:cs typeface="Roboto" panose="02000000000000000000" pitchFamily="2" charset="0"/>
              </a:rPr>
              <a:t>Proporciona a visualização da importância das variáveis preditoras.</a:t>
            </a:r>
          </a:p>
          <a:p>
            <a:pPr marL="0" lvl="0" indent="0" rtl="0">
              <a:spcBef>
                <a:spcPts val="0"/>
              </a:spcBef>
              <a:spcAft>
                <a:spcPts val="0"/>
              </a:spcAft>
              <a:buClr>
                <a:schemeClr val="dk1"/>
              </a:buClr>
              <a:buSzPts val="1100"/>
              <a:buFont typeface="Arial"/>
              <a:buNone/>
            </a:pPr>
            <a:endParaRPr lang="pt-BR" sz="1400" dirty="0">
              <a:solidFill>
                <a:schemeClr val="accent1"/>
              </a:solidFill>
            </a:endParaRPr>
          </a:p>
        </p:txBody>
      </p:sp>
    </p:spTree>
    <p:extLst>
      <p:ext uri="{BB962C8B-B14F-4D97-AF65-F5344CB8AC3E}">
        <p14:creationId xmlns:p14="http://schemas.microsoft.com/office/powerpoint/2010/main" val="3944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title"/>
          </p:nvPr>
        </p:nvSpPr>
        <p:spPr>
          <a:xfrm>
            <a:off x="648775" y="584827"/>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Modelagem </a:t>
            </a:r>
            <a:endParaRPr dirty="0"/>
          </a:p>
        </p:txBody>
      </p:sp>
      <p:graphicFrame>
        <p:nvGraphicFramePr>
          <p:cNvPr id="9" name="Table 8">
            <a:extLst>
              <a:ext uri="{FF2B5EF4-FFF2-40B4-BE49-F238E27FC236}">
                <a16:creationId xmlns:a16="http://schemas.microsoft.com/office/drawing/2014/main" id="{C88A59AF-A7BA-AF74-4465-04F512DF562D}"/>
              </a:ext>
            </a:extLst>
          </p:cNvPr>
          <p:cNvGraphicFramePr>
            <a:graphicFrameLocks noGrp="1"/>
          </p:cNvGraphicFramePr>
          <p:nvPr>
            <p:extLst>
              <p:ext uri="{D42A27DB-BD31-4B8C-83A1-F6EECF244321}">
                <p14:modId xmlns:p14="http://schemas.microsoft.com/office/powerpoint/2010/main" val="2667151868"/>
              </p:ext>
            </p:extLst>
          </p:nvPr>
        </p:nvGraphicFramePr>
        <p:xfrm>
          <a:off x="429489" y="1631040"/>
          <a:ext cx="3622965" cy="2499360"/>
        </p:xfrm>
        <a:graphic>
          <a:graphicData uri="http://schemas.openxmlformats.org/drawingml/2006/table">
            <a:tbl>
              <a:tblPr firstRow="1" bandRow="1">
                <a:tableStyleId>{5C22544A-7EE6-4342-B048-85BDC9FD1C3A}</a:tableStyleId>
              </a:tblPr>
              <a:tblGrid>
                <a:gridCol w="2138779">
                  <a:extLst>
                    <a:ext uri="{9D8B030D-6E8A-4147-A177-3AD203B41FA5}">
                      <a16:colId xmlns:a16="http://schemas.microsoft.com/office/drawing/2014/main" val="3115877517"/>
                    </a:ext>
                  </a:extLst>
                </a:gridCol>
                <a:gridCol w="1484186">
                  <a:extLst>
                    <a:ext uri="{9D8B030D-6E8A-4147-A177-3AD203B41FA5}">
                      <a16:colId xmlns:a16="http://schemas.microsoft.com/office/drawing/2014/main" val="1481319484"/>
                    </a:ext>
                  </a:extLst>
                </a:gridCol>
              </a:tblGrid>
              <a:tr h="477828">
                <a:tc>
                  <a:txBody>
                    <a:bodyPr/>
                    <a:lstStyle/>
                    <a:p>
                      <a:r>
                        <a:rPr lang="pt-BR" dirty="0"/>
                        <a:t>Parâmetros Grid</a:t>
                      </a:r>
                    </a:p>
                  </a:txBody>
                  <a:tcPr/>
                </a:tc>
                <a:tc>
                  <a:txBody>
                    <a:bodyPr/>
                    <a:lstStyle/>
                    <a:p>
                      <a:pPr algn="ctr"/>
                      <a:r>
                        <a:rPr lang="pt-BR" dirty="0"/>
                        <a:t>Hiper Parâmetros</a:t>
                      </a:r>
                    </a:p>
                  </a:txBody>
                  <a:tcPr/>
                </a:tc>
                <a:extLst>
                  <a:ext uri="{0D108BD9-81ED-4DB2-BD59-A6C34878D82A}">
                    <a16:rowId xmlns:a16="http://schemas.microsoft.com/office/drawing/2014/main" val="292242842"/>
                  </a:ext>
                </a:extLst>
              </a:tr>
              <a:tr h="6745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err="1">
                          <a:solidFill>
                            <a:schemeClr val="dk1"/>
                          </a:solidFill>
                          <a:effectLst/>
                          <a:latin typeface="+mn-lt"/>
                          <a:ea typeface="+mn-ea"/>
                          <a:cs typeface="+mn-cs"/>
                          <a:sym typeface="Arial"/>
                        </a:rPr>
                        <a:t>n_estimators</a:t>
                      </a:r>
                      <a:r>
                        <a:rPr lang="pt-BR" sz="1400" b="0" i="0" u="none" strike="noStrike" cap="none" dirty="0">
                          <a:solidFill>
                            <a:schemeClr val="dk1"/>
                          </a:solidFill>
                          <a:effectLst/>
                          <a:latin typeface="+mn-lt"/>
                          <a:ea typeface="+mn-ea"/>
                          <a:cs typeface="+mn-cs"/>
                          <a:sym typeface="Arial"/>
                        </a:rPr>
                        <a:t>': [50, 100, 200],</a:t>
                      </a:r>
                    </a:p>
                    <a:p>
                      <a:endParaRPr lang="pt-BR" dirty="0"/>
                    </a:p>
                  </a:txBody>
                  <a:tcPr/>
                </a:tc>
                <a:tc>
                  <a:txBody>
                    <a:bodyPr/>
                    <a:lstStyle/>
                    <a:p>
                      <a:r>
                        <a:rPr lang="pt-BR" dirty="0" err="1"/>
                        <a:t>learning_rate</a:t>
                      </a:r>
                      <a:r>
                        <a:rPr lang="pt-BR" dirty="0"/>
                        <a:t>': 0.2</a:t>
                      </a:r>
                    </a:p>
                  </a:txBody>
                  <a:tcPr/>
                </a:tc>
                <a:extLst>
                  <a:ext uri="{0D108BD9-81ED-4DB2-BD59-A6C34878D82A}">
                    <a16:rowId xmlns:a16="http://schemas.microsoft.com/office/drawing/2014/main" val="2538369887"/>
                  </a:ext>
                </a:extLst>
              </a:tr>
              <a:tr h="4778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chemeClr val="dk1"/>
                          </a:solidFill>
                          <a:effectLst/>
                          <a:latin typeface="+mn-lt"/>
                          <a:ea typeface="+mn-ea"/>
                          <a:cs typeface="+mn-cs"/>
                          <a:sym typeface="Arial"/>
                        </a:rPr>
                        <a:t>'</a:t>
                      </a:r>
                      <a:r>
                        <a:rPr lang="fr-FR" sz="1400" b="0" i="0" u="none" strike="noStrike" cap="none" dirty="0" err="1">
                          <a:solidFill>
                            <a:schemeClr val="dk1"/>
                          </a:solidFill>
                          <a:effectLst/>
                          <a:latin typeface="+mn-lt"/>
                          <a:ea typeface="+mn-ea"/>
                          <a:cs typeface="+mn-cs"/>
                          <a:sym typeface="Arial"/>
                        </a:rPr>
                        <a:t>max_depth</a:t>
                      </a:r>
                      <a:r>
                        <a:rPr lang="fr-FR" sz="1400" b="0" i="0" u="none" strike="noStrike" cap="none" dirty="0">
                          <a:solidFill>
                            <a:schemeClr val="dk1"/>
                          </a:solidFill>
                          <a:effectLst/>
                          <a:latin typeface="+mn-lt"/>
                          <a:ea typeface="+mn-ea"/>
                          <a:cs typeface="+mn-cs"/>
                          <a:sym typeface="Arial"/>
                        </a:rPr>
                        <a:t>': [3, 4, 5],</a:t>
                      </a:r>
                    </a:p>
                    <a:p>
                      <a:endParaRPr lang="pt-BR" dirty="0"/>
                    </a:p>
                  </a:txBody>
                  <a:tcPr/>
                </a:tc>
                <a:tc>
                  <a:txBody>
                    <a:bodyPr/>
                    <a:lstStyle/>
                    <a:p>
                      <a:r>
                        <a:rPr lang="pt-BR" dirty="0" err="1"/>
                        <a:t>max_depth</a:t>
                      </a:r>
                      <a:r>
                        <a:rPr lang="pt-BR" dirty="0"/>
                        <a:t>': 5</a:t>
                      </a:r>
                    </a:p>
                  </a:txBody>
                  <a:tcPr/>
                </a:tc>
                <a:extLst>
                  <a:ext uri="{0D108BD9-81ED-4DB2-BD59-A6C34878D82A}">
                    <a16:rowId xmlns:a16="http://schemas.microsoft.com/office/drawing/2014/main" val="2987811939"/>
                  </a:ext>
                </a:extLst>
              </a:tr>
              <a:tr h="6745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learning_rate</a:t>
                      </a:r>
                      <a:r>
                        <a:rPr lang="en-US" sz="1400" b="0" i="0" u="none" strike="noStrike" cap="none" dirty="0">
                          <a:solidFill>
                            <a:schemeClr val="dk1"/>
                          </a:solidFill>
                          <a:effectLst/>
                          <a:latin typeface="+mn-lt"/>
                          <a:ea typeface="+mn-ea"/>
                          <a:cs typeface="+mn-cs"/>
                          <a:sym typeface="Arial"/>
                        </a:rPr>
                        <a:t>': [0.01, 0.1, 0.2]</a:t>
                      </a:r>
                    </a:p>
                    <a:p>
                      <a:endParaRPr lang="pt-BR" dirty="0"/>
                    </a:p>
                  </a:txBody>
                  <a:tcPr/>
                </a:tc>
                <a:tc>
                  <a:txBody>
                    <a:bodyPr/>
                    <a:lstStyle/>
                    <a:p>
                      <a:r>
                        <a:rPr lang="pt-BR" dirty="0" err="1"/>
                        <a:t>n_estimators</a:t>
                      </a:r>
                      <a:r>
                        <a:rPr lang="pt-BR" dirty="0"/>
                        <a:t>': 20</a:t>
                      </a:r>
                    </a:p>
                  </a:txBody>
                  <a:tcPr/>
                </a:tc>
                <a:extLst>
                  <a:ext uri="{0D108BD9-81ED-4DB2-BD59-A6C34878D82A}">
                    <a16:rowId xmlns:a16="http://schemas.microsoft.com/office/drawing/2014/main" val="2436903974"/>
                  </a:ext>
                </a:extLst>
              </a:tr>
            </a:tbl>
          </a:graphicData>
        </a:graphic>
      </p:graphicFrame>
      <p:graphicFrame>
        <p:nvGraphicFramePr>
          <p:cNvPr id="11" name="Table 10">
            <a:extLst>
              <a:ext uri="{FF2B5EF4-FFF2-40B4-BE49-F238E27FC236}">
                <a16:creationId xmlns:a16="http://schemas.microsoft.com/office/drawing/2014/main" id="{9A7D0B92-F8C8-E924-FBA5-A5A83F74FEC8}"/>
              </a:ext>
            </a:extLst>
          </p:cNvPr>
          <p:cNvGraphicFramePr>
            <a:graphicFrameLocks noGrp="1"/>
          </p:cNvGraphicFramePr>
          <p:nvPr>
            <p:extLst>
              <p:ext uri="{D42A27DB-BD31-4B8C-83A1-F6EECF244321}">
                <p14:modId xmlns:p14="http://schemas.microsoft.com/office/powerpoint/2010/main" val="799036164"/>
              </p:ext>
            </p:extLst>
          </p:nvPr>
        </p:nvGraphicFramePr>
        <p:xfrm>
          <a:off x="4765964" y="2275278"/>
          <a:ext cx="3093027" cy="940710"/>
        </p:xfrm>
        <a:graphic>
          <a:graphicData uri="http://schemas.openxmlformats.org/drawingml/2006/table">
            <a:tbl>
              <a:tblPr firstRow="1" bandRow="1">
                <a:tableStyleId>{5C22544A-7EE6-4342-B048-85BDC9FD1C3A}</a:tableStyleId>
              </a:tblPr>
              <a:tblGrid>
                <a:gridCol w="987027">
                  <a:extLst>
                    <a:ext uri="{9D8B030D-6E8A-4147-A177-3AD203B41FA5}">
                      <a16:colId xmlns:a16="http://schemas.microsoft.com/office/drawing/2014/main" val="3115877517"/>
                    </a:ext>
                  </a:extLst>
                </a:gridCol>
                <a:gridCol w="702000">
                  <a:extLst>
                    <a:ext uri="{9D8B030D-6E8A-4147-A177-3AD203B41FA5}">
                      <a16:colId xmlns:a16="http://schemas.microsoft.com/office/drawing/2014/main" val="1481319484"/>
                    </a:ext>
                  </a:extLst>
                </a:gridCol>
                <a:gridCol w="702000">
                  <a:extLst>
                    <a:ext uri="{9D8B030D-6E8A-4147-A177-3AD203B41FA5}">
                      <a16:colId xmlns:a16="http://schemas.microsoft.com/office/drawing/2014/main" val="2448967764"/>
                    </a:ext>
                  </a:extLst>
                </a:gridCol>
                <a:gridCol w="702000">
                  <a:extLst>
                    <a:ext uri="{9D8B030D-6E8A-4147-A177-3AD203B41FA5}">
                      <a16:colId xmlns:a16="http://schemas.microsoft.com/office/drawing/2014/main" val="883953822"/>
                    </a:ext>
                  </a:extLst>
                </a:gridCol>
              </a:tblGrid>
              <a:tr h="390050">
                <a:tc>
                  <a:txBody>
                    <a:bodyPr/>
                    <a:lstStyle/>
                    <a:p>
                      <a:pPr algn="ctr"/>
                      <a:r>
                        <a:rPr lang="pt-BR" dirty="0"/>
                        <a:t>R2</a:t>
                      </a:r>
                    </a:p>
                  </a:txBody>
                  <a:tcPr/>
                </a:tc>
                <a:tc>
                  <a:txBody>
                    <a:bodyPr/>
                    <a:lstStyle/>
                    <a:p>
                      <a:pPr algn="ctr"/>
                      <a:r>
                        <a:rPr lang="pt-BR" dirty="0"/>
                        <a:t>RMSE </a:t>
                      </a:r>
                    </a:p>
                  </a:txBody>
                  <a:tcPr/>
                </a:tc>
                <a:tc>
                  <a:txBody>
                    <a:bodyPr/>
                    <a:lstStyle/>
                    <a:p>
                      <a:pPr algn="ctr"/>
                      <a:r>
                        <a:rPr lang="pt-BR" dirty="0"/>
                        <a:t>MSE</a:t>
                      </a:r>
                    </a:p>
                  </a:txBody>
                  <a:tcPr/>
                </a:tc>
                <a:tc>
                  <a:txBody>
                    <a:bodyPr/>
                    <a:lstStyle/>
                    <a:p>
                      <a:pPr algn="ctr"/>
                      <a:r>
                        <a:rPr lang="pt-BR" dirty="0"/>
                        <a:t>MAE</a:t>
                      </a:r>
                    </a:p>
                  </a:txBody>
                  <a:tcPr/>
                </a:tc>
                <a:extLst>
                  <a:ext uri="{0D108BD9-81ED-4DB2-BD59-A6C34878D82A}">
                    <a16:rowId xmlns:a16="http://schemas.microsoft.com/office/drawing/2014/main" val="292242842"/>
                  </a:ext>
                </a:extLst>
              </a:tr>
              <a:tr h="55066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chemeClr val="dk1"/>
                          </a:solidFill>
                          <a:effectLst/>
                          <a:latin typeface="+mn-lt"/>
                          <a:ea typeface="+mn-ea"/>
                          <a:cs typeface="+mn-cs"/>
                          <a:sym typeface="Arial"/>
                        </a:rPr>
                        <a:t> 0.761</a:t>
                      </a:r>
                      <a:endParaRPr lang="pt-BR" dirty="0"/>
                    </a:p>
                  </a:txBody>
                  <a:tcPr/>
                </a:tc>
                <a:tc>
                  <a:txBody>
                    <a:bodyPr/>
                    <a:lstStyle/>
                    <a:p>
                      <a:pPr algn="ctr"/>
                      <a:r>
                        <a:rPr lang="pt-BR" dirty="0"/>
                        <a:t> 0.034</a:t>
                      </a:r>
                    </a:p>
                  </a:txBody>
                  <a:tcPr/>
                </a:tc>
                <a:tc>
                  <a:txBody>
                    <a:bodyPr/>
                    <a:lstStyle/>
                    <a:p>
                      <a:pPr algn="ctr"/>
                      <a:r>
                        <a:rPr lang="pt-BR" dirty="0"/>
                        <a:t>0.001</a:t>
                      </a:r>
                    </a:p>
                  </a:txBody>
                  <a:tcPr/>
                </a:tc>
                <a:tc>
                  <a:txBody>
                    <a:bodyPr/>
                    <a:lstStyle/>
                    <a:p>
                      <a:pPr algn="ctr"/>
                      <a:r>
                        <a:rPr lang="pt-BR" dirty="0"/>
                        <a:t>0.020</a:t>
                      </a:r>
                    </a:p>
                  </a:txBody>
                  <a:tcPr/>
                </a:tc>
                <a:extLst>
                  <a:ext uri="{0D108BD9-81ED-4DB2-BD59-A6C34878D82A}">
                    <a16:rowId xmlns:a16="http://schemas.microsoft.com/office/drawing/2014/main" val="2538369887"/>
                  </a:ext>
                </a:extLst>
              </a:tr>
            </a:tbl>
          </a:graphicData>
        </a:graphic>
      </p:graphicFrame>
    </p:spTree>
    <p:extLst>
      <p:ext uri="{BB962C8B-B14F-4D97-AF65-F5344CB8AC3E}">
        <p14:creationId xmlns:p14="http://schemas.microsoft.com/office/powerpoint/2010/main" val="375120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pSp>
        <p:nvGrpSpPr>
          <p:cNvPr id="519" name="Google Shape;519;p24"/>
          <p:cNvGrpSpPr/>
          <p:nvPr/>
        </p:nvGrpSpPr>
        <p:grpSpPr>
          <a:xfrm>
            <a:off x="678425" y="1325475"/>
            <a:ext cx="1691150" cy="2790736"/>
            <a:chOff x="678425" y="1325475"/>
            <a:chExt cx="1691150" cy="2790736"/>
          </a:xfrm>
        </p:grpSpPr>
        <p:cxnSp>
          <p:nvCxnSpPr>
            <p:cNvPr id="520" name="Google Shape;520;p24"/>
            <p:cNvCxnSpPr>
              <a:stCxn id="521" idx="0"/>
            </p:cNvCxnSpPr>
            <p:nvPr/>
          </p:nvCxnSpPr>
          <p:spPr>
            <a:xfrm>
              <a:off x="1539925" y="1806675"/>
              <a:ext cx="0" cy="843000"/>
            </a:xfrm>
            <a:prstGeom prst="straightConnector1">
              <a:avLst/>
            </a:prstGeom>
            <a:noFill/>
            <a:ln w="9525" cap="flat" cmpd="sng">
              <a:solidFill>
                <a:srgbClr val="000000"/>
              </a:solidFill>
              <a:prstDash val="dash"/>
              <a:round/>
              <a:headEnd type="none" w="med" len="med"/>
              <a:tailEnd type="none" w="med" len="med"/>
            </a:ln>
          </p:spPr>
        </p:cxnSp>
        <p:sp>
          <p:nvSpPr>
            <p:cNvPr id="521" name="Google Shape;521;p24"/>
            <p:cNvSpPr/>
            <p:nvPr/>
          </p:nvSpPr>
          <p:spPr>
            <a:xfrm rot="10800000">
              <a:off x="1299325" y="132547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txBox="1"/>
            <p:nvPr/>
          </p:nvSpPr>
          <p:spPr>
            <a:xfrm>
              <a:off x="678425" y="3382711"/>
              <a:ext cx="1606800" cy="73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1100" dirty="0">
                  <a:latin typeface="Roboto"/>
                  <a:ea typeface="Roboto"/>
                  <a:cs typeface="Roboto"/>
                  <a:sym typeface="Roboto"/>
                </a:rPr>
                <a:t> São coletados dados da web através de técnicas de </a:t>
              </a:r>
              <a:r>
                <a:rPr lang="pt-BR" sz="1100" i="1" dirty="0">
                  <a:latin typeface="Roboto"/>
                  <a:ea typeface="Roboto"/>
                  <a:cs typeface="Roboto"/>
                  <a:sym typeface="Roboto"/>
                </a:rPr>
                <a:t>webscraping</a:t>
              </a:r>
              <a:endParaRPr sz="1100" i="1" dirty="0">
                <a:latin typeface="Roboto"/>
                <a:ea typeface="Roboto"/>
                <a:cs typeface="Roboto"/>
                <a:sym typeface="Roboto"/>
              </a:endParaRPr>
            </a:p>
          </p:txBody>
        </p:sp>
        <p:sp>
          <p:nvSpPr>
            <p:cNvPr id="523" name="Google Shape;523;p24"/>
            <p:cNvSpPr/>
            <p:nvPr/>
          </p:nvSpPr>
          <p:spPr>
            <a:xfrm>
              <a:off x="710275" y="2500575"/>
              <a:ext cx="1659300" cy="800400"/>
            </a:xfrm>
            <a:prstGeom prst="notchedRightArrow">
              <a:avLst>
                <a:gd name="adj1" fmla="val 74710"/>
                <a:gd name="adj2" fmla="val 5172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700" dirty="0">
                  <a:solidFill>
                    <a:srgbClr val="FFFFFF"/>
                  </a:solidFill>
                  <a:latin typeface="Fira Sans Extra Condensed Medium"/>
                  <a:ea typeface="Fira Sans Extra Condensed Medium"/>
                  <a:cs typeface="Fira Sans Extra Condensed Medium"/>
                  <a:sym typeface="Fira Sans Extra Condensed Medium"/>
                </a:rPr>
                <a:t>Coleta de Dados</a:t>
              </a:r>
              <a:endParaRPr sz="1700" dirty="0">
                <a:solidFill>
                  <a:srgbClr val="FFFFFF"/>
                </a:solidFill>
              </a:endParaRPr>
            </a:p>
          </p:txBody>
        </p:sp>
      </p:grpSp>
      <p:grpSp>
        <p:nvGrpSpPr>
          <p:cNvPr id="524" name="Google Shape;524;p24"/>
          <p:cNvGrpSpPr/>
          <p:nvPr/>
        </p:nvGrpSpPr>
        <p:grpSpPr>
          <a:xfrm>
            <a:off x="2216792" y="1325475"/>
            <a:ext cx="1668833" cy="2862400"/>
            <a:chOff x="2216792" y="1325475"/>
            <a:chExt cx="1668833" cy="2862400"/>
          </a:xfrm>
        </p:grpSpPr>
        <p:cxnSp>
          <p:nvCxnSpPr>
            <p:cNvPr id="525" name="Google Shape;525;p24"/>
            <p:cNvCxnSpPr>
              <a:stCxn id="526" idx="0"/>
            </p:cNvCxnSpPr>
            <p:nvPr/>
          </p:nvCxnSpPr>
          <p:spPr>
            <a:xfrm>
              <a:off x="3055975" y="1806675"/>
              <a:ext cx="0" cy="843000"/>
            </a:xfrm>
            <a:prstGeom prst="straightConnector1">
              <a:avLst/>
            </a:prstGeom>
            <a:noFill/>
            <a:ln w="9525" cap="flat" cmpd="sng">
              <a:solidFill>
                <a:srgbClr val="000000"/>
              </a:solidFill>
              <a:prstDash val="dash"/>
              <a:round/>
              <a:headEnd type="none" w="med" len="med"/>
              <a:tailEnd type="none" w="med" len="med"/>
            </a:ln>
          </p:spPr>
        </p:cxnSp>
        <p:sp>
          <p:nvSpPr>
            <p:cNvPr id="526" name="Google Shape;526;p24"/>
            <p:cNvSpPr/>
            <p:nvPr/>
          </p:nvSpPr>
          <p:spPr>
            <a:xfrm rot="10800000">
              <a:off x="2815375" y="132547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4"/>
            <p:cNvSpPr/>
            <p:nvPr/>
          </p:nvSpPr>
          <p:spPr>
            <a:xfrm>
              <a:off x="2226325" y="2500575"/>
              <a:ext cx="1659300" cy="800400"/>
            </a:xfrm>
            <a:prstGeom prst="notchedRightArrow">
              <a:avLst>
                <a:gd name="adj1" fmla="val 74710"/>
                <a:gd name="adj2" fmla="val 5172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600" dirty="0">
                  <a:solidFill>
                    <a:srgbClr val="FFFFFF"/>
                  </a:solidFill>
                  <a:latin typeface="Fira Sans Extra Condensed Medium"/>
                  <a:ea typeface="Fira Sans Extra Condensed Medium"/>
                  <a:cs typeface="Fira Sans Extra Condensed Medium"/>
                  <a:sym typeface="Fira Sans Extra Condensed Medium"/>
                </a:rPr>
                <a:t>Georreferenciamento</a:t>
              </a:r>
              <a:endParaRPr sz="1600" dirty="0">
                <a:solidFill>
                  <a:srgbClr val="FFFFFF"/>
                </a:solidFill>
              </a:endParaRPr>
            </a:p>
          </p:txBody>
        </p:sp>
        <p:sp>
          <p:nvSpPr>
            <p:cNvPr id="528" name="Google Shape;528;p24"/>
            <p:cNvSpPr txBox="1"/>
            <p:nvPr/>
          </p:nvSpPr>
          <p:spPr>
            <a:xfrm>
              <a:off x="2216792" y="3454375"/>
              <a:ext cx="1541400" cy="73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1100" dirty="0">
                  <a:latin typeface="Roboto"/>
                  <a:ea typeface="Roboto"/>
                  <a:cs typeface="Roboto"/>
                  <a:sym typeface="Roboto"/>
                </a:rPr>
                <a:t>Processo de atribuir coordenadas geográficas (latitude e longitude) aos dados.</a:t>
              </a:r>
              <a:endParaRPr sz="1100" dirty="0">
                <a:latin typeface="Roboto"/>
                <a:ea typeface="Roboto"/>
                <a:cs typeface="Roboto"/>
                <a:sym typeface="Roboto"/>
              </a:endParaRPr>
            </a:p>
          </p:txBody>
        </p:sp>
      </p:grpSp>
      <p:grpSp>
        <p:nvGrpSpPr>
          <p:cNvPr id="529" name="Google Shape;529;p24"/>
          <p:cNvGrpSpPr/>
          <p:nvPr/>
        </p:nvGrpSpPr>
        <p:grpSpPr>
          <a:xfrm>
            <a:off x="3742375" y="1325475"/>
            <a:ext cx="1659300" cy="3199315"/>
            <a:chOff x="3742375" y="1325475"/>
            <a:chExt cx="1659300" cy="3199315"/>
          </a:xfrm>
        </p:grpSpPr>
        <p:cxnSp>
          <p:nvCxnSpPr>
            <p:cNvPr id="530" name="Google Shape;530;p24"/>
            <p:cNvCxnSpPr>
              <a:stCxn id="531" idx="0"/>
            </p:cNvCxnSpPr>
            <p:nvPr/>
          </p:nvCxnSpPr>
          <p:spPr>
            <a:xfrm>
              <a:off x="4572025" y="1806675"/>
              <a:ext cx="0" cy="843000"/>
            </a:xfrm>
            <a:prstGeom prst="straightConnector1">
              <a:avLst/>
            </a:prstGeom>
            <a:noFill/>
            <a:ln w="9525" cap="flat" cmpd="sng">
              <a:solidFill>
                <a:srgbClr val="000000"/>
              </a:solidFill>
              <a:prstDash val="dash"/>
              <a:round/>
              <a:headEnd type="none" w="med" len="med"/>
              <a:tailEnd type="none" w="med" len="med"/>
            </a:ln>
          </p:spPr>
        </p:cxnSp>
        <p:sp>
          <p:nvSpPr>
            <p:cNvPr id="531" name="Google Shape;531;p24"/>
            <p:cNvSpPr/>
            <p:nvPr/>
          </p:nvSpPr>
          <p:spPr>
            <a:xfrm rot="10800000">
              <a:off x="4331425" y="1325475"/>
              <a:ext cx="481200" cy="48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3742375" y="2500575"/>
              <a:ext cx="1659300" cy="800400"/>
            </a:xfrm>
            <a:prstGeom prst="notchedRightArrow">
              <a:avLst>
                <a:gd name="adj1" fmla="val 74710"/>
                <a:gd name="adj2" fmla="val 5172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600" dirty="0">
                  <a:solidFill>
                    <a:srgbClr val="FFFFFF"/>
                  </a:solidFill>
                  <a:latin typeface="Fira Sans Extra Condensed Medium"/>
                  <a:ea typeface="Fira Sans Extra Condensed Medium"/>
                  <a:cs typeface="Fira Sans Extra Condensed Medium"/>
                  <a:sym typeface="Fira Sans Extra Condensed Medium"/>
                </a:rPr>
                <a:t>Integração de Dados</a:t>
              </a:r>
              <a:endParaRPr sz="1600" dirty="0">
                <a:solidFill>
                  <a:srgbClr val="FFFFFF"/>
                </a:solidFill>
              </a:endParaRPr>
            </a:p>
          </p:txBody>
        </p:sp>
        <p:sp>
          <p:nvSpPr>
            <p:cNvPr id="533" name="Google Shape;533;p24"/>
            <p:cNvSpPr txBox="1"/>
            <p:nvPr/>
          </p:nvSpPr>
          <p:spPr>
            <a:xfrm>
              <a:off x="3780733" y="3289401"/>
              <a:ext cx="1541400" cy="123538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1100" dirty="0">
                  <a:latin typeface="Roboto"/>
                  <a:ea typeface="Roboto"/>
                  <a:cs typeface="Roboto"/>
                  <a:sym typeface="Roboto"/>
                </a:rPr>
                <a:t>Os dados coletados e georreferenciados são combinados e integrados com outras fontes de dados relevantes.</a:t>
              </a:r>
              <a:endParaRPr sz="1100" dirty="0">
                <a:latin typeface="Roboto"/>
                <a:ea typeface="Roboto"/>
                <a:cs typeface="Roboto"/>
                <a:sym typeface="Roboto"/>
              </a:endParaRPr>
            </a:p>
          </p:txBody>
        </p:sp>
      </p:grpSp>
      <p:grpSp>
        <p:nvGrpSpPr>
          <p:cNvPr id="534" name="Google Shape;534;p24"/>
          <p:cNvGrpSpPr/>
          <p:nvPr/>
        </p:nvGrpSpPr>
        <p:grpSpPr>
          <a:xfrm>
            <a:off x="5258425" y="1325475"/>
            <a:ext cx="1659300" cy="2862400"/>
            <a:chOff x="5258425" y="1325475"/>
            <a:chExt cx="1659300" cy="2862400"/>
          </a:xfrm>
        </p:grpSpPr>
        <p:cxnSp>
          <p:nvCxnSpPr>
            <p:cNvPr id="535" name="Google Shape;535;p24"/>
            <p:cNvCxnSpPr>
              <a:stCxn id="536" idx="0"/>
            </p:cNvCxnSpPr>
            <p:nvPr/>
          </p:nvCxnSpPr>
          <p:spPr>
            <a:xfrm>
              <a:off x="6088075" y="1806675"/>
              <a:ext cx="0" cy="843000"/>
            </a:xfrm>
            <a:prstGeom prst="straightConnector1">
              <a:avLst/>
            </a:prstGeom>
            <a:noFill/>
            <a:ln w="9525" cap="flat" cmpd="sng">
              <a:solidFill>
                <a:srgbClr val="000000"/>
              </a:solidFill>
              <a:prstDash val="dash"/>
              <a:round/>
              <a:headEnd type="none" w="med" len="med"/>
              <a:tailEnd type="none" w="med" len="med"/>
            </a:ln>
          </p:spPr>
        </p:cxnSp>
        <p:sp>
          <p:nvSpPr>
            <p:cNvPr id="536" name="Google Shape;536;p24"/>
            <p:cNvSpPr/>
            <p:nvPr/>
          </p:nvSpPr>
          <p:spPr>
            <a:xfrm rot="10800000">
              <a:off x="5847475" y="132547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5258425" y="2500575"/>
              <a:ext cx="1659300" cy="800400"/>
            </a:xfrm>
            <a:prstGeom prst="notchedRightArrow">
              <a:avLst>
                <a:gd name="adj1" fmla="val 74710"/>
                <a:gd name="adj2" fmla="val 51726"/>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FF"/>
                  </a:solidFill>
                  <a:latin typeface="Fira Sans Extra Condensed Medium"/>
                  <a:sym typeface="Fira Sans Extra Condensed Medium"/>
                </a:rPr>
                <a:t>Pré -Processamento</a:t>
              </a:r>
              <a:endParaRPr dirty="0">
                <a:solidFill>
                  <a:srgbClr val="FFFFFF"/>
                </a:solidFill>
              </a:endParaRPr>
            </a:p>
          </p:txBody>
        </p:sp>
        <p:sp>
          <p:nvSpPr>
            <p:cNvPr id="538" name="Google Shape;538;p24"/>
            <p:cNvSpPr txBox="1"/>
            <p:nvPr/>
          </p:nvSpPr>
          <p:spPr>
            <a:xfrm>
              <a:off x="5317375" y="3454375"/>
              <a:ext cx="1541400" cy="73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1100" dirty="0">
                  <a:latin typeface="Roboto"/>
                  <a:ea typeface="Roboto"/>
                  <a:cs typeface="Roboto"/>
                  <a:sym typeface="Roboto"/>
                </a:rPr>
                <a:t>Tratamento de valores ausentes, normalização e outras técnicas de pré-processamento.</a:t>
              </a:r>
              <a:endParaRPr sz="1100" dirty="0">
                <a:latin typeface="Roboto"/>
                <a:ea typeface="Roboto"/>
                <a:cs typeface="Roboto"/>
                <a:sym typeface="Roboto"/>
              </a:endParaRPr>
            </a:p>
          </p:txBody>
        </p:sp>
      </p:grpSp>
      <p:grpSp>
        <p:nvGrpSpPr>
          <p:cNvPr id="539" name="Google Shape;539;p24"/>
          <p:cNvGrpSpPr/>
          <p:nvPr/>
        </p:nvGrpSpPr>
        <p:grpSpPr>
          <a:xfrm>
            <a:off x="6774475" y="1325475"/>
            <a:ext cx="1659300" cy="2948370"/>
            <a:chOff x="6774475" y="1325475"/>
            <a:chExt cx="1659300" cy="2948370"/>
          </a:xfrm>
        </p:grpSpPr>
        <p:cxnSp>
          <p:nvCxnSpPr>
            <p:cNvPr id="540" name="Google Shape;540;p24"/>
            <p:cNvCxnSpPr>
              <a:stCxn id="541" idx="0"/>
            </p:cNvCxnSpPr>
            <p:nvPr/>
          </p:nvCxnSpPr>
          <p:spPr>
            <a:xfrm>
              <a:off x="7604125" y="1806675"/>
              <a:ext cx="0" cy="843000"/>
            </a:xfrm>
            <a:prstGeom prst="straightConnector1">
              <a:avLst/>
            </a:prstGeom>
            <a:noFill/>
            <a:ln w="9525" cap="flat" cmpd="sng">
              <a:solidFill>
                <a:srgbClr val="000000"/>
              </a:solidFill>
              <a:prstDash val="dash"/>
              <a:round/>
              <a:headEnd type="none" w="med" len="med"/>
              <a:tailEnd type="none" w="med" len="med"/>
            </a:ln>
          </p:spPr>
        </p:cxnSp>
        <p:sp>
          <p:nvSpPr>
            <p:cNvPr id="541" name="Google Shape;541;p24"/>
            <p:cNvSpPr/>
            <p:nvPr/>
          </p:nvSpPr>
          <p:spPr>
            <a:xfrm rot="10800000">
              <a:off x="7363525" y="1325475"/>
              <a:ext cx="481200" cy="481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6774475" y="2500575"/>
              <a:ext cx="1659300" cy="800400"/>
            </a:xfrm>
            <a:prstGeom prst="notchedRightArrow">
              <a:avLst>
                <a:gd name="adj1" fmla="val 74710"/>
                <a:gd name="adj2" fmla="val 5172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FF"/>
                  </a:solidFill>
                  <a:latin typeface="Fira Sans Extra Condensed Medium"/>
                  <a:ea typeface="Fira Sans Extra Condensed Medium"/>
                  <a:cs typeface="Fira Sans Extra Condensed Medium"/>
                  <a:sym typeface="Fira Sans Extra Condensed Medium"/>
                </a:rPr>
                <a:t>Modelagem</a:t>
              </a:r>
              <a:endParaRPr dirty="0">
                <a:solidFill>
                  <a:srgbClr val="FFFFFF"/>
                </a:solidFill>
              </a:endParaRPr>
            </a:p>
          </p:txBody>
        </p:sp>
        <p:sp>
          <p:nvSpPr>
            <p:cNvPr id="543" name="Google Shape;543;p24"/>
            <p:cNvSpPr txBox="1"/>
            <p:nvPr/>
          </p:nvSpPr>
          <p:spPr>
            <a:xfrm>
              <a:off x="6858775" y="3540345"/>
              <a:ext cx="1541400" cy="73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1100" dirty="0">
                  <a:latin typeface="Roboto"/>
                  <a:ea typeface="Roboto"/>
                  <a:cs typeface="Roboto"/>
                  <a:sym typeface="Roboto"/>
                </a:rPr>
                <a:t>Desenvolvimento, treinamento e avaliação do modelo de machine learning para previsão de geração solar.</a:t>
              </a:r>
              <a:endParaRPr sz="1100" dirty="0">
                <a:latin typeface="Roboto"/>
                <a:ea typeface="Roboto"/>
                <a:cs typeface="Roboto"/>
                <a:sym typeface="Roboto"/>
              </a:endParaRPr>
            </a:p>
          </p:txBody>
        </p:sp>
      </p:grpSp>
      <p:grpSp>
        <p:nvGrpSpPr>
          <p:cNvPr id="544" name="Google Shape;544;p24"/>
          <p:cNvGrpSpPr/>
          <p:nvPr/>
        </p:nvGrpSpPr>
        <p:grpSpPr>
          <a:xfrm>
            <a:off x="2936123" y="1429722"/>
            <a:ext cx="239701" cy="272713"/>
            <a:chOff x="6264525" y="842250"/>
            <a:chExt cx="423500" cy="481825"/>
          </a:xfrm>
        </p:grpSpPr>
        <p:sp>
          <p:nvSpPr>
            <p:cNvPr id="545" name="Google Shape;545;p24"/>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6" name="Google Shape;546;p24"/>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7" name="Google Shape;547;p24"/>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8" name="Google Shape;548;p24"/>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9" name="Google Shape;549;p24"/>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0" name="Google Shape;550;p24"/>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1" name="Google Shape;551;p24"/>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2" name="Google Shape;552;p24"/>
          <p:cNvGrpSpPr/>
          <p:nvPr/>
        </p:nvGrpSpPr>
        <p:grpSpPr>
          <a:xfrm>
            <a:off x="1403569" y="1429722"/>
            <a:ext cx="272713" cy="272713"/>
            <a:chOff x="900750" y="1436075"/>
            <a:chExt cx="481825" cy="481825"/>
          </a:xfrm>
        </p:grpSpPr>
        <p:sp>
          <p:nvSpPr>
            <p:cNvPr id="553" name="Google Shape;553;p24"/>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4" name="Google Shape;554;p24"/>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4"/>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4"/>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7" name="Google Shape;557;p24"/>
          <p:cNvGrpSpPr/>
          <p:nvPr/>
        </p:nvGrpSpPr>
        <p:grpSpPr>
          <a:xfrm>
            <a:off x="4435663" y="1429722"/>
            <a:ext cx="272713" cy="272713"/>
            <a:chOff x="4456875" y="1435075"/>
            <a:chExt cx="481825" cy="481825"/>
          </a:xfrm>
        </p:grpSpPr>
        <p:sp>
          <p:nvSpPr>
            <p:cNvPr id="558" name="Google Shape;558;p24"/>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9" name="Google Shape;559;p24"/>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4"/>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4"/>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4"/>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3" name="Google Shape;563;p24"/>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4" name="Google Shape;564;p24"/>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5" name="Google Shape;565;p24"/>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4"/>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4"/>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8" name="Google Shape;568;p24"/>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9" name="Google Shape;569;p24"/>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0" name="Google Shape;570;p24"/>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1" name="Google Shape;571;p24"/>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2" name="Google Shape;572;p24"/>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3" name="Google Shape;573;p24"/>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4" name="Google Shape;574;p24"/>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5" name="Google Shape;575;p24"/>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6" name="Google Shape;576;p24"/>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77" name="Google Shape;577;p24"/>
          <p:cNvGrpSpPr/>
          <p:nvPr/>
        </p:nvGrpSpPr>
        <p:grpSpPr>
          <a:xfrm>
            <a:off x="5950382" y="1429715"/>
            <a:ext cx="275387" cy="272727"/>
            <a:chOff x="5049725" y="1435050"/>
            <a:chExt cx="486550" cy="481850"/>
          </a:xfrm>
        </p:grpSpPr>
        <p:sp>
          <p:nvSpPr>
            <p:cNvPr id="578" name="Google Shape;578;p2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9" name="Google Shape;579;p2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0" name="Google Shape;580;p2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1" name="Google Shape;581;p2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82" name="Google Shape;582;p24"/>
          <p:cNvGrpSpPr/>
          <p:nvPr/>
        </p:nvGrpSpPr>
        <p:grpSpPr>
          <a:xfrm>
            <a:off x="7470047" y="1442570"/>
            <a:ext cx="268157" cy="247017"/>
            <a:chOff x="2682350" y="2643425"/>
            <a:chExt cx="473775" cy="436425"/>
          </a:xfrm>
        </p:grpSpPr>
        <p:sp>
          <p:nvSpPr>
            <p:cNvPr id="583" name="Google Shape;583;p24"/>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4" name="Google Shape;584;p24"/>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5" name="Google Shape;585;p24"/>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6" name="Google Shape;586;p24"/>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7" name="Google Shape;587;p24"/>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8" name="Google Shape;588;p24"/>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9" name="Google Shape;589;p24"/>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90" name="Google Shape;59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Visão Geral</a:t>
            </a:r>
            <a:endParaRPr dirty="0"/>
          </a:p>
        </p:txBody>
      </p:sp>
    </p:spTree>
    <p:extLst>
      <p:ext uri="{BB962C8B-B14F-4D97-AF65-F5344CB8AC3E}">
        <p14:creationId xmlns:p14="http://schemas.microsoft.com/office/powerpoint/2010/main" val="330353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title"/>
          </p:nvPr>
        </p:nvSpPr>
        <p:spPr>
          <a:xfrm>
            <a:off x="710250" y="100264"/>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Avaliação</a:t>
            </a:r>
            <a:endParaRPr dirty="0"/>
          </a:p>
        </p:txBody>
      </p:sp>
      <p:pic>
        <p:nvPicPr>
          <p:cNvPr id="15" name="Picture 14">
            <a:extLst>
              <a:ext uri="{FF2B5EF4-FFF2-40B4-BE49-F238E27FC236}">
                <a16:creationId xmlns:a16="http://schemas.microsoft.com/office/drawing/2014/main" id="{B3B12F0F-73E4-22F2-9863-28011D4C4487}"/>
              </a:ext>
            </a:extLst>
          </p:cNvPr>
          <p:cNvPicPr>
            <a:picLocks noChangeAspect="1"/>
          </p:cNvPicPr>
          <p:nvPr/>
        </p:nvPicPr>
        <p:blipFill>
          <a:blip r:embed="rId3"/>
          <a:stretch>
            <a:fillRect/>
          </a:stretch>
        </p:blipFill>
        <p:spPr>
          <a:xfrm>
            <a:off x="1022356" y="990662"/>
            <a:ext cx="6893678" cy="30410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49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title"/>
          </p:nvPr>
        </p:nvSpPr>
        <p:spPr>
          <a:xfrm>
            <a:off x="710250" y="100264"/>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Avaliação</a:t>
            </a:r>
            <a:endParaRPr dirty="0"/>
          </a:p>
        </p:txBody>
      </p:sp>
      <p:pic>
        <p:nvPicPr>
          <p:cNvPr id="19" name="Picture 18">
            <a:extLst>
              <a:ext uri="{FF2B5EF4-FFF2-40B4-BE49-F238E27FC236}">
                <a16:creationId xmlns:a16="http://schemas.microsoft.com/office/drawing/2014/main" id="{92F6E36D-9EB9-7B01-25C5-74BE62637D80}"/>
              </a:ext>
            </a:extLst>
          </p:cNvPr>
          <p:cNvPicPr>
            <a:picLocks noChangeAspect="1"/>
          </p:cNvPicPr>
          <p:nvPr/>
        </p:nvPicPr>
        <p:blipFill>
          <a:blip r:embed="rId3"/>
          <a:stretch>
            <a:fillRect/>
          </a:stretch>
        </p:blipFill>
        <p:spPr>
          <a:xfrm>
            <a:off x="1528761" y="1216390"/>
            <a:ext cx="5766477" cy="30715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128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6"/>
          <p:cNvSpPr txBox="1">
            <a:spLocks noGrp="1"/>
          </p:cNvSpPr>
          <p:nvPr>
            <p:ph type="title"/>
          </p:nvPr>
        </p:nvSpPr>
        <p:spPr>
          <a:xfrm>
            <a:off x="710250" y="100264"/>
            <a:ext cx="77235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Avaliação</a:t>
            </a:r>
            <a:endParaRPr lang="pt-BR" dirty="0"/>
          </a:p>
        </p:txBody>
      </p:sp>
      <p:pic>
        <p:nvPicPr>
          <p:cNvPr id="5" name="Picture 4">
            <a:extLst>
              <a:ext uri="{FF2B5EF4-FFF2-40B4-BE49-F238E27FC236}">
                <a16:creationId xmlns:a16="http://schemas.microsoft.com/office/drawing/2014/main" id="{13488FE8-2A48-AFBB-114A-65DE8E5AA304}"/>
              </a:ext>
            </a:extLst>
          </p:cNvPr>
          <p:cNvPicPr>
            <a:picLocks noChangeAspect="1"/>
          </p:cNvPicPr>
          <p:nvPr/>
        </p:nvPicPr>
        <p:blipFill>
          <a:blip r:embed="rId3"/>
          <a:stretch>
            <a:fillRect/>
          </a:stretch>
        </p:blipFill>
        <p:spPr>
          <a:xfrm>
            <a:off x="1263191" y="855354"/>
            <a:ext cx="6328337" cy="34327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138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7"/>
          <p:cNvGrpSpPr/>
          <p:nvPr/>
        </p:nvGrpSpPr>
        <p:grpSpPr>
          <a:xfrm>
            <a:off x="3269100" y="1303668"/>
            <a:ext cx="2605800" cy="2606700"/>
            <a:chOff x="3269150" y="1529586"/>
            <a:chExt cx="2605800" cy="2606700"/>
          </a:xfrm>
        </p:grpSpPr>
        <p:sp>
          <p:nvSpPr>
            <p:cNvPr id="155" name="Google Shape;155;p17"/>
            <p:cNvSpPr/>
            <p:nvPr/>
          </p:nvSpPr>
          <p:spPr>
            <a:xfrm>
              <a:off x="3269150" y="1529586"/>
              <a:ext cx="2605800" cy="2606700"/>
            </a:xfrm>
            <a:prstGeom prst="ellipse">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3734500" y="1995080"/>
              <a:ext cx="1675200" cy="1675500"/>
            </a:xfrm>
            <a:prstGeom prst="ellipse">
              <a:avLst/>
            </a:prstGeom>
            <a:noFill/>
            <a:ln w="19050"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4025177" y="2241531"/>
              <a:ext cx="1093846" cy="1093846"/>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Minas Gerais</a:t>
              </a:r>
              <a:endParaRPr sz="1700" dirty="0">
                <a:solidFill>
                  <a:srgbClr val="FFFFFF"/>
                </a:solidFill>
              </a:endParaRPr>
            </a:p>
          </p:txBody>
        </p:sp>
      </p:grpSp>
      <p:sp>
        <p:nvSpPr>
          <p:cNvPr id="158" name="Google Shape;158;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Escolha da Localidade</a:t>
            </a:r>
            <a:endParaRPr dirty="0"/>
          </a:p>
        </p:txBody>
      </p:sp>
      <p:grpSp>
        <p:nvGrpSpPr>
          <p:cNvPr id="159" name="Google Shape;159;p17"/>
          <p:cNvGrpSpPr/>
          <p:nvPr/>
        </p:nvGrpSpPr>
        <p:grpSpPr>
          <a:xfrm>
            <a:off x="710175" y="1269082"/>
            <a:ext cx="3024275" cy="1036849"/>
            <a:chOff x="710225" y="1495000"/>
            <a:chExt cx="3024275" cy="1036849"/>
          </a:xfrm>
        </p:grpSpPr>
        <p:sp>
          <p:nvSpPr>
            <p:cNvPr id="160" name="Google Shape;160;p17"/>
            <p:cNvSpPr/>
            <p:nvPr/>
          </p:nvSpPr>
          <p:spPr>
            <a:xfrm>
              <a:off x="3199600" y="1745975"/>
              <a:ext cx="534900" cy="53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cxnSp>
          <p:nvCxnSpPr>
            <p:cNvPr id="161" name="Google Shape;161;p17"/>
            <p:cNvCxnSpPr>
              <a:stCxn id="160" idx="2"/>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grpSp>
          <p:nvGrpSpPr>
            <p:cNvPr id="162" name="Google Shape;162;p17"/>
            <p:cNvGrpSpPr/>
            <p:nvPr/>
          </p:nvGrpSpPr>
          <p:grpSpPr>
            <a:xfrm>
              <a:off x="710225" y="1495000"/>
              <a:ext cx="1884638" cy="1036849"/>
              <a:chOff x="3590512" y="1413338"/>
              <a:chExt cx="1884638" cy="1036849"/>
            </a:xfrm>
          </p:grpSpPr>
          <p:sp>
            <p:nvSpPr>
              <p:cNvPr id="163" name="Google Shape;163;p17"/>
              <p:cNvSpPr txBox="1"/>
              <p:nvPr/>
            </p:nvSpPr>
            <p:spPr>
              <a:xfrm>
                <a:off x="3590550" y="1685187"/>
                <a:ext cx="1884600" cy="765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pt-BR" sz="1100" dirty="0">
                    <a:latin typeface="Roboto"/>
                    <a:ea typeface="Roboto"/>
                    <a:cs typeface="Roboto"/>
                    <a:sym typeface="Roboto"/>
                  </a:rPr>
                  <a:t>Minas Gerais possui uma das maiores taxas de irradiação solar do Brasil, com média variando entre 5,5 e 6,5 kWh/m² (quilowatts/hora por metro quadrado).</a:t>
                </a:r>
                <a:endParaRPr sz="1100" dirty="0">
                  <a:latin typeface="Roboto"/>
                  <a:ea typeface="Roboto"/>
                  <a:cs typeface="Roboto"/>
                  <a:sym typeface="Roboto"/>
                </a:endParaRPr>
              </a:p>
            </p:txBody>
          </p:sp>
          <p:sp>
            <p:nvSpPr>
              <p:cNvPr id="164" name="Google Shape;164;p17"/>
              <p:cNvSpPr txBox="1"/>
              <p:nvPr/>
            </p:nvSpPr>
            <p:spPr>
              <a:xfrm>
                <a:off x="3590512" y="1413338"/>
                <a:ext cx="1884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700" dirty="0">
                    <a:solidFill>
                      <a:schemeClr val="accent1"/>
                    </a:solidFill>
                    <a:latin typeface="Fira Sans Extra Condensed Medium"/>
                    <a:ea typeface="Fira Sans Extra Condensed Medium"/>
                    <a:cs typeface="Fira Sans Extra Condensed Medium"/>
                    <a:sym typeface="Fira Sans Extra Condensed Medium"/>
                  </a:rPr>
                  <a:t>Alta Irradiação Solar </a:t>
                </a:r>
              </a:p>
            </p:txBody>
          </p:sp>
        </p:grpSp>
      </p:grpSp>
      <p:grpSp>
        <p:nvGrpSpPr>
          <p:cNvPr id="165" name="Google Shape;165;p17"/>
          <p:cNvGrpSpPr/>
          <p:nvPr/>
        </p:nvGrpSpPr>
        <p:grpSpPr>
          <a:xfrm>
            <a:off x="696512" y="3026730"/>
            <a:ext cx="3037938" cy="1164677"/>
            <a:chOff x="696562" y="3252648"/>
            <a:chExt cx="3037938" cy="1164677"/>
          </a:xfrm>
        </p:grpSpPr>
        <p:grpSp>
          <p:nvGrpSpPr>
            <p:cNvPr id="166" name="Google Shape;166;p17"/>
            <p:cNvGrpSpPr/>
            <p:nvPr/>
          </p:nvGrpSpPr>
          <p:grpSpPr>
            <a:xfrm>
              <a:off x="696562" y="3252648"/>
              <a:ext cx="2061221" cy="1164677"/>
              <a:chOff x="3576849" y="3170839"/>
              <a:chExt cx="2061221" cy="1164677"/>
            </a:xfrm>
          </p:grpSpPr>
          <p:sp>
            <p:nvSpPr>
              <p:cNvPr id="167" name="Google Shape;167;p17"/>
              <p:cNvSpPr txBox="1"/>
              <p:nvPr/>
            </p:nvSpPr>
            <p:spPr>
              <a:xfrm>
                <a:off x="3576850" y="3170839"/>
                <a:ext cx="1884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700" dirty="0">
                    <a:solidFill>
                      <a:srgbClr val="936303"/>
                    </a:solidFill>
                    <a:latin typeface="Fira Sans Extra Condensed Medium"/>
                    <a:ea typeface="Fira Sans Extra Condensed Medium"/>
                    <a:cs typeface="Fira Sans Extra Condensed Medium"/>
                    <a:sym typeface="Fira Sans Extra Condensed Medium"/>
                  </a:rPr>
                  <a:t>Incentivos</a:t>
                </a:r>
                <a:r>
                  <a:rPr lang="pt-BR" sz="1700" dirty="0">
                    <a:solidFill>
                      <a:schemeClr val="accent1">
                        <a:lumMod val="50000"/>
                      </a:schemeClr>
                    </a:solidFill>
                    <a:latin typeface="Fira Sans Extra Condensed Medium"/>
                    <a:ea typeface="Fira Sans Extra Condensed Medium"/>
                    <a:cs typeface="Fira Sans Extra Condensed Medium"/>
                    <a:sym typeface="Fira Sans Extra Condensed Medium"/>
                  </a:rPr>
                  <a:t> Governamentais</a:t>
                </a:r>
                <a:endParaRPr sz="1700" dirty="0">
                  <a:solidFill>
                    <a:schemeClr val="accent1">
                      <a:lumMod val="50000"/>
                    </a:schemeClr>
                  </a:solidFill>
                  <a:latin typeface="Fira Sans Extra Condensed Medium"/>
                  <a:ea typeface="Fira Sans Extra Condensed Medium"/>
                  <a:cs typeface="Fira Sans Extra Condensed Medium"/>
                  <a:sym typeface="Fira Sans Extra Condensed Medium"/>
                </a:endParaRPr>
              </a:p>
            </p:txBody>
          </p:sp>
          <p:sp>
            <p:nvSpPr>
              <p:cNvPr id="168" name="Google Shape;168;p17"/>
              <p:cNvSpPr txBox="1"/>
              <p:nvPr/>
            </p:nvSpPr>
            <p:spPr>
              <a:xfrm>
                <a:off x="3576849" y="3570516"/>
                <a:ext cx="2061221" cy="765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pt-BR" sz="1100" dirty="0">
                    <a:latin typeface="Roboto"/>
                    <a:ea typeface="Roboto"/>
                    <a:cs typeface="Roboto"/>
                    <a:sym typeface="Roboto"/>
                  </a:rPr>
                  <a:t>Adotou medidas estratégicas, como o Projeto Sol de Minas, para incentivar a expansão da energia solar e fortalecer seu protagonismo no setor.</a:t>
                </a:r>
                <a:endParaRPr sz="1100" dirty="0">
                  <a:latin typeface="Roboto"/>
                  <a:ea typeface="Roboto"/>
                  <a:cs typeface="Roboto"/>
                  <a:sym typeface="Roboto"/>
                </a:endParaRPr>
              </a:p>
            </p:txBody>
          </p:sp>
        </p:grpSp>
        <p:sp>
          <p:nvSpPr>
            <p:cNvPr id="169" name="Google Shape;169;p17"/>
            <p:cNvSpPr/>
            <p:nvPr/>
          </p:nvSpPr>
          <p:spPr>
            <a:xfrm>
              <a:off x="3199600" y="3384875"/>
              <a:ext cx="534900" cy="534900"/>
            </a:xfrm>
            <a:prstGeom prst="ellipse">
              <a:avLst/>
            </a:prstGeom>
            <a:solidFill>
              <a:srgbClr val="936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cxnSp>
          <p:nvCxnSpPr>
            <p:cNvPr id="170" name="Google Shape;170;p17"/>
            <p:cNvCxnSpPr>
              <a:stCxn id="169" idx="2"/>
            </p:cNvCxnSpPr>
            <p:nvPr/>
          </p:nvCxnSpPr>
          <p:spPr>
            <a:xfrm rot="10800000">
              <a:off x="2709700" y="3652325"/>
              <a:ext cx="489900" cy="0"/>
            </a:xfrm>
            <a:prstGeom prst="straightConnector1">
              <a:avLst/>
            </a:prstGeom>
            <a:noFill/>
            <a:ln w="9525" cap="flat" cmpd="sng">
              <a:solidFill>
                <a:srgbClr val="936303"/>
              </a:solidFill>
              <a:prstDash val="solid"/>
              <a:round/>
              <a:headEnd type="none" w="med" len="med"/>
              <a:tailEnd type="oval" w="med" len="med"/>
            </a:ln>
          </p:spPr>
        </p:cxnSp>
      </p:grpSp>
      <p:grpSp>
        <p:nvGrpSpPr>
          <p:cNvPr id="171" name="Google Shape;171;p17"/>
          <p:cNvGrpSpPr/>
          <p:nvPr/>
        </p:nvGrpSpPr>
        <p:grpSpPr>
          <a:xfrm>
            <a:off x="5409552" y="3146503"/>
            <a:ext cx="2979051" cy="1238510"/>
            <a:chOff x="5409700" y="3384875"/>
            <a:chExt cx="2979051" cy="1238510"/>
          </a:xfrm>
        </p:grpSpPr>
        <p:grpSp>
          <p:nvGrpSpPr>
            <p:cNvPr id="172" name="Google Shape;172;p17"/>
            <p:cNvGrpSpPr/>
            <p:nvPr/>
          </p:nvGrpSpPr>
          <p:grpSpPr>
            <a:xfrm>
              <a:off x="6504150" y="3413545"/>
              <a:ext cx="1884601" cy="1209840"/>
              <a:chOff x="6575050" y="3331736"/>
              <a:chExt cx="1884601" cy="1209840"/>
            </a:xfrm>
          </p:grpSpPr>
          <p:sp>
            <p:nvSpPr>
              <p:cNvPr id="173" name="Google Shape;173;p17"/>
              <p:cNvSpPr txBox="1"/>
              <p:nvPr/>
            </p:nvSpPr>
            <p:spPr>
              <a:xfrm>
                <a:off x="6575050" y="3331736"/>
                <a:ext cx="1884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pt-BR" sz="1700" dirty="0">
                    <a:solidFill>
                      <a:srgbClr val="C00000"/>
                    </a:solidFill>
                    <a:latin typeface="Fira Sans Extra Condensed Medium"/>
                    <a:ea typeface="Fira Sans Extra Condensed Medium"/>
                    <a:cs typeface="Fira Sans Extra Condensed Medium"/>
                    <a:sym typeface="Fira Sans Extra Condensed Medium"/>
                  </a:rPr>
                  <a:t>Liderança em Energia Solar</a:t>
                </a:r>
                <a:endParaRPr sz="1700" dirty="0">
                  <a:solidFill>
                    <a:srgbClr val="C00000"/>
                  </a:solidFill>
                  <a:latin typeface="Fira Sans Extra Condensed Medium"/>
                  <a:ea typeface="Fira Sans Extra Condensed Medium"/>
                  <a:cs typeface="Fira Sans Extra Condensed Medium"/>
                  <a:sym typeface="Fira Sans Extra Condensed Medium"/>
                </a:endParaRPr>
              </a:p>
            </p:txBody>
          </p:sp>
          <p:sp>
            <p:nvSpPr>
              <p:cNvPr id="174" name="Google Shape;174;p17"/>
              <p:cNvSpPr txBox="1"/>
              <p:nvPr/>
            </p:nvSpPr>
            <p:spPr>
              <a:xfrm>
                <a:off x="6742013" y="3776576"/>
                <a:ext cx="1717638" cy="765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pt-BR" sz="1100" dirty="0">
                    <a:latin typeface="Roboto"/>
                    <a:ea typeface="Roboto"/>
                    <a:cs typeface="Roboto"/>
                    <a:sym typeface="Roboto"/>
                  </a:rPr>
                  <a:t>O estado abriga 1/5 de todas as instalações fotovoltaicas do país</a:t>
                </a:r>
                <a:endParaRPr sz="1100" dirty="0">
                  <a:latin typeface="Roboto"/>
                  <a:ea typeface="Roboto"/>
                  <a:cs typeface="Roboto"/>
                  <a:sym typeface="Roboto"/>
                </a:endParaRPr>
              </a:p>
            </p:txBody>
          </p:sp>
        </p:grpSp>
        <p:sp>
          <p:nvSpPr>
            <p:cNvPr id="175" name="Google Shape;175;p17"/>
            <p:cNvSpPr/>
            <p:nvPr/>
          </p:nvSpPr>
          <p:spPr>
            <a:xfrm>
              <a:off x="5409700" y="3384875"/>
              <a:ext cx="534900" cy="534900"/>
            </a:xfrm>
            <a:prstGeom prst="ellipse">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cxnSp>
          <p:nvCxnSpPr>
            <p:cNvPr id="176" name="Google Shape;176;p17"/>
            <p:cNvCxnSpPr>
              <a:endCxn id="175" idx="6"/>
            </p:cNvCxnSpPr>
            <p:nvPr/>
          </p:nvCxnSpPr>
          <p:spPr>
            <a:xfrm rot="10800000">
              <a:off x="5944600" y="3652325"/>
              <a:ext cx="489900" cy="0"/>
            </a:xfrm>
            <a:prstGeom prst="straightConnector1">
              <a:avLst/>
            </a:prstGeom>
            <a:noFill/>
            <a:ln w="9525" cap="flat" cmpd="sng">
              <a:solidFill>
                <a:srgbClr val="C00000"/>
              </a:solidFill>
              <a:prstDash val="solid"/>
              <a:round/>
              <a:headEnd type="oval" w="med" len="med"/>
              <a:tailEnd type="none" w="med" len="med"/>
            </a:ln>
          </p:spPr>
        </p:cxnSp>
      </p:grpSp>
      <p:grpSp>
        <p:nvGrpSpPr>
          <p:cNvPr id="177" name="Google Shape;177;p17"/>
          <p:cNvGrpSpPr/>
          <p:nvPr/>
        </p:nvGrpSpPr>
        <p:grpSpPr>
          <a:xfrm>
            <a:off x="5409650" y="1446233"/>
            <a:ext cx="3105880" cy="1125528"/>
            <a:chOff x="5409700" y="1672151"/>
            <a:chExt cx="3105880" cy="1125528"/>
          </a:xfrm>
        </p:grpSpPr>
        <p:grpSp>
          <p:nvGrpSpPr>
            <p:cNvPr id="178" name="Google Shape;178;p17"/>
            <p:cNvGrpSpPr/>
            <p:nvPr/>
          </p:nvGrpSpPr>
          <p:grpSpPr>
            <a:xfrm>
              <a:off x="6247432" y="1672151"/>
              <a:ext cx="2268148" cy="1125528"/>
              <a:chOff x="6318332" y="1590489"/>
              <a:chExt cx="2268148" cy="1125528"/>
            </a:xfrm>
          </p:grpSpPr>
          <p:sp>
            <p:nvSpPr>
              <p:cNvPr id="179" name="Google Shape;179;p17"/>
              <p:cNvSpPr txBox="1"/>
              <p:nvPr/>
            </p:nvSpPr>
            <p:spPr>
              <a:xfrm>
                <a:off x="6318332" y="1590489"/>
                <a:ext cx="2268148"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pt-BR" sz="1700" dirty="0">
                    <a:solidFill>
                      <a:schemeClr val="accent2"/>
                    </a:solidFill>
                    <a:latin typeface="Fira Sans Extra Condensed Medium"/>
                    <a:ea typeface="Fira Sans Extra Condensed Medium"/>
                    <a:cs typeface="Fira Sans Extra Condensed Medium"/>
                    <a:sym typeface="Fira Sans Extra Condensed Medium"/>
                  </a:rPr>
                  <a:t>Geração centralizada e distribuída</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80" name="Google Shape;180;p17"/>
              <p:cNvSpPr txBox="1"/>
              <p:nvPr/>
            </p:nvSpPr>
            <p:spPr>
              <a:xfrm>
                <a:off x="6620136" y="2036711"/>
                <a:ext cx="1945363" cy="67930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pt-BR" sz="1100" dirty="0">
                    <a:latin typeface="Roboto"/>
                    <a:ea typeface="Roboto"/>
                    <a:cs typeface="Roboto"/>
                    <a:sym typeface="Roboto"/>
                  </a:rPr>
                  <a:t>Sua capacidade operacional ultrapassou 8,12 GW, com 3,75 GW de geração distribuída (GD) e 4,36 GW de grandes usinas de geração centralizada (GC).</a:t>
                </a:r>
              </a:p>
            </p:txBody>
          </p:sp>
        </p:grpSp>
        <p:sp>
          <p:nvSpPr>
            <p:cNvPr id="181" name="Google Shape;181;p17"/>
            <p:cNvSpPr/>
            <p:nvPr/>
          </p:nvSpPr>
          <p:spPr>
            <a:xfrm>
              <a:off x="5409700" y="1745975"/>
              <a:ext cx="534900" cy="534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cxnSp>
          <p:nvCxnSpPr>
            <p:cNvPr id="182" name="Google Shape;182;p17"/>
            <p:cNvCxnSpPr>
              <a:endCxn id="181" idx="6"/>
            </p:cNvCxnSpPr>
            <p:nvPr/>
          </p:nvCxnSpPr>
          <p:spPr>
            <a:xfrm rot="10800000">
              <a:off x="5944600" y="2013425"/>
              <a:ext cx="489900" cy="0"/>
            </a:xfrm>
            <a:prstGeom prst="straightConnector1">
              <a:avLst/>
            </a:prstGeom>
            <a:noFill/>
            <a:ln w="9525" cap="flat" cmpd="sng">
              <a:solidFill>
                <a:schemeClr val="accent2"/>
              </a:solidFill>
              <a:prstDash val="solid"/>
              <a:round/>
              <a:headEnd type="oval" w="med" len="med"/>
              <a:tailEnd type="none" w="med" len="med"/>
            </a:ln>
          </p:spPr>
        </p:cxnSp>
      </p:grpSp>
      <p:grpSp>
        <p:nvGrpSpPr>
          <p:cNvPr id="183" name="Google Shape;183;p17"/>
          <p:cNvGrpSpPr/>
          <p:nvPr/>
        </p:nvGrpSpPr>
        <p:grpSpPr>
          <a:xfrm>
            <a:off x="3315421" y="1635971"/>
            <a:ext cx="303162" cy="303068"/>
            <a:chOff x="5642475" y="1435075"/>
            <a:chExt cx="481975" cy="481825"/>
          </a:xfrm>
        </p:grpSpPr>
        <p:sp>
          <p:nvSpPr>
            <p:cNvPr id="184" name="Google Shape;184;p17"/>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5" name="Google Shape;185;p17"/>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6" name="Google Shape;186;p17"/>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7" name="Google Shape;187;p17"/>
          <p:cNvGrpSpPr/>
          <p:nvPr/>
        </p:nvGrpSpPr>
        <p:grpSpPr>
          <a:xfrm>
            <a:off x="3315490" y="3274866"/>
            <a:ext cx="303021" cy="303084"/>
            <a:chOff x="5049725" y="2027900"/>
            <a:chExt cx="481750" cy="481850"/>
          </a:xfrm>
        </p:grpSpPr>
        <p:sp>
          <p:nvSpPr>
            <p:cNvPr id="188" name="Google Shape;188;p17"/>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9" name="Google Shape;189;p17"/>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0" name="Google Shape;190;p17"/>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1" name="Google Shape;191;p17"/>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 name="Google Shape;192;p17"/>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3" name="Google Shape;193;p17"/>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4" name="Google Shape;194;p17"/>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5" name="Google Shape;195;p17"/>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6" name="Google Shape;196;p17"/>
          <p:cNvGrpSpPr/>
          <p:nvPr/>
        </p:nvGrpSpPr>
        <p:grpSpPr>
          <a:xfrm>
            <a:off x="5578884" y="1636044"/>
            <a:ext cx="196437" cy="302926"/>
            <a:chOff x="5726350" y="2028150"/>
            <a:chExt cx="312300" cy="481600"/>
          </a:xfrm>
        </p:grpSpPr>
        <p:sp>
          <p:nvSpPr>
            <p:cNvPr id="197" name="Google Shape;197;p17"/>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 name="Google Shape;198;p17"/>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9" name="Google Shape;199;p17"/>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0" name="Google Shape;200;p17"/>
          <p:cNvGrpSpPr/>
          <p:nvPr/>
        </p:nvGrpSpPr>
        <p:grpSpPr>
          <a:xfrm>
            <a:off x="5524976" y="3274866"/>
            <a:ext cx="304247" cy="303084"/>
            <a:chOff x="898875" y="4399275"/>
            <a:chExt cx="483700" cy="481850"/>
          </a:xfrm>
        </p:grpSpPr>
        <p:sp>
          <p:nvSpPr>
            <p:cNvPr id="201" name="Google Shape;201;p17"/>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2" name="Google Shape;202;p17"/>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 name="Google Shape;203;p17"/>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 name="Google Shape;204;p17"/>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 name="Google Shape;205;p17"/>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6" name="Google Shape;206;p17"/>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 name="Google Shape;207;p17"/>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8" name="Google Shape;208;p17"/>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extBox 2">
            <a:extLst>
              <a:ext uri="{FF2B5EF4-FFF2-40B4-BE49-F238E27FC236}">
                <a16:creationId xmlns:a16="http://schemas.microsoft.com/office/drawing/2014/main" id="{8C9B433F-F8C5-3A22-9C77-F0965BD01309}"/>
              </a:ext>
            </a:extLst>
          </p:cNvPr>
          <p:cNvSpPr txBox="1"/>
          <p:nvPr/>
        </p:nvSpPr>
        <p:spPr>
          <a:xfrm>
            <a:off x="0" y="4738425"/>
            <a:ext cx="4572000" cy="200055"/>
          </a:xfrm>
          <a:prstGeom prst="rect">
            <a:avLst/>
          </a:prstGeom>
          <a:noFill/>
        </p:spPr>
        <p:txBody>
          <a:bodyPr wrap="square">
            <a:spAutoFit/>
          </a:bodyPr>
          <a:lstStyle/>
          <a:p>
            <a:r>
              <a:rPr lang="pt-BR" sz="700" dirty="0">
                <a:solidFill>
                  <a:schemeClr val="bg2">
                    <a:lumMod val="60000"/>
                    <a:lumOff val="40000"/>
                  </a:schemeClr>
                </a:solidFill>
              </a:rPr>
              <a:t>https://simi.mg.gov.br/potencial-solar-em-minas-gerais-e-o-dobro-do-potencial-da-alemanha/</a:t>
            </a:r>
          </a:p>
        </p:txBody>
      </p:sp>
      <p:sp>
        <p:nvSpPr>
          <p:cNvPr id="5" name="TextBox 4">
            <a:extLst>
              <a:ext uri="{FF2B5EF4-FFF2-40B4-BE49-F238E27FC236}">
                <a16:creationId xmlns:a16="http://schemas.microsoft.com/office/drawing/2014/main" id="{8BD4C8D8-4148-A24C-6E88-57DC8D684B74}"/>
              </a:ext>
            </a:extLst>
          </p:cNvPr>
          <p:cNvSpPr txBox="1"/>
          <p:nvPr/>
        </p:nvSpPr>
        <p:spPr>
          <a:xfrm>
            <a:off x="1047228" y="2431186"/>
            <a:ext cx="4572000" cy="169277"/>
          </a:xfrm>
          <a:prstGeom prst="rect">
            <a:avLst/>
          </a:prstGeom>
          <a:noFill/>
        </p:spPr>
        <p:txBody>
          <a:bodyPr wrap="square">
            <a:spAutoFit/>
          </a:bodyPr>
          <a:lstStyle/>
          <a:p>
            <a:r>
              <a:rPr lang="pt-BR" sz="500" dirty="0">
                <a:solidFill>
                  <a:schemeClr val="bg2">
                    <a:lumMod val="60000"/>
                    <a:lumOff val="40000"/>
                  </a:schemeClr>
                </a:solidFill>
              </a:rPr>
              <a:t>1</a:t>
            </a:r>
          </a:p>
        </p:txBody>
      </p:sp>
      <p:sp>
        <p:nvSpPr>
          <p:cNvPr id="11" name="TextBox 10">
            <a:extLst>
              <a:ext uri="{FF2B5EF4-FFF2-40B4-BE49-F238E27FC236}">
                <a16:creationId xmlns:a16="http://schemas.microsoft.com/office/drawing/2014/main" id="{AC2B8F30-3BB9-0CF5-19BA-1EE55D1B784B}"/>
              </a:ext>
            </a:extLst>
          </p:cNvPr>
          <p:cNvSpPr txBox="1"/>
          <p:nvPr/>
        </p:nvSpPr>
        <p:spPr>
          <a:xfrm>
            <a:off x="0" y="4919436"/>
            <a:ext cx="4156364" cy="200055"/>
          </a:xfrm>
          <a:prstGeom prst="rect">
            <a:avLst/>
          </a:prstGeom>
          <a:noFill/>
        </p:spPr>
        <p:txBody>
          <a:bodyPr wrap="square">
            <a:spAutoFit/>
          </a:bodyPr>
          <a:lstStyle>
            <a:defPPr marR="0" lvl="0" algn="l" rtl="0">
              <a:lnSpc>
                <a:spcPct val="100000"/>
              </a:lnSpc>
              <a:spcBef>
                <a:spcPts val="0"/>
              </a:spcBef>
              <a:spcAft>
                <a:spcPts val="0"/>
              </a:spcAft>
            </a:defPPr>
            <a:lvl1pPr>
              <a:defRPr sz="700">
                <a:solidFill>
                  <a:schemeClr val="bg2">
                    <a:lumMod val="60000"/>
                    <a:lumOff val="40000"/>
                  </a:schemeClr>
                </a:solidFill>
              </a:defRPr>
            </a:lvl1pPr>
          </a:lstStyle>
          <a:p>
            <a:r>
              <a:rPr lang="pt-BR" dirty="0"/>
              <a:t>https://www.gilpereiramg.com.br/mg-avanca-e-mantem-lideranca-isolada-no-pais-em-energia-solar/</a:t>
            </a:r>
          </a:p>
        </p:txBody>
      </p:sp>
      <p:sp>
        <p:nvSpPr>
          <p:cNvPr id="15" name="TextBox 14">
            <a:extLst>
              <a:ext uri="{FF2B5EF4-FFF2-40B4-BE49-F238E27FC236}">
                <a16:creationId xmlns:a16="http://schemas.microsoft.com/office/drawing/2014/main" id="{5883D96E-AD55-699F-E27B-84F47D888720}"/>
              </a:ext>
            </a:extLst>
          </p:cNvPr>
          <p:cNvSpPr txBox="1"/>
          <p:nvPr/>
        </p:nvSpPr>
        <p:spPr>
          <a:xfrm>
            <a:off x="4506717" y="4905846"/>
            <a:ext cx="4572000" cy="200055"/>
          </a:xfrm>
          <a:prstGeom prst="rect">
            <a:avLst/>
          </a:prstGeom>
          <a:noFill/>
        </p:spPr>
        <p:txBody>
          <a:bodyPr wrap="square">
            <a:spAutoFit/>
          </a:bodyPr>
          <a:lstStyle>
            <a:defPPr marR="0" lvl="0" algn="l" rtl="0">
              <a:lnSpc>
                <a:spcPct val="100000"/>
              </a:lnSpc>
              <a:spcBef>
                <a:spcPts val="0"/>
              </a:spcBef>
              <a:spcAft>
                <a:spcPts val="0"/>
              </a:spcAft>
              <a:defRPr/>
            </a:defPPr>
            <a:lvl1pPr>
              <a:defRPr sz="700">
                <a:solidFill>
                  <a:schemeClr val="bg2">
                    <a:lumMod val="60000"/>
                    <a:lumOff val="40000"/>
                  </a:schemeClr>
                </a:solidFill>
              </a:defRPr>
            </a:lvl1pPr>
          </a:lstStyle>
          <a:p>
            <a:pPr algn="r"/>
            <a:r>
              <a:rPr lang="pt-BR" dirty="0"/>
              <a:t>https://detronicenergia.com/blog/energia-solar-em-minas-gerais/</a:t>
            </a:r>
          </a:p>
        </p:txBody>
      </p:sp>
      <p:sp>
        <p:nvSpPr>
          <p:cNvPr id="17" name="TextBox 16">
            <a:extLst>
              <a:ext uri="{FF2B5EF4-FFF2-40B4-BE49-F238E27FC236}">
                <a16:creationId xmlns:a16="http://schemas.microsoft.com/office/drawing/2014/main" id="{879B0365-DEB8-5F4E-69DB-F9A84194CF2F}"/>
              </a:ext>
            </a:extLst>
          </p:cNvPr>
          <p:cNvSpPr txBox="1"/>
          <p:nvPr/>
        </p:nvSpPr>
        <p:spPr>
          <a:xfrm>
            <a:off x="5253102" y="4729655"/>
            <a:ext cx="4727862" cy="200055"/>
          </a:xfrm>
          <a:prstGeom prst="rect">
            <a:avLst/>
          </a:prstGeom>
          <a:noFill/>
        </p:spPr>
        <p:txBody>
          <a:bodyPr wrap="square">
            <a:spAutoFit/>
          </a:bodyPr>
          <a:lstStyle>
            <a:defPPr marR="0" lvl="0" algn="l" rtl="0">
              <a:lnSpc>
                <a:spcPct val="100000"/>
              </a:lnSpc>
              <a:spcBef>
                <a:spcPts val="0"/>
              </a:spcBef>
              <a:spcAft>
                <a:spcPts val="0"/>
              </a:spcAft>
            </a:defPPr>
            <a:lvl1pPr>
              <a:defRPr sz="700">
                <a:solidFill>
                  <a:schemeClr val="bg2">
                    <a:lumMod val="60000"/>
                    <a:lumOff val="40000"/>
                  </a:schemeClr>
                </a:solidFill>
              </a:defRPr>
            </a:lvl1pPr>
          </a:lstStyle>
          <a:p>
            <a:r>
              <a:rPr lang="pt-BR" dirty="0"/>
              <a:t>https://canalsolar.com.br/minas-gerais-renova-isencao-de-icms-para-energia-solar-ate-2032/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Coleta de Dados Meteorológicos e de Geração de Energia Solar</a:t>
            </a:r>
            <a:endParaRPr sz="2800" dirty="0">
              <a:latin typeface="Fira Sans Extra Condensed Medium"/>
              <a:ea typeface="Fira Sans Extra Condensed Medium"/>
              <a:cs typeface="Fira Sans Extra Condensed Medium"/>
              <a:sym typeface="Fira Sans Extra Condensed Medium"/>
            </a:endParaRPr>
          </a:p>
        </p:txBody>
      </p:sp>
      <p:grpSp>
        <p:nvGrpSpPr>
          <p:cNvPr id="2" name="Google Shape;415;p21">
            <a:extLst>
              <a:ext uri="{FF2B5EF4-FFF2-40B4-BE49-F238E27FC236}">
                <a16:creationId xmlns:a16="http://schemas.microsoft.com/office/drawing/2014/main" id="{2CFF14B7-314F-C144-4F5E-584CE731ABBC}"/>
              </a:ext>
            </a:extLst>
          </p:cNvPr>
          <p:cNvGrpSpPr/>
          <p:nvPr/>
        </p:nvGrpSpPr>
        <p:grpSpPr>
          <a:xfrm>
            <a:off x="311671" y="1444445"/>
            <a:ext cx="2130922" cy="3371537"/>
            <a:chOff x="710271" y="1246349"/>
            <a:chExt cx="1846804" cy="3178414"/>
          </a:xfrm>
        </p:grpSpPr>
        <p:sp>
          <p:nvSpPr>
            <p:cNvPr id="3" name="Google Shape;416;p21">
              <a:extLst>
                <a:ext uri="{FF2B5EF4-FFF2-40B4-BE49-F238E27FC236}">
                  <a16:creationId xmlns:a16="http://schemas.microsoft.com/office/drawing/2014/main" id="{405A12A5-BE6C-4E5B-708B-180120721AA7}"/>
                </a:ext>
              </a:extLst>
            </p:cNvPr>
            <p:cNvSpPr/>
            <p:nvPr/>
          </p:nvSpPr>
          <p:spPr>
            <a:xfrm rot="10800000" flipH="1">
              <a:off x="710275" y="1888970"/>
              <a:ext cx="1846800" cy="2535793"/>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419;p21">
              <a:extLst>
                <a:ext uri="{FF2B5EF4-FFF2-40B4-BE49-F238E27FC236}">
                  <a16:creationId xmlns:a16="http://schemas.microsoft.com/office/drawing/2014/main" id="{73BCB9B9-3241-9B1F-6671-A3C5298A9D7F}"/>
                </a:ext>
              </a:extLst>
            </p:cNvPr>
            <p:cNvSpPr/>
            <p:nvPr/>
          </p:nvSpPr>
          <p:spPr>
            <a:xfrm>
              <a:off x="710271" y="1246349"/>
              <a:ext cx="1846800" cy="552734"/>
            </a:xfrm>
            <a:prstGeom prst="round2Same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1) Meteorólogicos -INMET</a:t>
              </a:r>
              <a:endParaRPr dirty="0"/>
            </a:p>
          </p:txBody>
        </p:sp>
      </p:grpSp>
      <p:sp>
        <p:nvSpPr>
          <p:cNvPr id="16" name="Google Shape;418;p21">
            <a:extLst>
              <a:ext uri="{FF2B5EF4-FFF2-40B4-BE49-F238E27FC236}">
                <a16:creationId xmlns:a16="http://schemas.microsoft.com/office/drawing/2014/main" id="{FDF9AB7B-9205-D935-CC68-ACAAA882F516}"/>
              </a:ext>
            </a:extLst>
          </p:cNvPr>
          <p:cNvSpPr txBox="1"/>
          <p:nvPr/>
        </p:nvSpPr>
        <p:spPr>
          <a:xfrm>
            <a:off x="339374" y="2160526"/>
            <a:ext cx="2103214" cy="4588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FBB831"/>
                </a:solidFill>
                <a:latin typeface="Roboto"/>
                <a:ea typeface="Roboto"/>
                <a:cs typeface="Roboto"/>
                <a:sym typeface="Roboto"/>
              </a:rPr>
              <a:t>Período de Coleta </a:t>
            </a:r>
          </a:p>
          <a:p>
            <a:pPr marL="0" lvl="0" indent="0" rtl="0">
              <a:spcBef>
                <a:spcPts val="0"/>
              </a:spcBef>
              <a:spcAft>
                <a:spcPts val="0"/>
              </a:spcAft>
              <a:buNone/>
            </a:pPr>
            <a:r>
              <a:rPr lang="en" sz="1050" dirty="0">
                <a:latin typeface="Roboto"/>
                <a:ea typeface="Roboto"/>
                <a:cs typeface="Roboto"/>
                <a:sym typeface="Roboto"/>
              </a:rPr>
              <a:t>2013 a 2023 (10 anos)</a:t>
            </a:r>
            <a:endParaRPr sz="1050" dirty="0">
              <a:latin typeface="Roboto"/>
              <a:ea typeface="Roboto"/>
              <a:cs typeface="Roboto"/>
              <a:sym typeface="Roboto"/>
            </a:endParaRPr>
          </a:p>
        </p:txBody>
      </p:sp>
      <p:sp>
        <p:nvSpPr>
          <p:cNvPr id="19" name="Google Shape;418;p21">
            <a:extLst>
              <a:ext uri="{FF2B5EF4-FFF2-40B4-BE49-F238E27FC236}">
                <a16:creationId xmlns:a16="http://schemas.microsoft.com/office/drawing/2014/main" id="{40D8BDF9-8F25-CB58-9FE0-51AD4F0D0E56}"/>
              </a:ext>
            </a:extLst>
          </p:cNvPr>
          <p:cNvSpPr txBox="1"/>
          <p:nvPr/>
        </p:nvSpPr>
        <p:spPr>
          <a:xfrm>
            <a:off x="339374" y="2611771"/>
            <a:ext cx="2130917" cy="1838045"/>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100" b="1" dirty="0">
                <a:solidFill>
                  <a:srgbClr val="FBB831"/>
                </a:solidFill>
                <a:latin typeface="Roboto"/>
                <a:ea typeface="Roboto"/>
                <a:cs typeface="Roboto"/>
                <a:sym typeface="Roboto"/>
              </a:rPr>
              <a:t>Dados Coletados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Estação</a:t>
            </a:r>
            <a:r>
              <a:rPr lang="pt-BR" sz="1000" dirty="0">
                <a:latin typeface="Roboto"/>
                <a:ea typeface="Roboto"/>
                <a:cs typeface="Roboto"/>
                <a:sym typeface="Roboto"/>
              </a:rPr>
              <a:t> - texto</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Data </a:t>
            </a:r>
            <a:r>
              <a:rPr lang="pt-BR" sz="900" dirty="0">
                <a:latin typeface="Roboto"/>
                <a:ea typeface="Roboto"/>
                <a:cs typeface="Roboto"/>
                <a:sym typeface="Roboto"/>
              </a:rPr>
              <a:t>- (YYYY-MM-DD HH:MM)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Radiação Global </a:t>
            </a:r>
            <a:r>
              <a:rPr lang="pt-BR" sz="1000" dirty="0">
                <a:latin typeface="Roboto"/>
                <a:ea typeface="Roboto"/>
                <a:cs typeface="Roboto"/>
                <a:sym typeface="Roboto"/>
              </a:rPr>
              <a:t>- (KJ/m²)</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Temperatura do Ar </a:t>
            </a:r>
            <a:r>
              <a:rPr lang="pt-BR" sz="1000" dirty="0">
                <a:latin typeface="Roboto"/>
                <a:ea typeface="Roboto"/>
                <a:cs typeface="Roboto"/>
                <a:sym typeface="Roboto"/>
              </a:rPr>
              <a:t>- (°C)</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Umidade Relativa do Ar </a:t>
            </a:r>
            <a:r>
              <a:rPr lang="pt-BR" sz="1000" dirty="0">
                <a:latin typeface="Roboto"/>
                <a:ea typeface="Roboto"/>
                <a:cs typeface="Roboto"/>
                <a:sym typeface="Roboto"/>
              </a:rPr>
              <a:t>-(%)</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Velocidade do Vento </a:t>
            </a:r>
            <a:r>
              <a:rPr lang="pt-BR" sz="1000" dirty="0">
                <a:latin typeface="Roboto"/>
                <a:ea typeface="Roboto"/>
                <a:cs typeface="Roboto"/>
                <a:sym typeface="Roboto"/>
              </a:rPr>
              <a:t>- (m/s)</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Latitude</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Longitude</a:t>
            </a:r>
          </a:p>
          <a:p>
            <a:pPr marL="171450" lvl="0" indent="-171450" algn="ctr" rtl="0">
              <a:spcBef>
                <a:spcPts val="0"/>
              </a:spcBef>
              <a:spcAft>
                <a:spcPts val="0"/>
              </a:spcAft>
              <a:buFont typeface="Wingdings" panose="05000000000000000000" pitchFamily="2" charset="2"/>
              <a:buChar char="§"/>
            </a:pPr>
            <a:endParaRPr sz="900" dirty="0">
              <a:latin typeface="Roboto"/>
              <a:ea typeface="Roboto"/>
              <a:cs typeface="Roboto"/>
              <a:sym typeface="Roboto"/>
            </a:endParaRPr>
          </a:p>
        </p:txBody>
      </p:sp>
      <p:sp>
        <p:nvSpPr>
          <p:cNvPr id="21" name="Google Shape;418;p21">
            <a:extLst>
              <a:ext uri="{FF2B5EF4-FFF2-40B4-BE49-F238E27FC236}">
                <a16:creationId xmlns:a16="http://schemas.microsoft.com/office/drawing/2014/main" id="{D69E7193-B835-9393-CBE2-475A0D327E45}"/>
              </a:ext>
            </a:extLst>
          </p:cNvPr>
          <p:cNvSpPr txBox="1"/>
          <p:nvPr/>
        </p:nvSpPr>
        <p:spPr>
          <a:xfrm>
            <a:off x="311666" y="4381470"/>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FBB831"/>
                </a:solidFill>
                <a:latin typeface="Roboto"/>
                <a:ea typeface="Roboto"/>
                <a:cs typeface="Roboto"/>
                <a:sym typeface="Roboto"/>
              </a:rPr>
              <a:t>Fonte</a:t>
            </a:r>
          </a:p>
          <a:p>
            <a:pPr marL="0" lvl="0" indent="0" algn="ctr" rtl="0">
              <a:spcBef>
                <a:spcPts val="0"/>
              </a:spcBef>
              <a:spcAft>
                <a:spcPts val="0"/>
              </a:spcAft>
              <a:buNone/>
            </a:pP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INMET</a:t>
            </a:r>
            <a:endParaRPr lang="en" sz="700" b="1" i="1" dirty="0">
              <a:solidFill>
                <a:srgbClr val="0070C0"/>
              </a:solidFill>
              <a:latin typeface="Roboto"/>
              <a:ea typeface="Roboto"/>
              <a:cs typeface="Roboto"/>
              <a:sym typeface="Roboto"/>
            </a:endParaRPr>
          </a:p>
        </p:txBody>
      </p:sp>
      <p:grpSp>
        <p:nvGrpSpPr>
          <p:cNvPr id="22" name="Google Shape;415;p21">
            <a:extLst>
              <a:ext uri="{FF2B5EF4-FFF2-40B4-BE49-F238E27FC236}">
                <a16:creationId xmlns:a16="http://schemas.microsoft.com/office/drawing/2014/main" id="{CEC7B24B-E2F8-D303-E36C-4637D67B441A}"/>
              </a:ext>
            </a:extLst>
          </p:cNvPr>
          <p:cNvGrpSpPr/>
          <p:nvPr/>
        </p:nvGrpSpPr>
        <p:grpSpPr>
          <a:xfrm>
            <a:off x="2604598" y="1444445"/>
            <a:ext cx="2130922" cy="3371537"/>
            <a:chOff x="710271" y="1246349"/>
            <a:chExt cx="1846804" cy="3178414"/>
          </a:xfrm>
        </p:grpSpPr>
        <p:sp>
          <p:nvSpPr>
            <p:cNvPr id="23" name="Google Shape;416;p21">
              <a:extLst>
                <a:ext uri="{FF2B5EF4-FFF2-40B4-BE49-F238E27FC236}">
                  <a16:creationId xmlns:a16="http://schemas.microsoft.com/office/drawing/2014/main" id="{60CC5713-7C70-0162-5CA2-CF709FCB2483}"/>
                </a:ext>
              </a:extLst>
            </p:cNvPr>
            <p:cNvSpPr/>
            <p:nvPr/>
          </p:nvSpPr>
          <p:spPr>
            <a:xfrm rot="10800000" flipH="1">
              <a:off x="710275" y="1888970"/>
              <a:ext cx="1846800" cy="2535793"/>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419;p21">
              <a:extLst>
                <a:ext uri="{FF2B5EF4-FFF2-40B4-BE49-F238E27FC236}">
                  <a16:creationId xmlns:a16="http://schemas.microsoft.com/office/drawing/2014/main" id="{3668CDC2-47C4-F3E0-DE58-6FAD6311D8B7}"/>
                </a:ext>
              </a:extLst>
            </p:cNvPr>
            <p:cNvSpPr/>
            <p:nvPr/>
          </p:nvSpPr>
          <p:spPr>
            <a:xfrm>
              <a:off x="710271" y="1246349"/>
              <a:ext cx="1846800" cy="552734"/>
            </a:xfrm>
            <a:prstGeom prst="round2SameRect">
              <a:avLst>
                <a:gd name="adj1" fmla="val 16667"/>
                <a:gd name="adj2" fmla="val 0"/>
              </a:avLst>
            </a:prstGeom>
            <a:solidFill>
              <a:srgbClr val="936303"/>
            </a:solidFill>
            <a:ln>
              <a:solidFill>
                <a:srgbClr val="936303"/>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sym typeface="Fira Sans Extra Condensed Medium"/>
                </a:rPr>
                <a:t>2) Geração - ONS</a:t>
              </a:r>
              <a:endParaRPr dirty="0"/>
            </a:p>
          </p:txBody>
        </p:sp>
      </p:grpSp>
      <p:sp>
        <p:nvSpPr>
          <p:cNvPr id="25" name="Google Shape;418;p21">
            <a:extLst>
              <a:ext uri="{FF2B5EF4-FFF2-40B4-BE49-F238E27FC236}">
                <a16:creationId xmlns:a16="http://schemas.microsoft.com/office/drawing/2014/main" id="{2A585BB8-815E-C134-F070-FC33A6204FD8}"/>
              </a:ext>
            </a:extLst>
          </p:cNvPr>
          <p:cNvSpPr txBox="1"/>
          <p:nvPr/>
        </p:nvSpPr>
        <p:spPr>
          <a:xfrm>
            <a:off x="2632301" y="2160526"/>
            <a:ext cx="2103214" cy="4588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936303"/>
                </a:solidFill>
                <a:latin typeface="Roboto"/>
                <a:ea typeface="Roboto"/>
                <a:cs typeface="Roboto"/>
                <a:sym typeface="Roboto"/>
              </a:rPr>
              <a:t>Período de Coleta </a:t>
            </a:r>
          </a:p>
          <a:p>
            <a:pPr marL="0" lvl="0" indent="0" rtl="0">
              <a:spcBef>
                <a:spcPts val="0"/>
              </a:spcBef>
              <a:spcAft>
                <a:spcPts val="0"/>
              </a:spcAft>
              <a:buNone/>
            </a:pPr>
            <a:r>
              <a:rPr lang="en" sz="1050" dirty="0">
                <a:latin typeface="Roboto"/>
                <a:ea typeface="Roboto"/>
                <a:cs typeface="Roboto"/>
                <a:sym typeface="Roboto"/>
              </a:rPr>
              <a:t>2013 a 2023 (10 anos)</a:t>
            </a:r>
            <a:endParaRPr sz="1050" dirty="0">
              <a:latin typeface="Roboto"/>
              <a:ea typeface="Roboto"/>
              <a:cs typeface="Roboto"/>
              <a:sym typeface="Roboto"/>
            </a:endParaRPr>
          </a:p>
        </p:txBody>
      </p:sp>
      <p:sp>
        <p:nvSpPr>
          <p:cNvPr id="26" name="Google Shape;418;p21">
            <a:extLst>
              <a:ext uri="{FF2B5EF4-FFF2-40B4-BE49-F238E27FC236}">
                <a16:creationId xmlns:a16="http://schemas.microsoft.com/office/drawing/2014/main" id="{F437F6EB-4F58-C75F-99CA-FCCCE7EA24B7}"/>
              </a:ext>
            </a:extLst>
          </p:cNvPr>
          <p:cNvSpPr txBox="1"/>
          <p:nvPr/>
        </p:nvSpPr>
        <p:spPr>
          <a:xfrm>
            <a:off x="2632300" y="3331470"/>
            <a:ext cx="2130917" cy="921526"/>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100" b="1" dirty="0">
                <a:solidFill>
                  <a:srgbClr val="936303"/>
                </a:solidFill>
                <a:latin typeface="Roboto"/>
                <a:ea typeface="Roboto"/>
                <a:cs typeface="Roboto"/>
                <a:sym typeface="Roboto"/>
              </a:rPr>
              <a:t>Dados Coletados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Nome Usina - </a:t>
            </a:r>
            <a:r>
              <a:rPr lang="pt-BR" sz="1000" dirty="0">
                <a:latin typeface="Roboto"/>
                <a:ea typeface="Roboto"/>
                <a:cs typeface="Roboto"/>
                <a:sym typeface="Roboto"/>
              </a:rPr>
              <a:t>texto</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Data </a:t>
            </a:r>
            <a:r>
              <a:rPr lang="pt-BR" sz="900" dirty="0">
                <a:latin typeface="Roboto"/>
                <a:ea typeface="Roboto"/>
                <a:cs typeface="Roboto"/>
                <a:sym typeface="Roboto"/>
              </a:rPr>
              <a:t>- (YYYY-MM-DD HH:MM)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Valor Geração </a:t>
            </a:r>
            <a:r>
              <a:rPr lang="pt-BR" sz="1000" dirty="0">
                <a:latin typeface="Roboto"/>
                <a:ea typeface="Roboto"/>
                <a:cs typeface="Roboto"/>
                <a:sym typeface="Roboto"/>
              </a:rPr>
              <a:t>- MWmed</a:t>
            </a:r>
            <a:endParaRPr sz="900" dirty="0">
              <a:latin typeface="Roboto"/>
              <a:ea typeface="Roboto"/>
              <a:cs typeface="Roboto"/>
              <a:sym typeface="Roboto"/>
            </a:endParaRPr>
          </a:p>
        </p:txBody>
      </p:sp>
      <p:sp>
        <p:nvSpPr>
          <p:cNvPr id="27" name="Google Shape;418;p21">
            <a:extLst>
              <a:ext uri="{FF2B5EF4-FFF2-40B4-BE49-F238E27FC236}">
                <a16:creationId xmlns:a16="http://schemas.microsoft.com/office/drawing/2014/main" id="{C17A1F37-06D4-2D2B-883E-26DEF8D7CAFA}"/>
              </a:ext>
            </a:extLst>
          </p:cNvPr>
          <p:cNvSpPr txBox="1"/>
          <p:nvPr/>
        </p:nvSpPr>
        <p:spPr>
          <a:xfrm>
            <a:off x="2616325" y="4337052"/>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936303"/>
                </a:solidFill>
                <a:latin typeface="Roboto"/>
                <a:ea typeface="Roboto"/>
                <a:cs typeface="Roboto"/>
                <a:sym typeface="Roboto"/>
              </a:rPr>
              <a:t>Fonte</a:t>
            </a:r>
          </a:p>
          <a:p>
            <a:pPr algn="ctr"/>
            <a:r>
              <a:rPr lang="pt-BR" sz="700" b="1" i="1" dirty="0">
                <a:solidFill>
                  <a:srgbClr val="0070C0"/>
                </a:solidFill>
                <a:latin typeface="Roboto"/>
                <a:ea typeface="Roboto"/>
                <a:cs typeface="Roboto"/>
                <a:sym typeface="Roboto"/>
                <a:hlinkClick r:id="rId4">
                  <a:extLst>
                    <a:ext uri="{A12FA001-AC4F-418D-AE19-62706E023703}">
                      <ahyp:hlinkClr xmlns:ahyp="http://schemas.microsoft.com/office/drawing/2018/hyperlinkcolor" val="tx"/>
                    </a:ext>
                  </a:extLst>
                </a:hlinkClick>
              </a:rPr>
              <a:t>Dados Históricos ONS</a:t>
            </a:r>
            <a:endParaRPr lang="en" sz="700" b="1" i="1" dirty="0">
              <a:solidFill>
                <a:srgbClr val="0070C0"/>
              </a:solidFill>
              <a:latin typeface="Roboto"/>
              <a:ea typeface="Roboto"/>
              <a:cs typeface="Roboto"/>
              <a:sym typeface="Roboto"/>
            </a:endParaRPr>
          </a:p>
        </p:txBody>
      </p:sp>
      <p:sp>
        <p:nvSpPr>
          <p:cNvPr id="29" name="TextBox 28">
            <a:extLst>
              <a:ext uri="{FF2B5EF4-FFF2-40B4-BE49-F238E27FC236}">
                <a16:creationId xmlns:a16="http://schemas.microsoft.com/office/drawing/2014/main" id="{216542AA-E62C-934A-6E51-55C5D7760D6A}"/>
              </a:ext>
            </a:extLst>
          </p:cNvPr>
          <p:cNvSpPr txBox="1"/>
          <p:nvPr/>
        </p:nvSpPr>
        <p:spPr>
          <a:xfrm>
            <a:off x="2632300" y="2676530"/>
            <a:ext cx="2087239" cy="769441"/>
          </a:xfrm>
          <a:prstGeom prst="rect">
            <a:avLst/>
          </a:prstGeom>
          <a:noFill/>
        </p:spPr>
        <p:txBody>
          <a:bodyPr wrap="square">
            <a:spAutoFit/>
          </a:bodyPr>
          <a:lstStyle/>
          <a:p>
            <a:r>
              <a:rPr lang="en" sz="1100" b="1" dirty="0">
                <a:solidFill>
                  <a:srgbClr val="936303"/>
                </a:solidFill>
                <a:latin typeface="Roboto"/>
                <a:ea typeface="Roboto"/>
                <a:cs typeface="Roboto"/>
                <a:sym typeface="Roboto"/>
              </a:rPr>
              <a:t>Filtros</a:t>
            </a:r>
          </a:p>
          <a:p>
            <a:r>
              <a:rPr lang="pt-BR" sz="1100" dirty="0">
                <a:latin typeface="Roboto"/>
                <a:ea typeface="Roboto"/>
                <a:cs typeface="Roboto"/>
                <a:sym typeface="Roboto"/>
              </a:rPr>
              <a:t>Estado (MG); Tipo (Fotovoltaica)</a:t>
            </a:r>
          </a:p>
          <a:p>
            <a:endParaRPr lang="en" sz="1100" b="1" dirty="0">
              <a:solidFill>
                <a:srgbClr val="C00000"/>
              </a:solidFill>
              <a:latin typeface="Roboto"/>
              <a:ea typeface="Roboto"/>
              <a:cs typeface="Roboto"/>
              <a:sym typeface="Roboto"/>
            </a:endParaRPr>
          </a:p>
        </p:txBody>
      </p:sp>
      <p:grpSp>
        <p:nvGrpSpPr>
          <p:cNvPr id="30" name="Google Shape;415;p21">
            <a:extLst>
              <a:ext uri="{FF2B5EF4-FFF2-40B4-BE49-F238E27FC236}">
                <a16:creationId xmlns:a16="http://schemas.microsoft.com/office/drawing/2014/main" id="{A607D2E2-1DD4-D912-78AE-81F11808158E}"/>
              </a:ext>
            </a:extLst>
          </p:cNvPr>
          <p:cNvGrpSpPr/>
          <p:nvPr/>
        </p:nvGrpSpPr>
        <p:grpSpPr>
          <a:xfrm>
            <a:off x="4869826" y="1444445"/>
            <a:ext cx="2130922" cy="3371537"/>
            <a:chOff x="710271" y="1246349"/>
            <a:chExt cx="1846804" cy="3178414"/>
          </a:xfrm>
        </p:grpSpPr>
        <p:sp>
          <p:nvSpPr>
            <p:cNvPr id="31" name="Google Shape;416;p21">
              <a:extLst>
                <a:ext uri="{FF2B5EF4-FFF2-40B4-BE49-F238E27FC236}">
                  <a16:creationId xmlns:a16="http://schemas.microsoft.com/office/drawing/2014/main" id="{C74BE96A-848E-FF38-3827-4148180BAA41}"/>
                </a:ext>
              </a:extLst>
            </p:cNvPr>
            <p:cNvSpPr/>
            <p:nvPr/>
          </p:nvSpPr>
          <p:spPr>
            <a:xfrm rot="10800000" flipH="1">
              <a:off x="710275" y="1888970"/>
              <a:ext cx="1846800" cy="2535793"/>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Google Shape;419;p21">
              <a:extLst>
                <a:ext uri="{FF2B5EF4-FFF2-40B4-BE49-F238E27FC236}">
                  <a16:creationId xmlns:a16="http://schemas.microsoft.com/office/drawing/2014/main" id="{AB78F610-C2D3-63DD-8746-40FC623D4BE7}"/>
                </a:ext>
              </a:extLst>
            </p:cNvPr>
            <p:cNvSpPr/>
            <p:nvPr/>
          </p:nvSpPr>
          <p:spPr>
            <a:xfrm>
              <a:off x="710271" y="1246349"/>
              <a:ext cx="1846800" cy="552734"/>
            </a:xfrm>
            <a:prstGeom prst="round2SameRect">
              <a:avLst>
                <a:gd name="adj1" fmla="val 16667"/>
                <a:gd name="adj2" fmla="val 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3) Relação Usinas - ONS</a:t>
              </a:r>
              <a:endParaRPr dirty="0"/>
            </a:p>
          </p:txBody>
        </p:sp>
      </p:grpSp>
      <p:sp>
        <p:nvSpPr>
          <p:cNvPr id="34" name="Google Shape;418;p21">
            <a:extLst>
              <a:ext uri="{FF2B5EF4-FFF2-40B4-BE49-F238E27FC236}">
                <a16:creationId xmlns:a16="http://schemas.microsoft.com/office/drawing/2014/main" id="{5C149ADA-833C-7754-8C04-61F34ACE7C43}"/>
              </a:ext>
            </a:extLst>
          </p:cNvPr>
          <p:cNvSpPr txBox="1"/>
          <p:nvPr/>
        </p:nvSpPr>
        <p:spPr>
          <a:xfrm>
            <a:off x="4897518" y="2873210"/>
            <a:ext cx="2130917" cy="958441"/>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100" b="1" dirty="0">
                <a:solidFill>
                  <a:schemeClr val="accent1">
                    <a:lumMod val="75000"/>
                  </a:schemeClr>
                </a:solidFill>
                <a:latin typeface="Roboto"/>
                <a:ea typeface="Roboto"/>
                <a:cs typeface="Roboto"/>
                <a:sym typeface="Roboto"/>
              </a:rPr>
              <a:t>Dados Coletados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Conjunto</a:t>
            </a:r>
            <a:r>
              <a:rPr lang="pt-BR" sz="1000" dirty="0">
                <a:latin typeface="Roboto"/>
                <a:ea typeface="Roboto"/>
                <a:cs typeface="Roboto"/>
                <a:sym typeface="Roboto"/>
              </a:rPr>
              <a:t> - texto</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Usina </a:t>
            </a:r>
            <a:r>
              <a:rPr lang="pt-BR" sz="900" dirty="0">
                <a:latin typeface="Roboto"/>
                <a:ea typeface="Roboto"/>
                <a:cs typeface="Roboto"/>
                <a:sym typeface="Roboto"/>
              </a:rPr>
              <a:t>– texto</a:t>
            </a:r>
          </a:p>
          <a:p>
            <a:pPr marL="171450" indent="-171450">
              <a:spcBef>
                <a:spcPts val="300"/>
              </a:spcBef>
              <a:buFont typeface="Wingdings" panose="05000000000000000000" pitchFamily="2" charset="2"/>
              <a:buChar char="§"/>
            </a:pPr>
            <a:r>
              <a:rPr lang="pt-BR" sz="1000" b="1" dirty="0">
                <a:latin typeface="Roboto"/>
                <a:ea typeface="Roboto"/>
                <a:cs typeface="Roboto"/>
                <a:sym typeface="Roboto"/>
              </a:rPr>
              <a:t>CEG - </a:t>
            </a:r>
            <a:r>
              <a:rPr lang="pt-BR" sz="900" dirty="0">
                <a:latin typeface="Roboto"/>
                <a:ea typeface="Roboto"/>
                <a:cs typeface="Roboto"/>
                <a:sym typeface="Roboto"/>
              </a:rPr>
              <a:t>número</a:t>
            </a:r>
          </a:p>
          <a:p>
            <a:pPr marL="171450" lvl="0" indent="-171450" algn="ctr" rtl="0">
              <a:spcBef>
                <a:spcPts val="0"/>
              </a:spcBef>
              <a:spcAft>
                <a:spcPts val="0"/>
              </a:spcAft>
              <a:buFont typeface="Wingdings" panose="05000000000000000000" pitchFamily="2" charset="2"/>
              <a:buChar char="§"/>
            </a:pPr>
            <a:endParaRPr sz="900" dirty="0">
              <a:latin typeface="Roboto"/>
              <a:ea typeface="Roboto"/>
              <a:cs typeface="Roboto"/>
              <a:sym typeface="Roboto"/>
            </a:endParaRPr>
          </a:p>
        </p:txBody>
      </p:sp>
      <p:sp>
        <p:nvSpPr>
          <p:cNvPr id="35" name="Google Shape;418;p21">
            <a:extLst>
              <a:ext uri="{FF2B5EF4-FFF2-40B4-BE49-F238E27FC236}">
                <a16:creationId xmlns:a16="http://schemas.microsoft.com/office/drawing/2014/main" id="{EA7ACB70-D6AE-8F23-4081-AFF719DF176B}"/>
              </a:ext>
            </a:extLst>
          </p:cNvPr>
          <p:cNvSpPr txBox="1"/>
          <p:nvPr/>
        </p:nvSpPr>
        <p:spPr>
          <a:xfrm>
            <a:off x="4869826" y="4349322"/>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accent1">
                    <a:lumMod val="75000"/>
                  </a:schemeClr>
                </a:solidFill>
                <a:latin typeface="Roboto"/>
                <a:ea typeface="Roboto"/>
                <a:cs typeface="Roboto"/>
                <a:sym typeface="Roboto"/>
              </a:rPr>
              <a:t>Fonte</a:t>
            </a:r>
          </a:p>
          <a:p>
            <a:pPr marL="0" lvl="0" indent="0" algn="ctr">
              <a:buFont typeface="Arial"/>
              <a:buNone/>
            </a:pPr>
            <a:r>
              <a:rPr lang="pt-BR" sz="700" b="1" i="1" dirty="0">
                <a:solidFill>
                  <a:srgbClr val="0070C0"/>
                </a:solidFill>
                <a:latin typeface="Roboto"/>
                <a:ea typeface="Roboto"/>
                <a:cs typeface="Roboto"/>
                <a:sym typeface="Roboto"/>
                <a:hlinkClick r:id="rId5">
                  <a:extLst>
                    <a:ext uri="{A12FA001-AC4F-418D-AE19-62706E023703}">
                      <ahyp:hlinkClr xmlns:ahyp="http://schemas.microsoft.com/office/drawing/2018/hyperlinkcolor" val="tx"/>
                    </a:ext>
                  </a:extLst>
                </a:hlinkClick>
              </a:rPr>
              <a:t>Usinas ONS</a:t>
            </a:r>
            <a:endParaRPr lang="en" sz="700" b="1" i="1" dirty="0">
              <a:solidFill>
                <a:srgbClr val="0070C0"/>
              </a:solidFill>
              <a:latin typeface="Roboto"/>
              <a:ea typeface="Roboto"/>
              <a:cs typeface="Roboto"/>
              <a:sym typeface="Roboto"/>
            </a:endParaRPr>
          </a:p>
        </p:txBody>
      </p:sp>
      <p:sp>
        <p:nvSpPr>
          <p:cNvPr id="45" name="TextBox 44">
            <a:extLst>
              <a:ext uri="{FF2B5EF4-FFF2-40B4-BE49-F238E27FC236}">
                <a16:creationId xmlns:a16="http://schemas.microsoft.com/office/drawing/2014/main" id="{BA03A843-F224-A47E-D4BB-7A48F3D5F442}"/>
              </a:ext>
            </a:extLst>
          </p:cNvPr>
          <p:cNvSpPr txBox="1"/>
          <p:nvPr/>
        </p:nvSpPr>
        <p:spPr>
          <a:xfrm>
            <a:off x="4895446" y="2213580"/>
            <a:ext cx="2087239" cy="769441"/>
          </a:xfrm>
          <a:prstGeom prst="rect">
            <a:avLst/>
          </a:prstGeom>
          <a:noFill/>
        </p:spPr>
        <p:txBody>
          <a:bodyPr wrap="square">
            <a:spAutoFit/>
          </a:bodyPr>
          <a:lstStyle/>
          <a:p>
            <a:r>
              <a:rPr lang="en" sz="1100" b="1" dirty="0">
                <a:solidFill>
                  <a:schemeClr val="accent1">
                    <a:lumMod val="75000"/>
                  </a:schemeClr>
                </a:solidFill>
                <a:latin typeface="Roboto"/>
                <a:ea typeface="Roboto"/>
                <a:cs typeface="Roboto"/>
                <a:sym typeface="Roboto"/>
              </a:rPr>
              <a:t>Filtros</a:t>
            </a:r>
          </a:p>
          <a:p>
            <a:r>
              <a:rPr lang="pt-BR" sz="1100" dirty="0">
                <a:latin typeface="Roboto"/>
                <a:ea typeface="Roboto"/>
                <a:cs typeface="Roboto"/>
                <a:sym typeface="Roboto"/>
              </a:rPr>
              <a:t>Estado (MG); Tipo (Fotovoltaica)</a:t>
            </a:r>
          </a:p>
          <a:p>
            <a:endParaRPr lang="en" sz="1100" b="1" dirty="0">
              <a:solidFill>
                <a:srgbClr val="C00000"/>
              </a:solidFill>
              <a:latin typeface="Roboto"/>
              <a:ea typeface="Roboto"/>
              <a:cs typeface="Roboto"/>
              <a:sym typeface="Roboto"/>
            </a:endParaRPr>
          </a:p>
        </p:txBody>
      </p:sp>
      <p:cxnSp>
        <p:nvCxnSpPr>
          <p:cNvPr id="47" name="Straight Arrow Connector 46">
            <a:extLst>
              <a:ext uri="{FF2B5EF4-FFF2-40B4-BE49-F238E27FC236}">
                <a16:creationId xmlns:a16="http://schemas.microsoft.com/office/drawing/2014/main" id="{E17BC48D-F58B-9314-7940-3AFC8912A4AE}"/>
              </a:ext>
            </a:extLst>
          </p:cNvPr>
          <p:cNvCxnSpPr>
            <a:cxnSpLocks/>
            <a:endCxn id="54" idx="3"/>
          </p:cNvCxnSpPr>
          <p:nvPr/>
        </p:nvCxnSpPr>
        <p:spPr>
          <a:xfrm>
            <a:off x="7176655" y="1295400"/>
            <a:ext cx="919650" cy="1577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88C9A4-2404-55D8-F928-F62D0DFD56EC}"/>
              </a:ext>
            </a:extLst>
          </p:cNvPr>
          <p:cNvCxnSpPr>
            <a:cxnSpLocks/>
            <a:endCxn id="54" idx="1"/>
          </p:cNvCxnSpPr>
          <p:nvPr/>
        </p:nvCxnSpPr>
        <p:spPr>
          <a:xfrm flipV="1">
            <a:off x="7188378" y="3475883"/>
            <a:ext cx="907927" cy="1527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Google Shape;419;p21">
            <a:extLst>
              <a:ext uri="{FF2B5EF4-FFF2-40B4-BE49-F238E27FC236}">
                <a16:creationId xmlns:a16="http://schemas.microsoft.com/office/drawing/2014/main" id="{476D0DB0-1A9D-CCD5-1825-385F3C8A2E19}"/>
              </a:ext>
            </a:extLst>
          </p:cNvPr>
          <p:cNvSpPr/>
          <p:nvPr/>
        </p:nvSpPr>
        <p:spPr>
          <a:xfrm>
            <a:off x="7289549" y="2873210"/>
            <a:ext cx="1613512" cy="602673"/>
          </a:xfrm>
          <a:prstGeom prst="round2SameRect">
            <a:avLst>
              <a:gd name="adj1" fmla="val 16667"/>
              <a:gd name="adj2" fmla="val 0"/>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sym typeface="Fira Sans Extra Condensed Medium"/>
              </a:rPr>
              <a:t>Banco de Dados SQLite3</a:t>
            </a:r>
            <a:endParaRPr dirty="0"/>
          </a:p>
        </p:txBody>
      </p:sp>
      <p:sp>
        <p:nvSpPr>
          <p:cNvPr id="60" name="Rectangle 59">
            <a:extLst>
              <a:ext uri="{FF2B5EF4-FFF2-40B4-BE49-F238E27FC236}">
                <a16:creationId xmlns:a16="http://schemas.microsoft.com/office/drawing/2014/main" id="{8D77F59C-8536-091F-90B5-32BE6D3C7517}"/>
              </a:ext>
            </a:extLst>
          </p:cNvPr>
          <p:cNvSpPr/>
          <p:nvPr/>
        </p:nvSpPr>
        <p:spPr>
          <a:xfrm>
            <a:off x="205063" y="1295400"/>
            <a:ext cx="6971592" cy="37130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279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Coleta de Dados Meteorológicos e de Geração de Energia Solar</a:t>
            </a:r>
            <a:endParaRPr sz="2800" dirty="0">
              <a:latin typeface="Fira Sans Extra Condensed Medium"/>
              <a:ea typeface="Fira Sans Extra Condensed Medium"/>
              <a:cs typeface="Fira Sans Extra Condensed Medium"/>
              <a:sym typeface="Fira Sans Extra Condensed Medium"/>
            </a:endParaRPr>
          </a:p>
        </p:txBody>
      </p:sp>
      <p:grpSp>
        <p:nvGrpSpPr>
          <p:cNvPr id="2" name="Google Shape;415;p21">
            <a:extLst>
              <a:ext uri="{FF2B5EF4-FFF2-40B4-BE49-F238E27FC236}">
                <a16:creationId xmlns:a16="http://schemas.microsoft.com/office/drawing/2014/main" id="{2CFF14B7-314F-C144-4F5E-584CE731ABBC}"/>
              </a:ext>
            </a:extLst>
          </p:cNvPr>
          <p:cNvGrpSpPr/>
          <p:nvPr/>
        </p:nvGrpSpPr>
        <p:grpSpPr>
          <a:xfrm>
            <a:off x="5666453" y="1107816"/>
            <a:ext cx="2130922" cy="3371537"/>
            <a:chOff x="710271" y="1246349"/>
            <a:chExt cx="1846804" cy="3178414"/>
          </a:xfrm>
        </p:grpSpPr>
        <p:sp>
          <p:nvSpPr>
            <p:cNvPr id="3" name="Google Shape;416;p21">
              <a:extLst>
                <a:ext uri="{FF2B5EF4-FFF2-40B4-BE49-F238E27FC236}">
                  <a16:creationId xmlns:a16="http://schemas.microsoft.com/office/drawing/2014/main" id="{405A12A5-BE6C-4E5B-708B-180120721AA7}"/>
                </a:ext>
              </a:extLst>
            </p:cNvPr>
            <p:cNvSpPr/>
            <p:nvPr/>
          </p:nvSpPr>
          <p:spPr>
            <a:xfrm rot="10800000" flipH="1">
              <a:off x="710275" y="1888970"/>
              <a:ext cx="1846800" cy="2535793"/>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419;p21">
              <a:extLst>
                <a:ext uri="{FF2B5EF4-FFF2-40B4-BE49-F238E27FC236}">
                  <a16:creationId xmlns:a16="http://schemas.microsoft.com/office/drawing/2014/main" id="{73BCB9B9-3241-9B1F-6671-A3C5298A9D7F}"/>
                </a:ext>
              </a:extLst>
            </p:cNvPr>
            <p:cNvSpPr/>
            <p:nvPr/>
          </p:nvSpPr>
          <p:spPr>
            <a:xfrm>
              <a:off x="710271" y="1246349"/>
              <a:ext cx="1846800" cy="552734"/>
            </a:xfrm>
            <a:prstGeom prst="round2Same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1) Meteorólogicos -INMET</a:t>
              </a:r>
              <a:endParaRPr dirty="0"/>
            </a:p>
          </p:txBody>
        </p:sp>
      </p:grpSp>
      <p:sp>
        <p:nvSpPr>
          <p:cNvPr id="16" name="Google Shape;418;p21">
            <a:extLst>
              <a:ext uri="{FF2B5EF4-FFF2-40B4-BE49-F238E27FC236}">
                <a16:creationId xmlns:a16="http://schemas.microsoft.com/office/drawing/2014/main" id="{FDF9AB7B-9205-D935-CC68-ACAAA882F516}"/>
              </a:ext>
            </a:extLst>
          </p:cNvPr>
          <p:cNvSpPr txBox="1"/>
          <p:nvPr/>
        </p:nvSpPr>
        <p:spPr>
          <a:xfrm>
            <a:off x="5694156" y="1823897"/>
            <a:ext cx="2103214" cy="4588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FBB831"/>
                </a:solidFill>
                <a:latin typeface="Roboto"/>
                <a:ea typeface="Roboto"/>
                <a:cs typeface="Roboto"/>
                <a:sym typeface="Roboto"/>
              </a:rPr>
              <a:t>Período de Coleta </a:t>
            </a:r>
          </a:p>
          <a:p>
            <a:pPr marL="0" lvl="0" indent="0" rtl="0">
              <a:spcBef>
                <a:spcPts val="0"/>
              </a:spcBef>
              <a:spcAft>
                <a:spcPts val="0"/>
              </a:spcAft>
              <a:buNone/>
            </a:pPr>
            <a:r>
              <a:rPr lang="en" sz="1050" dirty="0">
                <a:latin typeface="Roboto"/>
                <a:ea typeface="Roboto"/>
                <a:cs typeface="Roboto"/>
                <a:sym typeface="Roboto"/>
              </a:rPr>
              <a:t>2013 a 2023 (10 anos)</a:t>
            </a:r>
            <a:endParaRPr sz="1050" dirty="0">
              <a:latin typeface="Roboto"/>
              <a:ea typeface="Roboto"/>
              <a:cs typeface="Roboto"/>
              <a:sym typeface="Roboto"/>
            </a:endParaRPr>
          </a:p>
        </p:txBody>
      </p:sp>
      <p:sp>
        <p:nvSpPr>
          <p:cNvPr id="19" name="Google Shape;418;p21">
            <a:extLst>
              <a:ext uri="{FF2B5EF4-FFF2-40B4-BE49-F238E27FC236}">
                <a16:creationId xmlns:a16="http://schemas.microsoft.com/office/drawing/2014/main" id="{40D8BDF9-8F25-CB58-9FE0-51AD4F0D0E56}"/>
              </a:ext>
            </a:extLst>
          </p:cNvPr>
          <p:cNvSpPr txBox="1"/>
          <p:nvPr/>
        </p:nvSpPr>
        <p:spPr>
          <a:xfrm>
            <a:off x="5694156" y="2275142"/>
            <a:ext cx="2130917" cy="1838045"/>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100" b="1" dirty="0">
                <a:solidFill>
                  <a:srgbClr val="FBB831"/>
                </a:solidFill>
                <a:latin typeface="Roboto"/>
                <a:ea typeface="Roboto"/>
                <a:cs typeface="Roboto"/>
                <a:sym typeface="Roboto"/>
              </a:rPr>
              <a:t>Dados Coletados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Estação</a:t>
            </a:r>
            <a:r>
              <a:rPr lang="pt-BR" sz="1000" dirty="0">
                <a:latin typeface="Roboto"/>
                <a:ea typeface="Roboto"/>
                <a:cs typeface="Roboto"/>
                <a:sym typeface="Roboto"/>
              </a:rPr>
              <a:t> - texto</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Data </a:t>
            </a:r>
            <a:r>
              <a:rPr lang="pt-BR" sz="900" dirty="0">
                <a:latin typeface="Roboto"/>
                <a:ea typeface="Roboto"/>
                <a:cs typeface="Roboto"/>
                <a:sym typeface="Roboto"/>
              </a:rPr>
              <a:t>- (YYYY-MM-DD HH:MM)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Radiação Global </a:t>
            </a:r>
            <a:r>
              <a:rPr lang="pt-BR" sz="1000" dirty="0">
                <a:latin typeface="Roboto"/>
                <a:ea typeface="Roboto"/>
                <a:cs typeface="Roboto"/>
                <a:sym typeface="Roboto"/>
              </a:rPr>
              <a:t>- (KJ/m²)</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Temperatura do Ar </a:t>
            </a:r>
            <a:r>
              <a:rPr lang="pt-BR" sz="1000" dirty="0">
                <a:latin typeface="Roboto"/>
                <a:ea typeface="Roboto"/>
                <a:cs typeface="Roboto"/>
                <a:sym typeface="Roboto"/>
              </a:rPr>
              <a:t>- (°C)</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Umidade Relativa do Ar </a:t>
            </a:r>
            <a:r>
              <a:rPr lang="pt-BR" sz="1000" dirty="0">
                <a:latin typeface="Roboto"/>
                <a:ea typeface="Roboto"/>
                <a:cs typeface="Roboto"/>
                <a:sym typeface="Roboto"/>
              </a:rPr>
              <a:t>-(%)</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Velocidade do Vento </a:t>
            </a:r>
            <a:r>
              <a:rPr lang="pt-BR" sz="1000" dirty="0">
                <a:latin typeface="Roboto"/>
                <a:ea typeface="Roboto"/>
                <a:cs typeface="Roboto"/>
                <a:sym typeface="Roboto"/>
              </a:rPr>
              <a:t>- (m/s)</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Latitude</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Longitude</a:t>
            </a:r>
          </a:p>
          <a:p>
            <a:pPr marL="171450" lvl="0" indent="-171450" algn="ctr" rtl="0">
              <a:spcBef>
                <a:spcPts val="0"/>
              </a:spcBef>
              <a:spcAft>
                <a:spcPts val="0"/>
              </a:spcAft>
              <a:buFont typeface="Wingdings" panose="05000000000000000000" pitchFamily="2" charset="2"/>
              <a:buChar char="§"/>
            </a:pPr>
            <a:endParaRPr sz="900" dirty="0">
              <a:latin typeface="Roboto"/>
              <a:ea typeface="Roboto"/>
              <a:cs typeface="Roboto"/>
              <a:sym typeface="Roboto"/>
            </a:endParaRPr>
          </a:p>
        </p:txBody>
      </p:sp>
      <p:sp>
        <p:nvSpPr>
          <p:cNvPr id="21" name="Google Shape;418;p21">
            <a:extLst>
              <a:ext uri="{FF2B5EF4-FFF2-40B4-BE49-F238E27FC236}">
                <a16:creationId xmlns:a16="http://schemas.microsoft.com/office/drawing/2014/main" id="{D69E7193-B835-9393-CBE2-475A0D327E45}"/>
              </a:ext>
            </a:extLst>
          </p:cNvPr>
          <p:cNvSpPr txBox="1"/>
          <p:nvPr/>
        </p:nvSpPr>
        <p:spPr>
          <a:xfrm>
            <a:off x="5666448" y="4044841"/>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FBB831"/>
                </a:solidFill>
                <a:latin typeface="Roboto"/>
                <a:ea typeface="Roboto"/>
                <a:cs typeface="Roboto"/>
                <a:sym typeface="Roboto"/>
              </a:rPr>
              <a:t>Fonte</a:t>
            </a:r>
          </a:p>
          <a:p>
            <a:pPr marL="0" lvl="0" indent="0" algn="ctr" rtl="0">
              <a:spcBef>
                <a:spcPts val="0"/>
              </a:spcBef>
              <a:spcAft>
                <a:spcPts val="0"/>
              </a:spcAft>
              <a:buNone/>
            </a:pP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INMET</a:t>
            </a:r>
            <a:endParaRPr lang="en" sz="700" b="1" i="1" dirty="0">
              <a:solidFill>
                <a:srgbClr val="0070C0"/>
              </a:solidFill>
              <a:latin typeface="Roboto"/>
              <a:ea typeface="Roboto"/>
              <a:cs typeface="Roboto"/>
              <a:sym typeface="Roboto"/>
            </a:endParaRPr>
          </a:p>
        </p:txBody>
      </p:sp>
      <p:sp>
        <p:nvSpPr>
          <p:cNvPr id="5" name="TextBox 4">
            <a:extLst>
              <a:ext uri="{FF2B5EF4-FFF2-40B4-BE49-F238E27FC236}">
                <a16:creationId xmlns:a16="http://schemas.microsoft.com/office/drawing/2014/main" id="{38DC5A96-6394-DB75-0C26-CEB4F0031CB0}"/>
              </a:ext>
            </a:extLst>
          </p:cNvPr>
          <p:cNvSpPr txBox="1"/>
          <p:nvPr/>
        </p:nvSpPr>
        <p:spPr>
          <a:xfrm>
            <a:off x="360157" y="1906073"/>
            <a:ext cx="4572000" cy="1954381"/>
          </a:xfrm>
          <a:prstGeom prst="rect">
            <a:avLst/>
          </a:prstGeom>
          <a:noFill/>
        </p:spPr>
        <p:txBody>
          <a:bodyPr wrap="square">
            <a:spAutoFit/>
          </a:bodyPr>
          <a:lstStyle/>
          <a:p>
            <a:pPr algn="just"/>
            <a:r>
              <a:rPr lang="pt-BR" sz="1100" dirty="0">
                <a:latin typeface="Roboto" panose="02000000000000000000" pitchFamily="2" charset="0"/>
                <a:ea typeface="Roboto" panose="02000000000000000000" pitchFamily="2" charset="0"/>
                <a:cs typeface="Roboto" panose="02000000000000000000" pitchFamily="2" charset="0"/>
              </a:rPr>
              <a:t>Os dados climáticos utilizados neste estudo são provenientes do banco de dados do INMET (Instituto Nacional de Meteorologia). Esses dados incluem informações como </a:t>
            </a:r>
            <a:r>
              <a:rPr lang="pt-BR" sz="1100" b="1" dirty="0">
                <a:latin typeface="Roboto" panose="02000000000000000000" pitchFamily="2" charset="0"/>
                <a:ea typeface="Roboto" panose="02000000000000000000" pitchFamily="2" charset="0"/>
                <a:cs typeface="Roboto" panose="02000000000000000000" pitchFamily="2" charset="0"/>
              </a:rPr>
              <a:t>radiação</a:t>
            </a:r>
            <a:r>
              <a:rPr lang="pt-BR" sz="1100" dirty="0">
                <a:latin typeface="Roboto" panose="02000000000000000000" pitchFamily="2" charset="0"/>
                <a:ea typeface="Roboto" panose="02000000000000000000" pitchFamily="2" charset="0"/>
                <a:cs typeface="Roboto" panose="02000000000000000000" pitchFamily="2" charset="0"/>
              </a:rPr>
              <a:t>, </a:t>
            </a:r>
            <a:r>
              <a:rPr lang="pt-BR" sz="1100" b="1" dirty="0">
                <a:latin typeface="Roboto" panose="02000000000000000000" pitchFamily="2" charset="0"/>
                <a:ea typeface="Roboto" panose="02000000000000000000" pitchFamily="2" charset="0"/>
                <a:cs typeface="Roboto" panose="02000000000000000000" pitchFamily="2" charset="0"/>
              </a:rPr>
              <a:t>velocidade do vento, incidência solar e umidade do ar. </a:t>
            </a:r>
            <a:r>
              <a:rPr lang="pt-BR" sz="1100" dirty="0">
                <a:latin typeface="Roboto" panose="02000000000000000000" pitchFamily="2" charset="0"/>
                <a:ea typeface="Roboto" panose="02000000000000000000" pitchFamily="2" charset="0"/>
                <a:cs typeface="Roboto" panose="02000000000000000000" pitchFamily="2" charset="0"/>
              </a:rPr>
              <a:t>São fornecidos como um conjunto de arquivos no formato .</a:t>
            </a:r>
            <a:r>
              <a:rPr lang="pt-BR" sz="1100" dirty="0" err="1">
                <a:latin typeface="Roboto" panose="02000000000000000000" pitchFamily="2" charset="0"/>
                <a:ea typeface="Roboto" panose="02000000000000000000" pitchFamily="2" charset="0"/>
                <a:cs typeface="Roboto" panose="02000000000000000000" pitchFamily="2" charset="0"/>
              </a:rPr>
              <a:t>csv</a:t>
            </a:r>
            <a:r>
              <a:rPr lang="pt-BR" sz="1100" dirty="0">
                <a:latin typeface="Roboto" panose="02000000000000000000" pitchFamily="2" charset="0"/>
                <a:ea typeface="Roboto" panose="02000000000000000000" pitchFamily="2" charset="0"/>
                <a:cs typeface="Roboto" panose="02000000000000000000" pitchFamily="2" charset="0"/>
              </a:rPr>
              <a:t>, onde os dados são separados por vírgulas. Cada arquivo corresponde a uma estação meteorológica e contém dados de um ano inteiro. Antes dos dados, há uma pequena tabela com informações sobre o local, como coordenadas geográficas, nome, cidade, estado, altitude e código identificador. Os dados foram coletados de 2013 a março de 2023, fornecendo uma extensa série histórica para análise e modelagem. </a:t>
            </a:r>
          </a:p>
        </p:txBody>
      </p:sp>
    </p:spTree>
    <p:extLst>
      <p:ext uri="{BB962C8B-B14F-4D97-AF65-F5344CB8AC3E}">
        <p14:creationId xmlns:p14="http://schemas.microsoft.com/office/powerpoint/2010/main" val="403073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Coleta de Dados Meteorológicos e de Geração de Energia Solar</a:t>
            </a:r>
            <a:endParaRPr sz="2800" dirty="0">
              <a:latin typeface="Fira Sans Extra Condensed Medium"/>
              <a:ea typeface="Fira Sans Extra Condensed Medium"/>
              <a:cs typeface="Fira Sans Extra Condensed Medium"/>
              <a:sym typeface="Fira Sans Extra Condensed Medium"/>
            </a:endParaRPr>
          </a:p>
        </p:txBody>
      </p:sp>
      <p:sp>
        <p:nvSpPr>
          <p:cNvPr id="5" name="TextBox 4">
            <a:extLst>
              <a:ext uri="{FF2B5EF4-FFF2-40B4-BE49-F238E27FC236}">
                <a16:creationId xmlns:a16="http://schemas.microsoft.com/office/drawing/2014/main" id="{38DC5A96-6394-DB75-0C26-CEB4F0031CB0}"/>
              </a:ext>
            </a:extLst>
          </p:cNvPr>
          <p:cNvSpPr txBox="1"/>
          <p:nvPr/>
        </p:nvSpPr>
        <p:spPr>
          <a:xfrm>
            <a:off x="360157" y="1961986"/>
            <a:ext cx="4572000" cy="1954381"/>
          </a:xfrm>
          <a:prstGeom prst="rect">
            <a:avLst/>
          </a:prstGeom>
          <a:noFill/>
        </p:spPr>
        <p:txBody>
          <a:bodyPr wrap="square">
            <a:spAutoFit/>
          </a:bodyPr>
          <a:lstStyle/>
          <a:p>
            <a:pPr algn="just"/>
            <a:r>
              <a:rPr lang="pt-BR" sz="1100" dirty="0">
                <a:latin typeface="Roboto" panose="02000000000000000000" pitchFamily="2" charset="0"/>
                <a:ea typeface="Roboto" panose="02000000000000000000" pitchFamily="2" charset="0"/>
                <a:cs typeface="Roboto" panose="02000000000000000000" pitchFamily="2" charset="0"/>
              </a:rPr>
              <a:t>Os dados horários de geração de energia das usinas solares fotovoltaicas nacionais são provenientes da plataforma de dados abertos disponibilizado no site da ONS (Operador Nacional do Sistema). Os dados são organizados de duas maneiras: a partir do ano de 2022, os dados ficaram organizados por mês, sendo em formato .</a:t>
            </a:r>
            <a:r>
              <a:rPr lang="pt-BR" sz="1100" dirty="0" err="1">
                <a:latin typeface="Roboto" panose="02000000000000000000" pitchFamily="2" charset="0"/>
                <a:ea typeface="Roboto" panose="02000000000000000000" pitchFamily="2" charset="0"/>
                <a:cs typeface="Roboto" panose="02000000000000000000" pitchFamily="2" charset="0"/>
              </a:rPr>
              <a:t>xlsx</a:t>
            </a:r>
            <a:r>
              <a:rPr lang="pt-BR" sz="1100" dirty="0">
                <a:latin typeface="Roboto" panose="02000000000000000000" pitchFamily="2" charset="0"/>
                <a:ea typeface="Roboto" panose="02000000000000000000" pitchFamily="2" charset="0"/>
                <a:cs typeface="Roboto" panose="02000000000000000000" pitchFamily="2" charset="0"/>
              </a:rPr>
              <a:t>. Antes do ano de 2022, os dados eram organizados inteiramente em um único arquivo anual, em um arquivo tipo </a:t>
            </a:r>
            <a:r>
              <a:rPr lang="pt-BR" sz="1100" dirty="0" err="1">
                <a:latin typeface="Roboto" panose="02000000000000000000" pitchFamily="2" charset="0"/>
                <a:ea typeface="Roboto" panose="02000000000000000000" pitchFamily="2" charset="0"/>
                <a:cs typeface="Roboto" panose="02000000000000000000" pitchFamily="2" charset="0"/>
              </a:rPr>
              <a:t>csv</a:t>
            </a:r>
            <a:r>
              <a:rPr lang="pt-BR" sz="1100" dirty="0">
                <a:latin typeface="Roboto" panose="02000000000000000000" pitchFamily="2" charset="0"/>
                <a:ea typeface="Roboto" panose="02000000000000000000" pitchFamily="2" charset="0"/>
                <a:cs typeface="Roboto" panose="02000000000000000000" pitchFamily="2" charset="0"/>
              </a:rPr>
              <a:t>.</a:t>
            </a:r>
          </a:p>
          <a:p>
            <a:pPr algn="just"/>
            <a:r>
              <a:rPr lang="pt-BR" sz="1100" dirty="0">
                <a:latin typeface="Roboto" panose="02000000000000000000" pitchFamily="2" charset="0"/>
                <a:ea typeface="Roboto" panose="02000000000000000000" pitchFamily="2" charset="0"/>
                <a:cs typeface="Roboto" panose="02000000000000000000" pitchFamily="2" charset="0"/>
              </a:rPr>
              <a:t>O conteúdo dos dados permite acessar a produção horária de cada usina solar, juntamente com seus respectivos nomes. Os dados foram coletados de 2013 a março de 2023, fornecendo uma extensa série histórica para análise e modelagem. </a:t>
            </a:r>
          </a:p>
        </p:txBody>
      </p:sp>
      <p:grpSp>
        <p:nvGrpSpPr>
          <p:cNvPr id="4" name="Google Shape;415;p21">
            <a:extLst>
              <a:ext uri="{FF2B5EF4-FFF2-40B4-BE49-F238E27FC236}">
                <a16:creationId xmlns:a16="http://schemas.microsoft.com/office/drawing/2014/main" id="{E02345BE-A27D-86A2-4C58-94A9789D42E8}"/>
              </a:ext>
            </a:extLst>
          </p:cNvPr>
          <p:cNvGrpSpPr/>
          <p:nvPr/>
        </p:nvGrpSpPr>
        <p:grpSpPr>
          <a:xfrm>
            <a:off x="6192925" y="1107816"/>
            <a:ext cx="2130922" cy="3371537"/>
            <a:chOff x="710271" y="1246349"/>
            <a:chExt cx="1846804" cy="3178414"/>
          </a:xfrm>
        </p:grpSpPr>
        <p:sp>
          <p:nvSpPr>
            <p:cNvPr id="7" name="Google Shape;416;p21">
              <a:extLst>
                <a:ext uri="{FF2B5EF4-FFF2-40B4-BE49-F238E27FC236}">
                  <a16:creationId xmlns:a16="http://schemas.microsoft.com/office/drawing/2014/main" id="{2455332D-2B2E-FB81-E251-99B833B44A1F}"/>
                </a:ext>
              </a:extLst>
            </p:cNvPr>
            <p:cNvSpPr/>
            <p:nvPr/>
          </p:nvSpPr>
          <p:spPr>
            <a:xfrm rot="10800000" flipH="1">
              <a:off x="710275" y="1888970"/>
              <a:ext cx="1846800" cy="2535793"/>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419;p21">
              <a:extLst>
                <a:ext uri="{FF2B5EF4-FFF2-40B4-BE49-F238E27FC236}">
                  <a16:creationId xmlns:a16="http://schemas.microsoft.com/office/drawing/2014/main" id="{C0584308-D381-0A6E-0B21-2772521226AF}"/>
                </a:ext>
              </a:extLst>
            </p:cNvPr>
            <p:cNvSpPr/>
            <p:nvPr/>
          </p:nvSpPr>
          <p:spPr>
            <a:xfrm>
              <a:off x="710271" y="1246349"/>
              <a:ext cx="1846800" cy="552734"/>
            </a:xfrm>
            <a:prstGeom prst="round2SameRect">
              <a:avLst>
                <a:gd name="adj1" fmla="val 16667"/>
                <a:gd name="adj2" fmla="val 0"/>
              </a:avLst>
            </a:prstGeom>
            <a:solidFill>
              <a:srgbClr val="936303"/>
            </a:solidFill>
            <a:ln>
              <a:solidFill>
                <a:srgbClr val="936303"/>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sym typeface="Fira Sans Extra Condensed Medium"/>
                </a:rPr>
                <a:t>2) Geração - ONS</a:t>
              </a:r>
              <a:endParaRPr dirty="0"/>
            </a:p>
          </p:txBody>
        </p:sp>
      </p:grpSp>
      <p:sp>
        <p:nvSpPr>
          <p:cNvPr id="9" name="Google Shape;418;p21">
            <a:extLst>
              <a:ext uri="{FF2B5EF4-FFF2-40B4-BE49-F238E27FC236}">
                <a16:creationId xmlns:a16="http://schemas.microsoft.com/office/drawing/2014/main" id="{46C9F22F-46CD-F576-21BF-953A3C259C98}"/>
              </a:ext>
            </a:extLst>
          </p:cNvPr>
          <p:cNvSpPr txBox="1"/>
          <p:nvPr/>
        </p:nvSpPr>
        <p:spPr>
          <a:xfrm>
            <a:off x="6220628" y="1823897"/>
            <a:ext cx="2103214" cy="4588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936303"/>
                </a:solidFill>
                <a:latin typeface="Roboto"/>
                <a:ea typeface="Roboto"/>
                <a:cs typeface="Roboto"/>
                <a:sym typeface="Roboto"/>
              </a:rPr>
              <a:t>Período de Coleta </a:t>
            </a:r>
          </a:p>
          <a:p>
            <a:pPr marL="0" lvl="0" indent="0" rtl="0">
              <a:spcBef>
                <a:spcPts val="0"/>
              </a:spcBef>
              <a:spcAft>
                <a:spcPts val="0"/>
              </a:spcAft>
              <a:buNone/>
            </a:pPr>
            <a:r>
              <a:rPr lang="en" sz="1050" dirty="0">
                <a:latin typeface="Roboto"/>
                <a:ea typeface="Roboto"/>
                <a:cs typeface="Roboto"/>
                <a:sym typeface="Roboto"/>
              </a:rPr>
              <a:t>2013 a 2023 (10 anos)</a:t>
            </a:r>
            <a:endParaRPr sz="1050" dirty="0">
              <a:latin typeface="Roboto"/>
              <a:ea typeface="Roboto"/>
              <a:cs typeface="Roboto"/>
              <a:sym typeface="Roboto"/>
            </a:endParaRPr>
          </a:p>
        </p:txBody>
      </p:sp>
      <p:sp>
        <p:nvSpPr>
          <p:cNvPr id="10" name="Google Shape;418;p21">
            <a:extLst>
              <a:ext uri="{FF2B5EF4-FFF2-40B4-BE49-F238E27FC236}">
                <a16:creationId xmlns:a16="http://schemas.microsoft.com/office/drawing/2014/main" id="{41408878-D223-8887-10A3-9E10189ACE53}"/>
              </a:ext>
            </a:extLst>
          </p:cNvPr>
          <p:cNvSpPr txBox="1"/>
          <p:nvPr/>
        </p:nvSpPr>
        <p:spPr>
          <a:xfrm>
            <a:off x="6220627" y="2994841"/>
            <a:ext cx="2130917" cy="921526"/>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100" b="1" dirty="0">
                <a:solidFill>
                  <a:srgbClr val="936303"/>
                </a:solidFill>
                <a:latin typeface="Roboto"/>
                <a:ea typeface="Roboto"/>
                <a:cs typeface="Roboto"/>
                <a:sym typeface="Roboto"/>
              </a:rPr>
              <a:t>Dados Coletados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Nome Usina - </a:t>
            </a:r>
            <a:r>
              <a:rPr lang="pt-BR" sz="1000" dirty="0">
                <a:latin typeface="Roboto"/>
                <a:ea typeface="Roboto"/>
                <a:cs typeface="Roboto"/>
                <a:sym typeface="Roboto"/>
              </a:rPr>
              <a:t>texto</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Data </a:t>
            </a:r>
            <a:r>
              <a:rPr lang="pt-BR" sz="900" dirty="0">
                <a:latin typeface="Roboto"/>
                <a:ea typeface="Roboto"/>
                <a:cs typeface="Roboto"/>
                <a:sym typeface="Roboto"/>
              </a:rPr>
              <a:t>- (YYYY-MM-DD HH:MM)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Valor Geração </a:t>
            </a:r>
            <a:r>
              <a:rPr lang="pt-BR" sz="1000" dirty="0">
                <a:latin typeface="Roboto"/>
                <a:ea typeface="Roboto"/>
                <a:cs typeface="Roboto"/>
                <a:sym typeface="Roboto"/>
              </a:rPr>
              <a:t>- MWmed</a:t>
            </a:r>
            <a:endParaRPr sz="900" dirty="0">
              <a:latin typeface="Roboto"/>
              <a:ea typeface="Roboto"/>
              <a:cs typeface="Roboto"/>
              <a:sym typeface="Roboto"/>
            </a:endParaRPr>
          </a:p>
        </p:txBody>
      </p:sp>
      <p:sp>
        <p:nvSpPr>
          <p:cNvPr id="11" name="Google Shape;418;p21">
            <a:extLst>
              <a:ext uri="{FF2B5EF4-FFF2-40B4-BE49-F238E27FC236}">
                <a16:creationId xmlns:a16="http://schemas.microsoft.com/office/drawing/2014/main" id="{24BC1FFE-6F5A-F9A8-0B09-1E9306DAA3FA}"/>
              </a:ext>
            </a:extLst>
          </p:cNvPr>
          <p:cNvSpPr txBox="1"/>
          <p:nvPr/>
        </p:nvSpPr>
        <p:spPr>
          <a:xfrm>
            <a:off x="6204652" y="4000423"/>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936303"/>
                </a:solidFill>
                <a:latin typeface="Roboto"/>
                <a:ea typeface="Roboto"/>
                <a:cs typeface="Roboto"/>
                <a:sym typeface="Roboto"/>
              </a:rPr>
              <a:t>Fonte</a:t>
            </a:r>
          </a:p>
          <a:p>
            <a:pPr algn="ct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ONS</a:t>
            </a:r>
            <a:endParaRPr lang="en" sz="700" b="1" i="1" dirty="0">
              <a:solidFill>
                <a:srgbClr val="0070C0"/>
              </a:solidFill>
              <a:latin typeface="Roboto"/>
              <a:ea typeface="Roboto"/>
              <a:cs typeface="Roboto"/>
              <a:sym typeface="Roboto"/>
            </a:endParaRPr>
          </a:p>
        </p:txBody>
      </p:sp>
      <p:sp>
        <p:nvSpPr>
          <p:cNvPr id="12" name="TextBox 11">
            <a:extLst>
              <a:ext uri="{FF2B5EF4-FFF2-40B4-BE49-F238E27FC236}">
                <a16:creationId xmlns:a16="http://schemas.microsoft.com/office/drawing/2014/main" id="{978FB078-7F7D-DD56-98A1-C0408A2320D5}"/>
              </a:ext>
            </a:extLst>
          </p:cNvPr>
          <p:cNvSpPr txBox="1"/>
          <p:nvPr/>
        </p:nvSpPr>
        <p:spPr>
          <a:xfrm>
            <a:off x="6220627" y="2339901"/>
            <a:ext cx="2087239" cy="769441"/>
          </a:xfrm>
          <a:prstGeom prst="rect">
            <a:avLst/>
          </a:prstGeom>
          <a:noFill/>
        </p:spPr>
        <p:txBody>
          <a:bodyPr wrap="square">
            <a:spAutoFit/>
          </a:bodyPr>
          <a:lstStyle/>
          <a:p>
            <a:r>
              <a:rPr lang="en" sz="1100" b="1" dirty="0">
                <a:solidFill>
                  <a:srgbClr val="936303"/>
                </a:solidFill>
                <a:latin typeface="Roboto"/>
                <a:ea typeface="Roboto"/>
                <a:cs typeface="Roboto"/>
                <a:sym typeface="Roboto"/>
              </a:rPr>
              <a:t>Filtros</a:t>
            </a:r>
          </a:p>
          <a:p>
            <a:r>
              <a:rPr lang="pt-BR" sz="1100" dirty="0">
                <a:latin typeface="Roboto"/>
                <a:ea typeface="Roboto"/>
                <a:cs typeface="Roboto"/>
                <a:sym typeface="Roboto"/>
              </a:rPr>
              <a:t>Estado (MG); Tipo (Fotovoltaica)</a:t>
            </a:r>
          </a:p>
          <a:p>
            <a:endParaRPr lang="en" sz="1100" b="1" dirty="0">
              <a:solidFill>
                <a:srgbClr val="C00000"/>
              </a:solidFill>
              <a:latin typeface="Roboto"/>
              <a:ea typeface="Roboto"/>
              <a:cs typeface="Roboto"/>
              <a:sym typeface="Roboto"/>
            </a:endParaRPr>
          </a:p>
        </p:txBody>
      </p:sp>
    </p:spTree>
    <p:extLst>
      <p:ext uri="{BB962C8B-B14F-4D97-AF65-F5344CB8AC3E}">
        <p14:creationId xmlns:p14="http://schemas.microsoft.com/office/powerpoint/2010/main" val="172940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Coleta de Dados Meteorológicos e de Geração de Energia Solar</a:t>
            </a:r>
            <a:endParaRPr sz="2800" dirty="0">
              <a:latin typeface="Fira Sans Extra Condensed Medium"/>
              <a:ea typeface="Fira Sans Extra Condensed Medium"/>
              <a:cs typeface="Fira Sans Extra Condensed Medium"/>
              <a:sym typeface="Fira Sans Extra Condensed Medium"/>
            </a:endParaRPr>
          </a:p>
        </p:txBody>
      </p:sp>
      <p:sp>
        <p:nvSpPr>
          <p:cNvPr id="5" name="TextBox 4">
            <a:extLst>
              <a:ext uri="{FF2B5EF4-FFF2-40B4-BE49-F238E27FC236}">
                <a16:creationId xmlns:a16="http://schemas.microsoft.com/office/drawing/2014/main" id="{38DC5A96-6394-DB75-0C26-CEB4F0031CB0}"/>
              </a:ext>
            </a:extLst>
          </p:cNvPr>
          <p:cNvSpPr txBox="1"/>
          <p:nvPr/>
        </p:nvSpPr>
        <p:spPr>
          <a:xfrm>
            <a:off x="767421" y="1904555"/>
            <a:ext cx="3419393" cy="2462213"/>
          </a:xfrm>
          <a:prstGeom prst="rect">
            <a:avLst/>
          </a:prstGeom>
          <a:noFill/>
        </p:spPr>
        <p:txBody>
          <a:bodyPr wrap="square">
            <a:spAutoFit/>
          </a:bodyPr>
          <a:lstStyle/>
          <a:p>
            <a:pPr algn="just"/>
            <a:r>
              <a:rPr lang="pt-BR" sz="1100" dirty="0">
                <a:latin typeface="Roboto" panose="02000000000000000000" pitchFamily="2" charset="0"/>
                <a:ea typeface="Roboto" panose="02000000000000000000" pitchFamily="2" charset="0"/>
                <a:cs typeface="Roboto" panose="02000000000000000000" pitchFamily="2" charset="0"/>
              </a:rPr>
              <a:t>Além disso, outra base de dados foi obtida no site do ONS (Operador Nacional dos</a:t>
            </a:r>
          </a:p>
          <a:p>
            <a:pPr algn="just"/>
            <a:r>
              <a:rPr lang="pt-BR" sz="1100" dirty="0">
                <a:latin typeface="Roboto" panose="02000000000000000000" pitchFamily="2" charset="0"/>
                <a:ea typeface="Roboto" panose="02000000000000000000" pitchFamily="2" charset="0"/>
                <a:cs typeface="Roboto" panose="02000000000000000000" pitchFamily="2" charset="0"/>
              </a:rPr>
              <a:t>Sistemas Elétricos) para estabelecer a relação entre os nomes das usinas (presentes</a:t>
            </a:r>
          </a:p>
          <a:p>
            <a:pPr algn="just"/>
            <a:r>
              <a:rPr lang="pt-BR" sz="1100" dirty="0">
                <a:latin typeface="Roboto" panose="02000000000000000000" pitchFamily="2" charset="0"/>
                <a:ea typeface="Roboto" panose="02000000000000000000" pitchFamily="2" charset="0"/>
                <a:cs typeface="Roboto" panose="02000000000000000000" pitchFamily="2" charset="0"/>
              </a:rPr>
              <a:t>na segunda base de dados) e os códigos CEG (Cadastro de Empreendimentos de</a:t>
            </a:r>
          </a:p>
          <a:p>
            <a:pPr algn="just"/>
            <a:r>
              <a:rPr lang="pt-BR" sz="1100" dirty="0">
                <a:latin typeface="Roboto" panose="02000000000000000000" pitchFamily="2" charset="0"/>
                <a:ea typeface="Roboto" panose="02000000000000000000" pitchFamily="2" charset="0"/>
                <a:cs typeface="Roboto" panose="02000000000000000000" pitchFamily="2" charset="0"/>
              </a:rPr>
              <a:t>Geração, presentes na terceira base de dados). Essa ligação é crítica para unificar</a:t>
            </a:r>
          </a:p>
          <a:p>
            <a:pPr algn="just"/>
            <a:r>
              <a:rPr lang="pt-BR" sz="1100" dirty="0">
                <a:latin typeface="Roboto" panose="02000000000000000000" pitchFamily="2" charset="0"/>
                <a:ea typeface="Roboto" panose="02000000000000000000" pitchFamily="2" charset="0"/>
                <a:cs typeface="Roboto" panose="02000000000000000000" pitchFamily="2" charset="0"/>
              </a:rPr>
              <a:t>os dados dos dois bancos em um conjunto único e coeso. Dessa forma, o banco</a:t>
            </a:r>
          </a:p>
          <a:p>
            <a:pPr algn="just"/>
            <a:r>
              <a:rPr lang="pt-BR" sz="1100" dirty="0">
                <a:latin typeface="Roboto" panose="02000000000000000000" pitchFamily="2" charset="0"/>
                <a:ea typeface="Roboto" panose="02000000000000000000" pitchFamily="2" charset="0"/>
                <a:cs typeface="Roboto" panose="02000000000000000000" pitchFamily="2" charset="0"/>
              </a:rPr>
              <a:t>de dados do ONS integra e sincroniza as informações, proporcionando uma visão</a:t>
            </a:r>
          </a:p>
          <a:p>
            <a:pPr algn="just"/>
            <a:r>
              <a:rPr lang="pt-BR" sz="1100" dirty="0">
                <a:latin typeface="Roboto" panose="02000000000000000000" pitchFamily="2" charset="0"/>
                <a:ea typeface="Roboto" panose="02000000000000000000" pitchFamily="2" charset="0"/>
                <a:cs typeface="Roboto" panose="02000000000000000000" pitchFamily="2" charset="0"/>
              </a:rPr>
              <a:t>consolidada das usinas solares e estações meteorológicas</a:t>
            </a:r>
          </a:p>
        </p:txBody>
      </p:sp>
      <p:grpSp>
        <p:nvGrpSpPr>
          <p:cNvPr id="13" name="Google Shape;415;p21">
            <a:extLst>
              <a:ext uri="{FF2B5EF4-FFF2-40B4-BE49-F238E27FC236}">
                <a16:creationId xmlns:a16="http://schemas.microsoft.com/office/drawing/2014/main" id="{0596E8A0-4F87-B8C4-2C6D-528BF8FE03CA}"/>
              </a:ext>
            </a:extLst>
          </p:cNvPr>
          <p:cNvGrpSpPr/>
          <p:nvPr/>
        </p:nvGrpSpPr>
        <p:grpSpPr>
          <a:xfrm>
            <a:off x="6102881" y="1003037"/>
            <a:ext cx="2130922" cy="3371537"/>
            <a:chOff x="710271" y="1246349"/>
            <a:chExt cx="1846804" cy="3178414"/>
          </a:xfrm>
        </p:grpSpPr>
        <p:sp>
          <p:nvSpPr>
            <p:cNvPr id="14" name="Google Shape;416;p21">
              <a:extLst>
                <a:ext uri="{FF2B5EF4-FFF2-40B4-BE49-F238E27FC236}">
                  <a16:creationId xmlns:a16="http://schemas.microsoft.com/office/drawing/2014/main" id="{E6B58DA2-163D-F1B5-1439-AC6A57E7BF10}"/>
                </a:ext>
              </a:extLst>
            </p:cNvPr>
            <p:cNvSpPr/>
            <p:nvPr/>
          </p:nvSpPr>
          <p:spPr>
            <a:xfrm rot="10800000" flipH="1">
              <a:off x="710275" y="1888970"/>
              <a:ext cx="1846800" cy="2535793"/>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419;p21">
              <a:extLst>
                <a:ext uri="{FF2B5EF4-FFF2-40B4-BE49-F238E27FC236}">
                  <a16:creationId xmlns:a16="http://schemas.microsoft.com/office/drawing/2014/main" id="{64220512-6078-E828-8009-B19DE7AE883C}"/>
                </a:ext>
              </a:extLst>
            </p:cNvPr>
            <p:cNvSpPr/>
            <p:nvPr/>
          </p:nvSpPr>
          <p:spPr>
            <a:xfrm>
              <a:off x="710271" y="1246349"/>
              <a:ext cx="1846800" cy="552734"/>
            </a:xfrm>
            <a:prstGeom prst="round2SameRect">
              <a:avLst>
                <a:gd name="adj1" fmla="val 16667"/>
                <a:gd name="adj2" fmla="val 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3) Relação Usinas - ONS</a:t>
              </a:r>
              <a:endParaRPr dirty="0"/>
            </a:p>
          </p:txBody>
        </p:sp>
      </p:grpSp>
      <p:sp>
        <p:nvSpPr>
          <p:cNvPr id="17" name="Google Shape;418;p21">
            <a:extLst>
              <a:ext uri="{FF2B5EF4-FFF2-40B4-BE49-F238E27FC236}">
                <a16:creationId xmlns:a16="http://schemas.microsoft.com/office/drawing/2014/main" id="{E453FBD8-3A21-8A42-0784-8BC2106FC07E}"/>
              </a:ext>
            </a:extLst>
          </p:cNvPr>
          <p:cNvSpPr txBox="1"/>
          <p:nvPr/>
        </p:nvSpPr>
        <p:spPr>
          <a:xfrm>
            <a:off x="6130573" y="2431802"/>
            <a:ext cx="2130917" cy="958441"/>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n" sz="1100" b="1" dirty="0">
                <a:solidFill>
                  <a:schemeClr val="accent1">
                    <a:lumMod val="75000"/>
                  </a:schemeClr>
                </a:solidFill>
                <a:latin typeface="Roboto"/>
                <a:ea typeface="Roboto"/>
                <a:cs typeface="Roboto"/>
                <a:sym typeface="Roboto"/>
              </a:rPr>
              <a:t>Dados Coletados </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Conjunto</a:t>
            </a:r>
            <a:r>
              <a:rPr lang="pt-BR" sz="1000" dirty="0">
                <a:latin typeface="Roboto"/>
                <a:ea typeface="Roboto"/>
                <a:cs typeface="Roboto"/>
                <a:sym typeface="Roboto"/>
              </a:rPr>
              <a:t> - texto</a:t>
            </a:r>
          </a:p>
          <a:p>
            <a:pPr marL="171450" lvl="0" indent="-171450" rtl="0">
              <a:spcBef>
                <a:spcPts val="300"/>
              </a:spcBef>
              <a:spcAft>
                <a:spcPts val="0"/>
              </a:spcAft>
              <a:buFont typeface="Wingdings" panose="05000000000000000000" pitchFamily="2" charset="2"/>
              <a:buChar char="§"/>
            </a:pPr>
            <a:r>
              <a:rPr lang="pt-BR" sz="1000" b="1" dirty="0">
                <a:latin typeface="Roboto"/>
                <a:ea typeface="Roboto"/>
                <a:cs typeface="Roboto"/>
                <a:sym typeface="Roboto"/>
              </a:rPr>
              <a:t>Usina </a:t>
            </a:r>
            <a:r>
              <a:rPr lang="pt-BR" sz="900" dirty="0">
                <a:latin typeface="Roboto"/>
                <a:ea typeface="Roboto"/>
                <a:cs typeface="Roboto"/>
                <a:sym typeface="Roboto"/>
              </a:rPr>
              <a:t>– texto</a:t>
            </a:r>
          </a:p>
          <a:p>
            <a:pPr marL="171450" indent="-171450">
              <a:spcBef>
                <a:spcPts val="300"/>
              </a:spcBef>
              <a:buFont typeface="Wingdings" panose="05000000000000000000" pitchFamily="2" charset="2"/>
              <a:buChar char="§"/>
            </a:pPr>
            <a:r>
              <a:rPr lang="pt-BR" sz="1000" b="1" dirty="0">
                <a:latin typeface="Roboto"/>
                <a:ea typeface="Roboto"/>
                <a:cs typeface="Roboto"/>
                <a:sym typeface="Roboto"/>
              </a:rPr>
              <a:t>CEG - </a:t>
            </a:r>
            <a:r>
              <a:rPr lang="pt-BR" sz="900" dirty="0">
                <a:latin typeface="Roboto"/>
                <a:ea typeface="Roboto"/>
                <a:cs typeface="Roboto"/>
                <a:sym typeface="Roboto"/>
              </a:rPr>
              <a:t>número</a:t>
            </a:r>
          </a:p>
          <a:p>
            <a:pPr marL="171450" lvl="0" indent="-171450" algn="ctr" rtl="0">
              <a:spcBef>
                <a:spcPts val="0"/>
              </a:spcBef>
              <a:spcAft>
                <a:spcPts val="0"/>
              </a:spcAft>
              <a:buFont typeface="Wingdings" panose="05000000000000000000" pitchFamily="2" charset="2"/>
              <a:buChar char="§"/>
            </a:pPr>
            <a:endParaRPr sz="900" dirty="0">
              <a:latin typeface="Roboto"/>
              <a:ea typeface="Roboto"/>
              <a:cs typeface="Roboto"/>
              <a:sym typeface="Roboto"/>
            </a:endParaRPr>
          </a:p>
        </p:txBody>
      </p:sp>
      <p:sp>
        <p:nvSpPr>
          <p:cNvPr id="18" name="Google Shape;418;p21">
            <a:extLst>
              <a:ext uri="{FF2B5EF4-FFF2-40B4-BE49-F238E27FC236}">
                <a16:creationId xmlns:a16="http://schemas.microsoft.com/office/drawing/2014/main" id="{F84DAC23-0A3D-CC93-0D85-4AD46811227F}"/>
              </a:ext>
            </a:extLst>
          </p:cNvPr>
          <p:cNvSpPr txBox="1"/>
          <p:nvPr/>
        </p:nvSpPr>
        <p:spPr>
          <a:xfrm>
            <a:off x="6102881" y="3907914"/>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accent1">
                    <a:lumMod val="75000"/>
                  </a:schemeClr>
                </a:solidFill>
                <a:latin typeface="Roboto"/>
                <a:ea typeface="Roboto"/>
                <a:cs typeface="Roboto"/>
                <a:sym typeface="Roboto"/>
              </a:rPr>
              <a:t>Fonte</a:t>
            </a:r>
          </a:p>
          <a:p>
            <a:pPr marL="0" lvl="0" indent="0" algn="ctr">
              <a:buFont typeface="Arial"/>
              <a:buNone/>
            </a:pP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Usinas ONS</a:t>
            </a:r>
            <a:endParaRPr lang="en" sz="700" b="1" i="1" dirty="0">
              <a:solidFill>
                <a:srgbClr val="0070C0"/>
              </a:solidFill>
              <a:latin typeface="Roboto"/>
              <a:ea typeface="Roboto"/>
              <a:cs typeface="Roboto"/>
              <a:sym typeface="Roboto"/>
            </a:endParaRPr>
          </a:p>
        </p:txBody>
      </p:sp>
      <p:sp>
        <p:nvSpPr>
          <p:cNvPr id="20" name="TextBox 19">
            <a:extLst>
              <a:ext uri="{FF2B5EF4-FFF2-40B4-BE49-F238E27FC236}">
                <a16:creationId xmlns:a16="http://schemas.microsoft.com/office/drawing/2014/main" id="{8C8C58B4-752B-046F-0B7C-91F28DBFEAAB}"/>
              </a:ext>
            </a:extLst>
          </p:cNvPr>
          <p:cNvSpPr txBox="1"/>
          <p:nvPr/>
        </p:nvSpPr>
        <p:spPr>
          <a:xfrm>
            <a:off x="6128501" y="1772172"/>
            <a:ext cx="2087239" cy="769441"/>
          </a:xfrm>
          <a:prstGeom prst="rect">
            <a:avLst/>
          </a:prstGeom>
          <a:noFill/>
        </p:spPr>
        <p:txBody>
          <a:bodyPr wrap="square">
            <a:spAutoFit/>
          </a:bodyPr>
          <a:lstStyle/>
          <a:p>
            <a:r>
              <a:rPr lang="en" sz="1100" b="1" dirty="0">
                <a:solidFill>
                  <a:schemeClr val="accent1">
                    <a:lumMod val="75000"/>
                  </a:schemeClr>
                </a:solidFill>
                <a:latin typeface="Roboto"/>
                <a:ea typeface="Roboto"/>
                <a:cs typeface="Roboto"/>
                <a:sym typeface="Roboto"/>
              </a:rPr>
              <a:t>Filtros</a:t>
            </a:r>
          </a:p>
          <a:p>
            <a:r>
              <a:rPr lang="pt-BR" sz="1100" dirty="0">
                <a:latin typeface="Roboto"/>
                <a:ea typeface="Roboto"/>
                <a:cs typeface="Roboto"/>
                <a:sym typeface="Roboto"/>
              </a:rPr>
              <a:t>Estado (MG); Tipo (Fotovoltaica)</a:t>
            </a:r>
          </a:p>
          <a:p>
            <a:endParaRPr lang="en" sz="1100" b="1" dirty="0">
              <a:solidFill>
                <a:srgbClr val="C00000"/>
              </a:solidFill>
              <a:latin typeface="Roboto"/>
              <a:ea typeface="Roboto"/>
              <a:cs typeface="Roboto"/>
              <a:sym typeface="Roboto"/>
            </a:endParaRPr>
          </a:p>
        </p:txBody>
      </p:sp>
    </p:spTree>
    <p:extLst>
      <p:ext uri="{BB962C8B-B14F-4D97-AF65-F5344CB8AC3E}">
        <p14:creationId xmlns:p14="http://schemas.microsoft.com/office/powerpoint/2010/main" val="373069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Manipulação de Mapas </a:t>
            </a:r>
            <a:endParaRPr sz="2800" dirty="0">
              <a:latin typeface="Fira Sans Extra Condensed Medium"/>
              <a:ea typeface="Fira Sans Extra Condensed Medium"/>
              <a:cs typeface="Fira Sans Extra Condensed Medium"/>
              <a:sym typeface="Fira Sans Extra Condensed Medium"/>
            </a:endParaRPr>
          </a:p>
        </p:txBody>
      </p:sp>
      <p:grpSp>
        <p:nvGrpSpPr>
          <p:cNvPr id="4" name="Google Shape;364;p21">
            <a:extLst>
              <a:ext uri="{FF2B5EF4-FFF2-40B4-BE49-F238E27FC236}">
                <a16:creationId xmlns:a16="http://schemas.microsoft.com/office/drawing/2014/main" id="{AC249DF6-AC08-63E8-CF94-C4D4E48FEBE6}"/>
              </a:ext>
            </a:extLst>
          </p:cNvPr>
          <p:cNvGrpSpPr/>
          <p:nvPr/>
        </p:nvGrpSpPr>
        <p:grpSpPr>
          <a:xfrm>
            <a:off x="5335907" y="2391618"/>
            <a:ext cx="449176" cy="449519"/>
            <a:chOff x="4206763" y="2450951"/>
            <a:chExt cx="322151" cy="322374"/>
          </a:xfrm>
        </p:grpSpPr>
        <p:sp>
          <p:nvSpPr>
            <p:cNvPr id="5" name="Google Shape;365;p21">
              <a:extLst>
                <a:ext uri="{FF2B5EF4-FFF2-40B4-BE49-F238E27FC236}">
                  <a16:creationId xmlns:a16="http://schemas.microsoft.com/office/drawing/2014/main" id="{69F6B151-3E78-2198-7117-752395D5AF47}"/>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6;p21">
              <a:extLst>
                <a:ext uri="{FF2B5EF4-FFF2-40B4-BE49-F238E27FC236}">
                  <a16:creationId xmlns:a16="http://schemas.microsoft.com/office/drawing/2014/main" id="{3C905853-24BF-3B22-11E4-35283046FE7E}"/>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74;p21">
            <a:extLst>
              <a:ext uri="{FF2B5EF4-FFF2-40B4-BE49-F238E27FC236}">
                <a16:creationId xmlns:a16="http://schemas.microsoft.com/office/drawing/2014/main" id="{0BA53CA1-8B81-2D4A-DF24-446C60AB0B79}"/>
              </a:ext>
            </a:extLst>
          </p:cNvPr>
          <p:cNvGrpSpPr/>
          <p:nvPr/>
        </p:nvGrpSpPr>
        <p:grpSpPr>
          <a:xfrm>
            <a:off x="1354181" y="2396789"/>
            <a:ext cx="504696" cy="439177"/>
            <a:chOff x="3716358" y="1544655"/>
            <a:chExt cx="361971" cy="314958"/>
          </a:xfrm>
        </p:grpSpPr>
        <p:sp>
          <p:nvSpPr>
            <p:cNvPr id="17" name="Google Shape;375;p21">
              <a:extLst>
                <a:ext uri="{FF2B5EF4-FFF2-40B4-BE49-F238E27FC236}">
                  <a16:creationId xmlns:a16="http://schemas.microsoft.com/office/drawing/2014/main" id="{84C2C0DC-C077-1C4E-0391-8F675E5591F8}"/>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6;p21">
              <a:extLst>
                <a:ext uri="{FF2B5EF4-FFF2-40B4-BE49-F238E27FC236}">
                  <a16:creationId xmlns:a16="http://schemas.microsoft.com/office/drawing/2014/main" id="{E208EAFB-C8BE-D237-B02E-057720871563}"/>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7;p21">
              <a:extLst>
                <a:ext uri="{FF2B5EF4-FFF2-40B4-BE49-F238E27FC236}">
                  <a16:creationId xmlns:a16="http://schemas.microsoft.com/office/drawing/2014/main" id="{2FFE47C8-E948-CDA8-A2AE-BCA732AAB05C}"/>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8;p21">
              <a:extLst>
                <a:ext uri="{FF2B5EF4-FFF2-40B4-BE49-F238E27FC236}">
                  <a16:creationId xmlns:a16="http://schemas.microsoft.com/office/drawing/2014/main" id="{082E711D-C211-145E-4EF1-BC777A18F14C}"/>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9;p21">
              <a:extLst>
                <a:ext uri="{FF2B5EF4-FFF2-40B4-BE49-F238E27FC236}">
                  <a16:creationId xmlns:a16="http://schemas.microsoft.com/office/drawing/2014/main" id="{F8729957-9A67-7B7E-7B15-D46EC6AB9755}"/>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80;p21">
              <a:extLst>
                <a:ext uri="{FF2B5EF4-FFF2-40B4-BE49-F238E27FC236}">
                  <a16:creationId xmlns:a16="http://schemas.microsoft.com/office/drawing/2014/main" id="{D06D5CC4-7CF7-B03C-36A0-4368F6E02FD0}"/>
                </a:ext>
              </a:extLst>
            </p:cNvPr>
            <p:cNvGrpSpPr/>
            <p:nvPr/>
          </p:nvGrpSpPr>
          <p:grpSpPr>
            <a:xfrm>
              <a:off x="3716358" y="1544655"/>
              <a:ext cx="361971" cy="314958"/>
              <a:chOff x="3716358" y="1544655"/>
              <a:chExt cx="361971" cy="314958"/>
            </a:xfrm>
          </p:grpSpPr>
          <p:sp>
            <p:nvSpPr>
              <p:cNvPr id="37" name="Google Shape;381;p21">
                <a:extLst>
                  <a:ext uri="{FF2B5EF4-FFF2-40B4-BE49-F238E27FC236}">
                    <a16:creationId xmlns:a16="http://schemas.microsoft.com/office/drawing/2014/main" id="{E07BA938-9835-7D92-DF9C-678D186A1379}"/>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2;p21">
                <a:extLst>
                  <a:ext uri="{FF2B5EF4-FFF2-40B4-BE49-F238E27FC236}">
                    <a16:creationId xmlns:a16="http://schemas.microsoft.com/office/drawing/2014/main" id="{BFE19EF2-58AA-0F6B-549E-8D21CD24E485}"/>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3;p21">
                <a:extLst>
                  <a:ext uri="{FF2B5EF4-FFF2-40B4-BE49-F238E27FC236}">
                    <a16:creationId xmlns:a16="http://schemas.microsoft.com/office/drawing/2014/main" id="{70297C77-8C4A-5100-D8D7-2A0340A60438}"/>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4;p21">
                <a:extLst>
                  <a:ext uri="{FF2B5EF4-FFF2-40B4-BE49-F238E27FC236}">
                    <a16:creationId xmlns:a16="http://schemas.microsoft.com/office/drawing/2014/main" id="{E2C87F7A-F9B7-8593-1650-B05D22F6A967}"/>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5;p21">
                <a:extLst>
                  <a:ext uri="{FF2B5EF4-FFF2-40B4-BE49-F238E27FC236}">
                    <a16:creationId xmlns:a16="http://schemas.microsoft.com/office/drawing/2014/main" id="{8E688991-5257-C809-C827-5E2F51D50B19}"/>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386;p21">
            <a:extLst>
              <a:ext uri="{FF2B5EF4-FFF2-40B4-BE49-F238E27FC236}">
                <a16:creationId xmlns:a16="http://schemas.microsoft.com/office/drawing/2014/main" id="{F626244B-EFD4-4A55-4DE2-6D8B90DA4A9D}"/>
              </a:ext>
            </a:extLst>
          </p:cNvPr>
          <p:cNvGrpSpPr/>
          <p:nvPr/>
        </p:nvGrpSpPr>
        <p:grpSpPr>
          <a:xfrm>
            <a:off x="3324559" y="2406469"/>
            <a:ext cx="517906" cy="419823"/>
            <a:chOff x="5220616" y="2791061"/>
            <a:chExt cx="373185" cy="302466"/>
          </a:xfrm>
        </p:grpSpPr>
        <p:sp>
          <p:nvSpPr>
            <p:cNvPr id="43" name="Google Shape;387;p21">
              <a:extLst>
                <a:ext uri="{FF2B5EF4-FFF2-40B4-BE49-F238E27FC236}">
                  <a16:creationId xmlns:a16="http://schemas.microsoft.com/office/drawing/2014/main" id="{70C834AD-8CEE-4C96-3F26-A5EA73BBB6AF}"/>
                </a:ext>
              </a:extLst>
            </p:cNvPr>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8;p21">
              <a:extLst>
                <a:ext uri="{FF2B5EF4-FFF2-40B4-BE49-F238E27FC236}">
                  <a16:creationId xmlns:a16="http://schemas.microsoft.com/office/drawing/2014/main" id="{9F5FEAEB-010C-2DF7-7164-E10446ACF387}"/>
                </a:ext>
              </a:extLst>
            </p:cNvPr>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p21">
              <a:extLst>
                <a:ext uri="{FF2B5EF4-FFF2-40B4-BE49-F238E27FC236}">
                  <a16:creationId xmlns:a16="http://schemas.microsoft.com/office/drawing/2014/main" id="{F7A00552-72C5-01AB-2705-D120953E90A8}"/>
                </a:ext>
              </a:extLst>
            </p:cNvPr>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p21">
              <a:extLst>
                <a:ext uri="{FF2B5EF4-FFF2-40B4-BE49-F238E27FC236}">
                  <a16:creationId xmlns:a16="http://schemas.microsoft.com/office/drawing/2014/main" id="{E5ED5EEB-514F-1C0A-69FE-4BE7D78BD42D}"/>
                </a:ext>
              </a:extLst>
            </p:cNvPr>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1;p21">
              <a:extLst>
                <a:ext uri="{FF2B5EF4-FFF2-40B4-BE49-F238E27FC236}">
                  <a16:creationId xmlns:a16="http://schemas.microsoft.com/office/drawing/2014/main" id="{513B3EDB-0F80-E88D-6D82-CBCAAB90CF0C}"/>
                </a:ext>
              </a:extLst>
            </p:cNvPr>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2;p21">
              <a:extLst>
                <a:ext uri="{FF2B5EF4-FFF2-40B4-BE49-F238E27FC236}">
                  <a16:creationId xmlns:a16="http://schemas.microsoft.com/office/drawing/2014/main" id="{7AE553B9-720D-C3EA-0AB9-01CDC8148916}"/>
                </a:ext>
              </a:extLst>
            </p:cNvPr>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3;p21">
              <a:extLst>
                <a:ext uri="{FF2B5EF4-FFF2-40B4-BE49-F238E27FC236}">
                  <a16:creationId xmlns:a16="http://schemas.microsoft.com/office/drawing/2014/main" id="{D7393924-DA80-99E3-FF38-08AD0484E1CD}"/>
                </a:ext>
              </a:extLst>
            </p:cNvPr>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4;p21">
              <a:extLst>
                <a:ext uri="{FF2B5EF4-FFF2-40B4-BE49-F238E27FC236}">
                  <a16:creationId xmlns:a16="http://schemas.microsoft.com/office/drawing/2014/main" id="{8349CC09-FF4E-B374-E0E2-4BD36725FA19}"/>
                </a:ext>
              </a:extLst>
            </p:cNvPr>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5;p21">
              <a:extLst>
                <a:ext uri="{FF2B5EF4-FFF2-40B4-BE49-F238E27FC236}">
                  <a16:creationId xmlns:a16="http://schemas.microsoft.com/office/drawing/2014/main" id="{C2F788FF-9EDB-69E4-BE91-32A51DCDC4FE}"/>
                </a:ext>
              </a:extLst>
            </p:cNvPr>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6;p21">
              <a:extLst>
                <a:ext uri="{FF2B5EF4-FFF2-40B4-BE49-F238E27FC236}">
                  <a16:creationId xmlns:a16="http://schemas.microsoft.com/office/drawing/2014/main" id="{E41D02A3-F276-6771-7F64-64734B124BAC}"/>
                </a:ext>
              </a:extLst>
            </p:cNvPr>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7;p21">
              <a:extLst>
                <a:ext uri="{FF2B5EF4-FFF2-40B4-BE49-F238E27FC236}">
                  <a16:creationId xmlns:a16="http://schemas.microsoft.com/office/drawing/2014/main" id="{E69A81DD-5C8A-6345-A85D-121902432F4C}"/>
                </a:ext>
              </a:extLst>
            </p:cNvPr>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8;p21">
              <a:extLst>
                <a:ext uri="{FF2B5EF4-FFF2-40B4-BE49-F238E27FC236}">
                  <a16:creationId xmlns:a16="http://schemas.microsoft.com/office/drawing/2014/main" id="{05101D59-7777-8A03-023D-C0DAC3666AB2}"/>
                </a:ext>
              </a:extLst>
            </p:cNvPr>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9;p21">
              <a:extLst>
                <a:ext uri="{FF2B5EF4-FFF2-40B4-BE49-F238E27FC236}">
                  <a16:creationId xmlns:a16="http://schemas.microsoft.com/office/drawing/2014/main" id="{4AE8114B-582A-002D-2221-9DA0A2166828}"/>
                </a:ext>
              </a:extLst>
            </p:cNvPr>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0;p21">
              <a:extLst>
                <a:ext uri="{FF2B5EF4-FFF2-40B4-BE49-F238E27FC236}">
                  <a16:creationId xmlns:a16="http://schemas.microsoft.com/office/drawing/2014/main" id="{46FC0022-E09F-37D0-F8AB-A0A9C7450D09}"/>
                </a:ext>
              </a:extLst>
            </p:cNvPr>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1;p21">
              <a:extLst>
                <a:ext uri="{FF2B5EF4-FFF2-40B4-BE49-F238E27FC236}">
                  <a16:creationId xmlns:a16="http://schemas.microsoft.com/office/drawing/2014/main" id="{9961B1E3-48A2-9F17-16DF-CB6445DC166A}"/>
                </a:ext>
              </a:extLst>
            </p:cNvPr>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2;p21">
              <a:extLst>
                <a:ext uri="{FF2B5EF4-FFF2-40B4-BE49-F238E27FC236}">
                  <a16:creationId xmlns:a16="http://schemas.microsoft.com/office/drawing/2014/main" id="{AA6B2260-E2E3-6E82-9A18-F8DD292F4FD1}"/>
                </a:ext>
              </a:extLst>
            </p:cNvPr>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3;p21">
              <a:extLst>
                <a:ext uri="{FF2B5EF4-FFF2-40B4-BE49-F238E27FC236}">
                  <a16:creationId xmlns:a16="http://schemas.microsoft.com/office/drawing/2014/main" id="{3FE2B6EA-689F-AB1E-7C06-37F3939E316B}"/>
                </a:ext>
              </a:extLst>
            </p:cNvPr>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4;p21">
              <a:extLst>
                <a:ext uri="{FF2B5EF4-FFF2-40B4-BE49-F238E27FC236}">
                  <a16:creationId xmlns:a16="http://schemas.microsoft.com/office/drawing/2014/main" id="{0014E42F-6CC2-D1F6-A726-1A0A140C8AC5}"/>
                </a:ext>
              </a:extLst>
            </p:cNvPr>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405;p21">
            <a:extLst>
              <a:ext uri="{FF2B5EF4-FFF2-40B4-BE49-F238E27FC236}">
                <a16:creationId xmlns:a16="http://schemas.microsoft.com/office/drawing/2014/main" id="{1C7E5F04-2C6D-FD39-C861-98DC5E5CBF6A}"/>
              </a:ext>
            </a:extLst>
          </p:cNvPr>
          <p:cNvGrpSpPr/>
          <p:nvPr/>
        </p:nvGrpSpPr>
        <p:grpSpPr>
          <a:xfrm>
            <a:off x="4664243" y="1300649"/>
            <a:ext cx="1792510" cy="3124109"/>
            <a:chOff x="4628044" y="1300654"/>
            <a:chExt cx="1846807" cy="3124109"/>
          </a:xfrm>
        </p:grpSpPr>
        <p:sp>
          <p:nvSpPr>
            <p:cNvPr id="63" name="Google Shape;406;p21">
              <a:extLst>
                <a:ext uri="{FF2B5EF4-FFF2-40B4-BE49-F238E27FC236}">
                  <a16:creationId xmlns:a16="http://schemas.microsoft.com/office/drawing/2014/main" id="{BEBB2E1B-3B20-E03D-6C8A-889BDFE619B5}"/>
                </a:ext>
              </a:extLst>
            </p:cNvPr>
            <p:cNvSpPr/>
            <p:nvPr/>
          </p:nvSpPr>
          <p:spPr>
            <a:xfrm rot="10800000" flipH="1">
              <a:off x="4628044" y="2015463"/>
              <a:ext cx="1846800" cy="2409300"/>
            </a:xfrm>
            <a:prstGeom prst="round2SameRect">
              <a:avLst>
                <a:gd name="adj1" fmla="val 5396"/>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2" name="Google Shape;407;p21">
              <a:extLst>
                <a:ext uri="{FF2B5EF4-FFF2-40B4-BE49-F238E27FC236}">
                  <a16:creationId xmlns:a16="http://schemas.microsoft.com/office/drawing/2014/main" id="{0B6C20F7-C7F3-4615-C563-2D2AF4FD11B2}"/>
                </a:ext>
              </a:extLst>
            </p:cNvPr>
            <p:cNvSpPr txBox="1"/>
            <p:nvPr/>
          </p:nvSpPr>
          <p:spPr>
            <a:xfrm>
              <a:off x="4710393" y="3045638"/>
              <a:ext cx="1682099"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3"/>
                  </a:solidFill>
                  <a:latin typeface="Fira Sans Extra Condensed Medium"/>
                  <a:ea typeface="Fira Sans Extra Condensed Medium"/>
                  <a:cs typeface="Fira Sans Extra Condensed Medium"/>
                  <a:sym typeface="Fira Sans Extra Condensed Medium"/>
                </a:rPr>
                <a:t>Shapefile</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1153" name="Google Shape;408;p21">
              <a:extLst>
                <a:ext uri="{FF2B5EF4-FFF2-40B4-BE49-F238E27FC236}">
                  <a16:creationId xmlns:a16="http://schemas.microsoft.com/office/drawing/2014/main" id="{7EC2CC55-325F-EC4E-8090-057AB8853624}"/>
                </a:ext>
              </a:extLst>
            </p:cNvPr>
            <p:cNvSpPr txBox="1"/>
            <p:nvPr/>
          </p:nvSpPr>
          <p:spPr>
            <a:xfrm>
              <a:off x="4710393" y="3392487"/>
              <a:ext cx="16821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dirty="0">
                  <a:latin typeface="Roboto"/>
                  <a:ea typeface="Roboto"/>
                  <a:cs typeface="Roboto"/>
                  <a:sym typeface="Roboto"/>
                </a:rPr>
                <a:t>Usinas Solares</a:t>
              </a:r>
            </a:p>
            <a:p>
              <a:pPr marL="0" lvl="0" indent="0" algn="ctr" rtl="0">
                <a:spcBef>
                  <a:spcPts val="0"/>
                </a:spcBef>
                <a:spcAft>
                  <a:spcPts val="0"/>
                </a:spcAft>
                <a:buNone/>
              </a:pPr>
              <a:endParaRPr lang="pt-BR" sz="1200" dirty="0">
                <a:latin typeface="Roboto"/>
                <a:ea typeface="Roboto"/>
                <a:cs typeface="Roboto"/>
                <a:sym typeface="Roboto"/>
              </a:endParaRPr>
            </a:p>
            <a:p>
              <a:pPr marL="0" lvl="0" indent="0" algn="ctr" rtl="0">
                <a:spcBef>
                  <a:spcPts val="0"/>
                </a:spcBef>
                <a:spcAft>
                  <a:spcPts val="0"/>
                </a:spcAft>
                <a:buNone/>
              </a:pPr>
              <a:r>
                <a:rPr lang="pt-BR" sz="1200" dirty="0">
                  <a:latin typeface="Roboto"/>
                  <a:ea typeface="Roboto"/>
                  <a:cs typeface="Roboto"/>
                  <a:sym typeface="Roboto"/>
                </a:rPr>
                <a:t>Filtro: Minas Gerais</a:t>
              </a:r>
            </a:p>
          </p:txBody>
        </p:sp>
        <p:sp>
          <p:nvSpPr>
            <p:cNvPr id="1154" name="Google Shape;409;p21">
              <a:extLst>
                <a:ext uri="{FF2B5EF4-FFF2-40B4-BE49-F238E27FC236}">
                  <a16:creationId xmlns:a16="http://schemas.microsoft.com/office/drawing/2014/main" id="{56CC71DB-7681-EC0B-337F-A906B230F735}"/>
                </a:ext>
              </a:extLst>
            </p:cNvPr>
            <p:cNvSpPr/>
            <p:nvPr/>
          </p:nvSpPr>
          <p:spPr>
            <a:xfrm>
              <a:off x="4628051" y="1300654"/>
              <a:ext cx="1846800" cy="585600"/>
            </a:xfrm>
            <a:prstGeom prst="round2Same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700" dirty="0" err="1">
                  <a:solidFill>
                    <a:schemeClr val="lt1"/>
                  </a:solidFill>
                  <a:latin typeface="Fira Sans Extra Condensed Medium"/>
                  <a:ea typeface="Fira Sans Extra Condensed Medium"/>
                  <a:cs typeface="Fira Sans Extra Condensed Medium"/>
                  <a:sym typeface="Fira Sans Extra Condensed Medium"/>
                </a:rPr>
                <a:t>WebMap</a:t>
              </a:r>
              <a:r>
                <a:rPr lang="pt-BR" sz="1700" dirty="0">
                  <a:solidFill>
                    <a:schemeClr val="lt1"/>
                  </a:solidFill>
                  <a:latin typeface="Fira Sans Extra Condensed Medium"/>
                  <a:ea typeface="Fira Sans Extra Condensed Medium"/>
                  <a:cs typeface="Fira Sans Extra Condensed Medium"/>
                  <a:sym typeface="Fira Sans Extra Condensed Medium"/>
                </a:rPr>
                <a:t> EPE</a:t>
              </a:r>
              <a:endParaRPr lang="pt-BR" sz="1800" dirty="0"/>
            </a:p>
          </p:txBody>
        </p:sp>
      </p:grpSp>
      <p:grpSp>
        <p:nvGrpSpPr>
          <p:cNvPr id="1160" name="Google Shape;415;p21">
            <a:extLst>
              <a:ext uri="{FF2B5EF4-FFF2-40B4-BE49-F238E27FC236}">
                <a16:creationId xmlns:a16="http://schemas.microsoft.com/office/drawing/2014/main" id="{B38ECFDC-2054-629E-20C0-991C3D8A5C1F}"/>
              </a:ext>
            </a:extLst>
          </p:cNvPr>
          <p:cNvGrpSpPr/>
          <p:nvPr/>
        </p:nvGrpSpPr>
        <p:grpSpPr>
          <a:xfrm>
            <a:off x="710275" y="1300650"/>
            <a:ext cx="1792506" cy="3124108"/>
            <a:chOff x="710273" y="1300654"/>
            <a:chExt cx="1846802" cy="3124108"/>
          </a:xfrm>
        </p:grpSpPr>
        <p:sp>
          <p:nvSpPr>
            <p:cNvPr id="1161" name="Google Shape;416;p21">
              <a:extLst>
                <a:ext uri="{FF2B5EF4-FFF2-40B4-BE49-F238E27FC236}">
                  <a16:creationId xmlns:a16="http://schemas.microsoft.com/office/drawing/2014/main" id="{C8734926-5E0A-2584-AEA1-844C7F794E38}"/>
                </a:ext>
              </a:extLst>
            </p:cNvPr>
            <p:cNvSpPr/>
            <p:nvPr/>
          </p:nvSpPr>
          <p:spPr>
            <a:xfrm rot="10800000" flipH="1">
              <a:off x="710275" y="2015463"/>
              <a:ext cx="1846800" cy="2409300"/>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2" name="Google Shape;417;p21">
              <a:extLst>
                <a:ext uri="{FF2B5EF4-FFF2-40B4-BE49-F238E27FC236}">
                  <a16:creationId xmlns:a16="http://schemas.microsoft.com/office/drawing/2014/main" id="{E7C0740A-6D75-01A5-FA8C-657776E19D7D}"/>
                </a:ext>
              </a:extLst>
            </p:cNvPr>
            <p:cNvSpPr txBox="1"/>
            <p:nvPr/>
          </p:nvSpPr>
          <p:spPr>
            <a:xfrm>
              <a:off x="792625" y="3045638"/>
              <a:ext cx="168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1700" dirty="0" err="1">
                  <a:solidFill>
                    <a:schemeClr val="accent1"/>
                  </a:solidFill>
                  <a:latin typeface="Fira Sans Extra Condensed Medium"/>
                  <a:ea typeface="Fira Sans Extra Condensed Medium"/>
                  <a:cs typeface="Fira Sans Extra Condensed Medium"/>
                  <a:sym typeface="Fira Sans Extra Condensed Medium"/>
                </a:rPr>
                <a:t>Shapefile</a:t>
              </a:r>
              <a:endParaRPr lang="pt-B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63" name="Google Shape;418;p21">
              <a:extLst>
                <a:ext uri="{FF2B5EF4-FFF2-40B4-BE49-F238E27FC236}">
                  <a16:creationId xmlns:a16="http://schemas.microsoft.com/office/drawing/2014/main" id="{A9710F76-B4F3-0931-8993-A4A6B3D31DCE}"/>
                </a:ext>
              </a:extLst>
            </p:cNvPr>
            <p:cNvSpPr txBox="1"/>
            <p:nvPr/>
          </p:nvSpPr>
          <p:spPr>
            <a:xfrm>
              <a:off x="792625" y="3392487"/>
              <a:ext cx="16821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dirty="0">
                  <a:latin typeface="Roboto"/>
                  <a:ea typeface="Roboto"/>
                  <a:cs typeface="Roboto"/>
                  <a:sym typeface="Roboto"/>
                </a:rPr>
                <a:t>Georreferenciamento do Estado de MG</a:t>
              </a:r>
              <a:endParaRPr sz="1200" dirty="0">
                <a:latin typeface="Roboto"/>
                <a:ea typeface="Roboto"/>
                <a:cs typeface="Roboto"/>
                <a:sym typeface="Roboto"/>
              </a:endParaRPr>
            </a:p>
          </p:txBody>
        </p:sp>
        <p:sp>
          <p:nvSpPr>
            <p:cNvPr id="1164" name="Google Shape;419;p21">
              <a:extLst>
                <a:ext uri="{FF2B5EF4-FFF2-40B4-BE49-F238E27FC236}">
                  <a16:creationId xmlns:a16="http://schemas.microsoft.com/office/drawing/2014/main" id="{1ACC7094-6C7C-D19A-9C6C-90904D575B4F}"/>
                </a:ext>
              </a:extLst>
            </p:cNvPr>
            <p:cNvSpPr/>
            <p:nvPr/>
          </p:nvSpPr>
          <p:spPr>
            <a:xfrm>
              <a:off x="710273" y="1300654"/>
              <a:ext cx="1846800" cy="585600"/>
            </a:xfrm>
            <a:prstGeom prst="round2Same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Mapa de Minas Gerais</a:t>
              </a:r>
              <a:endParaRPr dirty="0"/>
            </a:p>
          </p:txBody>
        </p:sp>
      </p:grpSp>
      <p:grpSp>
        <p:nvGrpSpPr>
          <p:cNvPr id="1165" name="Google Shape;420;p21">
            <a:extLst>
              <a:ext uri="{FF2B5EF4-FFF2-40B4-BE49-F238E27FC236}">
                <a16:creationId xmlns:a16="http://schemas.microsoft.com/office/drawing/2014/main" id="{985E2620-827B-65F1-6349-1A4FF71DC086}"/>
              </a:ext>
            </a:extLst>
          </p:cNvPr>
          <p:cNvGrpSpPr/>
          <p:nvPr/>
        </p:nvGrpSpPr>
        <p:grpSpPr>
          <a:xfrm>
            <a:off x="2687250" y="1300649"/>
            <a:ext cx="1792514" cy="3124108"/>
            <a:chOff x="2669153" y="1300654"/>
            <a:chExt cx="1846810" cy="3124108"/>
          </a:xfrm>
        </p:grpSpPr>
        <p:sp>
          <p:nvSpPr>
            <p:cNvPr id="1166" name="Google Shape;421;p21">
              <a:extLst>
                <a:ext uri="{FF2B5EF4-FFF2-40B4-BE49-F238E27FC236}">
                  <a16:creationId xmlns:a16="http://schemas.microsoft.com/office/drawing/2014/main" id="{0C8C312A-5E9B-6E1B-D44B-BB2527101068}"/>
                </a:ext>
              </a:extLst>
            </p:cNvPr>
            <p:cNvSpPr/>
            <p:nvPr/>
          </p:nvSpPr>
          <p:spPr>
            <a:xfrm rot="10800000" flipH="1">
              <a:off x="2669162" y="2015463"/>
              <a:ext cx="1846800" cy="2409300"/>
            </a:xfrm>
            <a:prstGeom prst="round2SameRect">
              <a:avLst>
                <a:gd name="adj1" fmla="val 6301"/>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7" name="Google Shape;422;p21">
              <a:extLst>
                <a:ext uri="{FF2B5EF4-FFF2-40B4-BE49-F238E27FC236}">
                  <a16:creationId xmlns:a16="http://schemas.microsoft.com/office/drawing/2014/main" id="{74CC79FA-4DC9-B0F8-35DF-A44BC0F0A7C0}"/>
                </a:ext>
              </a:extLst>
            </p:cNvPr>
            <p:cNvSpPr txBox="1"/>
            <p:nvPr/>
          </p:nvSpPr>
          <p:spPr>
            <a:xfrm>
              <a:off x="2751512" y="3045638"/>
              <a:ext cx="168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LatLong</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168" name="Google Shape;423;p21">
              <a:extLst>
                <a:ext uri="{FF2B5EF4-FFF2-40B4-BE49-F238E27FC236}">
                  <a16:creationId xmlns:a16="http://schemas.microsoft.com/office/drawing/2014/main" id="{C67FBED3-9485-2026-09FF-522A9C4B3190}"/>
                </a:ext>
              </a:extLst>
            </p:cNvPr>
            <p:cNvSpPr txBox="1"/>
            <p:nvPr/>
          </p:nvSpPr>
          <p:spPr>
            <a:xfrm>
              <a:off x="2751512" y="3392487"/>
              <a:ext cx="16821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sp>
          <p:nvSpPr>
            <p:cNvPr id="1169" name="Google Shape;424;p21">
              <a:extLst>
                <a:ext uri="{FF2B5EF4-FFF2-40B4-BE49-F238E27FC236}">
                  <a16:creationId xmlns:a16="http://schemas.microsoft.com/office/drawing/2014/main" id="{52B2E710-7A2A-CBFF-CAC0-5D158FA85BCD}"/>
                </a:ext>
              </a:extLst>
            </p:cNvPr>
            <p:cNvSpPr/>
            <p:nvPr/>
          </p:nvSpPr>
          <p:spPr>
            <a:xfrm>
              <a:off x="2669153" y="1300654"/>
              <a:ext cx="1846800" cy="585600"/>
            </a:xfrm>
            <a:prstGeom prst="round2Same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pt-BR" sz="1400" dirty="0">
                  <a:solidFill>
                    <a:schemeClr val="lt1"/>
                  </a:solidFill>
                  <a:latin typeface="Fira Sans Extra Condensed Medium"/>
                  <a:ea typeface="Fira Sans Extra Condensed Medium"/>
                  <a:cs typeface="Fira Sans Extra Condensed Medium"/>
                  <a:sym typeface="Fira Sans Extra Condensed Medium"/>
                </a:rPr>
                <a:t>Estações Meteorológicas</a:t>
              </a:r>
              <a:endParaRPr lang="pt-BR" sz="1400" dirty="0"/>
            </a:p>
          </p:txBody>
        </p:sp>
      </p:grpSp>
      <p:sp>
        <p:nvSpPr>
          <p:cNvPr id="1170" name="Google Shape;418;p21">
            <a:extLst>
              <a:ext uri="{FF2B5EF4-FFF2-40B4-BE49-F238E27FC236}">
                <a16:creationId xmlns:a16="http://schemas.microsoft.com/office/drawing/2014/main" id="{CA6E4225-16D6-A797-9684-61E080808F74}"/>
              </a:ext>
            </a:extLst>
          </p:cNvPr>
          <p:cNvSpPr txBox="1"/>
          <p:nvPr/>
        </p:nvSpPr>
        <p:spPr>
          <a:xfrm>
            <a:off x="2531895" y="4473505"/>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936303"/>
                </a:solidFill>
                <a:latin typeface="Roboto"/>
                <a:ea typeface="Roboto"/>
                <a:cs typeface="Roboto"/>
                <a:sym typeface="Roboto"/>
              </a:rPr>
              <a:t>Fonte</a:t>
            </a:r>
          </a:p>
          <a:p>
            <a:pPr algn="ct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ONS</a:t>
            </a:r>
            <a:endParaRPr lang="en" sz="700" b="1" i="1" dirty="0">
              <a:solidFill>
                <a:srgbClr val="0070C0"/>
              </a:solidFill>
              <a:latin typeface="Roboto"/>
              <a:ea typeface="Roboto"/>
              <a:cs typeface="Roboto"/>
              <a:sym typeface="Roboto"/>
            </a:endParaRPr>
          </a:p>
        </p:txBody>
      </p:sp>
      <p:sp>
        <p:nvSpPr>
          <p:cNvPr id="1171" name="Google Shape;418;p21">
            <a:extLst>
              <a:ext uri="{FF2B5EF4-FFF2-40B4-BE49-F238E27FC236}">
                <a16:creationId xmlns:a16="http://schemas.microsoft.com/office/drawing/2014/main" id="{855AA900-4124-CE71-3C61-8E6E49F8B683}"/>
              </a:ext>
            </a:extLst>
          </p:cNvPr>
          <p:cNvSpPr txBox="1"/>
          <p:nvPr/>
        </p:nvSpPr>
        <p:spPr>
          <a:xfrm>
            <a:off x="523989" y="4448993"/>
            <a:ext cx="2103214" cy="45885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936303"/>
                </a:solidFill>
                <a:latin typeface="Roboto"/>
                <a:ea typeface="Roboto"/>
                <a:cs typeface="Roboto"/>
                <a:sym typeface="Roboto"/>
              </a:rPr>
              <a:t>Fonte</a:t>
            </a:r>
          </a:p>
          <a:p>
            <a:pPr algn="ctr"/>
            <a:r>
              <a:rPr lang="pt-BR" sz="700" b="1" i="1" dirty="0">
                <a:solidFill>
                  <a:srgbClr val="0070C0"/>
                </a:solidFill>
                <a:latin typeface="Roboto"/>
                <a:ea typeface="Roboto"/>
                <a:cs typeface="Roboto"/>
                <a:sym typeface="Roboto"/>
                <a:hlinkClick r:id="rId3">
                  <a:extLst>
                    <a:ext uri="{A12FA001-AC4F-418D-AE19-62706E023703}">
                      <ahyp:hlinkClr xmlns:ahyp="http://schemas.microsoft.com/office/drawing/2018/hyperlinkcolor" val="tx"/>
                    </a:ext>
                  </a:extLst>
                </a:hlinkClick>
              </a:rPr>
              <a:t>Dados Históricos ONS</a:t>
            </a:r>
            <a:endParaRPr lang="en" sz="700" b="1" i="1" dirty="0">
              <a:solidFill>
                <a:srgbClr val="0070C0"/>
              </a:solidFill>
              <a:latin typeface="Roboto"/>
              <a:ea typeface="Roboto"/>
              <a:cs typeface="Roboto"/>
              <a:sym typeface="Roboto"/>
            </a:endParaRPr>
          </a:p>
        </p:txBody>
      </p:sp>
      <p:sp>
        <p:nvSpPr>
          <p:cNvPr id="1172" name="Google Shape;418;p21">
            <a:extLst>
              <a:ext uri="{FF2B5EF4-FFF2-40B4-BE49-F238E27FC236}">
                <a16:creationId xmlns:a16="http://schemas.microsoft.com/office/drawing/2014/main" id="{2435B3ED-217D-4E1B-7ABA-963F1839F2B2}"/>
              </a:ext>
            </a:extLst>
          </p:cNvPr>
          <p:cNvSpPr txBox="1"/>
          <p:nvPr/>
        </p:nvSpPr>
        <p:spPr>
          <a:xfrm>
            <a:off x="2767179" y="3410896"/>
            <a:ext cx="1632646"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dirty="0">
                <a:latin typeface="Roboto"/>
                <a:ea typeface="Roboto"/>
                <a:cs typeface="Roboto"/>
                <a:sym typeface="Roboto"/>
              </a:rPr>
              <a:t>Georreferenciamento das Estações Meteorológicas (Base INMET)</a:t>
            </a:r>
            <a:endParaRPr sz="1200" dirty="0">
              <a:latin typeface="Roboto"/>
              <a:ea typeface="Roboto"/>
              <a:cs typeface="Roboto"/>
              <a:sym typeface="Roboto"/>
            </a:endParaRPr>
          </a:p>
        </p:txBody>
      </p:sp>
      <p:sp>
        <p:nvSpPr>
          <p:cNvPr id="1173" name="Rectangle 1172">
            <a:extLst>
              <a:ext uri="{FF2B5EF4-FFF2-40B4-BE49-F238E27FC236}">
                <a16:creationId xmlns:a16="http://schemas.microsoft.com/office/drawing/2014/main" id="{5140A065-725E-D12F-CB31-AD7FF223E736}"/>
              </a:ext>
            </a:extLst>
          </p:cNvPr>
          <p:cNvSpPr/>
          <p:nvPr/>
        </p:nvSpPr>
        <p:spPr>
          <a:xfrm>
            <a:off x="596812" y="1189124"/>
            <a:ext cx="6060297" cy="37130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74" name="Straight Arrow Connector 1173">
            <a:extLst>
              <a:ext uri="{FF2B5EF4-FFF2-40B4-BE49-F238E27FC236}">
                <a16:creationId xmlns:a16="http://schemas.microsoft.com/office/drawing/2014/main" id="{2BF49AC8-2223-BC75-FD66-EC605DCE890D}"/>
              </a:ext>
            </a:extLst>
          </p:cNvPr>
          <p:cNvCxnSpPr>
            <a:cxnSpLocks/>
            <a:endCxn id="1182" idx="3"/>
          </p:cNvCxnSpPr>
          <p:nvPr/>
        </p:nvCxnSpPr>
        <p:spPr>
          <a:xfrm>
            <a:off x="6657109" y="1189124"/>
            <a:ext cx="1267408" cy="1557391"/>
          </a:xfrm>
          <a:prstGeom prst="straightConnector1">
            <a:avLst/>
          </a:prstGeom>
          <a:ln>
            <a:solidFill>
              <a:srgbClr val="936303"/>
            </a:solidFill>
            <a:tailEnd type="triangle"/>
          </a:ln>
        </p:spPr>
        <p:style>
          <a:lnRef idx="1">
            <a:schemeClr val="accent1"/>
          </a:lnRef>
          <a:fillRef idx="0">
            <a:schemeClr val="accent1"/>
          </a:fillRef>
          <a:effectRef idx="0">
            <a:schemeClr val="accent1"/>
          </a:effectRef>
          <a:fontRef idx="minor">
            <a:schemeClr val="tx1"/>
          </a:fontRef>
        </p:style>
      </p:cxnSp>
      <p:cxnSp>
        <p:nvCxnSpPr>
          <p:cNvPr id="1175" name="Straight Arrow Connector 1174">
            <a:extLst>
              <a:ext uri="{FF2B5EF4-FFF2-40B4-BE49-F238E27FC236}">
                <a16:creationId xmlns:a16="http://schemas.microsoft.com/office/drawing/2014/main" id="{8A03DDFB-3E16-E7F9-06A5-3A2ABCEC14D0}"/>
              </a:ext>
            </a:extLst>
          </p:cNvPr>
          <p:cNvCxnSpPr>
            <a:cxnSpLocks/>
            <a:endCxn id="1182" idx="1"/>
          </p:cNvCxnSpPr>
          <p:nvPr/>
        </p:nvCxnSpPr>
        <p:spPr>
          <a:xfrm flipV="1">
            <a:off x="6641221" y="3848851"/>
            <a:ext cx="1283296" cy="1068399"/>
          </a:xfrm>
          <a:prstGeom prst="straightConnector1">
            <a:avLst/>
          </a:prstGeom>
          <a:ln>
            <a:solidFill>
              <a:srgbClr val="936303"/>
            </a:solidFill>
            <a:tailEnd type="triangle"/>
          </a:ln>
        </p:spPr>
        <p:style>
          <a:lnRef idx="1">
            <a:schemeClr val="accent1"/>
          </a:lnRef>
          <a:fillRef idx="0">
            <a:schemeClr val="accent1"/>
          </a:fillRef>
          <a:effectRef idx="0">
            <a:schemeClr val="accent1"/>
          </a:effectRef>
          <a:fontRef idx="minor">
            <a:schemeClr val="tx1"/>
          </a:fontRef>
        </p:style>
      </p:cxnSp>
      <p:sp>
        <p:nvSpPr>
          <p:cNvPr id="1182" name="Google Shape;419;p21">
            <a:extLst>
              <a:ext uri="{FF2B5EF4-FFF2-40B4-BE49-F238E27FC236}">
                <a16:creationId xmlns:a16="http://schemas.microsoft.com/office/drawing/2014/main" id="{A07C4F8B-1E3A-5553-B6B4-47CA106D84AC}"/>
              </a:ext>
            </a:extLst>
          </p:cNvPr>
          <p:cNvSpPr/>
          <p:nvPr/>
        </p:nvSpPr>
        <p:spPr>
          <a:xfrm>
            <a:off x="6852232" y="2746515"/>
            <a:ext cx="2144569" cy="1102336"/>
          </a:xfrm>
          <a:prstGeom prst="round2SameRect">
            <a:avLst>
              <a:gd name="adj1" fmla="val 16667"/>
              <a:gd name="adj2" fmla="val 0"/>
            </a:avLst>
          </a:prstGeom>
          <a:solidFill>
            <a:srgbClr val="C00000"/>
          </a:solidFill>
          <a:ln>
            <a:noFill/>
          </a:ln>
        </p:spPr>
        <p:txBody>
          <a:bodyPr spcFirstLastPara="1" wrap="square" lIns="91425" tIns="91425" rIns="91425" bIns="91425" anchor="ctr" anchorCtr="0">
            <a:noAutofit/>
          </a:bodyPr>
          <a:lstStyle/>
          <a:p>
            <a:pPr algn="ctr">
              <a:buClr>
                <a:schemeClr val="dk1"/>
              </a:buClr>
              <a:buSzPts val="1100"/>
            </a:pPr>
            <a:r>
              <a:rPr lang="pt-BR" sz="1700" dirty="0">
                <a:solidFill>
                  <a:schemeClr val="lt1"/>
                </a:solidFill>
                <a:latin typeface="Fira Sans Extra Condensed Medium"/>
              </a:rPr>
              <a:t>Identificação espacial da estação mais próxima das usinas</a:t>
            </a:r>
            <a:endParaRPr sz="1700" dirty="0">
              <a:solidFill>
                <a:schemeClr val="lt1"/>
              </a:solidFill>
              <a:latin typeface="Fira Sans Extra Condensed Medium"/>
            </a:endParaRPr>
          </a:p>
        </p:txBody>
      </p:sp>
    </p:spTree>
    <p:extLst>
      <p:ext uri="{BB962C8B-B14F-4D97-AF65-F5344CB8AC3E}">
        <p14:creationId xmlns:p14="http://schemas.microsoft.com/office/powerpoint/2010/main" val="270431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6" name="Google Shape;1176;p37"/>
          <p:cNvSpPr/>
          <p:nvPr/>
        </p:nvSpPr>
        <p:spPr>
          <a:xfrm>
            <a:off x="360157" y="595745"/>
            <a:ext cx="407264" cy="407292"/>
          </a:xfrm>
          <a:custGeom>
            <a:avLst/>
            <a:gdLst/>
            <a:ahLst/>
            <a:cxnLst/>
            <a:rect l="l" t="t" r="r" b="b"/>
            <a:pathLst>
              <a:path w="19694" h="19694" extrusionOk="0">
                <a:moveTo>
                  <a:pt x="9847" y="1"/>
                </a:moveTo>
                <a:cubicBezTo>
                  <a:pt x="4417" y="1"/>
                  <a:pt x="0" y="4418"/>
                  <a:pt x="0" y="9847"/>
                </a:cubicBezTo>
                <a:cubicBezTo>
                  <a:pt x="0" y="15276"/>
                  <a:pt x="4417" y="19694"/>
                  <a:pt x="9847" y="19694"/>
                </a:cubicBezTo>
                <a:cubicBezTo>
                  <a:pt x="15276" y="19694"/>
                  <a:pt x="19693" y="15276"/>
                  <a:pt x="19693" y="9847"/>
                </a:cubicBezTo>
                <a:cubicBezTo>
                  <a:pt x="19693" y="4418"/>
                  <a:pt x="15276" y="1"/>
                  <a:pt x="9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txBox="1"/>
          <p:nvPr/>
        </p:nvSpPr>
        <p:spPr>
          <a:xfrm>
            <a:off x="210491" y="259116"/>
            <a:ext cx="5643054" cy="848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t-BR" sz="2800" dirty="0">
                <a:latin typeface="Fira Sans Extra Condensed Medium"/>
                <a:ea typeface="Fira Sans Extra Condensed Medium"/>
                <a:cs typeface="Fira Sans Extra Condensed Medium"/>
                <a:sym typeface="Fira Sans Extra Condensed Medium"/>
              </a:rPr>
              <a:t>Manipulação de Mapas </a:t>
            </a:r>
            <a:endParaRPr sz="2800" dirty="0">
              <a:latin typeface="Fira Sans Extra Condensed Medium"/>
              <a:ea typeface="Fira Sans Extra Condensed Medium"/>
              <a:cs typeface="Fira Sans Extra Condensed Medium"/>
              <a:sym typeface="Fira Sans Extra Condensed Medium"/>
            </a:endParaRPr>
          </a:p>
        </p:txBody>
      </p:sp>
      <p:grpSp>
        <p:nvGrpSpPr>
          <p:cNvPr id="15" name="Google Shape;374;p21">
            <a:extLst>
              <a:ext uri="{FF2B5EF4-FFF2-40B4-BE49-F238E27FC236}">
                <a16:creationId xmlns:a16="http://schemas.microsoft.com/office/drawing/2014/main" id="{0BA53CA1-8B81-2D4A-DF24-446C60AB0B79}"/>
              </a:ext>
            </a:extLst>
          </p:cNvPr>
          <p:cNvGrpSpPr/>
          <p:nvPr/>
        </p:nvGrpSpPr>
        <p:grpSpPr>
          <a:xfrm>
            <a:off x="1004063" y="2320598"/>
            <a:ext cx="504696" cy="439177"/>
            <a:chOff x="3716358" y="1544655"/>
            <a:chExt cx="361971" cy="314958"/>
          </a:xfrm>
        </p:grpSpPr>
        <p:sp>
          <p:nvSpPr>
            <p:cNvPr id="17" name="Google Shape;375;p21">
              <a:extLst>
                <a:ext uri="{FF2B5EF4-FFF2-40B4-BE49-F238E27FC236}">
                  <a16:creationId xmlns:a16="http://schemas.microsoft.com/office/drawing/2014/main" id="{84C2C0DC-C077-1C4E-0391-8F675E5591F8}"/>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6;p21">
              <a:extLst>
                <a:ext uri="{FF2B5EF4-FFF2-40B4-BE49-F238E27FC236}">
                  <a16:creationId xmlns:a16="http://schemas.microsoft.com/office/drawing/2014/main" id="{E208EAFB-C8BE-D237-B02E-057720871563}"/>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7;p21">
              <a:extLst>
                <a:ext uri="{FF2B5EF4-FFF2-40B4-BE49-F238E27FC236}">
                  <a16:creationId xmlns:a16="http://schemas.microsoft.com/office/drawing/2014/main" id="{2FFE47C8-E948-CDA8-A2AE-BCA732AAB05C}"/>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8;p21">
              <a:extLst>
                <a:ext uri="{FF2B5EF4-FFF2-40B4-BE49-F238E27FC236}">
                  <a16:creationId xmlns:a16="http://schemas.microsoft.com/office/drawing/2014/main" id="{082E711D-C211-145E-4EF1-BC777A18F14C}"/>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9;p21">
              <a:extLst>
                <a:ext uri="{FF2B5EF4-FFF2-40B4-BE49-F238E27FC236}">
                  <a16:creationId xmlns:a16="http://schemas.microsoft.com/office/drawing/2014/main" id="{F8729957-9A67-7B7E-7B15-D46EC6AB9755}"/>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80;p21">
              <a:extLst>
                <a:ext uri="{FF2B5EF4-FFF2-40B4-BE49-F238E27FC236}">
                  <a16:creationId xmlns:a16="http://schemas.microsoft.com/office/drawing/2014/main" id="{D06D5CC4-7CF7-B03C-36A0-4368F6E02FD0}"/>
                </a:ext>
              </a:extLst>
            </p:cNvPr>
            <p:cNvGrpSpPr/>
            <p:nvPr/>
          </p:nvGrpSpPr>
          <p:grpSpPr>
            <a:xfrm>
              <a:off x="3716358" y="1544655"/>
              <a:ext cx="361971" cy="314958"/>
              <a:chOff x="3716358" y="1544655"/>
              <a:chExt cx="361971" cy="314958"/>
            </a:xfrm>
          </p:grpSpPr>
          <p:sp>
            <p:nvSpPr>
              <p:cNvPr id="37" name="Google Shape;381;p21">
                <a:extLst>
                  <a:ext uri="{FF2B5EF4-FFF2-40B4-BE49-F238E27FC236}">
                    <a16:creationId xmlns:a16="http://schemas.microsoft.com/office/drawing/2014/main" id="{E07BA938-9835-7D92-DF9C-678D186A1379}"/>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2;p21">
                <a:extLst>
                  <a:ext uri="{FF2B5EF4-FFF2-40B4-BE49-F238E27FC236}">
                    <a16:creationId xmlns:a16="http://schemas.microsoft.com/office/drawing/2014/main" id="{BFE19EF2-58AA-0F6B-549E-8D21CD24E485}"/>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3;p21">
                <a:extLst>
                  <a:ext uri="{FF2B5EF4-FFF2-40B4-BE49-F238E27FC236}">
                    <a16:creationId xmlns:a16="http://schemas.microsoft.com/office/drawing/2014/main" id="{70297C77-8C4A-5100-D8D7-2A0340A60438}"/>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4;p21">
                <a:extLst>
                  <a:ext uri="{FF2B5EF4-FFF2-40B4-BE49-F238E27FC236}">
                    <a16:creationId xmlns:a16="http://schemas.microsoft.com/office/drawing/2014/main" id="{E2C87F7A-F9B7-8593-1650-B05D22F6A967}"/>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5;p21">
                <a:extLst>
                  <a:ext uri="{FF2B5EF4-FFF2-40B4-BE49-F238E27FC236}">
                    <a16:creationId xmlns:a16="http://schemas.microsoft.com/office/drawing/2014/main" id="{8E688991-5257-C809-C827-5E2F51D50B19}"/>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415;p21">
            <a:extLst>
              <a:ext uri="{FF2B5EF4-FFF2-40B4-BE49-F238E27FC236}">
                <a16:creationId xmlns:a16="http://schemas.microsoft.com/office/drawing/2014/main" id="{B38ECFDC-2054-629E-20C0-991C3D8A5C1F}"/>
              </a:ext>
            </a:extLst>
          </p:cNvPr>
          <p:cNvGrpSpPr/>
          <p:nvPr/>
        </p:nvGrpSpPr>
        <p:grpSpPr>
          <a:xfrm>
            <a:off x="360157" y="1224459"/>
            <a:ext cx="1792506" cy="3124108"/>
            <a:chOff x="710273" y="1300654"/>
            <a:chExt cx="1846802" cy="3124108"/>
          </a:xfrm>
        </p:grpSpPr>
        <p:sp>
          <p:nvSpPr>
            <p:cNvPr id="1161" name="Google Shape;416;p21">
              <a:extLst>
                <a:ext uri="{FF2B5EF4-FFF2-40B4-BE49-F238E27FC236}">
                  <a16:creationId xmlns:a16="http://schemas.microsoft.com/office/drawing/2014/main" id="{C8734926-5E0A-2584-AEA1-844C7F794E38}"/>
                </a:ext>
              </a:extLst>
            </p:cNvPr>
            <p:cNvSpPr/>
            <p:nvPr/>
          </p:nvSpPr>
          <p:spPr>
            <a:xfrm rot="10800000" flipH="1">
              <a:off x="710275" y="2015463"/>
              <a:ext cx="1846800" cy="2409300"/>
            </a:xfrm>
            <a:prstGeom prst="round2SameRect">
              <a:avLst>
                <a:gd name="adj1" fmla="val 5874"/>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2" name="Google Shape;417;p21">
              <a:extLst>
                <a:ext uri="{FF2B5EF4-FFF2-40B4-BE49-F238E27FC236}">
                  <a16:creationId xmlns:a16="http://schemas.microsoft.com/office/drawing/2014/main" id="{E7C0740A-6D75-01A5-FA8C-657776E19D7D}"/>
                </a:ext>
              </a:extLst>
            </p:cNvPr>
            <p:cNvSpPr txBox="1"/>
            <p:nvPr/>
          </p:nvSpPr>
          <p:spPr>
            <a:xfrm>
              <a:off x="792625" y="3045638"/>
              <a:ext cx="16821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Shapefile</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63" name="Google Shape;418;p21">
              <a:extLst>
                <a:ext uri="{FF2B5EF4-FFF2-40B4-BE49-F238E27FC236}">
                  <a16:creationId xmlns:a16="http://schemas.microsoft.com/office/drawing/2014/main" id="{A9710F76-B4F3-0931-8993-A4A6B3D31DCE}"/>
                </a:ext>
              </a:extLst>
            </p:cNvPr>
            <p:cNvSpPr txBox="1"/>
            <p:nvPr/>
          </p:nvSpPr>
          <p:spPr>
            <a:xfrm>
              <a:off x="792625" y="3392487"/>
              <a:ext cx="16821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1200" dirty="0">
                  <a:latin typeface="Roboto"/>
                  <a:ea typeface="Roboto"/>
                  <a:cs typeface="Roboto"/>
                  <a:sym typeface="Roboto"/>
                </a:rPr>
                <a:t>https://clubedogis.com.br/blog/download-shapefiles-de-minas-gerais/</a:t>
              </a:r>
              <a:endParaRPr sz="1200" dirty="0">
                <a:latin typeface="Roboto"/>
                <a:ea typeface="Roboto"/>
                <a:cs typeface="Roboto"/>
                <a:sym typeface="Roboto"/>
              </a:endParaRPr>
            </a:p>
          </p:txBody>
        </p:sp>
        <p:sp>
          <p:nvSpPr>
            <p:cNvPr id="1164" name="Google Shape;419;p21">
              <a:extLst>
                <a:ext uri="{FF2B5EF4-FFF2-40B4-BE49-F238E27FC236}">
                  <a16:creationId xmlns:a16="http://schemas.microsoft.com/office/drawing/2014/main" id="{1ACC7094-6C7C-D19A-9C6C-90904D575B4F}"/>
                </a:ext>
              </a:extLst>
            </p:cNvPr>
            <p:cNvSpPr/>
            <p:nvPr/>
          </p:nvSpPr>
          <p:spPr>
            <a:xfrm>
              <a:off x="710273" y="1300654"/>
              <a:ext cx="1846800" cy="585600"/>
            </a:xfrm>
            <a:prstGeom prst="round2Same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chemeClr val="lt1"/>
                  </a:solidFill>
                  <a:latin typeface="Fira Sans Extra Condensed Medium"/>
                  <a:ea typeface="Fira Sans Extra Condensed Medium"/>
                  <a:cs typeface="Fira Sans Extra Condensed Medium"/>
                  <a:sym typeface="Fira Sans Extra Condensed Medium"/>
                </a:rPr>
                <a:t>Mapa de Minas Gerais</a:t>
              </a:r>
              <a:endParaRPr dirty="0"/>
            </a:p>
          </p:txBody>
        </p:sp>
      </p:grpSp>
      <p:pic>
        <p:nvPicPr>
          <p:cNvPr id="16" name="Picture 15">
            <a:extLst>
              <a:ext uri="{FF2B5EF4-FFF2-40B4-BE49-F238E27FC236}">
                <a16:creationId xmlns:a16="http://schemas.microsoft.com/office/drawing/2014/main" id="{D5AEC188-4A74-22F9-9890-3296F9AF42F3}"/>
              </a:ext>
            </a:extLst>
          </p:cNvPr>
          <p:cNvPicPr>
            <a:picLocks noChangeAspect="1"/>
          </p:cNvPicPr>
          <p:nvPr/>
        </p:nvPicPr>
        <p:blipFill>
          <a:blip r:embed="rId3"/>
          <a:stretch>
            <a:fillRect/>
          </a:stretch>
        </p:blipFill>
        <p:spPr>
          <a:xfrm>
            <a:off x="4071280" y="1463881"/>
            <a:ext cx="3361742" cy="2768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72653"/>
      </p:ext>
    </p:extLst>
  </p:cSld>
  <p:clrMapOvr>
    <a:masterClrMapping/>
  </p:clrMapOvr>
</p:sld>
</file>

<file path=ppt/theme/theme1.xml><?xml version="1.0" encoding="utf-8"?>
<a:theme xmlns:a="http://schemas.openxmlformats.org/drawingml/2006/main" name="Project Management Infographics by Slidesg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1091</TotalTime>
  <Words>1517</Words>
  <Application>Microsoft Office PowerPoint</Application>
  <PresentationFormat>On-screen Show (16:9)</PresentationFormat>
  <Paragraphs>221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vt:lpstr>
      <vt:lpstr>Fira Sans Extra Condensed Medium</vt:lpstr>
      <vt:lpstr>Fira Sans Extra Condensed SemiBold</vt:lpstr>
      <vt:lpstr>Arial</vt:lpstr>
      <vt:lpstr>Wingdings</vt:lpstr>
      <vt:lpstr>Project Management Infographics by Slidesgo</vt:lpstr>
      <vt:lpstr>Desafio</vt:lpstr>
      <vt:lpstr>Visão Geral</vt:lpstr>
      <vt:lpstr>Escolha da Localidade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Esquema Pré-Processamento</vt:lpstr>
      <vt:lpstr>Análise Exploratória dos Dados</vt:lpstr>
      <vt:lpstr>Análise Exploratória dos Dados</vt:lpstr>
      <vt:lpstr>Análise Exploratória dos Dados</vt:lpstr>
      <vt:lpstr>Modelagem </vt:lpstr>
      <vt:lpstr>Modelagem </vt:lpstr>
      <vt:lpstr>Avaliação</vt:lpstr>
      <vt:lpstr>Avaliação</vt:lpstr>
      <vt:lpstr>Avaliação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Amanda Azevedo</dc:creator>
  <cp:lastModifiedBy>Amanda Ferreira de Azevedo</cp:lastModifiedBy>
  <cp:revision>5</cp:revision>
  <dcterms:modified xsi:type="dcterms:W3CDTF">2024-06-23T21:13:18Z</dcterms:modified>
</cp:coreProperties>
</file>