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93" r:id="rId3"/>
    <p:sldId id="258" r:id="rId4"/>
    <p:sldId id="294" r:id="rId5"/>
    <p:sldId id="300" r:id="rId6"/>
    <p:sldId id="302" r:id="rId7"/>
    <p:sldId id="301" r:id="rId8"/>
    <p:sldId id="295" r:id="rId9"/>
    <p:sldId id="296" r:id="rId10"/>
    <p:sldId id="313" r:id="rId11"/>
    <p:sldId id="303" r:id="rId12"/>
    <p:sldId id="298" r:id="rId13"/>
    <p:sldId id="299" r:id="rId14"/>
    <p:sldId id="260" r:id="rId15"/>
    <p:sldId id="304" r:id="rId16"/>
    <p:sldId id="305" r:id="rId17"/>
    <p:sldId id="306" r:id="rId18"/>
    <p:sldId id="307" r:id="rId19"/>
    <p:sldId id="311" r:id="rId20"/>
    <p:sldId id="308" r:id="rId21"/>
    <p:sldId id="309" r:id="rId22"/>
    <p:sldId id="312" r:id="rId2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B6A479D-1418-4083-AD8B-CBCFE5E324A2}">
          <p14:sldIdLst>
            <p14:sldId id="256"/>
            <p14:sldId id="293"/>
          </p14:sldIdLst>
        </p14:section>
        <p14:section name="Coleta" id="{272928D5-DD50-4049-B9A8-03DB4A7C879E}">
          <p14:sldIdLst>
            <p14:sldId id="258"/>
            <p14:sldId id="294"/>
            <p14:sldId id="300"/>
            <p14:sldId id="302"/>
            <p14:sldId id="301"/>
          </p14:sldIdLst>
        </p14:section>
        <p14:section name="Manipulação e Cruzamento" id="{619574D2-A194-4700-8FC3-268734EC3EE8}">
          <p14:sldIdLst>
            <p14:sldId id="295"/>
            <p14:sldId id="296"/>
            <p14:sldId id="313"/>
            <p14:sldId id="303"/>
            <p14:sldId id="298"/>
            <p14:sldId id="299"/>
          </p14:sldIdLst>
        </p14:section>
        <p14:section name="Pré-Processamento" id="{1F47564F-59D7-4284-9F4C-5F38598708E7}">
          <p14:sldIdLst>
            <p14:sldId id="260"/>
            <p14:sldId id="304"/>
            <p14:sldId id="305"/>
            <p14:sldId id="306"/>
          </p14:sldIdLst>
        </p14:section>
        <p14:section name="Modelagem" id="{20DC9961-DB7C-4259-965C-4E10F797D8FA}">
          <p14:sldIdLst>
            <p14:sldId id="307"/>
            <p14:sldId id="311"/>
            <p14:sldId id="308"/>
            <p14:sldId id="309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EC7016"/>
    <a:srgbClr val="CE8D3E"/>
    <a:srgbClr val="936303"/>
    <a:srgbClr val="FBB831"/>
    <a:srgbClr val="0A2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94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73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899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82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095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9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5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000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2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52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610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154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21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83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55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75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9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2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ortal.inmet.gov.br/uploads/dadoshistorico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epe.gov.br/pt/publicacoes-dados-abertos/publicacoes/webmap-ep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met.gov.br/uploads/dadoshistoric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ons.org.br/Paginas/resultados-da-operacao/historico-da-operacao/tabela-relacao-usinas.aspx" TargetMode="External"/><Relationship Id="rId4" Type="http://schemas.openxmlformats.org/officeDocument/2006/relationships/hyperlink" Target="https://dados.ons.org.br/dataset/geracao-usina-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met.gov.br/uploads/dadoshistoric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ons.org.br/dataset/geracao-usina-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org.br/Paginas/resultados-da-operacao/historico-da-operacao/tabela-relacao-usinas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ubedogis.com.br/blog/download-shapefiles-de-minas-gerai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epe.gov.br/pt/publicacoes-dados-abertos/publicacoes/webmap-epe" TargetMode="External"/><Relationship Id="rId4" Type="http://schemas.openxmlformats.org/officeDocument/2006/relationships/hyperlink" Target="https://portal.inmet.gov.br/uploads/dadoshistorico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lubedogis.com.br/blog/download-shapefiles-de-minas-gera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32107" y="2783275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Previsão de Geração Solar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Estudo de Caso em Minas Gerais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634228" y="1551266"/>
            <a:ext cx="1055852" cy="1155673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095406" y="2616771"/>
            <a:ext cx="595037" cy="1200672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163643" y="1177902"/>
            <a:ext cx="478232" cy="1159236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698694" y="1425855"/>
            <a:ext cx="1336638" cy="526199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071355" y="2956993"/>
            <a:ext cx="1310478" cy="657416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878540" y="3046418"/>
            <a:ext cx="859864" cy="1152776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42177" y="2179859"/>
            <a:ext cx="932246" cy="447429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0479" y="2348202"/>
            <a:ext cx="1052470" cy="326882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562283" y="1375020"/>
            <a:ext cx="750085" cy="74977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750440" y="2087842"/>
            <a:ext cx="842898" cy="842898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047289" y="2366541"/>
            <a:ext cx="282739" cy="282212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6;p15">
            <a:extLst>
              <a:ext uri="{FF2B5EF4-FFF2-40B4-BE49-F238E27FC236}">
                <a16:creationId xmlns:a16="http://schemas.microsoft.com/office/drawing/2014/main" id="{265887C5-C723-1E5C-3CFA-87388F38D918}"/>
              </a:ext>
            </a:extLst>
          </p:cNvPr>
          <p:cNvSpPr txBox="1">
            <a:spLocks/>
          </p:cNvSpPr>
          <p:nvPr/>
        </p:nvSpPr>
        <p:spPr>
          <a:xfrm>
            <a:off x="4732107" y="4006395"/>
            <a:ext cx="39453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r>
              <a:rPr lang="pt-BR" sz="1400" dirty="0"/>
              <a:t>Amanda Ferreira de Azevedo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Manipulação de Mapas 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" name="Google Shape;420;p21">
            <a:extLst>
              <a:ext uri="{FF2B5EF4-FFF2-40B4-BE49-F238E27FC236}">
                <a16:creationId xmlns:a16="http://schemas.microsoft.com/office/drawing/2014/main" id="{4D3ADC57-5587-A5DD-9D5A-16C86292D1A1}"/>
              </a:ext>
            </a:extLst>
          </p:cNvPr>
          <p:cNvGrpSpPr/>
          <p:nvPr/>
        </p:nvGrpSpPr>
        <p:grpSpPr>
          <a:xfrm>
            <a:off x="1227787" y="1296345"/>
            <a:ext cx="1792514" cy="3124108"/>
            <a:chOff x="2669153" y="1300654"/>
            <a:chExt cx="1846810" cy="3124108"/>
          </a:xfrm>
        </p:grpSpPr>
        <p:sp>
          <p:nvSpPr>
            <p:cNvPr id="5" name="Google Shape;421;p21">
              <a:extLst>
                <a:ext uri="{FF2B5EF4-FFF2-40B4-BE49-F238E27FC236}">
                  <a16:creationId xmlns:a16="http://schemas.microsoft.com/office/drawing/2014/main" id="{63FE4DC7-A1D5-0901-9B82-210886587191}"/>
                </a:ext>
              </a:extLst>
            </p:cNvPr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2;p21">
              <a:extLst>
                <a:ext uri="{FF2B5EF4-FFF2-40B4-BE49-F238E27FC236}">
                  <a16:creationId xmlns:a16="http://schemas.microsoft.com/office/drawing/2014/main" id="{A89C7427-CA01-9CA9-382B-9451640C9F18}"/>
                </a:ext>
              </a:extLst>
            </p:cNvPr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Localização</a:t>
              </a:r>
            </a:p>
          </p:txBody>
        </p:sp>
        <p:sp>
          <p:nvSpPr>
            <p:cNvPr id="7" name="Google Shape;423;p21">
              <a:extLst>
                <a:ext uri="{FF2B5EF4-FFF2-40B4-BE49-F238E27FC236}">
                  <a16:creationId xmlns:a16="http://schemas.microsoft.com/office/drawing/2014/main" id="{8F41187E-51BF-1415-4B23-727424D053C1}"/>
                </a:ext>
              </a:extLst>
            </p:cNvPr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424;p21">
              <a:extLst>
                <a:ext uri="{FF2B5EF4-FFF2-40B4-BE49-F238E27FC236}">
                  <a16:creationId xmlns:a16="http://schemas.microsoft.com/office/drawing/2014/main" id="{0C84868F-2AF0-B1A6-3DF1-10D456667D36}"/>
                </a:ext>
              </a:extLst>
            </p:cNvPr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Estações Meteorológicas</a:t>
              </a:r>
              <a:endParaRPr lang="pt-BR" sz="1400" dirty="0"/>
            </a:p>
          </p:txBody>
        </p:sp>
      </p:grpSp>
      <p:grpSp>
        <p:nvGrpSpPr>
          <p:cNvPr id="9" name="Google Shape;386;p21">
            <a:extLst>
              <a:ext uri="{FF2B5EF4-FFF2-40B4-BE49-F238E27FC236}">
                <a16:creationId xmlns:a16="http://schemas.microsoft.com/office/drawing/2014/main" id="{94352766-9B2F-4B2B-5B01-8B15F481AD75}"/>
              </a:ext>
            </a:extLst>
          </p:cNvPr>
          <p:cNvGrpSpPr/>
          <p:nvPr/>
        </p:nvGrpSpPr>
        <p:grpSpPr>
          <a:xfrm>
            <a:off x="1865105" y="2411716"/>
            <a:ext cx="517906" cy="419823"/>
            <a:chOff x="5220616" y="2791061"/>
            <a:chExt cx="373185" cy="302466"/>
          </a:xfrm>
        </p:grpSpPr>
        <p:sp>
          <p:nvSpPr>
            <p:cNvPr id="10" name="Google Shape;387;p21">
              <a:extLst>
                <a:ext uri="{FF2B5EF4-FFF2-40B4-BE49-F238E27FC236}">
                  <a16:creationId xmlns:a16="http://schemas.microsoft.com/office/drawing/2014/main" id="{914DE813-FCA5-441D-7136-DE2CB601CDB7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8;p21">
              <a:extLst>
                <a:ext uri="{FF2B5EF4-FFF2-40B4-BE49-F238E27FC236}">
                  <a16:creationId xmlns:a16="http://schemas.microsoft.com/office/drawing/2014/main" id="{248C3945-8537-1D77-D1B7-73BD17A9292A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9;p21">
              <a:extLst>
                <a:ext uri="{FF2B5EF4-FFF2-40B4-BE49-F238E27FC236}">
                  <a16:creationId xmlns:a16="http://schemas.microsoft.com/office/drawing/2014/main" id="{00394AFB-2819-768E-B462-F3CC02A584F2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21">
              <a:extLst>
                <a:ext uri="{FF2B5EF4-FFF2-40B4-BE49-F238E27FC236}">
                  <a16:creationId xmlns:a16="http://schemas.microsoft.com/office/drawing/2014/main" id="{CD95D28E-0CAC-1E3C-67CC-D5A5C425F0D3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21">
              <a:extLst>
                <a:ext uri="{FF2B5EF4-FFF2-40B4-BE49-F238E27FC236}">
                  <a16:creationId xmlns:a16="http://schemas.microsoft.com/office/drawing/2014/main" id="{34D805EA-BB38-49D0-9842-5E0FD3CFC901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2;p21">
              <a:extLst>
                <a:ext uri="{FF2B5EF4-FFF2-40B4-BE49-F238E27FC236}">
                  <a16:creationId xmlns:a16="http://schemas.microsoft.com/office/drawing/2014/main" id="{2FCDDBBB-1CD4-0CED-A769-BC857DB79C48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3;p21">
              <a:extLst>
                <a:ext uri="{FF2B5EF4-FFF2-40B4-BE49-F238E27FC236}">
                  <a16:creationId xmlns:a16="http://schemas.microsoft.com/office/drawing/2014/main" id="{6B7B6578-CBBC-4407-145A-A5805D168F47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21">
              <a:extLst>
                <a:ext uri="{FF2B5EF4-FFF2-40B4-BE49-F238E27FC236}">
                  <a16:creationId xmlns:a16="http://schemas.microsoft.com/office/drawing/2014/main" id="{C902CD36-970F-D163-9634-352223A10264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;p21">
              <a:extLst>
                <a:ext uri="{FF2B5EF4-FFF2-40B4-BE49-F238E27FC236}">
                  <a16:creationId xmlns:a16="http://schemas.microsoft.com/office/drawing/2014/main" id="{89AE9417-C986-9E4E-7E29-0BE3D94C8610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21">
              <a:extLst>
                <a:ext uri="{FF2B5EF4-FFF2-40B4-BE49-F238E27FC236}">
                  <a16:creationId xmlns:a16="http://schemas.microsoft.com/office/drawing/2014/main" id="{D43D3C59-DF18-75D1-F3C8-CEED0765F8BC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7;p21">
              <a:extLst>
                <a:ext uri="{FF2B5EF4-FFF2-40B4-BE49-F238E27FC236}">
                  <a16:creationId xmlns:a16="http://schemas.microsoft.com/office/drawing/2014/main" id="{02A574EA-5181-A791-8068-8F4472AC51E1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8;p21">
              <a:extLst>
                <a:ext uri="{FF2B5EF4-FFF2-40B4-BE49-F238E27FC236}">
                  <a16:creationId xmlns:a16="http://schemas.microsoft.com/office/drawing/2014/main" id="{12B84999-A561-4844-279B-5286DA68751F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;p21">
              <a:extLst>
                <a:ext uri="{FF2B5EF4-FFF2-40B4-BE49-F238E27FC236}">
                  <a16:creationId xmlns:a16="http://schemas.microsoft.com/office/drawing/2014/main" id="{445765A9-7E56-2995-8B89-BA26657ADB9A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0;p21">
              <a:extLst>
                <a:ext uri="{FF2B5EF4-FFF2-40B4-BE49-F238E27FC236}">
                  <a16:creationId xmlns:a16="http://schemas.microsoft.com/office/drawing/2014/main" id="{29776F1E-967D-04B6-5E5F-84CC95D95D56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1;p21">
              <a:extLst>
                <a:ext uri="{FF2B5EF4-FFF2-40B4-BE49-F238E27FC236}">
                  <a16:creationId xmlns:a16="http://schemas.microsoft.com/office/drawing/2014/main" id="{31E8DC60-CC79-30F4-9FF1-CAB62FD3529C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2;p21">
              <a:extLst>
                <a:ext uri="{FF2B5EF4-FFF2-40B4-BE49-F238E27FC236}">
                  <a16:creationId xmlns:a16="http://schemas.microsoft.com/office/drawing/2014/main" id="{47C5DBCF-AD93-AA3C-2E82-73AC2AD5235D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3;p21">
              <a:extLst>
                <a:ext uri="{FF2B5EF4-FFF2-40B4-BE49-F238E27FC236}">
                  <a16:creationId xmlns:a16="http://schemas.microsoft.com/office/drawing/2014/main" id="{80042989-2975-EBF8-F710-D948FC554975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;p21">
              <a:extLst>
                <a:ext uri="{FF2B5EF4-FFF2-40B4-BE49-F238E27FC236}">
                  <a16:creationId xmlns:a16="http://schemas.microsoft.com/office/drawing/2014/main" id="{456A8ACD-58FF-2F4D-DF26-60C7634620C5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418;p21">
            <a:extLst>
              <a:ext uri="{FF2B5EF4-FFF2-40B4-BE49-F238E27FC236}">
                <a16:creationId xmlns:a16="http://schemas.microsoft.com/office/drawing/2014/main" id="{C12267FB-8E1A-13D4-90E2-381436D6AA99}"/>
              </a:ext>
            </a:extLst>
          </p:cNvPr>
          <p:cNvSpPr txBox="1"/>
          <p:nvPr/>
        </p:nvSpPr>
        <p:spPr>
          <a:xfrm>
            <a:off x="1307725" y="3416143"/>
            <a:ext cx="1632646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Georreferenciamento das Estações Meteorológicas (Base INMET)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" name="Picture 34" descr="A map of brazil with red dots&#10;&#10;Description automatically generated">
            <a:extLst>
              <a:ext uri="{FF2B5EF4-FFF2-40B4-BE49-F238E27FC236}">
                <a16:creationId xmlns:a16="http://schemas.microsoft.com/office/drawing/2014/main" id="{1DB56587-9623-70C7-2CB2-23DAB3A3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56" y="1296345"/>
            <a:ext cx="4323370" cy="334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Google Shape;418;p21">
            <a:extLst>
              <a:ext uri="{FF2B5EF4-FFF2-40B4-BE49-F238E27FC236}">
                <a16:creationId xmlns:a16="http://schemas.microsoft.com/office/drawing/2014/main" id="{D51BAE0E-9AF1-BFCD-1FB2-9EFE78065E74}"/>
              </a:ext>
            </a:extLst>
          </p:cNvPr>
          <p:cNvSpPr txBox="1"/>
          <p:nvPr/>
        </p:nvSpPr>
        <p:spPr>
          <a:xfrm>
            <a:off x="1227787" y="4425530"/>
            <a:ext cx="185894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8931D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Históricos INMET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302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Manipulação de Mapas 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Google Shape;405;p21">
            <a:extLst>
              <a:ext uri="{FF2B5EF4-FFF2-40B4-BE49-F238E27FC236}">
                <a16:creationId xmlns:a16="http://schemas.microsoft.com/office/drawing/2014/main" id="{B04ADEBF-02E4-4CE3-404A-7597B38C109A}"/>
              </a:ext>
            </a:extLst>
          </p:cNvPr>
          <p:cNvGrpSpPr/>
          <p:nvPr/>
        </p:nvGrpSpPr>
        <p:grpSpPr>
          <a:xfrm>
            <a:off x="1204043" y="1107816"/>
            <a:ext cx="1792510" cy="3124109"/>
            <a:chOff x="4628044" y="1300654"/>
            <a:chExt cx="1846807" cy="3124109"/>
          </a:xfrm>
        </p:grpSpPr>
        <p:sp>
          <p:nvSpPr>
            <p:cNvPr id="3" name="Google Shape;406;p21">
              <a:extLst>
                <a:ext uri="{FF2B5EF4-FFF2-40B4-BE49-F238E27FC236}">
                  <a16:creationId xmlns:a16="http://schemas.microsoft.com/office/drawing/2014/main" id="{53F36B55-5432-B1AF-5382-68D2A4D5D2C2}"/>
                </a:ext>
              </a:extLst>
            </p:cNvPr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7;p21">
              <a:extLst>
                <a:ext uri="{FF2B5EF4-FFF2-40B4-BE49-F238E27FC236}">
                  <a16:creationId xmlns:a16="http://schemas.microsoft.com/office/drawing/2014/main" id="{D427303A-4CB8-1BCD-C60B-A85F485A3C5B}"/>
                </a:ext>
              </a:extLst>
            </p:cNvPr>
            <p:cNvSpPr txBox="1"/>
            <p:nvPr/>
          </p:nvSpPr>
          <p:spPr>
            <a:xfrm>
              <a:off x="4710393" y="3045638"/>
              <a:ext cx="168209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Shapefile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" name="Google Shape;408;p21">
              <a:extLst>
                <a:ext uri="{FF2B5EF4-FFF2-40B4-BE49-F238E27FC236}">
                  <a16:creationId xmlns:a16="http://schemas.microsoft.com/office/drawing/2014/main" id="{ADC96795-1097-45B1-4926-5D47D05D2849}"/>
                </a:ext>
              </a:extLst>
            </p:cNvPr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>
                  <a:latin typeface="Roboto"/>
                  <a:ea typeface="Roboto"/>
                  <a:cs typeface="Roboto"/>
                  <a:sym typeface="Roboto"/>
                </a:rPr>
                <a:t>WebMapEPE</a:t>
              </a:r>
              <a:endParaRPr lang="pt-BR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Filtro: Minas Gerais</a:t>
              </a:r>
            </a:p>
          </p:txBody>
        </p:sp>
        <p:sp>
          <p:nvSpPr>
            <p:cNvPr id="6" name="Google Shape;409;p21">
              <a:extLst>
                <a:ext uri="{FF2B5EF4-FFF2-40B4-BE49-F238E27FC236}">
                  <a16:creationId xmlns:a16="http://schemas.microsoft.com/office/drawing/2014/main" id="{4BCE7BF4-48F4-559D-75DF-9E2996F90A09}"/>
                </a:ext>
              </a:extLst>
            </p:cNvPr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Usinas Solares</a:t>
              </a:r>
              <a:endParaRPr lang="pt-BR" sz="1800" dirty="0"/>
            </a:p>
          </p:txBody>
        </p:sp>
      </p:grpSp>
      <p:grpSp>
        <p:nvGrpSpPr>
          <p:cNvPr id="7" name="Google Shape;364;p21">
            <a:extLst>
              <a:ext uri="{FF2B5EF4-FFF2-40B4-BE49-F238E27FC236}">
                <a16:creationId xmlns:a16="http://schemas.microsoft.com/office/drawing/2014/main" id="{915F9D40-5CCD-2C98-441F-C302A8E1E502}"/>
              </a:ext>
            </a:extLst>
          </p:cNvPr>
          <p:cNvGrpSpPr/>
          <p:nvPr/>
        </p:nvGrpSpPr>
        <p:grpSpPr>
          <a:xfrm>
            <a:off x="1875705" y="2233038"/>
            <a:ext cx="449176" cy="449519"/>
            <a:chOff x="4206763" y="2450951"/>
            <a:chExt cx="322151" cy="322374"/>
          </a:xfrm>
        </p:grpSpPr>
        <p:sp>
          <p:nvSpPr>
            <p:cNvPr id="8" name="Google Shape;365;p21">
              <a:extLst>
                <a:ext uri="{FF2B5EF4-FFF2-40B4-BE49-F238E27FC236}">
                  <a16:creationId xmlns:a16="http://schemas.microsoft.com/office/drawing/2014/main" id="{E090AA76-04C5-2CC2-FFBC-69C5FD78DC8E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6;p21">
              <a:extLst>
                <a:ext uri="{FF2B5EF4-FFF2-40B4-BE49-F238E27FC236}">
                  <a16:creationId xmlns:a16="http://schemas.microsoft.com/office/drawing/2014/main" id="{92789622-AB49-87F2-D946-E64B290287D2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map of a country with red and blue dots&#10;&#10;Description automatically generated">
            <a:extLst>
              <a:ext uri="{FF2B5EF4-FFF2-40B4-BE49-F238E27FC236}">
                <a16:creationId xmlns:a16="http://schemas.microsoft.com/office/drawing/2014/main" id="{F73A2E77-1779-9506-9981-8D43EF54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67" y="1110536"/>
            <a:ext cx="4311716" cy="3484528"/>
          </a:xfrm>
          <a:prstGeom prst="rect">
            <a:avLst/>
          </a:prstGeom>
        </p:spPr>
      </p:pic>
      <p:sp>
        <p:nvSpPr>
          <p:cNvPr id="13" name="Google Shape;418;p21">
            <a:extLst>
              <a:ext uri="{FF2B5EF4-FFF2-40B4-BE49-F238E27FC236}">
                <a16:creationId xmlns:a16="http://schemas.microsoft.com/office/drawing/2014/main" id="{39BB23E9-88DB-37AE-2BC0-33AD905FEEE1}"/>
              </a:ext>
            </a:extLst>
          </p:cNvPr>
          <p:cNvSpPr txBox="1"/>
          <p:nvPr/>
        </p:nvSpPr>
        <p:spPr>
          <a:xfrm>
            <a:off x="1200601" y="4231925"/>
            <a:ext cx="1792503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8931D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WebMapEPE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29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Manipulação de Mapas 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C0E87-BAC1-A6E8-AB3F-7E73B3241AE9}"/>
              </a:ext>
            </a:extLst>
          </p:cNvPr>
          <p:cNvSpPr txBox="1"/>
          <p:nvPr/>
        </p:nvSpPr>
        <p:spPr>
          <a:xfrm>
            <a:off x="210491" y="1544015"/>
            <a:ext cx="371727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identificar quais estações meteorológicas estão mais próximas das usinas solares, utilizamos um </a:t>
            </a:r>
            <a:r>
              <a:rPr lang="pt-BR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algoritmo de cálculo de distância geodésica</a:t>
            </a: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 algoritmo determina a distância entre duas coordenadas geográficas, permitindo-nos selecionar as estações meteorológicas mais relevantes para a análise e modelagem dos dados</a:t>
            </a: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Ao aplicar este algoritmo, pudemos filtrar e selecionar apenas as estações meteorológicas mais próximas das usinas solares, garantindo que a análise e modelagem sejam baseadas nos dados mais pertinentes e precisos</a:t>
            </a:r>
          </a:p>
        </p:txBody>
      </p:sp>
      <p:pic>
        <p:nvPicPr>
          <p:cNvPr id="3" name="Picture 2" descr="A map of a country&#10;&#10;Description automatically generated">
            <a:extLst>
              <a:ext uri="{FF2B5EF4-FFF2-40B4-BE49-F238E27FC236}">
                <a16:creationId xmlns:a16="http://schemas.microsoft.com/office/drawing/2014/main" id="{236FDA89-A969-C109-3C1D-4BC2827F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43" y="1003037"/>
            <a:ext cx="4255864" cy="34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11117BE-BF39-665F-A39D-D214157F08E1}"/>
              </a:ext>
            </a:extLst>
          </p:cNvPr>
          <p:cNvSpPr/>
          <p:nvPr/>
        </p:nvSpPr>
        <p:spPr>
          <a:xfrm>
            <a:off x="2068024" y="4346335"/>
            <a:ext cx="4298140" cy="6001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161999" y="171395"/>
            <a:ext cx="7333309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Cruzamento dos Dados – Esquema Relacional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B7B192-7571-6CF4-97D7-98E0A9913101}"/>
              </a:ext>
            </a:extLst>
          </p:cNvPr>
          <p:cNvGrpSpPr/>
          <p:nvPr/>
        </p:nvGrpSpPr>
        <p:grpSpPr>
          <a:xfrm>
            <a:off x="229047" y="1219878"/>
            <a:ext cx="1498614" cy="927064"/>
            <a:chOff x="3054927" y="1208121"/>
            <a:chExt cx="1233055" cy="430887"/>
          </a:xfrm>
          <a:solidFill>
            <a:srgbClr val="92D050"/>
          </a:solidFill>
        </p:grpSpPr>
        <p:sp>
          <p:nvSpPr>
            <p:cNvPr id="4" name="Google Shape;1170;p37">
              <a:extLst>
                <a:ext uri="{FF2B5EF4-FFF2-40B4-BE49-F238E27FC236}">
                  <a16:creationId xmlns:a16="http://schemas.microsoft.com/office/drawing/2014/main" id="{46C3C806-5A79-79A6-A41D-A07AF36C279F}"/>
                </a:ext>
              </a:extLst>
            </p:cNvPr>
            <p:cNvSpPr/>
            <p:nvPr/>
          </p:nvSpPr>
          <p:spPr>
            <a:xfrm>
              <a:off x="3054928" y="1208121"/>
              <a:ext cx="1233054" cy="430887"/>
            </a:xfrm>
            <a:prstGeom prst="roundRect">
              <a:avLst/>
            </a:prstGeom>
            <a:grp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pt-BR" sz="10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C95858-05CC-C133-B074-2F524FC62A0F}"/>
                </a:ext>
              </a:extLst>
            </p:cNvPr>
            <p:cNvSpPr txBox="1"/>
            <p:nvPr/>
          </p:nvSpPr>
          <p:spPr>
            <a:xfrm>
              <a:off x="3054927" y="1240083"/>
              <a:ext cx="1233054" cy="364018"/>
            </a:xfrm>
            <a:prstGeom prst="round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 2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Geração Solar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ONS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E0A8116-7F0A-A069-3223-B0C0899D8873}"/>
              </a:ext>
            </a:extLst>
          </p:cNvPr>
          <p:cNvSpPr/>
          <p:nvPr/>
        </p:nvSpPr>
        <p:spPr>
          <a:xfrm>
            <a:off x="1923447" y="2071839"/>
            <a:ext cx="848700" cy="8487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Nome da Usina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0C38E8-A720-BADF-227C-E3D0D55D0417}"/>
              </a:ext>
            </a:extLst>
          </p:cNvPr>
          <p:cNvSpPr/>
          <p:nvPr/>
        </p:nvSpPr>
        <p:spPr>
          <a:xfrm>
            <a:off x="4657796" y="2071839"/>
            <a:ext cx="848700" cy="8487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Código CEG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F0AC4F-7D69-5FF8-1FF2-29E424CC7470}"/>
              </a:ext>
            </a:extLst>
          </p:cNvPr>
          <p:cNvGrpSpPr/>
          <p:nvPr/>
        </p:nvGrpSpPr>
        <p:grpSpPr>
          <a:xfrm>
            <a:off x="2908720" y="3101483"/>
            <a:ext cx="1690989" cy="523221"/>
            <a:chOff x="3054928" y="1208121"/>
            <a:chExt cx="1249205" cy="315892"/>
          </a:xfrm>
          <a:solidFill>
            <a:srgbClr val="936303"/>
          </a:solidFill>
        </p:grpSpPr>
        <p:sp>
          <p:nvSpPr>
            <p:cNvPr id="58" name="Google Shape;1170;p37">
              <a:extLst>
                <a:ext uri="{FF2B5EF4-FFF2-40B4-BE49-F238E27FC236}">
                  <a16:creationId xmlns:a16="http://schemas.microsoft.com/office/drawing/2014/main" id="{A809DEAF-D643-D569-51A8-1D29DEC112D6}"/>
                </a:ext>
              </a:extLst>
            </p:cNvPr>
            <p:cNvSpPr/>
            <p:nvPr/>
          </p:nvSpPr>
          <p:spPr>
            <a:xfrm>
              <a:off x="3054928" y="1208121"/>
              <a:ext cx="1233054" cy="315891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pt-BR" sz="10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F663BA-3E1C-E60C-48D1-235AFAB0C5BC}"/>
                </a:ext>
              </a:extLst>
            </p:cNvPr>
            <p:cNvSpPr txBox="1"/>
            <p:nvPr/>
          </p:nvSpPr>
          <p:spPr>
            <a:xfrm>
              <a:off x="3071079" y="1208121"/>
              <a:ext cx="1233054" cy="31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 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Relação Usinas</a:t>
              </a:r>
            </a:p>
          </p:txBody>
        </p:sp>
      </p:grpSp>
      <p:sp>
        <p:nvSpPr>
          <p:cNvPr id="1158" name="TextBox 1157">
            <a:extLst>
              <a:ext uri="{FF2B5EF4-FFF2-40B4-BE49-F238E27FC236}">
                <a16:creationId xmlns:a16="http://schemas.microsoft.com/office/drawing/2014/main" id="{E4E22F17-7254-D4C0-1959-E8F4B8384713}"/>
              </a:ext>
            </a:extLst>
          </p:cNvPr>
          <p:cNvSpPr txBox="1"/>
          <p:nvPr/>
        </p:nvSpPr>
        <p:spPr>
          <a:xfrm>
            <a:off x="5661394" y="2221722"/>
            <a:ext cx="1729718" cy="26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2D7A0425-AD7B-827E-A484-A54758B58D77}"/>
              </a:ext>
            </a:extLst>
          </p:cNvPr>
          <p:cNvGrpSpPr/>
          <p:nvPr/>
        </p:nvGrpSpPr>
        <p:grpSpPr>
          <a:xfrm>
            <a:off x="5661394" y="3101485"/>
            <a:ext cx="1729722" cy="523221"/>
            <a:chOff x="6080813" y="2393214"/>
            <a:chExt cx="1233054" cy="430887"/>
          </a:xfrm>
          <a:solidFill>
            <a:srgbClr val="936303"/>
          </a:solidFill>
        </p:grpSpPr>
        <p:sp>
          <p:nvSpPr>
            <p:cNvPr id="1172" name="Google Shape;1170;p37">
              <a:extLst>
                <a:ext uri="{FF2B5EF4-FFF2-40B4-BE49-F238E27FC236}">
                  <a16:creationId xmlns:a16="http://schemas.microsoft.com/office/drawing/2014/main" id="{1066CD09-B472-6B25-FE82-AE3F66642A78}"/>
                </a:ext>
              </a:extLst>
            </p:cNvPr>
            <p:cNvSpPr/>
            <p:nvPr/>
          </p:nvSpPr>
          <p:spPr>
            <a:xfrm>
              <a:off x="6080813" y="2393214"/>
              <a:ext cx="1233054" cy="430887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pt-BR" sz="10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F8037E0F-0D6B-EA3C-CE60-2A179731BFFA}"/>
                </a:ext>
              </a:extLst>
            </p:cNvPr>
            <p:cNvSpPr txBox="1"/>
            <p:nvPr/>
          </p:nvSpPr>
          <p:spPr>
            <a:xfrm>
              <a:off x="6112171" y="2408603"/>
              <a:ext cx="1170337" cy="3421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WebMapEPE</a:t>
              </a:r>
              <a:r>
                <a:rPr lang="pt-BR" sz="105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– Ceg (Estação mais próxima)</a:t>
              </a:r>
            </a:p>
          </p:txBody>
        </p:sp>
      </p:grp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0A0BA30F-C84D-2E7E-04A6-B997BCFB86CC}"/>
              </a:ext>
            </a:extLst>
          </p:cNvPr>
          <p:cNvGrpSpPr/>
          <p:nvPr/>
        </p:nvGrpSpPr>
        <p:grpSpPr>
          <a:xfrm>
            <a:off x="7275969" y="1219876"/>
            <a:ext cx="1498613" cy="885348"/>
            <a:chOff x="6080812" y="2393214"/>
            <a:chExt cx="1233055" cy="411498"/>
          </a:xfrm>
          <a:solidFill>
            <a:srgbClr val="C00000"/>
          </a:solidFill>
        </p:grpSpPr>
        <p:sp>
          <p:nvSpPr>
            <p:cNvPr id="1192" name="Google Shape;1170;p37">
              <a:extLst>
                <a:ext uri="{FF2B5EF4-FFF2-40B4-BE49-F238E27FC236}">
                  <a16:creationId xmlns:a16="http://schemas.microsoft.com/office/drawing/2014/main" id="{CD1694F3-EADB-92E7-1D40-78A9C1E9EEC4}"/>
                </a:ext>
              </a:extLst>
            </p:cNvPr>
            <p:cNvSpPr/>
            <p:nvPr/>
          </p:nvSpPr>
          <p:spPr>
            <a:xfrm>
              <a:off x="6080813" y="2393214"/>
              <a:ext cx="1233054" cy="411498"/>
            </a:xfrm>
            <a:prstGeom prst="roundRect">
              <a:avLst/>
            </a:prstGeom>
            <a:grp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pt-BR" sz="10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682D1E4E-E44E-D09F-8ED0-52E4C47A41F9}"/>
                </a:ext>
              </a:extLst>
            </p:cNvPr>
            <p:cNvSpPr txBox="1"/>
            <p:nvPr/>
          </p:nvSpPr>
          <p:spPr>
            <a:xfrm>
              <a:off x="6080812" y="2427227"/>
              <a:ext cx="1233054" cy="364018"/>
            </a:xfrm>
            <a:prstGeom prst="round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TABELA 1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Dados Meteorológicos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INMET</a:t>
              </a: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1E5C12-B1AB-BB01-93C1-5B4F2A9BEDCC}"/>
              </a:ext>
            </a:extLst>
          </p:cNvPr>
          <p:cNvCxnSpPr>
            <a:cxnSpLocks/>
            <a:stCxn id="8" idx="6"/>
            <a:endCxn id="59" idx="0"/>
          </p:cNvCxnSpPr>
          <p:nvPr/>
        </p:nvCxnSpPr>
        <p:spPr>
          <a:xfrm>
            <a:off x="2772147" y="2496189"/>
            <a:ext cx="992999" cy="605297"/>
          </a:xfrm>
          <a:prstGeom prst="bentConnector2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A9D79C7-DF43-A122-F614-173D338321BF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16200000" flipH="1">
            <a:off x="1276278" y="1849019"/>
            <a:ext cx="349247" cy="945092"/>
          </a:xfrm>
          <a:prstGeom prst="bentConnector2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FA8B7C-C7D3-0F4D-2E35-D948B02F0C3F}"/>
              </a:ext>
            </a:extLst>
          </p:cNvPr>
          <p:cNvCxnSpPr>
            <a:stCxn id="59" idx="3"/>
            <a:endCxn id="38" idx="4"/>
          </p:cNvCxnSpPr>
          <p:nvPr/>
        </p:nvCxnSpPr>
        <p:spPr>
          <a:xfrm flipV="1">
            <a:off x="4599709" y="2920539"/>
            <a:ext cx="482437" cy="442557"/>
          </a:xfrm>
          <a:prstGeom prst="bentConnector2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792CDC0-C10A-26B9-68AE-DE15C7DEAAF2}"/>
              </a:ext>
            </a:extLst>
          </p:cNvPr>
          <p:cNvCxnSpPr>
            <a:stCxn id="38" idx="6"/>
            <a:endCxn id="1170" idx="0"/>
          </p:cNvCxnSpPr>
          <p:nvPr/>
        </p:nvCxnSpPr>
        <p:spPr>
          <a:xfrm>
            <a:off x="5506496" y="2496189"/>
            <a:ext cx="1019759" cy="623983"/>
          </a:xfrm>
          <a:prstGeom prst="bentConnector2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7DD4E4A-9575-B729-C025-9634F8C30EF3}"/>
              </a:ext>
            </a:extLst>
          </p:cNvPr>
          <p:cNvCxnSpPr>
            <a:cxnSpLocks/>
            <a:stCxn id="1170" idx="3"/>
            <a:endCxn id="1192" idx="2"/>
          </p:cNvCxnSpPr>
          <p:nvPr/>
        </p:nvCxnSpPr>
        <p:spPr>
          <a:xfrm flipV="1">
            <a:off x="7347126" y="2105224"/>
            <a:ext cx="678151" cy="1222697"/>
          </a:xfrm>
          <a:prstGeom prst="bentConnector2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F3C602-FC2F-A247-4E48-333F1ED6265E}"/>
              </a:ext>
            </a:extLst>
          </p:cNvPr>
          <p:cNvSpPr txBox="1"/>
          <p:nvPr/>
        </p:nvSpPr>
        <p:spPr>
          <a:xfrm>
            <a:off x="692727" y="2991716"/>
            <a:ext cx="2079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36303"/>
              </a:buClr>
            </a:pP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de geração de energia solar da Tabela 2 são associados às usinas solares específicas usando o "Nome da Usina“.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A10C7D-3222-C9D6-1E17-8638AFFDA011}"/>
              </a:ext>
            </a:extLst>
          </p:cNvPr>
          <p:cNvSpPr txBox="1"/>
          <p:nvPr/>
        </p:nvSpPr>
        <p:spPr>
          <a:xfrm>
            <a:off x="5564583" y="1578660"/>
            <a:ext cx="14503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36303"/>
              </a:buClr>
            </a:pP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Usando o "Código CEG", cada usina é associada à sua localização geográfica.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7FB136-0274-AAB0-7AEA-2600C8F7C6B0}"/>
              </a:ext>
            </a:extLst>
          </p:cNvPr>
          <p:cNvSpPr txBox="1"/>
          <p:nvPr/>
        </p:nvSpPr>
        <p:spPr>
          <a:xfrm>
            <a:off x="7495308" y="3476866"/>
            <a:ext cx="14881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936303"/>
              </a:buClr>
            </a:pP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partir do "Código CEG", utilizamos o </a:t>
            </a:r>
            <a:r>
              <a:rPr lang="pt-BR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WebMapEFE</a:t>
            </a: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identificar a estação meteorológica INMET mais próxima de cada usina solar.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D6C273-FCDB-2A39-F63E-37572B7BB5DC}"/>
              </a:ext>
            </a:extLst>
          </p:cNvPr>
          <p:cNvSpPr txBox="1"/>
          <p:nvPr/>
        </p:nvSpPr>
        <p:spPr>
          <a:xfrm>
            <a:off x="2068024" y="4332267"/>
            <a:ext cx="42981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meteorológicos relevantes são então extraídos da Tabela 1 e combinados com os dados de geração solar da Tabela 2, criando uma base de dados integrada para análise</a:t>
            </a:r>
          </a:p>
        </p:txBody>
      </p:sp>
    </p:spTree>
    <p:extLst>
      <p:ext uri="{BB962C8B-B14F-4D97-AF65-F5344CB8AC3E}">
        <p14:creationId xmlns:p14="http://schemas.microsoft.com/office/powerpoint/2010/main" val="313118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667996-E487-B6DA-7AAB-E43D5DF5DC39}"/>
              </a:ext>
            </a:extLst>
          </p:cNvPr>
          <p:cNvSpPr/>
          <p:nvPr/>
        </p:nvSpPr>
        <p:spPr>
          <a:xfrm>
            <a:off x="2566424" y="4725738"/>
            <a:ext cx="2417615" cy="310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Pré-Processamento</a:t>
            </a:r>
            <a:endParaRPr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447488" cy="847200"/>
            <a:chOff x="3433276" y="2409276"/>
            <a:chExt cx="5447488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Análise Exploratória</a:t>
              </a:r>
              <a:endParaRPr sz="1100" dirty="0"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53371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 dirty="0">
                  <a:latin typeface="Roboto"/>
                  <a:ea typeface="Roboto"/>
                  <a:cs typeface="Roboto"/>
                  <a:sym typeface="Roboto"/>
                </a:rPr>
                <a:t>Correlações, visualização da série temporal e frequência dos dados</a:t>
              </a:r>
              <a:endParaRPr sz="12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440973"/>
            <a:ext cx="5579105" cy="1561764"/>
            <a:chOff x="3433276" y="3440973"/>
            <a:chExt cx="5579105" cy="1561764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sym typeface="Fira Sans Extra Condensed Medium"/>
                </a:rPr>
                <a:t>Preparo para Modelagem</a:t>
              </a:r>
              <a:endParaRPr sz="1050"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6924" y="3440973"/>
              <a:ext cx="2665457" cy="1561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 dirty="0">
                  <a:latin typeface="Roboto"/>
                  <a:ea typeface="Roboto"/>
                  <a:cs typeface="Roboto"/>
                  <a:sym typeface="Roboto"/>
                </a:rPr>
                <a:t>Remoção de variáveis com variança quase zero, com correlações altas, outliers, normalização dos dados e </a:t>
              </a:r>
              <a:r>
                <a:rPr lang="pt-BR" sz="1200" i="1" dirty="0">
                  <a:latin typeface="Roboto"/>
                  <a:ea typeface="Roboto"/>
                  <a:cs typeface="Roboto"/>
                  <a:sym typeface="Roboto"/>
                </a:rPr>
                <a:t>codificação </a:t>
              </a:r>
              <a:r>
                <a:rPr lang="en" sz="1200" i="1" dirty="0">
                  <a:latin typeface="Roboto"/>
                  <a:ea typeface="Roboto"/>
                  <a:cs typeface="Roboto"/>
                  <a:sym typeface="Roboto"/>
                </a:rPr>
                <a:t>OneHot</a:t>
              </a:r>
              <a:r>
                <a:rPr lang="pt-BR" sz="1200" i="1" dirty="0">
                  <a:latin typeface="Roboto"/>
                  <a:ea typeface="Roboto"/>
                  <a:cs typeface="Roboto"/>
                  <a:sym typeface="Roboto"/>
                </a:rPr>
                <a:t> para características categóricas (mês, dia, hora, dia da semana).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357432" cy="847200"/>
            <a:chOff x="3433276" y="1272915"/>
            <a:chExt cx="5357432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Limpeza dos Dados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49" y="1319604"/>
              <a:ext cx="244365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 dirty="0">
                  <a:latin typeface="Roboto"/>
                  <a:ea typeface="Roboto"/>
                  <a:cs typeface="Roboto"/>
                  <a:sym typeface="Roboto"/>
                </a:rPr>
                <a:t>Filtragens, adequação de tipo, identificação de valores ausentes e inputação de dados (most_frequent)</a:t>
              </a:r>
              <a:endParaRPr sz="12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Pré-Processamento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D9EF9E-7A5D-37FE-9F04-9FB903CD3BB6}"/>
              </a:ext>
            </a:extLst>
          </p:cNvPr>
          <p:cNvSpPr txBox="1"/>
          <p:nvPr/>
        </p:nvSpPr>
        <p:spPr>
          <a:xfrm>
            <a:off x="2566425" y="4725738"/>
            <a:ext cx="250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Período de Análise: 2019 – 2023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62298-DCD7-7F4E-26E1-DE00519CC89C}"/>
              </a:ext>
            </a:extLst>
          </p:cNvPr>
          <p:cNvSpPr/>
          <p:nvPr/>
        </p:nvSpPr>
        <p:spPr>
          <a:xfrm>
            <a:off x="2068024" y="4346335"/>
            <a:ext cx="4298140" cy="6001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197657" y="26648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dos Dados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E69204-3728-3927-AB15-9526A258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57" y="1214834"/>
            <a:ext cx="8575964" cy="2876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B74E6-2EB3-E43C-BD40-7BB4FDACF394}"/>
              </a:ext>
            </a:extLst>
          </p:cNvPr>
          <p:cNvSpPr txBox="1"/>
          <p:nvPr/>
        </p:nvSpPr>
        <p:spPr>
          <a:xfrm>
            <a:off x="2068023" y="4332267"/>
            <a:ext cx="429814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distribuições indicam que há uma variabilidade significativa em todos os parâmetros analisados, o que é esperado em dados meteorológicos e de geração de energia solar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1BD55-DE58-C361-CE26-F2A108DD129C}"/>
              </a:ext>
            </a:extLst>
          </p:cNvPr>
          <p:cNvSpPr txBox="1"/>
          <p:nvPr/>
        </p:nvSpPr>
        <p:spPr>
          <a:xfrm>
            <a:off x="5202382" y="282563"/>
            <a:ext cx="3373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Objetivo: 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Entender as características e distribuições dos dados meteorológicos e de geração de energia solar</a:t>
            </a:r>
          </a:p>
        </p:txBody>
      </p:sp>
    </p:spTree>
    <p:extLst>
      <p:ext uri="{BB962C8B-B14F-4D97-AF65-F5344CB8AC3E}">
        <p14:creationId xmlns:p14="http://schemas.microsoft.com/office/powerpoint/2010/main" val="45894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197657" y="26648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dos Dados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9BE5F-D2FC-4527-D9A5-75CFEE27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4" y="969818"/>
            <a:ext cx="5051552" cy="3782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40129-90A8-0391-636B-05433F501ABB}"/>
              </a:ext>
            </a:extLst>
          </p:cNvPr>
          <p:cNvSpPr txBox="1"/>
          <p:nvPr/>
        </p:nvSpPr>
        <p:spPr>
          <a:xfrm>
            <a:off x="5597236" y="921327"/>
            <a:ext cx="337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Objetivo: 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análise de correlação visa identificar relações entre as diferentes variáveis climáticas e a geração de energia solar, ajudando a entender quais fatores têm maior impacto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02860-0782-4E28-4D3B-27AE920C8A8C}"/>
              </a:ext>
            </a:extLst>
          </p:cNvPr>
          <p:cNvSpPr txBox="1"/>
          <p:nvPr/>
        </p:nvSpPr>
        <p:spPr>
          <a:xfrm>
            <a:off x="5525259" y="2640263"/>
            <a:ext cx="33735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</a:t>
            </a:r>
            <a:r>
              <a:rPr lang="pt-BR" sz="11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radiação global 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é um dos fatores mais importantes para a geração de energia solar, conforme evidenciado pela correlação positiva.</a:t>
            </a: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umidade relativa e a temperatura do ar, embora correlacionadas com a radiação global, têm impacto limitado direto na geração de energia.</a:t>
            </a: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variáveis </a:t>
            </a:r>
            <a:r>
              <a:rPr lang="pt-BR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temperatura_ar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umidade_relativa</a:t>
            </a:r>
            <a:r>
              <a:rPr lang="pt-BR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possuem forte correlação entre si.</a:t>
            </a:r>
          </a:p>
        </p:txBody>
      </p:sp>
    </p:spTree>
    <p:extLst>
      <p:ext uri="{BB962C8B-B14F-4D97-AF65-F5344CB8AC3E}">
        <p14:creationId xmlns:p14="http://schemas.microsoft.com/office/powerpoint/2010/main" val="139372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197657" y="26648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dos Dados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C0DBA-EB94-D03D-77E1-C51FDC55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1" y="920452"/>
            <a:ext cx="4436688" cy="2351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9D888-E6A9-3539-5981-A631E8AA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495302"/>
            <a:ext cx="3853359" cy="2504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461;p43">
            <a:extLst>
              <a:ext uri="{FF2B5EF4-FFF2-40B4-BE49-F238E27FC236}">
                <a16:creationId xmlns:a16="http://schemas.microsoft.com/office/drawing/2014/main" id="{409E51B4-2806-A3D6-AB7A-5810C9FDE222}"/>
              </a:ext>
            </a:extLst>
          </p:cNvPr>
          <p:cNvSpPr/>
          <p:nvPr/>
        </p:nvSpPr>
        <p:spPr>
          <a:xfrm rot="1961624" flipV="1">
            <a:off x="4030392" y="2598198"/>
            <a:ext cx="1276800" cy="1293135"/>
          </a:xfrm>
          <a:prstGeom prst="arc">
            <a:avLst>
              <a:gd name="adj1" fmla="val 13589251"/>
              <a:gd name="adj2" fmla="val 18839809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C068E-EDC4-E0DF-4352-718070DA1BD1}"/>
              </a:ext>
            </a:extLst>
          </p:cNvPr>
          <p:cNvSpPr txBox="1"/>
          <p:nvPr/>
        </p:nvSpPr>
        <p:spPr>
          <a:xfrm>
            <a:off x="4953000" y="764970"/>
            <a:ext cx="37961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Objetivo: 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Analisar a variação temporal da geração de energia solar ao longo do tempo e identificar padrões diários na produção de energia.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2390E-173D-326D-6113-94077410D87A}"/>
              </a:ext>
            </a:extLst>
          </p:cNvPr>
          <p:cNvSpPr txBox="1"/>
          <p:nvPr/>
        </p:nvSpPr>
        <p:spPr>
          <a:xfrm>
            <a:off x="169250" y="3444396"/>
            <a:ext cx="375851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uma variação significativa na geração de energia ao longo do tempo, com períodos de alta e baixa produção</a:t>
            </a: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endParaRPr lang="pt-BR" sz="1050" b="1" dirty="0">
              <a:solidFill>
                <a:srgbClr val="93630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Notamos picos iniciais de geração de energia que diminuem e estabilizam ao longo do tempo</a:t>
            </a: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endParaRPr lang="pt-BR" sz="1050" b="1" dirty="0">
              <a:solidFill>
                <a:srgbClr val="93630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Períodos de menor produção podem estar associados a condições climáticas adversas ou manutenção das usinas solares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35A9F-AEBA-305E-0D8D-DF683812E1A2}"/>
              </a:ext>
            </a:extLst>
          </p:cNvPr>
          <p:cNvSpPr txBox="1"/>
          <p:nvPr/>
        </p:nvSpPr>
        <p:spPr>
          <a:xfrm>
            <a:off x="4899376" y="4130770"/>
            <a:ext cx="39752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geração de energia solar segue um padrão diurno, aumentando nas primeiras horas da manhã, atingindo o pico ao meio-dia e diminuindo até o final da tarde, refletindo a disponibilidade de luz solar durante o dia e resultando em pouca ou nenhuma geração durante a noite.</a:t>
            </a:r>
          </a:p>
        </p:txBody>
      </p:sp>
    </p:spTree>
    <p:extLst>
      <p:ext uri="{BB962C8B-B14F-4D97-AF65-F5344CB8AC3E}">
        <p14:creationId xmlns:p14="http://schemas.microsoft.com/office/powerpoint/2010/main" val="127243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48775" y="58482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</a:t>
            </a:r>
            <a:endParaRPr dirty="0"/>
          </a:p>
        </p:txBody>
      </p:sp>
      <p:sp>
        <p:nvSpPr>
          <p:cNvPr id="1532" name="Google Shape;1532;p45"/>
          <p:cNvSpPr/>
          <p:nvPr/>
        </p:nvSpPr>
        <p:spPr>
          <a:xfrm>
            <a:off x="389668" y="1525527"/>
            <a:ext cx="545349" cy="423935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534" name="Google Shape;1534;p45"/>
          <p:cNvSpPr/>
          <p:nvPr/>
        </p:nvSpPr>
        <p:spPr>
          <a:xfrm>
            <a:off x="935017" y="1525527"/>
            <a:ext cx="2126837" cy="423935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Escolha do Algoritmo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" name="Google Shape;1532;p45">
            <a:extLst>
              <a:ext uri="{FF2B5EF4-FFF2-40B4-BE49-F238E27FC236}">
                <a16:creationId xmlns:a16="http://schemas.microsoft.com/office/drawing/2014/main" id="{FD5B5202-C424-7994-EA66-34C70AA2D11C}"/>
              </a:ext>
            </a:extLst>
          </p:cNvPr>
          <p:cNvSpPr/>
          <p:nvPr/>
        </p:nvSpPr>
        <p:spPr>
          <a:xfrm>
            <a:off x="389668" y="2040131"/>
            <a:ext cx="2672186" cy="2795104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3" name="Google Shape;1532;p45">
            <a:extLst>
              <a:ext uri="{FF2B5EF4-FFF2-40B4-BE49-F238E27FC236}">
                <a16:creationId xmlns:a16="http://schemas.microsoft.com/office/drawing/2014/main" id="{B03E6AFB-6437-7EC0-3D1C-6BB1A49C9066}"/>
              </a:ext>
            </a:extLst>
          </p:cNvPr>
          <p:cNvSpPr/>
          <p:nvPr/>
        </p:nvSpPr>
        <p:spPr>
          <a:xfrm>
            <a:off x="3236777" y="1525527"/>
            <a:ext cx="545349" cy="423935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4" name="Google Shape;1534;p45">
            <a:extLst>
              <a:ext uri="{FF2B5EF4-FFF2-40B4-BE49-F238E27FC236}">
                <a16:creationId xmlns:a16="http://schemas.microsoft.com/office/drawing/2014/main" id="{F97B2BEC-686D-4E3D-8814-FD3665D2EDB3}"/>
              </a:ext>
            </a:extLst>
          </p:cNvPr>
          <p:cNvSpPr/>
          <p:nvPr/>
        </p:nvSpPr>
        <p:spPr>
          <a:xfrm>
            <a:off x="3782126" y="1525527"/>
            <a:ext cx="2126837" cy="423935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Treinamento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5" name="Google Shape;1532;p45">
            <a:extLst>
              <a:ext uri="{FF2B5EF4-FFF2-40B4-BE49-F238E27FC236}">
                <a16:creationId xmlns:a16="http://schemas.microsoft.com/office/drawing/2014/main" id="{C7F06A20-B164-3F92-1F2B-49671DB4019D}"/>
              </a:ext>
            </a:extLst>
          </p:cNvPr>
          <p:cNvSpPr/>
          <p:nvPr/>
        </p:nvSpPr>
        <p:spPr>
          <a:xfrm>
            <a:off x="3236777" y="2040132"/>
            <a:ext cx="2672186" cy="2795104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chemeClr val="accent1"/>
              </a:solidFill>
            </a:endParaRPr>
          </a:p>
        </p:txBody>
      </p:sp>
      <p:sp>
        <p:nvSpPr>
          <p:cNvPr id="6" name="Google Shape;1532;p45">
            <a:extLst>
              <a:ext uri="{FF2B5EF4-FFF2-40B4-BE49-F238E27FC236}">
                <a16:creationId xmlns:a16="http://schemas.microsoft.com/office/drawing/2014/main" id="{414F591B-E31F-1D4F-CCBB-AF08039F5382}"/>
              </a:ext>
            </a:extLst>
          </p:cNvPr>
          <p:cNvSpPr/>
          <p:nvPr/>
        </p:nvSpPr>
        <p:spPr>
          <a:xfrm>
            <a:off x="6083886" y="1525527"/>
            <a:ext cx="545349" cy="423935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7" name="Google Shape;1534;p45">
            <a:extLst>
              <a:ext uri="{FF2B5EF4-FFF2-40B4-BE49-F238E27FC236}">
                <a16:creationId xmlns:a16="http://schemas.microsoft.com/office/drawing/2014/main" id="{F4236E41-1FF0-F4E9-DB90-A60905A6CE4F}"/>
              </a:ext>
            </a:extLst>
          </p:cNvPr>
          <p:cNvSpPr/>
          <p:nvPr/>
        </p:nvSpPr>
        <p:spPr>
          <a:xfrm>
            <a:off x="6629235" y="1525527"/>
            <a:ext cx="2126837" cy="423935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Avaliação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8" name="Google Shape;1532;p45">
            <a:extLst>
              <a:ext uri="{FF2B5EF4-FFF2-40B4-BE49-F238E27FC236}">
                <a16:creationId xmlns:a16="http://schemas.microsoft.com/office/drawing/2014/main" id="{BCE88AFD-C5D0-777A-C0F3-41C63129ABC2}"/>
              </a:ext>
            </a:extLst>
          </p:cNvPr>
          <p:cNvSpPr/>
          <p:nvPr/>
        </p:nvSpPr>
        <p:spPr>
          <a:xfrm>
            <a:off x="6083886" y="2040131"/>
            <a:ext cx="2672186" cy="2795104"/>
          </a:xfrm>
          <a:custGeom>
            <a:avLst/>
            <a:gdLst/>
            <a:ahLst/>
            <a:cxnLst/>
            <a:rect l="l" t="t" r="r" b="b"/>
            <a:pathLst>
              <a:path w="28885" h="17419" extrusionOk="0">
                <a:moveTo>
                  <a:pt x="0" y="0"/>
                </a:moveTo>
                <a:lnTo>
                  <a:pt x="0" y="17419"/>
                </a:lnTo>
                <a:lnTo>
                  <a:pt x="28885" y="17419"/>
                </a:lnTo>
                <a:lnTo>
                  <a:pt x="28885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E7344-E8ED-06B6-C428-070675719F6E}"/>
              </a:ext>
            </a:extLst>
          </p:cNvPr>
          <p:cNvSpPr txBox="1"/>
          <p:nvPr/>
        </p:nvSpPr>
        <p:spPr>
          <a:xfrm>
            <a:off x="3241964" y="2157377"/>
            <a:ext cx="2556163" cy="10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pt-BR" sz="105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Preparação dos Dados:</a:t>
            </a:r>
            <a:endParaRPr lang="pt-BR" sz="1050" dirty="0">
              <a:solidFill>
                <a:srgbClr val="93630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spcBef>
                <a:spcPts val="2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(X) como variáveis preditoras e target (y) como valor de geração solar; 80% dos dados para treino e 20% para teste, garantindo avaliação realista.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98F8A-47AC-E96E-A14A-1986E61DDCD2}"/>
              </a:ext>
            </a:extLst>
          </p:cNvPr>
          <p:cNvSpPr txBox="1"/>
          <p:nvPr/>
        </p:nvSpPr>
        <p:spPr>
          <a:xfrm>
            <a:off x="3282738" y="3338571"/>
            <a:ext cx="2556163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t-BR" sz="105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 de </a:t>
            </a:r>
            <a:r>
              <a:rPr lang="pt-BR" sz="1050" b="1" dirty="0" err="1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Hiperparâmetros</a:t>
            </a:r>
            <a:r>
              <a:rPr lang="pt-BR" sz="105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Utilização da Validação Cruzada com 5 dobras (</a:t>
            </a:r>
            <a:r>
              <a:rPr lang="pt-BR" sz="10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KFold</a:t>
            </a: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para garantir a robustez do modelo.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Utilização de </a:t>
            </a:r>
            <a:r>
              <a:rPr lang="pt-BR" sz="10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GridSearchCV</a:t>
            </a:r>
            <a:r>
              <a:rPr lang="pt-B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encontrar os melhores parâmetros para o modelo </a:t>
            </a:r>
            <a:r>
              <a:rPr lang="pt-BR" sz="10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LightGBM</a:t>
            </a:r>
            <a:endParaRPr lang="pt-BR" sz="10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868F1-97C5-132E-F7A4-F8FBB49B1C7F}"/>
              </a:ext>
            </a:extLst>
          </p:cNvPr>
          <p:cNvSpPr txBox="1"/>
          <p:nvPr/>
        </p:nvSpPr>
        <p:spPr>
          <a:xfrm>
            <a:off x="6083886" y="2102658"/>
            <a:ext cx="256135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Clr>
                <a:srgbClr val="936303"/>
              </a:buClr>
            </a:pPr>
            <a:r>
              <a:rPr lang="pt-BR" sz="110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Métricas de Avaliação: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RMSE: Raiz do erro quadrático médio. 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MSE: Erro quadrático médio.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MAE: Erro absoluto médio.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R²: Ajuste dos valores previstos aos observados.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29293-48E6-78B2-C291-A450925B5B8F}"/>
              </a:ext>
            </a:extLst>
          </p:cNvPr>
          <p:cNvSpPr txBox="1"/>
          <p:nvPr/>
        </p:nvSpPr>
        <p:spPr>
          <a:xfrm>
            <a:off x="6108131" y="3596346"/>
            <a:ext cx="262369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pt-BR" sz="110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Visualizações: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Identificação das variáveis mais relevantes no modelo.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Gráfico comparando as previsões com os valores reais.</a:t>
            </a:r>
          </a:p>
          <a:p>
            <a:pPr marL="171450" indent="-171450">
              <a:spcBef>
                <a:spcPts val="3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Gráfico de resíduos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B9970-0D3E-5FAF-45DB-EC48A7367B62}"/>
              </a:ext>
            </a:extLst>
          </p:cNvPr>
          <p:cNvSpPr txBox="1"/>
          <p:nvPr/>
        </p:nvSpPr>
        <p:spPr>
          <a:xfrm>
            <a:off x="394626" y="2064607"/>
            <a:ext cx="2667228" cy="2918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rgbClr val="93630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Algoritmo Escolhido: </a:t>
            </a:r>
            <a:r>
              <a:rPr lang="en-US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LightGBM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11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Light Gradient Boosting Machine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171450" lvl="2" indent="-171450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9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Eficiência Computacional: </a:t>
            </a:r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Capaz de processar grandes volumes de dados rapidamente (grande quantidade de dados)</a:t>
            </a:r>
          </a:p>
          <a:p>
            <a:pPr marL="171450" lvl="2" indent="-171450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9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Adequado para Dados Temporais: </a:t>
            </a:r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Lida bem com séries temporais e dados sequenciais.</a:t>
            </a:r>
          </a:p>
          <a:p>
            <a:pPr marL="171450" lvl="2" indent="-171450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9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Manejo de Dados Desbalanceados: </a:t>
            </a:r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Eficaz na modelagem de dados com distribuições desbalanceadas.</a:t>
            </a:r>
          </a:p>
          <a:p>
            <a:pPr marL="171450" lvl="2" indent="-171450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9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Flexibilidade: </a:t>
            </a:r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Suporte para </a:t>
            </a:r>
            <a:r>
              <a:rPr lang="pt-BR" sz="9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tuning</a:t>
            </a:r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muitos </a:t>
            </a:r>
            <a:r>
              <a:rPr lang="pt-BR" sz="9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hiperparâmetros</a:t>
            </a:r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71450" lvl="2" indent="-171450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9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</a:t>
            </a:r>
            <a:r>
              <a:rPr lang="pt-BR" sz="900" u="sng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</a:t>
            </a:r>
            <a:r>
              <a:rPr lang="pt-BR" sz="9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Proporciona a visualização da importância das variáveis preditoras.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48775" y="584827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</a:t>
            </a:r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A59AF-A7BA-AF74-4465-04F512DF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4069"/>
              </p:ext>
            </p:extLst>
          </p:nvPr>
        </p:nvGraphicFramePr>
        <p:xfrm>
          <a:off x="648775" y="1866567"/>
          <a:ext cx="3384000" cy="23164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3115877517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481319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Parâmetros 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Hiper Parâmetros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42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n_estimators</a:t>
                      </a:r>
                      <a:r>
                        <a:rPr lang="pt-BR" sz="12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:</a:t>
                      </a:r>
                      <a:r>
                        <a:rPr lang="pt-BR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[50, 100, 200]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n_estimators</a:t>
                      </a:r>
                      <a:r>
                        <a:rPr lang="pt-BR" sz="1200" b="1" u="none" strike="noStrike" cap="none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:</a:t>
                      </a:r>
                      <a:r>
                        <a:rPr lang="pt-BR" sz="1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pt-BR" sz="1200" dirty="0">
                          <a:solidFill>
                            <a:srgbClr val="936303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</a:p>
                    <a:p>
                      <a:pPr algn="ctr"/>
                      <a:endParaRPr lang="pt-BR" sz="12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369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max_depth</a:t>
                      </a:r>
                      <a:r>
                        <a:rPr lang="fr-FR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[3, 4, 5]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max_depth</a:t>
                      </a:r>
                      <a:r>
                        <a:rPr lang="pt-BR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: </a:t>
                      </a:r>
                      <a:r>
                        <a:rPr lang="pt-BR" sz="1200" b="0" i="0" u="none" strike="noStrike" cap="none" dirty="0">
                          <a:solidFill>
                            <a:srgbClr val="936303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811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learning_rate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[0.01, 0.1, 0.2]</a:t>
                      </a:r>
                    </a:p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learning_rate</a:t>
                      </a:r>
                      <a:r>
                        <a:rPr lang="pt-BR" sz="1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</a:t>
                      </a:r>
                      <a:r>
                        <a:rPr lang="pt-BR" sz="1200" b="0" i="0" u="none" strike="noStrike" cap="none" dirty="0">
                          <a:solidFill>
                            <a:srgbClr val="936303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0.2</a:t>
                      </a:r>
                    </a:p>
                    <a:p>
                      <a:pPr algn="ctr"/>
                      <a:endParaRPr lang="pt-BR" sz="12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9039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7D0B92-F8C8-E924-FBA5-A5A83F74F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67212"/>
              </p:ext>
            </p:extLst>
          </p:nvPr>
        </p:nvGraphicFramePr>
        <p:xfrm>
          <a:off x="4897582" y="1912085"/>
          <a:ext cx="3093028" cy="7751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3257">
                  <a:extLst>
                    <a:ext uri="{9D8B030D-6E8A-4147-A177-3AD203B41FA5}">
                      <a16:colId xmlns:a16="http://schemas.microsoft.com/office/drawing/2014/main" val="3115877517"/>
                    </a:ext>
                  </a:extLst>
                </a:gridCol>
                <a:gridCol w="773257">
                  <a:extLst>
                    <a:ext uri="{9D8B030D-6E8A-4147-A177-3AD203B41FA5}">
                      <a16:colId xmlns:a16="http://schemas.microsoft.com/office/drawing/2014/main" val="1481319484"/>
                    </a:ext>
                  </a:extLst>
                </a:gridCol>
                <a:gridCol w="773257">
                  <a:extLst>
                    <a:ext uri="{9D8B030D-6E8A-4147-A177-3AD203B41FA5}">
                      <a16:colId xmlns:a16="http://schemas.microsoft.com/office/drawing/2014/main" val="2448967764"/>
                    </a:ext>
                  </a:extLst>
                </a:gridCol>
                <a:gridCol w="773257">
                  <a:extLst>
                    <a:ext uri="{9D8B030D-6E8A-4147-A177-3AD203B41FA5}">
                      <a16:colId xmlns:a16="http://schemas.microsoft.com/office/drawing/2014/main" val="8839538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R²</a:t>
                      </a:r>
                      <a:endParaRPr lang="pt-BR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RMSE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2842"/>
                  </a:ext>
                </a:extLst>
              </a:tr>
              <a:tr h="470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u="none" strike="noStrike" cap="none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0.761</a:t>
                      </a:r>
                      <a:endParaRPr lang="pt-BR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0.020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3698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3B4B53-0D42-8821-11A1-F807FC2B654A}"/>
              </a:ext>
            </a:extLst>
          </p:cNvPr>
          <p:cNvSpPr txBox="1"/>
          <p:nvPr/>
        </p:nvSpPr>
        <p:spPr>
          <a:xfrm>
            <a:off x="648775" y="1558790"/>
            <a:ext cx="3384000" cy="276999"/>
          </a:xfrm>
          <a:prstGeom prst="rect">
            <a:avLst/>
          </a:prstGeom>
          <a:solidFill>
            <a:srgbClr val="CE8D3E"/>
          </a:solidFill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Parâmetros e </a:t>
            </a:r>
            <a:r>
              <a:rPr lang="pt-BR" sz="1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Hiperparâmetros</a:t>
            </a:r>
            <a:endParaRPr lang="pt-BR" sz="1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0280E-5E55-2344-CC88-FC0143EEA08B}"/>
              </a:ext>
            </a:extLst>
          </p:cNvPr>
          <p:cNvSpPr txBox="1"/>
          <p:nvPr/>
        </p:nvSpPr>
        <p:spPr>
          <a:xfrm>
            <a:off x="4897582" y="1558790"/>
            <a:ext cx="3093028" cy="307777"/>
          </a:xfrm>
          <a:prstGeom prst="rect">
            <a:avLst/>
          </a:prstGeom>
          <a:solidFill>
            <a:srgbClr val="EC7016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Métricas de Avaliação do Modelo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3A37F-648C-83AC-C8E4-7C7A6FC866EA}"/>
              </a:ext>
            </a:extLst>
          </p:cNvPr>
          <p:cNvSpPr txBox="1"/>
          <p:nvPr/>
        </p:nvSpPr>
        <p:spPr>
          <a:xfrm>
            <a:off x="4792838" y="2890789"/>
            <a:ext cx="3732008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(Coeficiente de Determinação): Indica a proporção da variabilidade dos dados que é explicada pelo modelo.</a:t>
            </a:r>
          </a:p>
          <a:p>
            <a:pPr marL="171450" indent="-171450" algn="just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(Root 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Squared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Mede a média das diferenças entre os valores previstos e os valores observados.</a:t>
            </a:r>
          </a:p>
          <a:p>
            <a:pPr marL="171450" indent="-171450" algn="just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(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Squared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É a média das diferenças ao quadrado entre os valores previstos e os valores observados.</a:t>
            </a:r>
          </a:p>
          <a:p>
            <a:pPr marL="171450" indent="-171450" algn="just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MAE (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Absolute 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Representa a média das diferenças absolutas entre os valores previstos e os valores observados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577BC-FA88-DF23-20EE-5C03FF810A61}"/>
              </a:ext>
            </a:extLst>
          </p:cNvPr>
          <p:cNvSpPr txBox="1"/>
          <p:nvPr/>
        </p:nvSpPr>
        <p:spPr>
          <a:xfrm>
            <a:off x="648775" y="4183047"/>
            <a:ext cx="338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</a:pP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Parâmetros testados no Grid Search e os </a:t>
            </a:r>
            <a:r>
              <a:rPr lang="pt-BR" sz="105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mehores</a:t>
            </a:r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encontrados</a:t>
            </a:r>
          </a:p>
        </p:txBody>
      </p:sp>
    </p:spTree>
    <p:extLst>
      <p:ext uri="{BB962C8B-B14F-4D97-AF65-F5344CB8AC3E}">
        <p14:creationId xmlns:p14="http://schemas.microsoft.com/office/powerpoint/2010/main" val="37512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678425" y="1325475"/>
            <a:ext cx="1691150" cy="2790736"/>
            <a:chOff x="678425" y="1325475"/>
            <a:chExt cx="1691150" cy="2790736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678425" y="3382711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latin typeface="Roboto"/>
                  <a:ea typeface="Roboto"/>
                  <a:cs typeface="Roboto"/>
                  <a:sym typeface="Roboto"/>
                </a:rPr>
                <a:t> São coletados dados da web através de técnicas de </a:t>
              </a:r>
              <a:r>
                <a:rPr lang="pt-BR" sz="1100" i="1" dirty="0">
                  <a:latin typeface="Roboto"/>
                  <a:ea typeface="Roboto"/>
                  <a:cs typeface="Roboto"/>
                  <a:sym typeface="Roboto"/>
                </a:rPr>
                <a:t>webscraping</a:t>
              </a:r>
              <a:endParaRPr sz="1100" i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Coleta de Dados</a:t>
              </a:r>
              <a:endParaRPr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16792" y="1325475"/>
            <a:ext cx="1668833" cy="2862400"/>
            <a:chOff x="2216792" y="1325475"/>
            <a:chExt cx="1668833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Manipulação de Mapas</a:t>
              </a:r>
              <a:endParaRPr sz="1200" dirty="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16792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latin typeface="Roboto"/>
                  <a:ea typeface="Roboto"/>
                  <a:cs typeface="Roboto"/>
                  <a:sym typeface="Roboto"/>
                </a:rPr>
                <a:t>Processo de atribuir coordenadas geográficas (latitude e longitude) aos dados.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3199315"/>
            <a:chOff x="3742375" y="1325475"/>
            <a:chExt cx="1659300" cy="3199315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Integração de Dados</a:t>
              </a:r>
              <a:endParaRPr sz="1600" dirty="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780733" y="3289401"/>
              <a:ext cx="1541400" cy="1235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latin typeface="Roboto"/>
                  <a:ea typeface="Roboto"/>
                  <a:cs typeface="Roboto"/>
                  <a:sym typeface="Roboto"/>
                </a:rPr>
                <a:t>Os dados coletados e georreferenciados são combinados e integrados com outras fontes de dados relevantes.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Pré -</a:t>
              </a:r>
              <a:r>
                <a:rPr lang="en" sz="1100" dirty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Processamento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latin typeface="Roboto"/>
                  <a:ea typeface="Roboto"/>
                  <a:cs typeface="Roboto"/>
                  <a:sym typeface="Roboto"/>
                </a:rPr>
                <a:t>Tratamento de valores ausentes, normalização e outras técnicas de pré-processamento.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948370"/>
            <a:chOff x="6774475" y="1325475"/>
            <a:chExt cx="1659300" cy="294837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Modelagem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58775" y="354034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latin typeface="Roboto"/>
                  <a:ea typeface="Roboto"/>
                  <a:cs typeface="Roboto"/>
                  <a:sym typeface="Roboto"/>
                </a:rPr>
                <a:t>Desenvolvimento, treinamento e avaliação do modelo de machine learning para previsão de geração solar.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Visão Geral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53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50" y="100264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Avaliação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B12F0F-73E4-22F2-9863-28011D4C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65" y="1318019"/>
            <a:ext cx="6893678" cy="3041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9F45C-4808-4CA9-E83E-3FF1274CFD01}"/>
              </a:ext>
            </a:extLst>
          </p:cNvPr>
          <p:cNvSpPr txBox="1"/>
          <p:nvPr/>
        </p:nvSpPr>
        <p:spPr>
          <a:xfrm>
            <a:off x="2085109" y="711425"/>
            <a:ext cx="49737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 gráfico mostra a comparação entre os valores reais de geração de energia solar e os valores previstos pelo modelo para os primeiros 100 índices</a:t>
            </a:r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362779-4269-1ECC-4A25-EAEFF782A212}"/>
              </a:ext>
            </a:extLst>
          </p:cNvPr>
          <p:cNvGrpSpPr/>
          <p:nvPr/>
        </p:nvGrpSpPr>
        <p:grpSpPr>
          <a:xfrm>
            <a:off x="2795154" y="4550125"/>
            <a:ext cx="3553691" cy="507179"/>
            <a:chOff x="2552933" y="4457140"/>
            <a:chExt cx="4298140" cy="6001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E03D69-4858-1B54-EDA9-99A703252B01}"/>
                </a:ext>
              </a:extLst>
            </p:cNvPr>
            <p:cNvSpPr/>
            <p:nvPr/>
          </p:nvSpPr>
          <p:spPr>
            <a:xfrm>
              <a:off x="2552933" y="4457140"/>
              <a:ext cx="4298140" cy="6001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44023C-48D0-229F-F0B9-DF871C205462}"/>
                </a:ext>
              </a:extLst>
            </p:cNvPr>
            <p:cNvSpPr txBox="1"/>
            <p:nvPr/>
          </p:nvSpPr>
          <p:spPr>
            <a:xfrm>
              <a:off x="2552933" y="4532246"/>
              <a:ext cx="4298140" cy="509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1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 desempenho do modelo é promissor, com uma boa correspondência entre os valores reais e previstos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550962E-94DD-4A90-29B7-32CD61BDF613}"/>
              </a:ext>
            </a:extLst>
          </p:cNvPr>
          <p:cNvCxnSpPr>
            <a:cxnSpLocks/>
          </p:cNvCxnSpPr>
          <p:nvPr/>
        </p:nvCxnSpPr>
        <p:spPr>
          <a:xfrm rot="5400000">
            <a:off x="1901522" y="3778842"/>
            <a:ext cx="886720" cy="782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5C3054-6876-803C-CA0D-4D1A06FDFB9A}"/>
              </a:ext>
            </a:extLst>
          </p:cNvPr>
          <p:cNvSpPr txBox="1"/>
          <p:nvPr/>
        </p:nvSpPr>
        <p:spPr>
          <a:xfrm>
            <a:off x="897285" y="4413540"/>
            <a:ext cx="1056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Algumas discrepâncias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B66F1C-2E08-E33C-C919-248AEAA9C3D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176655" y="2474003"/>
            <a:ext cx="1295191" cy="195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F457BB-E101-2592-A816-DF4DC5B06992}"/>
              </a:ext>
            </a:extLst>
          </p:cNvPr>
          <p:cNvSpPr txBox="1"/>
          <p:nvPr/>
        </p:nvSpPr>
        <p:spPr>
          <a:xfrm>
            <a:off x="7943743" y="2669497"/>
            <a:ext cx="1056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Algumas discrepâncias</a:t>
            </a:r>
          </a:p>
        </p:txBody>
      </p:sp>
    </p:spTree>
    <p:extLst>
      <p:ext uri="{BB962C8B-B14F-4D97-AF65-F5344CB8AC3E}">
        <p14:creationId xmlns:p14="http://schemas.microsoft.com/office/powerpoint/2010/main" val="21349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50" y="100264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Avaliação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F6E36D-9EB9-7B01-25C5-74BE6263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60" y="1216390"/>
            <a:ext cx="5766477" cy="3071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F5CDC-CFEB-F64D-A419-18A278F56ADB}"/>
              </a:ext>
            </a:extLst>
          </p:cNvPr>
          <p:cNvSpPr txBox="1"/>
          <p:nvPr/>
        </p:nvSpPr>
        <p:spPr>
          <a:xfrm>
            <a:off x="2008909" y="647769"/>
            <a:ext cx="51261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Este gráfico ilustra o perfil horário da geração de energia solar, comparando os valores reais com os valores previstos pelo modelo ao longo de um dia típico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1707D7-FAD5-CC48-1526-1A28478CFB24}"/>
              </a:ext>
            </a:extLst>
          </p:cNvPr>
          <p:cNvGrpSpPr/>
          <p:nvPr/>
        </p:nvGrpSpPr>
        <p:grpSpPr>
          <a:xfrm>
            <a:off x="2795154" y="4550125"/>
            <a:ext cx="3553691" cy="507179"/>
            <a:chOff x="2552933" y="4457140"/>
            <a:chExt cx="4298140" cy="6001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6BEAAF-5651-5546-2646-D2EF331C0588}"/>
                </a:ext>
              </a:extLst>
            </p:cNvPr>
            <p:cNvSpPr/>
            <p:nvPr/>
          </p:nvSpPr>
          <p:spPr>
            <a:xfrm>
              <a:off x="2552933" y="4457140"/>
              <a:ext cx="4298140" cy="6001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AA8C22-07CB-8264-ABDB-1F9B9C7D2726}"/>
                </a:ext>
              </a:extLst>
            </p:cNvPr>
            <p:cNvSpPr txBox="1"/>
            <p:nvPr/>
          </p:nvSpPr>
          <p:spPr>
            <a:xfrm>
              <a:off x="2552933" y="4498983"/>
              <a:ext cx="4298140" cy="509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1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 modelo demonstra uma excelente capacidade de capturar o padrão diário da geração de energia solar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282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50" y="100264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88FE8-2A48-AFBB-114A-65DE8E5A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84" y="1398308"/>
            <a:ext cx="6100500" cy="330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1DD7F-86E9-776F-75DA-273D7615AA19}"/>
              </a:ext>
            </a:extLst>
          </p:cNvPr>
          <p:cNvSpPr txBox="1"/>
          <p:nvPr/>
        </p:nvSpPr>
        <p:spPr>
          <a:xfrm>
            <a:off x="1498125" y="701345"/>
            <a:ext cx="614775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Este gráfico mostra os resíduos (diferenças entre os valores reais e previstos) da geração de energia solar ao longo do tempo, permitindo-nos avaliar a performance do modelo e identificar possíveis padrões ou tendências nos erros de previsão.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848E7-D4FA-60A8-9DE8-699014F80EAC}"/>
              </a:ext>
            </a:extLst>
          </p:cNvPr>
          <p:cNvSpPr txBox="1"/>
          <p:nvPr/>
        </p:nvSpPr>
        <p:spPr>
          <a:xfrm>
            <a:off x="6502280" y="1867829"/>
            <a:ext cx="2517029" cy="2244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 algn="just">
              <a:spcBef>
                <a:spcPts val="400"/>
              </a:spcBef>
              <a:buClr>
                <a:srgbClr val="936303"/>
              </a:buClr>
              <a:buFont typeface="Wingdings" panose="05000000000000000000" pitchFamily="2" charset="2"/>
              <a:buChar char="§"/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pt-BR" dirty="0"/>
              <a:t>Os resíduos são distribuídos de maneira relativamente uniforme ao longo do tempo, sem grandes desvios. Isso sugere que o modelo mantém uma performance consistente durante o período analisado.</a:t>
            </a:r>
          </a:p>
          <a:p>
            <a:r>
              <a:rPr lang="pt-BR" dirty="0"/>
              <a:t>Há uma variação maior nos resíduos a partir de 2022, que pode ser devido a mudanças nas condições climáticas ou outros fatores externos não capturados pelo modelo.</a:t>
            </a:r>
          </a:p>
        </p:txBody>
      </p:sp>
    </p:spTree>
    <p:extLst>
      <p:ext uri="{BB962C8B-B14F-4D97-AF65-F5344CB8AC3E}">
        <p14:creationId xmlns:p14="http://schemas.microsoft.com/office/powerpoint/2010/main" val="367138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00" y="1303668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025177" y="2241531"/>
              <a:ext cx="1093846" cy="10938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Minas Gerais</a:t>
              </a:r>
              <a:endParaRPr sz="1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Escolha da Localidade</a:t>
            </a:r>
            <a:endParaRPr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175" y="1269082"/>
            <a:ext cx="3024275" cy="1036849"/>
            <a:chOff x="710225" y="1495000"/>
            <a:chExt cx="3024275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25" y="1495000"/>
              <a:ext cx="1884638" cy="1036849"/>
              <a:chOff x="3590512" y="1413338"/>
              <a:chExt cx="1884638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dirty="0">
                    <a:latin typeface="Roboto"/>
                    <a:ea typeface="Roboto"/>
                    <a:cs typeface="Roboto"/>
                    <a:sym typeface="Roboto"/>
                  </a:rPr>
                  <a:t>Minas Gerais possui uma das maiores taxas de irradiação solar do Brasil, com média variando entre 5,5 e 6,5 kWh/m² (quilowatts/hora por metro quadrado).</a:t>
                </a:r>
                <a:endParaRPr sz="10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12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Alta Irradiação Solar </a:t>
                </a: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696512" y="3026730"/>
            <a:ext cx="3037938" cy="1164677"/>
            <a:chOff x="696562" y="3252648"/>
            <a:chExt cx="3037938" cy="1164677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696562" y="3252648"/>
              <a:ext cx="2061221" cy="1164677"/>
              <a:chOff x="3576849" y="3170839"/>
              <a:chExt cx="2061221" cy="1164677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76850" y="3170839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 dirty="0">
                    <a:solidFill>
                      <a:srgbClr val="93630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Incentivos</a:t>
                </a:r>
                <a:r>
                  <a:rPr lang="pt-BR" sz="1700" dirty="0">
                    <a:solidFill>
                      <a:schemeClr val="accent1">
                        <a:lumMod val="50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 Governamentais</a:t>
                </a:r>
                <a:endParaRPr sz="1700" dirty="0">
                  <a:solidFill>
                    <a:schemeClr val="accent1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76849" y="3570516"/>
                <a:ext cx="2061221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dirty="0">
                    <a:latin typeface="Roboto"/>
                    <a:ea typeface="Roboto"/>
                    <a:cs typeface="Roboto"/>
                    <a:sym typeface="Roboto"/>
                  </a:rPr>
                  <a:t>Adotou medidas estratégicas, como o Projeto Sol de Minas, para incentivar a expansão da energia solar e fortalecer seu protagonismo no setor.</a:t>
                </a:r>
                <a:endParaRPr sz="10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rgbClr val="936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rgbClr val="93630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552" y="3146503"/>
            <a:ext cx="2979051" cy="1238510"/>
            <a:chOff x="5409700" y="3384875"/>
            <a:chExt cx="2979051" cy="1238510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04150" y="3413545"/>
              <a:ext cx="1884601" cy="1209840"/>
              <a:chOff x="6575050" y="3331736"/>
              <a:chExt cx="1884601" cy="1209840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575050" y="3331736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 dirty="0">
                    <a:solidFill>
                      <a:srgbClr val="C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Liderança em Energia Solar</a:t>
                </a:r>
                <a:endParaRPr sz="1700" dirty="0">
                  <a:solidFill>
                    <a:srgbClr val="C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742013" y="3776576"/>
                <a:ext cx="1717638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dirty="0">
                    <a:latin typeface="Roboto"/>
                    <a:ea typeface="Roboto"/>
                    <a:cs typeface="Roboto"/>
                    <a:sym typeface="Roboto"/>
                  </a:rPr>
                  <a:t>O estado abriga 1/5 de todas as instalações fotovoltaicas do país</a:t>
                </a:r>
                <a:endParaRPr sz="10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650" y="1446233"/>
            <a:ext cx="3105880" cy="1125528"/>
            <a:chOff x="5409700" y="1672151"/>
            <a:chExt cx="3105880" cy="1125528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247432" y="1672151"/>
              <a:ext cx="2268148" cy="1125528"/>
              <a:chOff x="6318332" y="1590489"/>
              <a:chExt cx="2268148" cy="1125528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318332" y="1590489"/>
                <a:ext cx="2268148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Geração centralizada e distribuída</a:t>
                </a:r>
                <a:endParaRPr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136" y="2036711"/>
                <a:ext cx="1945363" cy="67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000" dirty="0">
                    <a:latin typeface="Roboto"/>
                    <a:ea typeface="Roboto"/>
                    <a:cs typeface="Roboto"/>
                    <a:sym typeface="Roboto"/>
                  </a:rPr>
                  <a:t>Sua capacidade operacional ultrapassou 8,12 GW, com 3,75 GW de geração distribuída (GD) e 4,36 GW de grandes usinas de geração centralizada (GC).</a:t>
                </a: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21" y="1635971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490" y="3274866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884" y="1636044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4976" y="3274866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9B433F-F8C5-3A22-9C77-F0965BD01309}"/>
              </a:ext>
            </a:extLst>
          </p:cNvPr>
          <p:cNvSpPr txBox="1"/>
          <p:nvPr/>
        </p:nvSpPr>
        <p:spPr>
          <a:xfrm>
            <a:off x="0" y="4738425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https://simi.mg.gov.br/potencial-solar-em-minas-gerais-e-o-dobro-do-potencial-da-alemanha/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4C8D8-4148-A24C-6E88-57DC8D684B74}"/>
              </a:ext>
            </a:extLst>
          </p:cNvPr>
          <p:cNvSpPr txBox="1"/>
          <p:nvPr/>
        </p:nvSpPr>
        <p:spPr>
          <a:xfrm>
            <a:off x="1047228" y="2431186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B8F30-3BB9-0CF5-19BA-1EE55D1B784B}"/>
              </a:ext>
            </a:extLst>
          </p:cNvPr>
          <p:cNvSpPr txBox="1"/>
          <p:nvPr/>
        </p:nvSpPr>
        <p:spPr>
          <a:xfrm>
            <a:off x="0" y="4919436"/>
            <a:ext cx="41563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https://www.gilpereiramg.com.br/mg-avanca-e-mantem-lideranca-isolada-no-pais-em-energia-solar/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3D96E-AD55-699F-E27B-84F47D888720}"/>
              </a:ext>
            </a:extLst>
          </p:cNvPr>
          <p:cNvSpPr txBox="1"/>
          <p:nvPr/>
        </p:nvSpPr>
        <p:spPr>
          <a:xfrm>
            <a:off x="4506717" y="4905846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7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pt-BR" dirty="0"/>
              <a:t>https://detronicenergia.com/blog/energia-solar-em-minas-gerais/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B0365-DEB8-5F4E-69DB-F9A84194CF2F}"/>
              </a:ext>
            </a:extLst>
          </p:cNvPr>
          <p:cNvSpPr txBox="1"/>
          <p:nvPr/>
        </p:nvSpPr>
        <p:spPr>
          <a:xfrm>
            <a:off x="5253102" y="4729655"/>
            <a:ext cx="472786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https://canalsolar.com.br/minas-gerais-renova-isencao-de-icms-para-energia-solar-ate-2032/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Coleta de Dados Meteorológicos e de Geração de Energia Solar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Google Shape;415;p21">
            <a:extLst>
              <a:ext uri="{FF2B5EF4-FFF2-40B4-BE49-F238E27FC236}">
                <a16:creationId xmlns:a16="http://schemas.microsoft.com/office/drawing/2014/main" id="{2CFF14B7-314F-C144-4F5E-584CE731ABBC}"/>
              </a:ext>
            </a:extLst>
          </p:cNvPr>
          <p:cNvGrpSpPr/>
          <p:nvPr/>
        </p:nvGrpSpPr>
        <p:grpSpPr>
          <a:xfrm>
            <a:off x="311671" y="1444445"/>
            <a:ext cx="2130922" cy="3371537"/>
            <a:chOff x="710271" y="1246349"/>
            <a:chExt cx="1846804" cy="3178414"/>
          </a:xfrm>
        </p:grpSpPr>
        <p:sp>
          <p:nvSpPr>
            <p:cNvPr id="3" name="Google Shape;416;p21">
              <a:extLst>
                <a:ext uri="{FF2B5EF4-FFF2-40B4-BE49-F238E27FC236}">
                  <a16:creationId xmlns:a16="http://schemas.microsoft.com/office/drawing/2014/main" id="{405A12A5-BE6C-4E5B-708B-180120721AA7}"/>
                </a:ext>
              </a:extLst>
            </p:cNvPr>
            <p:cNvSpPr/>
            <p:nvPr/>
          </p:nvSpPr>
          <p:spPr>
            <a:xfrm rot="10800000" flipH="1">
              <a:off x="710275" y="1888970"/>
              <a:ext cx="1846800" cy="2535793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9;p21">
              <a:extLst>
                <a:ext uri="{FF2B5EF4-FFF2-40B4-BE49-F238E27FC236}">
                  <a16:creationId xmlns:a16="http://schemas.microsoft.com/office/drawing/2014/main" id="{73BCB9B9-3241-9B1F-6671-A3C5298A9D7F}"/>
                </a:ext>
              </a:extLst>
            </p:cNvPr>
            <p:cNvSpPr/>
            <p:nvPr/>
          </p:nvSpPr>
          <p:spPr>
            <a:xfrm>
              <a:off x="710271" y="1246349"/>
              <a:ext cx="1846800" cy="55273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1) Tabela - INMET</a:t>
              </a:r>
              <a:endParaRPr lang="pt-BR" sz="1800" dirty="0"/>
            </a:p>
          </p:txBody>
        </p:sp>
      </p:grpSp>
      <p:sp>
        <p:nvSpPr>
          <p:cNvPr id="16" name="Google Shape;418;p21">
            <a:extLst>
              <a:ext uri="{FF2B5EF4-FFF2-40B4-BE49-F238E27FC236}">
                <a16:creationId xmlns:a16="http://schemas.microsoft.com/office/drawing/2014/main" id="{FDF9AB7B-9205-D935-CC68-ACAAA882F516}"/>
              </a:ext>
            </a:extLst>
          </p:cNvPr>
          <p:cNvSpPr txBox="1"/>
          <p:nvPr/>
        </p:nvSpPr>
        <p:spPr>
          <a:xfrm>
            <a:off x="339374" y="2160526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BB831"/>
                </a:solidFill>
                <a:latin typeface="Roboto"/>
                <a:ea typeface="Roboto"/>
                <a:cs typeface="Roboto"/>
                <a:sym typeface="Roboto"/>
              </a:rPr>
              <a:t>Período de Coleta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2013 a 2023 (10 anos)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418;p21">
            <a:extLst>
              <a:ext uri="{FF2B5EF4-FFF2-40B4-BE49-F238E27FC236}">
                <a16:creationId xmlns:a16="http://schemas.microsoft.com/office/drawing/2014/main" id="{40D8BDF9-8F25-CB58-9FE0-51AD4F0D0E56}"/>
              </a:ext>
            </a:extLst>
          </p:cNvPr>
          <p:cNvSpPr txBox="1"/>
          <p:nvPr/>
        </p:nvSpPr>
        <p:spPr>
          <a:xfrm>
            <a:off x="339374" y="2611771"/>
            <a:ext cx="2130917" cy="183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rgbClr val="FBB831"/>
                </a:solidFill>
                <a:latin typeface="Roboto"/>
                <a:ea typeface="Roboto"/>
                <a:cs typeface="Roboto"/>
                <a:sym typeface="Roboto"/>
              </a:rPr>
              <a:t>Dados Coletados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Estação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 - texto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- (YYYY-MM-DD HH:MM)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Radiação Global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(KJ/m²)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Temperatura do Ar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(°C)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Umidade Relativa do Ar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-(%)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Velocidade do Vento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(m/s)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Latitude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Longitude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418;p21">
            <a:extLst>
              <a:ext uri="{FF2B5EF4-FFF2-40B4-BE49-F238E27FC236}">
                <a16:creationId xmlns:a16="http://schemas.microsoft.com/office/drawing/2014/main" id="{D69E7193-B835-9393-CBE2-475A0D327E45}"/>
              </a:ext>
            </a:extLst>
          </p:cNvPr>
          <p:cNvSpPr txBox="1"/>
          <p:nvPr/>
        </p:nvSpPr>
        <p:spPr>
          <a:xfrm>
            <a:off x="311666" y="4381470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BB831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Históricos INMET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" name="Google Shape;415;p21">
            <a:extLst>
              <a:ext uri="{FF2B5EF4-FFF2-40B4-BE49-F238E27FC236}">
                <a16:creationId xmlns:a16="http://schemas.microsoft.com/office/drawing/2014/main" id="{CEC7B24B-E2F8-D303-E36C-4637D67B441A}"/>
              </a:ext>
            </a:extLst>
          </p:cNvPr>
          <p:cNvGrpSpPr/>
          <p:nvPr/>
        </p:nvGrpSpPr>
        <p:grpSpPr>
          <a:xfrm>
            <a:off x="2604598" y="1444445"/>
            <a:ext cx="2130922" cy="3371537"/>
            <a:chOff x="710271" y="1246349"/>
            <a:chExt cx="1846804" cy="3178414"/>
          </a:xfrm>
        </p:grpSpPr>
        <p:sp>
          <p:nvSpPr>
            <p:cNvPr id="23" name="Google Shape;416;p21">
              <a:extLst>
                <a:ext uri="{FF2B5EF4-FFF2-40B4-BE49-F238E27FC236}">
                  <a16:creationId xmlns:a16="http://schemas.microsoft.com/office/drawing/2014/main" id="{60CC5713-7C70-0162-5CA2-CF709FCB2483}"/>
                </a:ext>
              </a:extLst>
            </p:cNvPr>
            <p:cNvSpPr/>
            <p:nvPr/>
          </p:nvSpPr>
          <p:spPr>
            <a:xfrm rot="10800000" flipH="1">
              <a:off x="710275" y="1888970"/>
              <a:ext cx="1846800" cy="2535793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9;p21">
              <a:extLst>
                <a:ext uri="{FF2B5EF4-FFF2-40B4-BE49-F238E27FC236}">
                  <a16:creationId xmlns:a16="http://schemas.microsoft.com/office/drawing/2014/main" id="{3668CDC2-47C4-F3E0-DE58-6FAD6311D8B7}"/>
                </a:ext>
              </a:extLst>
            </p:cNvPr>
            <p:cNvSpPr/>
            <p:nvPr/>
          </p:nvSpPr>
          <p:spPr>
            <a:xfrm>
              <a:off x="710271" y="1246349"/>
              <a:ext cx="1846800" cy="55273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936303"/>
            </a:solidFill>
            <a:ln>
              <a:solidFill>
                <a:srgbClr val="93630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2) Tabela - Geração (ONS)</a:t>
              </a:r>
              <a:endParaRPr lang="pt-BR" sz="1100" dirty="0"/>
            </a:p>
          </p:txBody>
        </p:sp>
      </p:grpSp>
      <p:sp>
        <p:nvSpPr>
          <p:cNvPr id="25" name="Google Shape;418;p21">
            <a:extLst>
              <a:ext uri="{FF2B5EF4-FFF2-40B4-BE49-F238E27FC236}">
                <a16:creationId xmlns:a16="http://schemas.microsoft.com/office/drawing/2014/main" id="{2A585BB8-815E-C134-F070-FC33A6204FD8}"/>
              </a:ext>
            </a:extLst>
          </p:cNvPr>
          <p:cNvSpPr txBox="1"/>
          <p:nvPr/>
        </p:nvSpPr>
        <p:spPr>
          <a:xfrm>
            <a:off x="2632301" y="2160526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Período de Coleta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2013 a 2023 (10 anos)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418;p21">
            <a:extLst>
              <a:ext uri="{FF2B5EF4-FFF2-40B4-BE49-F238E27FC236}">
                <a16:creationId xmlns:a16="http://schemas.microsoft.com/office/drawing/2014/main" id="{F437F6EB-4F58-C75F-99CA-FCCCE7EA24B7}"/>
              </a:ext>
            </a:extLst>
          </p:cNvPr>
          <p:cNvSpPr txBox="1"/>
          <p:nvPr/>
        </p:nvSpPr>
        <p:spPr>
          <a:xfrm>
            <a:off x="2632300" y="3331470"/>
            <a:ext cx="2130917" cy="92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Dados Coletados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Nome Usina -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texto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- (YYYY-MM-DD HH:MM)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Valor Geração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MWmed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418;p21">
            <a:extLst>
              <a:ext uri="{FF2B5EF4-FFF2-40B4-BE49-F238E27FC236}">
                <a16:creationId xmlns:a16="http://schemas.microsoft.com/office/drawing/2014/main" id="{C17A1F37-06D4-2D2B-883E-26DEF8D7CAFA}"/>
              </a:ext>
            </a:extLst>
          </p:cNvPr>
          <p:cNvSpPr txBox="1"/>
          <p:nvPr/>
        </p:nvSpPr>
        <p:spPr>
          <a:xfrm>
            <a:off x="2616325" y="4337052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algn="ctr"/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Históricos ONS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542AA-E62C-934A-6E51-55C5D7760D6A}"/>
              </a:ext>
            </a:extLst>
          </p:cNvPr>
          <p:cNvSpPr txBox="1"/>
          <p:nvPr/>
        </p:nvSpPr>
        <p:spPr>
          <a:xfrm>
            <a:off x="2632300" y="2676530"/>
            <a:ext cx="20872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Filtros</a:t>
            </a:r>
          </a:p>
          <a:p>
            <a:r>
              <a:rPr lang="pt-BR" sz="1100" dirty="0">
                <a:latin typeface="Roboto"/>
                <a:ea typeface="Roboto"/>
                <a:cs typeface="Roboto"/>
                <a:sym typeface="Roboto"/>
              </a:rPr>
              <a:t>Estado (MG); Tipo (Fotovoltaica)</a:t>
            </a:r>
          </a:p>
          <a:p>
            <a:endParaRPr lang="en" sz="1100"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" name="Google Shape;415;p21">
            <a:extLst>
              <a:ext uri="{FF2B5EF4-FFF2-40B4-BE49-F238E27FC236}">
                <a16:creationId xmlns:a16="http://schemas.microsoft.com/office/drawing/2014/main" id="{A607D2E2-1DD4-D912-78AE-81F11808158E}"/>
              </a:ext>
            </a:extLst>
          </p:cNvPr>
          <p:cNvGrpSpPr/>
          <p:nvPr/>
        </p:nvGrpSpPr>
        <p:grpSpPr>
          <a:xfrm>
            <a:off x="4869826" y="1444445"/>
            <a:ext cx="2130922" cy="3371537"/>
            <a:chOff x="710271" y="1246349"/>
            <a:chExt cx="1846804" cy="3178414"/>
          </a:xfrm>
        </p:grpSpPr>
        <p:sp>
          <p:nvSpPr>
            <p:cNvPr id="31" name="Google Shape;416;p21">
              <a:extLst>
                <a:ext uri="{FF2B5EF4-FFF2-40B4-BE49-F238E27FC236}">
                  <a16:creationId xmlns:a16="http://schemas.microsoft.com/office/drawing/2014/main" id="{C74BE96A-848E-FF38-3827-4148180BAA41}"/>
                </a:ext>
              </a:extLst>
            </p:cNvPr>
            <p:cNvSpPr/>
            <p:nvPr/>
          </p:nvSpPr>
          <p:spPr>
            <a:xfrm rot="10800000" flipH="1">
              <a:off x="710275" y="1888970"/>
              <a:ext cx="1846800" cy="2535793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9;p21">
              <a:extLst>
                <a:ext uri="{FF2B5EF4-FFF2-40B4-BE49-F238E27FC236}">
                  <a16:creationId xmlns:a16="http://schemas.microsoft.com/office/drawing/2014/main" id="{AB78F610-C2D3-63DD-8746-40FC623D4BE7}"/>
                </a:ext>
              </a:extLst>
            </p:cNvPr>
            <p:cNvSpPr/>
            <p:nvPr/>
          </p:nvSpPr>
          <p:spPr>
            <a:xfrm>
              <a:off x="710271" y="1246349"/>
              <a:ext cx="1846800" cy="55273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3) Tabela – Usinas CEG</a:t>
              </a:r>
              <a:endParaRPr dirty="0"/>
            </a:p>
          </p:txBody>
        </p:sp>
      </p:grpSp>
      <p:sp>
        <p:nvSpPr>
          <p:cNvPr id="34" name="Google Shape;418;p21">
            <a:extLst>
              <a:ext uri="{FF2B5EF4-FFF2-40B4-BE49-F238E27FC236}">
                <a16:creationId xmlns:a16="http://schemas.microsoft.com/office/drawing/2014/main" id="{5C149ADA-833C-7754-8C04-61F34ACE7C43}"/>
              </a:ext>
            </a:extLst>
          </p:cNvPr>
          <p:cNvSpPr txBox="1"/>
          <p:nvPr/>
        </p:nvSpPr>
        <p:spPr>
          <a:xfrm>
            <a:off x="4897518" y="2873210"/>
            <a:ext cx="2130917" cy="95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Dados Coletados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Conjunto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 - texto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Usina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– texto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CEG -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número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418;p21">
            <a:extLst>
              <a:ext uri="{FF2B5EF4-FFF2-40B4-BE49-F238E27FC236}">
                <a16:creationId xmlns:a16="http://schemas.microsoft.com/office/drawing/2014/main" id="{EA7ACB70-D6AE-8F23-4081-AFF719DF176B}"/>
              </a:ext>
            </a:extLst>
          </p:cNvPr>
          <p:cNvSpPr txBox="1"/>
          <p:nvPr/>
        </p:nvSpPr>
        <p:spPr>
          <a:xfrm>
            <a:off x="4869826" y="4349322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>
              <a:buFont typeface="Arial"/>
              <a:buNone/>
            </a:pP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Usinas ONS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03A843-F224-A47E-D4BB-7A48F3D5F442}"/>
              </a:ext>
            </a:extLst>
          </p:cNvPr>
          <p:cNvSpPr txBox="1"/>
          <p:nvPr/>
        </p:nvSpPr>
        <p:spPr>
          <a:xfrm>
            <a:off x="4895446" y="2213580"/>
            <a:ext cx="20872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Filtros</a:t>
            </a:r>
          </a:p>
          <a:p>
            <a:r>
              <a:rPr lang="pt-BR" sz="1100" dirty="0">
                <a:latin typeface="Roboto"/>
                <a:ea typeface="Roboto"/>
                <a:cs typeface="Roboto"/>
                <a:sym typeface="Roboto"/>
              </a:rPr>
              <a:t>Estado (MG); Tipo (Fotovoltaica)</a:t>
            </a:r>
          </a:p>
          <a:p>
            <a:endParaRPr lang="en" sz="1100"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7BC48D-F58B-9314-7940-3AFC8912A4AE}"/>
              </a:ext>
            </a:extLst>
          </p:cNvPr>
          <p:cNvCxnSpPr>
            <a:cxnSpLocks/>
          </p:cNvCxnSpPr>
          <p:nvPr/>
        </p:nvCxnSpPr>
        <p:spPr>
          <a:xfrm>
            <a:off x="7176655" y="1295400"/>
            <a:ext cx="1024798" cy="1577810"/>
          </a:xfrm>
          <a:prstGeom prst="straightConnector1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88C9A4-2404-55D8-F928-F62D0DFD56EC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176655" y="3467348"/>
            <a:ext cx="955588" cy="1541070"/>
          </a:xfrm>
          <a:prstGeom prst="straightConnector1">
            <a:avLst/>
          </a:prstGeom>
          <a:ln w="1905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419;p21">
            <a:extLst>
              <a:ext uri="{FF2B5EF4-FFF2-40B4-BE49-F238E27FC236}">
                <a16:creationId xmlns:a16="http://schemas.microsoft.com/office/drawing/2014/main" id="{476D0DB0-1A9D-CCD5-1825-385F3C8A2E19}"/>
              </a:ext>
            </a:extLst>
          </p:cNvPr>
          <p:cNvSpPr/>
          <p:nvPr/>
        </p:nvSpPr>
        <p:spPr>
          <a:xfrm>
            <a:off x="7325487" y="2864675"/>
            <a:ext cx="1613512" cy="6026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sym typeface="Fira Sans Extra Condensed Medium"/>
              </a:rPr>
              <a:t>Banco de Dados SQLite3</a:t>
            </a:r>
            <a:endParaRPr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77F59C-8536-091F-90B5-32BE6D3C7517}"/>
              </a:ext>
            </a:extLst>
          </p:cNvPr>
          <p:cNvSpPr/>
          <p:nvPr/>
        </p:nvSpPr>
        <p:spPr>
          <a:xfrm>
            <a:off x="205063" y="1295400"/>
            <a:ext cx="6971592" cy="3713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Coleta de Dados Meteorológicos e de Geração de Energia Solar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Google Shape;415;p21">
            <a:extLst>
              <a:ext uri="{FF2B5EF4-FFF2-40B4-BE49-F238E27FC236}">
                <a16:creationId xmlns:a16="http://schemas.microsoft.com/office/drawing/2014/main" id="{2CFF14B7-314F-C144-4F5E-584CE731ABBC}"/>
              </a:ext>
            </a:extLst>
          </p:cNvPr>
          <p:cNvGrpSpPr/>
          <p:nvPr/>
        </p:nvGrpSpPr>
        <p:grpSpPr>
          <a:xfrm>
            <a:off x="6116726" y="1078689"/>
            <a:ext cx="2130922" cy="3371537"/>
            <a:chOff x="710271" y="1246349"/>
            <a:chExt cx="1846804" cy="3178414"/>
          </a:xfrm>
        </p:grpSpPr>
        <p:sp>
          <p:nvSpPr>
            <p:cNvPr id="3" name="Google Shape;416;p21">
              <a:extLst>
                <a:ext uri="{FF2B5EF4-FFF2-40B4-BE49-F238E27FC236}">
                  <a16:creationId xmlns:a16="http://schemas.microsoft.com/office/drawing/2014/main" id="{405A12A5-BE6C-4E5B-708B-180120721AA7}"/>
                </a:ext>
              </a:extLst>
            </p:cNvPr>
            <p:cNvSpPr/>
            <p:nvPr/>
          </p:nvSpPr>
          <p:spPr>
            <a:xfrm rot="10800000" flipH="1">
              <a:off x="710275" y="1888970"/>
              <a:ext cx="1846800" cy="2535793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9;p21">
              <a:extLst>
                <a:ext uri="{FF2B5EF4-FFF2-40B4-BE49-F238E27FC236}">
                  <a16:creationId xmlns:a16="http://schemas.microsoft.com/office/drawing/2014/main" id="{73BCB9B9-3241-9B1F-6671-A3C5298A9D7F}"/>
                </a:ext>
              </a:extLst>
            </p:cNvPr>
            <p:cNvSpPr/>
            <p:nvPr/>
          </p:nvSpPr>
          <p:spPr>
            <a:xfrm>
              <a:off x="710271" y="1246349"/>
              <a:ext cx="1846800" cy="55273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1) Tabela - INMET</a:t>
              </a:r>
              <a:endParaRPr dirty="0"/>
            </a:p>
          </p:txBody>
        </p:sp>
      </p:grpSp>
      <p:sp>
        <p:nvSpPr>
          <p:cNvPr id="16" name="Google Shape;418;p21">
            <a:extLst>
              <a:ext uri="{FF2B5EF4-FFF2-40B4-BE49-F238E27FC236}">
                <a16:creationId xmlns:a16="http://schemas.microsoft.com/office/drawing/2014/main" id="{FDF9AB7B-9205-D935-CC68-ACAAA882F516}"/>
              </a:ext>
            </a:extLst>
          </p:cNvPr>
          <p:cNvSpPr txBox="1"/>
          <p:nvPr/>
        </p:nvSpPr>
        <p:spPr>
          <a:xfrm>
            <a:off x="6144429" y="1794770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BB831"/>
                </a:solidFill>
                <a:latin typeface="Roboto"/>
                <a:ea typeface="Roboto"/>
                <a:cs typeface="Roboto"/>
                <a:sym typeface="Roboto"/>
              </a:rPr>
              <a:t>Período de Coleta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2013 a 2023 (10 anos)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418;p21">
            <a:extLst>
              <a:ext uri="{FF2B5EF4-FFF2-40B4-BE49-F238E27FC236}">
                <a16:creationId xmlns:a16="http://schemas.microsoft.com/office/drawing/2014/main" id="{40D8BDF9-8F25-CB58-9FE0-51AD4F0D0E56}"/>
              </a:ext>
            </a:extLst>
          </p:cNvPr>
          <p:cNvSpPr txBox="1"/>
          <p:nvPr/>
        </p:nvSpPr>
        <p:spPr>
          <a:xfrm>
            <a:off x="6144429" y="2246015"/>
            <a:ext cx="2130917" cy="183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rgbClr val="FBB831"/>
                </a:solidFill>
                <a:latin typeface="Roboto"/>
                <a:ea typeface="Roboto"/>
                <a:cs typeface="Roboto"/>
                <a:sym typeface="Roboto"/>
              </a:rPr>
              <a:t>Dados Coletados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Estação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 - texto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- (YYYY-MM-DD HH:MM)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Radiação Global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(KJ/m²)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Temperatura do Ar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(°C)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Umidade Relativa do Ar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-(%)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Velocidade do Vento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(m/s)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Latitude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Longitude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418;p21">
            <a:extLst>
              <a:ext uri="{FF2B5EF4-FFF2-40B4-BE49-F238E27FC236}">
                <a16:creationId xmlns:a16="http://schemas.microsoft.com/office/drawing/2014/main" id="{D69E7193-B835-9393-CBE2-475A0D327E45}"/>
              </a:ext>
            </a:extLst>
          </p:cNvPr>
          <p:cNvSpPr txBox="1"/>
          <p:nvPr/>
        </p:nvSpPr>
        <p:spPr>
          <a:xfrm>
            <a:off x="6116721" y="4015714"/>
            <a:ext cx="2103214" cy="36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BB831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Históricos INMET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C5A96-6394-DB75-0C26-CEB4F0031CB0}"/>
              </a:ext>
            </a:extLst>
          </p:cNvPr>
          <p:cNvSpPr txBox="1"/>
          <p:nvPr/>
        </p:nvSpPr>
        <p:spPr>
          <a:xfrm>
            <a:off x="304739" y="1642778"/>
            <a:ext cx="4572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climáticos utilizados neste estudo são provenientes do banco de dados do INMET (Instituto Nacional de Meteorologia).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incluem informações como </a:t>
            </a:r>
            <a:r>
              <a:rPr lang="pt-BR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radiação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pt-BR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velocidade do vento, incidência solar e umidade do ar. 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São fornecidos como um conjunto de arquivos no formato .</a:t>
            </a:r>
            <a:r>
              <a:rPr lang="pt-BR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csv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onde os dados são separados por vírgulas.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arquivo corresponde a uma estação meteorológica e contém dados de um ano inteiro. Antes dos dados, há uma pequena tabela com informações sobre o local, como coordenadas geográficas, nome, cidade, estado, altitude e código identificador.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foram coletados de 2013 a março de 2023, fornecendo uma extensa série histórica para análise e modelagem. </a:t>
            </a:r>
          </a:p>
        </p:txBody>
      </p:sp>
    </p:spTree>
    <p:extLst>
      <p:ext uri="{BB962C8B-B14F-4D97-AF65-F5344CB8AC3E}">
        <p14:creationId xmlns:p14="http://schemas.microsoft.com/office/powerpoint/2010/main" val="403073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Coleta de Dados Meteorológicos e de Geração de Energia Solar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C5A96-6394-DB75-0C26-CEB4F0031CB0}"/>
              </a:ext>
            </a:extLst>
          </p:cNvPr>
          <p:cNvSpPr txBox="1"/>
          <p:nvPr/>
        </p:nvSpPr>
        <p:spPr>
          <a:xfrm>
            <a:off x="360157" y="1694135"/>
            <a:ext cx="4572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horários de geração de energia das usinas solares fotovoltaicas nacionais são provenientes da plataforma de dados abertos disponibilizado no site da ONS (Operador Nacional do Sistema).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são organizados de duas maneiras: a partir do ano de 2022, os dados ficaram organizados por mês, sendo em formato .</a:t>
            </a:r>
            <a:r>
              <a:rPr lang="pt-BR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xlsx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Antes do ano de 2022, os dados eram organizados inteiramente em um único arquivo anual, em um arquivo tipo </a:t>
            </a:r>
            <a:r>
              <a:rPr lang="pt-BR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csv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conteúdo dos dados permite acessar a produção horária de cada usina solar, juntamente com seus respectivos nomes.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pt-BR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foram coletados de 2013 a março de 2023, fornecendo uma extensa série histórica para análise e modelagem. </a:t>
            </a:r>
          </a:p>
        </p:txBody>
      </p:sp>
      <p:grpSp>
        <p:nvGrpSpPr>
          <p:cNvPr id="4" name="Google Shape;415;p21">
            <a:extLst>
              <a:ext uri="{FF2B5EF4-FFF2-40B4-BE49-F238E27FC236}">
                <a16:creationId xmlns:a16="http://schemas.microsoft.com/office/drawing/2014/main" id="{E02345BE-A27D-86A2-4C58-94A9789D42E8}"/>
              </a:ext>
            </a:extLst>
          </p:cNvPr>
          <p:cNvGrpSpPr/>
          <p:nvPr/>
        </p:nvGrpSpPr>
        <p:grpSpPr>
          <a:xfrm>
            <a:off x="6192925" y="1107816"/>
            <a:ext cx="2130922" cy="3371537"/>
            <a:chOff x="710271" y="1246349"/>
            <a:chExt cx="1846804" cy="3178414"/>
          </a:xfrm>
        </p:grpSpPr>
        <p:sp>
          <p:nvSpPr>
            <p:cNvPr id="7" name="Google Shape;416;p21">
              <a:extLst>
                <a:ext uri="{FF2B5EF4-FFF2-40B4-BE49-F238E27FC236}">
                  <a16:creationId xmlns:a16="http://schemas.microsoft.com/office/drawing/2014/main" id="{2455332D-2B2E-FB81-E251-99B833B44A1F}"/>
                </a:ext>
              </a:extLst>
            </p:cNvPr>
            <p:cNvSpPr/>
            <p:nvPr/>
          </p:nvSpPr>
          <p:spPr>
            <a:xfrm rot="10800000" flipH="1">
              <a:off x="710275" y="1888970"/>
              <a:ext cx="1846800" cy="2535793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9;p21">
              <a:extLst>
                <a:ext uri="{FF2B5EF4-FFF2-40B4-BE49-F238E27FC236}">
                  <a16:creationId xmlns:a16="http://schemas.microsoft.com/office/drawing/2014/main" id="{C0584308-D381-0A6E-0B21-2772521226AF}"/>
                </a:ext>
              </a:extLst>
            </p:cNvPr>
            <p:cNvSpPr/>
            <p:nvPr/>
          </p:nvSpPr>
          <p:spPr>
            <a:xfrm>
              <a:off x="710271" y="1246349"/>
              <a:ext cx="1846800" cy="55273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936303"/>
            </a:solidFill>
            <a:ln>
              <a:solidFill>
                <a:srgbClr val="93630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2) Tabela - Geração (ONS)</a:t>
              </a:r>
              <a:endParaRPr sz="1100" dirty="0"/>
            </a:p>
          </p:txBody>
        </p:sp>
      </p:grpSp>
      <p:sp>
        <p:nvSpPr>
          <p:cNvPr id="9" name="Google Shape;418;p21">
            <a:extLst>
              <a:ext uri="{FF2B5EF4-FFF2-40B4-BE49-F238E27FC236}">
                <a16:creationId xmlns:a16="http://schemas.microsoft.com/office/drawing/2014/main" id="{46C9F22F-46CD-F576-21BF-953A3C259C98}"/>
              </a:ext>
            </a:extLst>
          </p:cNvPr>
          <p:cNvSpPr txBox="1"/>
          <p:nvPr/>
        </p:nvSpPr>
        <p:spPr>
          <a:xfrm>
            <a:off x="6220628" y="1823897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Período de Coleta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2013 a 2023 (10 anos)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18;p21">
            <a:extLst>
              <a:ext uri="{FF2B5EF4-FFF2-40B4-BE49-F238E27FC236}">
                <a16:creationId xmlns:a16="http://schemas.microsoft.com/office/drawing/2014/main" id="{41408878-D223-8887-10A3-9E10189ACE53}"/>
              </a:ext>
            </a:extLst>
          </p:cNvPr>
          <p:cNvSpPr txBox="1"/>
          <p:nvPr/>
        </p:nvSpPr>
        <p:spPr>
          <a:xfrm>
            <a:off x="6220627" y="2994841"/>
            <a:ext cx="2130917" cy="92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Dados Coletados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Nome Usina -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texto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- (YYYY-MM-DD HH:MM)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Valor Geração 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- MWmed</a:t>
            </a: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18;p21">
            <a:extLst>
              <a:ext uri="{FF2B5EF4-FFF2-40B4-BE49-F238E27FC236}">
                <a16:creationId xmlns:a16="http://schemas.microsoft.com/office/drawing/2014/main" id="{24BC1FFE-6F5A-F9A8-0B09-1E9306DAA3FA}"/>
              </a:ext>
            </a:extLst>
          </p:cNvPr>
          <p:cNvSpPr txBox="1"/>
          <p:nvPr/>
        </p:nvSpPr>
        <p:spPr>
          <a:xfrm>
            <a:off x="6204652" y="4000423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algn="ctr"/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Históricos ONS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FB078-7F7D-DD56-98A1-C0408A2320D5}"/>
              </a:ext>
            </a:extLst>
          </p:cNvPr>
          <p:cNvSpPr txBox="1"/>
          <p:nvPr/>
        </p:nvSpPr>
        <p:spPr>
          <a:xfrm>
            <a:off x="6220627" y="2339901"/>
            <a:ext cx="20872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Filtros</a:t>
            </a:r>
          </a:p>
          <a:p>
            <a:r>
              <a:rPr lang="pt-BR" sz="1100" dirty="0">
                <a:latin typeface="Roboto"/>
                <a:ea typeface="Roboto"/>
                <a:cs typeface="Roboto"/>
                <a:sym typeface="Roboto"/>
              </a:rPr>
              <a:t>Estado (MG); Tipo (Fotovoltaica)</a:t>
            </a:r>
          </a:p>
          <a:p>
            <a:endParaRPr lang="en" sz="1100"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2940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Coleta de Dados Meteorológicos e de Geração de Energia Solar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C5A96-6394-DB75-0C26-CEB4F0031CB0}"/>
              </a:ext>
            </a:extLst>
          </p:cNvPr>
          <p:cNvSpPr txBox="1"/>
          <p:nvPr/>
        </p:nvSpPr>
        <p:spPr>
          <a:xfrm>
            <a:off x="504185" y="1904555"/>
            <a:ext cx="4490379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 de dados obtida no site do ONS (Operador Nacional dos Sistemas Elétricos) para estabelecer a relação entre os nomes das usinas (presentes na segunda base de dados) e os códigos CEG (Cadastro de Empreendimentos de Geração, presentes na terceira base de dados). </a:t>
            </a:r>
          </a:p>
          <a:p>
            <a:pPr marL="171450" indent="-17145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Essa ligação é crítica para unificar os dados dos dois bancos em um conjunto único e coeso. </a:t>
            </a:r>
          </a:p>
          <a:p>
            <a:pPr marL="171450" indent="-171450"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Dessa forma, o banco de dados do ONS integra e sincroniza as informações, proporcionando uma visão consolidada das usinas solares e estações meteorológicas</a:t>
            </a:r>
          </a:p>
        </p:txBody>
      </p:sp>
      <p:grpSp>
        <p:nvGrpSpPr>
          <p:cNvPr id="13" name="Google Shape;415;p21">
            <a:extLst>
              <a:ext uri="{FF2B5EF4-FFF2-40B4-BE49-F238E27FC236}">
                <a16:creationId xmlns:a16="http://schemas.microsoft.com/office/drawing/2014/main" id="{0596E8A0-4F87-B8C4-2C6D-528BF8FE03CA}"/>
              </a:ext>
            </a:extLst>
          </p:cNvPr>
          <p:cNvGrpSpPr/>
          <p:nvPr/>
        </p:nvGrpSpPr>
        <p:grpSpPr>
          <a:xfrm>
            <a:off x="6102881" y="1003037"/>
            <a:ext cx="2130922" cy="3371537"/>
            <a:chOff x="710271" y="1246349"/>
            <a:chExt cx="1846804" cy="3178414"/>
          </a:xfrm>
        </p:grpSpPr>
        <p:sp>
          <p:nvSpPr>
            <p:cNvPr id="14" name="Google Shape;416;p21">
              <a:extLst>
                <a:ext uri="{FF2B5EF4-FFF2-40B4-BE49-F238E27FC236}">
                  <a16:creationId xmlns:a16="http://schemas.microsoft.com/office/drawing/2014/main" id="{E6B58DA2-163D-F1B5-1439-AC6A57E7BF10}"/>
                </a:ext>
              </a:extLst>
            </p:cNvPr>
            <p:cNvSpPr/>
            <p:nvPr/>
          </p:nvSpPr>
          <p:spPr>
            <a:xfrm rot="10800000" flipH="1">
              <a:off x="710275" y="1888970"/>
              <a:ext cx="1846800" cy="2535793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9;p21">
              <a:extLst>
                <a:ext uri="{FF2B5EF4-FFF2-40B4-BE49-F238E27FC236}">
                  <a16:creationId xmlns:a16="http://schemas.microsoft.com/office/drawing/2014/main" id="{64220512-6078-E828-8009-B19DE7AE883C}"/>
                </a:ext>
              </a:extLst>
            </p:cNvPr>
            <p:cNvSpPr/>
            <p:nvPr/>
          </p:nvSpPr>
          <p:spPr>
            <a:xfrm>
              <a:off x="710271" y="1246349"/>
              <a:ext cx="1846800" cy="55273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3) Tabela – Usinas CEG</a:t>
              </a:r>
              <a:endParaRPr lang="pt-BR" sz="1800" dirty="0"/>
            </a:p>
          </p:txBody>
        </p:sp>
      </p:grpSp>
      <p:sp>
        <p:nvSpPr>
          <p:cNvPr id="17" name="Google Shape;418;p21">
            <a:extLst>
              <a:ext uri="{FF2B5EF4-FFF2-40B4-BE49-F238E27FC236}">
                <a16:creationId xmlns:a16="http://schemas.microsoft.com/office/drawing/2014/main" id="{E453FBD8-3A21-8A42-0784-8BC2106FC07E}"/>
              </a:ext>
            </a:extLst>
          </p:cNvPr>
          <p:cNvSpPr txBox="1"/>
          <p:nvPr/>
        </p:nvSpPr>
        <p:spPr>
          <a:xfrm>
            <a:off x="6130573" y="2431802"/>
            <a:ext cx="2130917" cy="95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1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Dados Coletados 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Conjunto</a:t>
            </a:r>
            <a:r>
              <a:rPr lang="pt-BR" sz="1000" dirty="0">
                <a:latin typeface="Roboto"/>
                <a:ea typeface="Roboto"/>
                <a:cs typeface="Roboto"/>
                <a:sym typeface="Roboto"/>
              </a:rPr>
              <a:t> - texto</a:t>
            </a:r>
          </a:p>
          <a:p>
            <a:pPr marL="171450" lvl="0" indent="-171450" rtl="0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Usina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– texto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pt-BR" sz="1000" b="1" dirty="0">
                <a:latin typeface="Roboto"/>
                <a:ea typeface="Roboto"/>
                <a:cs typeface="Roboto"/>
                <a:sym typeface="Roboto"/>
              </a:rPr>
              <a:t>CEG - </a:t>
            </a:r>
            <a:r>
              <a:rPr lang="pt-BR" sz="900" dirty="0">
                <a:latin typeface="Roboto"/>
                <a:ea typeface="Roboto"/>
                <a:cs typeface="Roboto"/>
                <a:sym typeface="Roboto"/>
              </a:rPr>
              <a:t>número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9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C58B4-752B-046F-0B7C-91F28DBFEAAB}"/>
              </a:ext>
            </a:extLst>
          </p:cNvPr>
          <p:cNvSpPr txBox="1"/>
          <p:nvPr/>
        </p:nvSpPr>
        <p:spPr>
          <a:xfrm>
            <a:off x="6128501" y="1772172"/>
            <a:ext cx="20872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Filtros</a:t>
            </a:r>
          </a:p>
          <a:p>
            <a:r>
              <a:rPr lang="pt-BR" sz="1100" dirty="0">
                <a:latin typeface="Roboto"/>
                <a:ea typeface="Roboto"/>
                <a:cs typeface="Roboto"/>
                <a:sym typeface="Roboto"/>
              </a:rPr>
              <a:t>Estado (MG); Tipo (Fotovoltaica)</a:t>
            </a:r>
          </a:p>
          <a:p>
            <a:endParaRPr lang="en" sz="1100" b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18;p21">
            <a:extLst>
              <a:ext uri="{FF2B5EF4-FFF2-40B4-BE49-F238E27FC236}">
                <a16:creationId xmlns:a16="http://schemas.microsoft.com/office/drawing/2014/main" id="{E78A8D67-9384-5D0D-A4E9-F79ED01C34AF}"/>
              </a:ext>
            </a:extLst>
          </p:cNvPr>
          <p:cNvSpPr txBox="1"/>
          <p:nvPr/>
        </p:nvSpPr>
        <p:spPr>
          <a:xfrm>
            <a:off x="6112526" y="3894843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>
              <a:buFont typeface="Arial"/>
              <a:buNone/>
            </a:pP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Usinas ONS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306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Manipulação de Mapas 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" name="Google Shape;364;p21">
            <a:extLst>
              <a:ext uri="{FF2B5EF4-FFF2-40B4-BE49-F238E27FC236}">
                <a16:creationId xmlns:a16="http://schemas.microsoft.com/office/drawing/2014/main" id="{AC249DF6-AC08-63E8-CF94-C4D4E48FEBE6}"/>
              </a:ext>
            </a:extLst>
          </p:cNvPr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5" name="Google Shape;365;p21">
              <a:extLst>
                <a:ext uri="{FF2B5EF4-FFF2-40B4-BE49-F238E27FC236}">
                  <a16:creationId xmlns:a16="http://schemas.microsoft.com/office/drawing/2014/main" id="{69F6B151-3E78-2198-7117-752395D5AF4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6;p21">
              <a:extLst>
                <a:ext uri="{FF2B5EF4-FFF2-40B4-BE49-F238E27FC236}">
                  <a16:creationId xmlns:a16="http://schemas.microsoft.com/office/drawing/2014/main" id="{3C905853-24BF-3B22-11E4-35283046FE7E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374;p21">
            <a:extLst>
              <a:ext uri="{FF2B5EF4-FFF2-40B4-BE49-F238E27FC236}">
                <a16:creationId xmlns:a16="http://schemas.microsoft.com/office/drawing/2014/main" id="{0BA53CA1-8B81-2D4A-DF24-446C60AB0B79}"/>
              </a:ext>
            </a:extLst>
          </p:cNvPr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17" name="Google Shape;375;p21">
              <a:extLst>
                <a:ext uri="{FF2B5EF4-FFF2-40B4-BE49-F238E27FC236}">
                  <a16:creationId xmlns:a16="http://schemas.microsoft.com/office/drawing/2014/main" id="{84C2C0DC-C077-1C4E-0391-8F675E5591F8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6;p21">
              <a:extLst>
                <a:ext uri="{FF2B5EF4-FFF2-40B4-BE49-F238E27FC236}">
                  <a16:creationId xmlns:a16="http://schemas.microsoft.com/office/drawing/2014/main" id="{E208EAFB-C8BE-D237-B02E-057720871563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7;p21">
              <a:extLst>
                <a:ext uri="{FF2B5EF4-FFF2-40B4-BE49-F238E27FC236}">
                  <a16:creationId xmlns:a16="http://schemas.microsoft.com/office/drawing/2014/main" id="{2FFE47C8-E948-CDA8-A2AE-BCA732AAB05C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8;p21">
              <a:extLst>
                <a:ext uri="{FF2B5EF4-FFF2-40B4-BE49-F238E27FC236}">
                  <a16:creationId xmlns:a16="http://schemas.microsoft.com/office/drawing/2014/main" id="{082E711D-C211-145E-4EF1-BC777A18F14C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9;p21">
              <a:extLst>
                <a:ext uri="{FF2B5EF4-FFF2-40B4-BE49-F238E27FC236}">
                  <a16:creationId xmlns:a16="http://schemas.microsoft.com/office/drawing/2014/main" id="{F8729957-9A67-7B7E-7B15-D46EC6AB9755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80;p21">
              <a:extLst>
                <a:ext uri="{FF2B5EF4-FFF2-40B4-BE49-F238E27FC236}">
                  <a16:creationId xmlns:a16="http://schemas.microsoft.com/office/drawing/2014/main" id="{D06D5CC4-7CF7-B03C-36A0-4368F6E02FD0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7" name="Google Shape;381;p21">
                <a:extLst>
                  <a:ext uri="{FF2B5EF4-FFF2-40B4-BE49-F238E27FC236}">
                    <a16:creationId xmlns:a16="http://schemas.microsoft.com/office/drawing/2014/main" id="{E07BA938-9835-7D92-DF9C-678D186A1379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2;p21">
                <a:extLst>
                  <a:ext uri="{FF2B5EF4-FFF2-40B4-BE49-F238E27FC236}">
                    <a16:creationId xmlns:a16="http://schemas.microsoft.com/office/drawing/2014/main" id="{BFE19EF2-58AA-0F6B-549E-8D21CD24E485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83;p21">
                <a:extLst>
                  <a:ext uri="{FF2B5EF4-FFF2-40B4-BE49-F238E27FC236}">
                    <a16:creationId xmlns:a16="http://schemas.microsoft.com/office/drawing/2014/main" id="{70297C77-8C4A-5100-D8D7-2A0340A60438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84;p21">
                <a:extLst>
                  <a:ext uri="{FF2B5EF4-FFF2-40B4-BE49-F238E27FC236}">
                    <a16:creationId xmlns:a16="http://schemas.microsoft.com/office/drawing/2014/main" id="{E2C87F7A-F9B7-8593-1650-B05D22F6A967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85;p21">
                <a:extLst>
                  <a:ext uri="{FF2B5EF4-FFF2-40B4-BE49-F238E27FC236}">
                    <a16:creationId xmlns:a16="http://schemas.microsoft.com/office/drawing/2014/main" id="{8E688991-5257-C809-C827-5E2F51D50B19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386;p21">
            <a:extLst>
              <a:ext uri="{FF2B5EF4-FFF2-40B4-BE49-F238E27FC236}">
                <a16:creationId xmlns:a16="http://schemas.microsoft.com/office/drawing/2014/main" id="{F626244B-EFD4-4A55-4DE2-6D8B90DA4A9D}"/>
              </a:ext>
            </a:extLst>
          </p:cNvPr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43" name="Google Shape;387;p21">
              <a:extLst>
                <a:ext uri="{FF2B5EF4-FFF2-40B4-BE49-F238E27FC236}">
                  <a16:creationId xmlns:a16="http://schemas.microsoft.com/office/drawing/2014/main" id="{70C834AD-8CEE-4C96-3F26-A5EA73BBB6AF}"/>
                </a:ext>
              </a:extLst>
            </p:cNvPr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8;p21">
              <a:extLst>
                <a:ext uri="{FF2B5EF4-FFF2-40B4-BE49-F238E27FC236}">
                  <a16:creationId xmlns:a16="http://schemas.microsoft.com/office/drawing/2014/main" id="{9F5FEAEB-010C-2DF7-7164-E10446ACF387}"/>
                </a:ext>
              </a:extLst>
            </p:cNvPr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9;p21">
              <a:extLst>
                <a:ext uri="{FF2B5EF4-FFF2-40B4-BE49-F238E27FC236}">
                  <a16:creationId xmlns:a16="http://schemas.microsoft.com/office/drawing/2014/main" id="{F7A00552-72C5-01AB-2705-D120953E90A8}"/>
                </a:ext>
              </a:extLst>
            </p:cNvPr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0;p21">
              <a:extLst>
                <a:ext uri="{FF2B5EF4-FFF2-40B4-BE49-F238E27FC236}">
                  <a16:creationId xmlns:a16="http://schemas.microsoft.com/office/drawing/2014/main" id="{E5ED5EEB-514F-1C0A-69FE-4BE7D78BD42D}"/>
                </a:ext>
              </a:extLst>
            </p:cNvPr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1;p21">
              <a:extLst>
                <a:ext uri="{FF2B5EF4-FFF2-40B4-BE49-F238E27FC236}">
                  <a16:creationId xmlns:a16="http://schemas.microsoft.com/office/drawing/2014/main" id="{513B3EDB-0F80-E88D-6D82-CBCAAB90CF0C}"/>
                </a:ext>
              </a:extLst>
            </p:cNvPr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2;p21">
              <a:extLst>
                <a:ext uri="{FF2B5EF4-FFF2-40B4-BE49-F238E27FC236}">
                  <a16:creationId xmlns:a16="http://schemas.microsoft.com/office/drawing/2014/main" id="{7AE553B9-720D-C3EA-0AB9-01CDC8148916}"/>
                </a:ext>
              </a:extLst>
            </p:cNvPr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3;p21">
              <a:extLst>
                <a:ext uri="{FF2B5EF4-FFF2-40B4-BE49-F238E27FC236}">
                  <a16:creationId xmlns:a16="http://schemas.microsoft.com/office/drawing/2014/main" id="{D7393924-DA80-99E3-FF38-08AD0484E1CD}"/>
                </a:ext>
              </a:extLst>
            </p:cNvPr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4;p21">
              <a:extLst>
                <a:ext uri="{FF2B5EF4-FFF2-40B4-BE49-F238E27FC236}">
                  <a16:creationId xmlns:a16="http://schemas.microsoft.com/office/drawing/2014/main" id="{8349CC09-FF4E-B374-E0E2-4BD36725FA19}"/>
                </a:ext>
              </a:extLst>
            </p:cNvPr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5;p21">
              <a:extLst>
                <a:ext uri="{FF2B5EF4-FFF2-40B4-BE49-F238E27FC236}">
                  <a16:creationId xmlns:a16="http://schemas.microsoft.com/office/drawing/2014/main" id="{C2F788FF-9EDB-69E4-BE91-32A51DCDC4FE}"/>
                </a:ext>
              </a:extLst>
            </p:cNvPr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6;p21">
              <a:extLst>
                <a:ext uri="{FF2B5EF4-FFF2-40B4-BE49-F238E27FC236}">
                  <a16:creationId xmlns:a16="http://schemas.microsoft.com/office/drawing/2014/main" id="{E41D02A3-F276-6771-7F64-64734B124BAC}"/>
                </a:ext>
              </a:extLst>
            </p:cNvPr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7;p21">
              <a:extLst>
                <a:ext uri="{FF2B5EF4-FFF2-40B4-BE49-F238E27FC236}">
                  <a16:creationId xmlns:a16="http://schemas.microsoft.com/office/drawing/2014/main" id="{E69A81DD-5C8A-6345-A85D-121902432F4C}"/>
                </a:ext>
              </a:extLst>
            </p:cNvPr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8;p21">
              <a:extLst>
                <a:ext uri="{FF2B5EF4-FFF2-40B4-BE49-F238E27FC236}">
                  <a16:creationId xmlns:a16="http://schemas.microsoft.com/office/drawing/2014/main" id="{05101D59-7777-8A03-023D-C0DAC3666AB2}"/>
                </a:ext>
              </a:extLst>
            </p:cNvPr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9;p21">
              <a:extLst>
                <a:ext uri="{FF2B5EF4-FFF2-40B4-BE49-F238E27FC236}">
                  <a16:creationId xmlns:a16="http://schemas.microsoft.com/office/drawing/2014/main" id="{4AE8114B-582A-002D-2221-9DA0A2166828}"/>
                </a:ext>
              </a:extLst>
            </p:cNvPr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0;p21">
              <a:extLst>
                <a:ext uri="{FF2B5EF4-FFF2-40B4-BE49-F238E27FC236}">
                  <a16:creationId xmlns:a16="http://schemas.microsoft.com/office/drawing/2014/main" id="{46FC0022-E09F-37D0-F8AB-A0A9C7450D09}"/>
                </a:ext>
              </a:extLst>
            </p:cNvPr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1;p21">
              <a:extLst>
                <a:ext uri="{FF2B5EF4-FFF2-40B4-BE49-F238E27FC236}">
                  <a16:creationId xmlns:a16="http://schemas.microsoft.com/office/drawing/2014/main" id="{9961B1E3-48A2-9F17-16DF-CB6445DC166A}"/>
                </a:ext>
              </a:extLst>
            </p:cNvPr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2;p21">
              <a:extLst>
                <a:ext uri="{FF2B5EF4-FFF2-40B4-BE49-F238E27FC236}">
                  <a16:creationId xmlns:a16="http://schemas.microsoft.com/office/drawing/2014/main" id="{AA6B2260-E2E3-6E82-9A18-F8DD292F4FD1}"/>
                </a:ext>
              </a:extLst>
            </p:cNvPr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3;p21">
              <a:extLst>
                <a:ext uri="{FF2B5EF4-FFF2-40B4-BE49-F238E27FC236}">
                  <a16:creationId xmlns:a16="http://schemas.microsoft.com/office/drawing/2014/main" id="{3FE2B6EA-689F-AB1E-7C06-37F3939E316B}"/>
                </a:ext>
              </a:extLst>
            </p:cNvPr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4;p21">
              <a:extLst>
                <a:ext uri="{FF2B5EF4-FFF2-40B4-BE49-F238E27FC236}">
                  <a16:creationId xmlns:a16="http://schemas.microsoft.com/office/drawing/2014/main" id="{0014E42F-6CC2-D1F6-A726-1A0A140C8AC5}"/>
                </a:ext>
              </a:extLst>
            </p:cNvPr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405;p21">
            <a:extLst>
              <a:ext uri="{FF2B5EF4-FFF2-40B4-BE49-F238E27FC236}">
                <a16:creationId xmlns:a16="http://schemas.microsoft.com/office/drawing/2014/main" id="{1C7E5F04-2C6D-FD39-C861-98DC5E5CBF6A}"/>
              </a:ext>
            </a:extLst>
          </p:cNvPr>
          <p:cNvGrpSpPr/>
          <p:nvPr/>
        </p:nvGrpSpPr>
        <p:grpSpPr>
          <a:xfrm>
            <a:off x="4664243" y="1300649"/>
            <a:ext cx="1792510" cy="3124109"/>
            <a:chOff x="4628044" y="1300654"/>
            <a:chExt cx="1846807" cy="3124109"/>
          </a:xfrm>
        </p:grpSpPr>
        <p:sp>
          <p:nvSpPr>
            <p:cNvPr id="63" name="Google Shape;406;p21">
              <a:extLst>
                <a:ext uri="{FF2B5EF4-FFF2-40B4-BE49-F238E27FC236}">
                  <a16:creationId xmlns:a16="http://schemas.microsoft.com/office/drawing/2014/main" id="{BEBB2E1B-3B20-E03D-6C8A-889BDFE619B5}"/>
                </a:ext>
              </a:extLst>
            </p:cNvPr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407;p21">
              <a:extLst>
                <a:ext uri="{FF2B5EF4-FFF2-40B4-BE49-F238E27FC236}">
                  <a16:creationId xmlns:a16="http://schemas.microsoft.com/office/drawing/2014/main" id="{0B6C20F7-C7F3-4615-C563-2D2AF4FD11B2}"/>
                </a:ext>
              </a:extLst>
            </p:cNvPr>
            <p:cNvSpPr txBox="1"/>
            <p:nvPr/>
          </p:nvSpPr>
          <p:spPr>
            <a:xfrm>
              <a:off x="4710393" y="3045638"/>
              <a:ext cx="1682099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Shapefile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408;p21">
              <a:extLst>
                <a:ext uri="{FF2B5EF4-FFF2-40B4-BE49-F238E27FC236}">
                  <a16:creationId xmlns:a16="http://schemas.microsoft.com/office/drawing/2014/main" id="{7EC2CC55-325F-EC4E-8090-057AB8853624}"/>
                </a:ext>
              </a:extLst>
            </p:cNvPr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Usinas Solares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Filtro: Minas Gerais</a:t>
              </a:r>
            </a:p>
          </p:txBody>
        </p:sp>
        <p:sp>
          <p:nvSpPr>
            <p:cNvPr id="1154" name="Google Shape;409;p21">
              <a:extLst>
                <a:ext uri="{FF2B5EF4-FFF2-40B4-BE49-F238E27FC236}">
                  <a16:creationId xmlns:a16="http://schemas.microsoft.com/office/drawing/2014/main" id="{56CC71DB-7681-EC0B-337F-A906B230F735}"/>
                </a:ext>
              </a:extLst>
            </p:cNvPr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Usinas Solares</a:t>
              </a:r>
              <a:endParaRPr lang="pt-BR" sz="1800" dirty="0"/>
            </a:p>
          </p:txBody>
        </p:sp>
      </p:grpSp>
      <p:grpSp>
        <p:nvGrpSpPr>
          <p:cNvPr id="1160" name="Google Shape;415;p21">
            <a:extLst>
              <a:ext uri="{FF2B5EF4-FFF2-40B4-BE49-F238E27FC236}">
                <a16:creationId xmlns:a16="http://schemas.microsoft.com/office/drawing/2014/main" id="{B38ECFDC-2054-629E-20C0-991C3D8A5C1F}"/>
              </a:ext>
            </a:extLst>
          </p:cNvPr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1161" name="Google Shape;416;p21">
              <a:extLst>
                <a:ext uri="{FF2B5EF4-FFF2-40B4-BE49-F238E27FC236}">
                  <a16:creationId xmlns:a16="http://schemas.microsoft.com/office/drawing/2014/main" id="{C8734926-5E0A-2584-AEA1-844C7F794E38}"/>
                </a:ext>
              </a:extLst>
            </p:cNvPr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417;p21">
              <a:extLst>
                <a:ext uri="{FF2B5EF4-FFF2-40B4-BE49-F238E27FC236}">
                  <a16:creationId xmlns:a16="http://schemas.microsoft.com/office/drawing/2014/main" id="{E7C0740A-6D75-01A5-FA8C-657776E19D7D}"/>
                </a:ext>
              </a:extLst>
            </p:cNvPr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dirty="0" err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Shapefile</a:t>
              </a:r>
              <a:endParaRPr lang="pt-BR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418;p21">
              <a:extLst>
                <a:ext uri="{FF2B5EF4-FFF2-40B4-BE49-F238E27FC236}">
                  <a16:creationId xmlns:a16="http://schemas.microsoft.com/office/drawing/2014/main" id="{A9710F76-B4F3-0931-8993-A4A6B3D31DCE}"/>
                </a:ext>
              </a:extLst>
            </p:cNvPr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Georreferenciamento do Estado de MG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419;p21">
              <a:extLst>
                <a:ext uri="{FF2B5EF4-FFF2-40B4-BE49-F238E27FC236}">
                  <a16:creationId xmlns:a16="http://schemas.microsoft.com/office/drawing/2014/main" id="{1ACC7094-6C7C-D19A-9C6C-90904D575B4F}"/>
                </a:ext>
              </a:extLst>
            </p:cNvPr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Mapa de Minas Gerais</a:t>
              </a:r>
              <a:endParaRPr dirty="0"/>
            </a:p>
          </p:txBody>
        </p:sp>
      </p:grpSp>
      <p:grpSp>
        <p:nvGrpSpPr>
          <p:cNvPr id="1165" name="Google Shape;420;p21">
            <a:extLst>
              <a:ext uri="{FF2B5EF4-FFF2-40B4-BE49-F238E27FC236}">
                <a16:creationId xmlns:a16="http://schemas.microsoft.com/office/drawing/2014/main" id="{985E2620-827B-65F1-6349-1A4FF71DC086}"/>
              </a:ext>
            </a:extLst>
          </p:cNvPr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1166" name="Google Shape;421;p21">
              <a:extLst>
                <a:ext uri="{FF2B5EF4-FFF2-40B4-BE49-F238E27FC236}">
                  <a16:creationId xmlns:a16="http://schemas.microsoft.com/office/drawing/2014/main" id="{0C8C312A-5E9B-6E1B-D44B-BB2527101068}"/>
                </a:ext>
              </a:extLst>
            </p:cNvPr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422;p21">
              <a:extLst>
                <a:ext uri="{FF2B5EF4-FFF2-40B4-BE49-F238E27FC236}">
                  <a16:creationId xmlns:a16="http://schemas.microsoft.com/office/drawing/2014/main" id="{74CC79FA-4DC9-B0F8-35DF-A44BC0F0A7C0}"/>
                </a:ext>
              </a:extLst>
            </p:cNvPr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Localização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8" name="Google Shape;423;p21">
              <a:extLst>
                <a:ext uri="{FF2B5EF4-FFF2-40B4-BE49-F238E27FC236}">
                  <a16:creationId xmlns:a16="http://schemas.microsoft.com/office/drawing/2014/main" id="{C67FBED3-9485-2026-09FF-522A9C4B3190}"/>
                </a:ext>
              </a:extLst>
            </p:cNvPr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424;p21">
              <a:extLst>
                <a:ext uri="{FF2B5EF4-FFF2-40B4-BE49-F238E27FC236}">
                  <a16:creationId xmlns:a16="http://schemas.microsoft.com/office/drawing/2014/main" id="{52B2E710-7A2A-CBFF-CAC0-5D158FA85BCD}"/>
                </a:ext>
              </a:extLst>
            </p:cNvPr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Estações Meteorológicas</a:t>
              </a:r>
              <a:endParaRPr lang="pt-BR" sz="1400" dirty="0"/>
            </a:p>
          </p:txBody>
        </p:sp>
      </p:grpSp>
      <p:sp>
        <p:nvSpPr>
          <p:cNvPr id="1171" name="Google Shape;418;p21">
            <a:extLst>
              <a:ext uri="{FF2B5EF4-FFF2-40B4-BE49-F238E27FC236}">
                <a16:creationId xmlns:a16="http://schemas.microsoft.com/office/drawing/2014/main" id="{855AA900-4124-CE71-3C61-8E6E49F8B683}"/>
              </a:ext>
            </a:extLst>
          </p:cNvPr>
          <p:cNvSpPr txBox="1"/>
          <p:nvPr/>
        </p:nvSpPr>
        <p:spPr>
          <a:xfrm>
            <a:off x="535084" y="4424758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algn="ctr"/>
            <a:r>
              <a:rPr lang="pt-BR" sz="700" b="1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Shapefile</a:t>
            </a: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 MG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418;p21">
            <a:extLst>
              <a:ext uri="{FF2B5EF4-FFF2-40B4-BE49-F238E27FC236}">
                <a16:creationId xmlns:a16="http://schemas.microsoft.com/office/drawing/2014/main" id="{2435B3ED-217D-4E1B-7ABA-963F1839F2B2}"/>
              </a:ext>
            </a:extLst>
          </p:cNvPr>
          <p:cNvSpPr txBox="1"/>
          <p:nvPr/>
        </p:nvSpPr>
        <p:spPr>
          <a:xfrm>
            <a:off x="2767179" y="3410896"/>
            <a:ext cx="1632646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Georreferenciamento das Estações Meteorológicas (Base INMET)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5140A065-725E-D12F-CB31-AD7FF223E736}"/>
              </a:ext>
            </a:extLst>
          </p:cNvPr>
          <p:cNvSpPr/>
          <p:nvPr/>
        </p:nvSpPr>
        <p:spPr>
          <a:xfrm>
            <a:off x="596812" y="1189124"/>
            <a:ext cx="6060297" cy="3713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74" name="Straight Arrow Connector 1173">
            <a:extLst>
              <a:ext uri="{FF2B5EF4-FFF2-40B4-BE49-F238E27FC236}">
                <a16:creationId xmlns:a16="http://schemas.microsoft.com/office/drawing/2014/main" id="{2BF49AC8-2223-BC75-FD66-EC605DCE890D}"/>
              </a:ext>
            </a:extLst>
          </p:cNvPr>
          <p:cNvCxnSpPr>
            <a:cxnSpLocks/>
          </p:cNvCxnSpPr>
          <p:nvPr/>
        </p:nvCxnSpPr>
        <p:spPr>
          <a:xfrm>
            <a:off x="6657109" y="1189124"/>
            <a:ext cx="1267408" cy="1557391"/>
          </a:xfrm>
          <a:prstGeom prst="straightConnector1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Arrow Connector 1174">
            <a:extLst>
              <a:ext uri="{FF2B5EF4-FFF2-40B4-BE49-F238E27FC236}">
                <a16:creationId xmlns:a16="http://schemas.microsoft.com/office/drawing/2014/main" id="{8A03DDFB-3E16-E7F9-06A5-3A2ABCEC14D0}"/>
              </a:ext>
            </a:extLst>
          </p:cNvPr>
          <p:cNvCxnSpPr>
            <a:cxnSpLocks/>
          </p:cNvCxnSpPr>
          <p:nvPr/>
        </p:nvCxnSpPr>
        <p:spPr>
          <a:xfrm flipV="1">
            <a:off x="6641221" y="3848851"/>
            <a:ext cx="1283296" cy="1068399"/>
          </a:xfrm>
          <a:prstGeom prst="straightConnector1">
            <a:avLst/>
          </a:prstGeom>
          <a:ln w="12700">
            <a:solidFill>
              <a:schemeClr val="bg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2" name="Google Shape;419;p21">
            <a:extLst>
              <a:ext uri="{FF2B5EF4-FFF2-40B4-BE49-F238E27FC236}">
                <a16:creationId xmlns:a16="http://schemas.microsoft.com/office/drawing/2014/main" id="{A07C4F8B-1E3A-5553-B6B4-47CA106D84AC}"/>
              </a:ext>
            </a:extLst>
          </p:cNvPr>
          <p:cNvSpPr/>
          <p:nvPr/>
        </p:nvSpPr>
        <p:spPr>
          <a:xfrm>
            <a:off x="6852232" y="2746515"/>
            <a:ext cx="2144569" cy="11023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t-BR" sz="1700" dirty="0">
                <a:solidFill>
                  <a:schemeClr val="lt1"/>
                </a:solidFill>
                <a:latin typeface="Fira Sans Extra Condensed Medium"/>
              </a:rPr>
              <a:t>Identificação espacial da estação mais próxima das usinas</a:t>
            </a:r>
            <a:endParaRPr sz="1700" dirty="0">
              <a:solidFill>
                <a:schemeClr val="lt1"/>
              </a:solidFill>
              <a:latin typeface="Fira Sans Extra Condensed Medium"/>
            </a:endParaRPr>
          </a:p>
        </p:txBody>
      </p:sp>
      <p:sp>
        <p:nvSpPr>
          <p:cNvPr id="2" name="Google Shape;418;p21">
            <a:extLst>
              <a:ext uri="{FF2B5EF4-FFF2-40B4-BE49-F238E27FC236}">
                <a16:creationId xmlns:a16="http://schemas.microsoft.com/office/drawing/2014/main" id="{A03EFD7D-819F-374D-810B-726813BC857C}"/>
              </a:ext>
            </a:extLst>
          </p:cNvPr>
          <p:cNvSpPr txBox="1"/>
          <p:nvPr/>
        </p:nvSpPr>
        <p:spPr>
          <a:xfrm>
            <a:off x="2530164" y="4424758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8931D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Históricos INMET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18;p21">
            <a:extLst>
              <a:ext uri="{FF2B5EF4-FFF2-40B4-BE49-F238E27FC236}">
                <a16:creationId xmlns:a16="http://schemas.microsoft.com/office/drawing/2014/main" id="{C29A3CA9-2583-E5D5-590F-9E7BA0C07352}"/>
              </a:ext>
            </a:extLst>
          </p:cNvPr>
          <p:cNvSpPr txBox="1"/>
          <p:nvPr/>
        </p:nvSpPr>
        <p:spPr>
          <a:xfrm>
            <a:off x="4502888" y="4406228"/>
            <a:ext cx="2103214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8931D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WebMapEPE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431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>
            <a:off x="360157" y="595745"/>
            <a:ext cx="407264" cy="407292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 txBox="1"/>
          <p:nvPr/>
        </p:nvSpPr>
        <p:spPr>
          <a:xfrm>
            <a:off x="210491" y="259116"/>
            <a:ext cx="5643054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Manipulação de Mapas </a:t>
            </a:r>
            <a:endParaRPr sz="28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" name="Google Shape;374;p21">
            <a:extLst>
              <a:ext uri="{FF2B5EF4-FFF2-40B4-BE49-F238E27FC236}">
                <a16:creationId xmlns:a16="http://schemas.microsoft.com/office/drawing/2014/main" id="{0BA53CA1-8B81-2D4A-DF24-446C60AB0B79}"/>
              </a:ext>
            </a:extLst>
          </p:cNvPr>
          <p:cNvGrpSpPr/>
          <p:nvPr/>
        </p:nvGrpSpPr>
        <p:grpSpPr>
          <a:xfrm>
            <a:off x="1885769" y="2389871"/>
            <a:ext cx="504696" cy="439177"/>
            <a:chOff x="3716358" y="1544655"/>
            <a:chExt cx="361971" cy="314958"/>
          </a:xfrm>
        </p:grpSpPr>
        <p:sp>
          <p:nvSpPr>
            <p:cNvPr id="17" name="Google Shape;375;p21">
              <a:extLst>
                <a:ext uri="{FF2B5EF4-FFF2-40B4-BE49-F238E27FC236}">
                  <a16:creationId xmlns:a16="http://schemas.microsoft.com/office/drawing/2014/main" id="{84C2C0DC-C077-1C4E-0391-8F675E5591F8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6;p21">
              <a:extLst>
                <a:ext uri="{FF2B5EF4-FFF2-40B4-BE49-F238E27FC236}">
                  <a16:creationId xmlns:a16="http://schemas.microsoft.com/office/drawing/2014/main" id="{E208EAFB-C8BE-D237-B02E-057720871563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7;p21">
              <a:extLst>
                <a:ext uri="{FF2B5EF4-FFF2-40B4-BE49-F238E27FC236}">
                  <a16:creationId xmlns:a16="http://schemas.microsoft.com/office/drawing/2014/main" id="{2FFE47C8-E948-CDA8-A2AE-BCA732AAB05C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8;p21">
              <a:extLst>
                <a:ext uri="{FF2B5EF4-FFF2-40B4-BE49-F238E27FC236}">
                  <a16:creationId xmlns:a16="http://schemas.microsoft.com/office/drawing/2014/main" id="{082E711D-C211-145E-4EF1-BC777A18F14C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9;p21">
              <a:extLst>
                <a:ext uri="{FF2B5EF4-FFF2-40B4-BE49-F238E27FC236}">
                  <a16:creationId xmlns:a16="http://schemas.microsoft.com/office/drawing/2014/main" id="{F8729957-9A67-7B7E-7B15-D46EC6AB9755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80;p21">
              <a:extLst>
                <a:ext uri="{FF2B5EF4-FFF2-40B4-BE49-F238E27FC236}">
                  <a16:creationId xmlns:a16="http://schemas.microsoft.com/office/drawing/2014/main" id="{D06D5CC4-7CF7-B03C-36A0-4368F6E02FD0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7" name="Google Shape;381;p21">
                <a:extLst>
                  <a:ext uri="{FF2B5EF4-FFF2-40B4-BE49-F238E27FC236}">
                    <a16:creationId xmlns:a16="http://schemas.microsoft.com/office/drawing/2014/main" id="{E07BA938-9835-7D92-DF9C-678D186A1379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2;p21">
                <a:extLst>
                  <a:ext uri="{FF2B5EF4-FFF2-40B4-BE49-F238E27FC236}">
                    <a16:creationId xmlns:a16="http://schemas.microsoft.com/office/drawing/2014/main" id="{BFE19EF2-58AA-0F6B-549E-8D21CD24E485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83;p21">
                <a:extLst>
                  <a:ext uri="{FF2B5EF4-FFF2-40B4-BE49-F238E27FC236}">
                    <a16:creationId xmlns:a16="http://schemas.microsoft.com/office/drawing/2014/main" id="{70297C77-8C4A-5100-D8D7-2A0340A60438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84;p21">
                <a:extLst>
                  <a:ext uri="{FF2B5EF4-FFF2-40B4-BE49-F238E27FC236}">
                    <a16:creationId xmlns:a16="http://schemas.microsoft.com/office/drawing/2014/main" id="{E2C87F7A-F9B7-8593-1650-B05D22F6A967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85;p21">
                <a:extLst>
                  <a:ext uri="{FF2B5EF4-FFF2-40B4-BE49-F238E27FC236}">
                    <a16:creationId xmlns:a16="http://schemas.microsoft.com/office/drawing/2014/main" id="{8E688991-5257-C809-C827-5E2F51D50B19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415;p21">
            <a:extLst>
              <a:ext uri="{FF2B5EF4-FFF2-40B4-BE49-F238E27FC236}">
                <a16:creationId xmlns:a16="http://schemas.microsoft.com/office/drawing/2014/main" id="{B38ECFDC-2054-629E-20C0-991C3D8A5C1F}"/>
              </a:ext>
            </a:extLst>
          </p:cNvPr>
          <p:cNvGrpSpPr/>
          <p:nvPr/>
        </p:nvGrpSpPr>
        <p:grpSpPr>
          <a:xfrm>
            <a:off x="1241863" y="1293732"/>
            <a:ext cx="1792506" cy="3124108"/>
            <a:chOff x="710273" y="1300654"/>
            <a:chExt cx="1846802" cy="3124108"/>
          </a:xfrm>
        </p:grpSpPr>
        <p:sp>
          <p:nvSpPr>
            <p:cNvPr id="1161" name="Google Shape;416;p21">
              <a:extLst>
                <a:ext uri="{FF2B5EF4-FFF2-40B4-BE49-F238E27FC236}">
                  <a16:creationId xmlns:a16="http://schemas.microsoft.com/office/drawing/2014/main" id="{C8734926-5E0A-2584-AEA1-844C7F794E38}"/>
                </a:ext>
              </a:extLst>
            </p:cNvPr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417;p21">
              <a:extLst>
                <a:ext uri="{FF2B5EF4-FFF2-40B4-BE49-F238E27FC236}">
                  <a16:creationId xmlns:a16="http://schemas.microsoft.com/office/drawing/2014/main" id="{E7C0740A-6D75-01A5-FA8C-657776E19D7D}"/>
                </a:ext>
              </a:extLst>
            </p:cNvPr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Shapefile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418;p21">
              <a:extLst>
                <a:ext uri="{FF2B5EF4-FFF2-40B4-BE49-F238E27FC236}">
                  <a16:creationId xmlns:a16="http://schemas.microsoft.com/office/drawing/2014/main" id="{A9710F76-B4F3-0931-8993-A4A6B3D31DCE}"/>
                </a:ext>
              </a:extLst>
            </p:cNvPr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Georreferenciamento do Estado de Minas Gerais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419;p21">
              <a:extLst>
                <a:ext uri="{FF2B5EF4-FFF2-40B4-BE49-F238E27FC236}">
                  <a16:creationId xmlns:a16="http://schemas.microsoft.com/office/drawing/2014/main" id="{1ACC7094-6C7C-D19A-9C6C-90904D575B4F}"/>
                </a:ext>
              </a:extLst>
            </p:cNvPr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Mapa de Minas Gerais</a:t>
              </a:r>
              <a:endParaRPr dirty="0"/>
            </a:p>
          </p:txBody>
        </p:sp>
      </p:grpSp>
      <p:pic>
        <p:nvPicPr>
          <p:cNvPr id="3" name="Picture 2" descr="A map of a country&#10;&#10;Description automatically generated">
            <a:extLst>
              <a:ext uri="{FF2B5EF4-FFF2-40B4-BE49-F238E27FC236}">
                <a16:creationId xmlns:a16="http://schemas.microsoft.com/office/drawing/2014/main" id="{058B6BBC-B0A3-1B4D-AF91-51846A4B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382" y="1195048"/>
            <a:ext cx="4092137" cy="3326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418;p21">
            <a:extLst>
              <a:ext uri="{FF2B5EF4-FFF2-40B4-BE49-F238E27FC236}">
                <a16:creationId xmlns:a16="http://schemas.microsoft.com/office/drawing/2014/main" id="{A0F8EAFC-E909-E6BE-D852-9873CB56FC10}"/>
              </a:ext>
            </a:extLst>
          </p:cNvPr>
          <p:cNvSpPr txBox="1"/>
          <p:nvPr/>
        </p:nvSpPr>
        <p:spPr>
          <a:xfrm>
            <a:off x="1241862" y="4481221"/>
            <a:ext cx="1792505" cy="45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36303"/>
                </a:solidFill>
                <a:latin typeface="Roboto"/>
                <a:ea typeface="Roboto"/>
                <a:cs typeface="Roboto"/>
                <a:sym typeface="Roboto"/>
              </a:rPr>
              <a:t>Fonte</a:t>
            </a:r>
          </a:p>
          <a:p>
            <a:pPr algn="ctr"/>
            <a:r>
              <a:rPr lang="pt-BR" sz="700" b="1" i="1" dirty="0" err="1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Shapefile</a:t>
            </a:r>
            <a:r>
              <a:rPr lang="pt-BR" sz="700" b="1" i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 MG</a:t>
            </a:r>
            <a:endParaRPr lang="en" sz="7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27265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1196</TotalTime>
  <Words>2142</Words>
  <Application>Microsoft Office PowerPoint</Application>
  <PresentationFormat>On-screen Show (16:9)</PresentationFormat>
  <Paragraphs>274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Wingdings</vt:lpstr>
      <vt:lpstr>Roboto</vt:lpstr>
      <vt:lpstr>Fira Sans Extra Condensed SemiBold</vt:lpstr>
      <vt:lpstr>Fira Sans Extra Condensed Medium</vt:lpstr>
      <vt:lpstr>Arial</vt:lpstr>
      <vt:lpstr>Project Management Infographics by Slidesgo</vt:lpstr>
      <vt:lpstr>Desafio</vt:lpstr>
      <vt:lpstr>Visão Geral</vt:lpstr>
      <vt:lpstr>Escolha da Localidade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Esquema Pré-Processamento</vt:lpstr>
      <vt:lpstr>Análise Exploratória dos Dados</vt:lpstr>
      <vt:lpstr>Análise Exploratória dos Dados</vt:lpstr>
      <vt:lpstr>Análise Exploratória dos Dados</vt:lpstr>
      <vt:lpstr>Modelagem </vt:lpstr>
      <vt:lpstr>Modelagem </vt:lpstr>
      <vt:lpstr>Avaliação</vt:lpstr>
      <vt:lpstr>Avaliação</vt:lpstr>
      <vt:lpstr>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Amanda Azevedo</dc:creator>
  <cp:lastModifiedBy>Amanda Ferreira de Azevedo</cp:lastModifiedBy>
  <cp:revision>7</cp:revision>
  <dcterms:modified xsi:type="dcterms:W3CDTF">2024-06-23T23:13:24Z</dcterms:modified>
</cp:coreProperties>
</file>