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74" autoAdjust="0"/>
  </p:normalViewPr>
  <p:slideViewPr>
    <p:cSldViewPr snapToGrid="0">
      <p:cViewPr varScale="1">
        <p:scale>
          <a:sx n="76" d="100"/>
          <a:sy n="76" d="100"/>
        </p:scale>
        <p:origin x="315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F171-96C2-4328-BF3A-8ADB49D76EED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1D-FFDC-43AD-866A-D238C4C7B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95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F171-96C2-4328-BF3A-8ADB49D76EED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1D-FFDC-43AD-866A-D238C4C7B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82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F171-96C2-4328-BF3A-8ADB49D76EED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1D-FFDC-43AD-866A-D238C4C7B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94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F171-96C2-4328-BF3A-8ADB49D76EED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1D-FFDC-43AD-866A-D238C4C7B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5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F171-96C2-4328-BF3A-8ADB49D76EED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1D-FFDC-43AD-866A-D238C4C7B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28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F171-96C2-4328-BF3A-8ADB49D76EED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1D-FFDC-43AD-866A-D238C4C7B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82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F171-96C2-4328-BF3A-8ADB49D76EED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1D-FFDC-43AD-866A-D238C4C7B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20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F171-96C2-4328-BF3A-8ADB49D76EED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1D-FFDC-43AD-866A-D238C4C7B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57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F171-96C2-4328-BF3A-8ADB49D76EED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1D-FFDC-43AD-866A-D238C4C7B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84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F171-96C2-4328-BF3A-8ADB49D76EED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1D-FFDC-43AD-866A-D238C4C7B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23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F171-96C2-4328-BF3A-8ADB49D76EED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1D-FFDC-43AD-866A-D238C4C7B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20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7DF171-96C2-4328-BF3A-8ADB49D76EED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D0E51D-FFDC-43AD-866A-D238C4C7B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06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356C88D7-46B3-0FF2-845B-24F274D396C1}"/>
              </a:ext>
            </a:extLst>
          </p:cNvPr>
          <p:cNvGrpSpPr/>
          <p:nvPr/>
        </p:nvGrpSpPr>
        <p:grpSpPr>
          <a:xfrm>
            <a:off x="-16056" y="-16042"/>
            <a:ext cx="6912000" cy="9972000"/>
            <a:chOff x="-13" y="0"/>
            <a:chExt cx="6876013" cy="9901238"/>
          </a:xfrm>
        </p:grpSpPr>
        <p:pic>
          <p:nvPicPr>
            <p:cNvPr id="30" name="Imagem 29" descr="Uma imagem contendo Texto&#10;&#10;Descrição gerada automaticamente">
              <a:extLst>
                <a:ext uri="{FF2B5EF4-FFF2-40B4-BE49-F238E27FC236}">
                  <a16:creationId xmlns:a16="http://schemas.microsoft.com/office/drawing/2014/main" id="{DC67D791-3C82-B2BF-AD6D-8F0A497AD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12" t="71512" r="27597" b="24728"/>
            <a:stretch/>
          </p:blipFill>
          <p:spPr>
            <a:xfrm>
              <a:off x="-8" y="8072438"/>
              <a:ext cx="6858001" cy="647699"/>
            </a:xfrm>
            <a:prstGeom prst="rect">
              <a:avLst/>
            </a:prstGeom>
          </p:spPr>
        </p:pic>
        <p:pic>
          <p:nvPicPr>
            <p:cNvPr id="11" name="Imagem 10" descr="Uma imagem contendo Texto&#10;&#10;Descrição gerada automaticamente">
              <a:extLst>
                <a:ext uri="{FF2B5EF4-FFF2-40B4-BE49-F238E27FC236}">
                  <a16:creationId xmlns:a16="http://schemas.microsoft.com/office/drawing/2014/main" id="{0F93F34B-8688-8EF6-B03E-24F26C04DD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12" t="28682" r="27597" b="26899"/>
            <a:stretch/>
          </p:blipFill>
          <p:spPr>
            <a:xfrm>
              <a:off x="-6" y="2181225"/>
              <a:ext cx="6858006" cy="5567364"/>
            </a:xfrm>
            <a:prstGeom prst="rect">
              <a:avLst/>
            </a:prstGeom>
          </p:spPr>
        </p:pic>
        <p:pic>
          <p:nvPicPr>
            <p:cNvPr id="23" name="Imagem 22" descr="Uma imagem contendo Texto&#10;&#10;Descrição gerada automaticamente">
              <a:extLst>
                <a:ext uri="{FF2B5EF4-FFF2-40B4-BE49-F238E27FC236}">
                  <a16:creationId xmlns:a16="http://schemas.microsoft.com/office/drawing/2014/main" id="{DB7D9491-86CA-48A9-8B16-9456D9FD32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12" t="71512" r="27597" b="24728"/>
            <a:stretch/>
          </p:blipFill>
          <p:spPr>
            <a:xfrm>
              <a:off x="-1" y="7600950"/>
              <a:ext cx="6858001" cy="681038"/>
            </a:xfrm>
            <a:prstGeom prst="rect">
              <a:avLst/>
            </a:prstGeom>
          </p:spPr>
        </p:pic>
        <p:pic>
          <p:nvPicPr>
            <p:cNvPr id="26" name="Imagem 25" descr="Uma imagem contendo Texto&#10;&#10;Descrição gerada automaticamente">
              <a:extLst>
                <a:ext uri="{FF2B5EF4-FFF2-40B4-BE49-F238E27FC236}">
                  <a16:creationId xmlns:a16="http://schemas.microsoft.com/office/drawing/2014/main" id="{334E35CD-3375-719F-C350-A30717E602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12" t="80833" r="27597" b="14439"/>
            <a:stretch/>
          </p:blipFill>
          <p:spPr>
            <a:xfrm>
              <a:off x="0" y="8615363"/>
              <a:ext cx="6858001" cy="647700"/>
            </a:xfrm>
            <a:prstGeom prst="rect">
              <a:avLst/>
            </a:prstGeom>
          </p:spPr>
        </p:pic>
        <p:pic>
          <p:nvPicPr>
            <p:cNvPr id="27" name="Imagem 26" descr="Uma imagem contendo Texto&#10;&#10;Descrição gerada automaticamente">
              <a:extLst>
                <a:ext uri="{FF2B5EF4-FFF2-40B4-BE49-F238E27FC236}">
                  <a16:creationId xmlns:a16="http://schemas.microsoft.com/office/drawing/2014/main" id="{B8ACE0C4-3D85-D2F6-9D00-E31AD0E53F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12" t="80833" r="27597" b="14439"/>
            <a:stretch/>
          </p:blipFill>
          <p:spPr>
            <a:xfrm>
              <a:off x="-7" y="9158289"/>
              <a:ext cx="6858007" cy="742949"/>
            </a:xfrm>
            <a:prstGeom prst="rect">
              <a:avLst/>
            </a:prstGeom>
          </p:spPr>
        </p:pic>
        <p:pic>
          <p:nvPicPr>
            <p:cNvPr id="24" name="Imagem 23" descr="Uma imagem contendo Texto&#10;&#10;Descrição gerada automaticamente">
              <a:extLst>
                <a:ext uri="{FF2B5EF4-FFF2-40B4-BE49-F238E27FC236}">
                  <a16:creationId xmlns:a16="http://schemas.microsoft.com/office/drawing/2014/main" id="{68A7F48E-6783-1EE6-656B-34092A7770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12" t="71512" r="27597" b="24728"/>
            <a:stretch/>
          </p:blipFill>
          <p:spPr>
            <a:xfrm>
              <a:off x="0" y="7862887"/>
              <a:ext cx="6858001" cy="647699"/>
            </a:xfrm>
            <a:prstGeom prst="rect">
              <a:avLst/>
            </a:prstGeom>
          </p:spPr>
        </p:pic>
        <p:pic>
          <p:nvPicPr>
            <p:cNvPr id="31" name="Imagem 30" descr="Uma imagem contendo Texto&#10;&#10;Descrição gerada automaticamente">
              <a:extLst>
                <a:ext uri="{FF2B5EF4-FFF2-40B4-BE49-F238E27FC236}">
                  <a16:creationId xmlns:a16="http://schemas.microsoft.com/office/drawing/2014/main" id="{BA2C80D9-FF46-4A66-4C4A-816B14B317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84" t="77277" r="29523" b="21173"/>
            <a:stretch/>
          </p:blipFill>
          <p:spPr>
            <a:xfrm>
              <a:off x="289263" y="8453438"/>
              <a:ext cx="6320460" cy="266699"/>
            </a:xfrm>
            <a:prstGeom prst="rect">
              <a:avLst/>
            </a:prstGeom>
          </p:spPr>
        </p:pic>
        <p:pic>
          <p:nvPicPr>
            <p:cNvPr id="28" name="Imagem 27" descr="Uma imagem contendo Texto&#10;&#10;Descrição gerada automaticamente">
              <a:extLst>
                <a:ext uri="{FF2B5EF4-FFF2-40B4-BE49-F238E27FC236}">
                  <a16:creationId xmlns:a16="http://schemas.microsoft.com/office/drawing/2014/main" id="{D3A180B3-45C4-9A95-D5C3-950CDC0B6E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368" t="71512" r="27597" b="19745"/>
            <a:stretch/>
          </p:blipFill>
          <p:spPr>
            <a:xfrm>
              <a:off x="6105525" y="8101014"/>
              <a:ext cx="752476" cy="1506140"/>
            </a:xfrm>
            <a:prstGeom prst="rect">
              <a:avLst/>
            </a:prstGeom>
          </p:spPr>
        </p:pic>
        <p:pic>
          <p:nvPicPr>
            <p:cNvPr id="32" name="Imagem 31" descr="Uma imagem contendo Texto&#10;&#10;Descrição gerada automaticamente">
              <a:extLst>
                <a:ext uri="{FF2B5EF4-FFF2-40B4-BE49-F238E27FC236}">
                  <a16:creationId xmlns:a16="http://schemas.microsoft.com/office/drawing/2014/main" id="{3F0F1DBE-94AD-637E-A41E-46B0AEB0F8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12" t="31735" r="44210" b="66502"/>
            <a:stretch/>
          </p:blipFill>
          <p:spPr>
            <a:xfrm>
              <a:off x="-13" y="2827736"/>
              <a:ext cx="4375460" cy="216691"/>
            </a:xfrm>
            <a:prstGeom prst="rect">
              <a:avLst/>
            </a:prstGeom>
          </p:spPr>
        </p:pic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841A0CDC-754E-C61A-CF19-8A1D4751F318}"/>
                </a:ext>
              </a:extLst>
            </p:cNvPr>
            <p:cNvGrpSpPr/>
            <p:nvPr/>
          </p:nvGrpSpPr>
          <p:grpSpPr>
            <a:xfrm>
              <a:off x="0" y="0"/>
              <a:ext cx="6876000" cy="2277024"/>
              <a:chOff x="-5" y="-19049"/>
              <a:chExt cx="6858006" cy="2144317"/>
            </a:xfrm>
          </p:grpSpPr>
          <p:pic>
            <p:nvPicPr>
              <p:cNvPr id="14" name="Imagem 13" descr="Uma imagem contendo Texto&#10;&#10;Descrição gerada automaticamente">
                <a:extLst>
                  <a:ext uri="{FF2B5EF4-FFF2-40B4-BE49-F238E27FC236}">
                    <a16:creationId xmlns:a16="http://schemas.microsoft.com/office/drawing/2014/main" id="{24B1DB14-1D1B-D228-394D-0104BD5868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288" t="29189" r="31210" b="68334"/>
              <a:stretch/>
            </p:blipFill>
            <p:spPr>
              <a:xfrm>
                <a:off x="1" y="1762888"/>
                <a:ext cx="6858000" cy="362380"/>
              </a:xfrm>
              <a:prstGeom prst="rect">
                <a:avLst/>
              </a:prstGeom>
            </p:spPr>
          </p:pic>
          <p:pic>
            <p:nvPicPr>
              <p:cNvPr id="15" name="Imagem 14" descr="Uma imagem contendo Texto&#10;&#10;Descrição gerada automaticamente">
                <a:extLst>
                  <a:ext uri="{FF2B5EF4-FFF2-40B4-BE49-F238E27FC236}">
                    <a16:creationId xmlns:a16="http://schemas.microsoft.com/office/drawing/2014/main" id="{3CC14621-68F8-E03B-97E0-0BA457E647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512" t="15622" r="27597" b="81277"/>
              <a:stretch/>
            </p:blipFill>
            <p:spPr>
              <a:xfrm>
                <a:off x="0" y="1462087"/>
                <a:ext cx="6858001" cy="381000"/>
              </a:xfrm>
              <a:prstGeom prst="rect">
                <a:avLst/>
              </a:prstGeom>
            </p:spPr>
          </p:pic>
          <p:pic>
            <p:nvPicPr>
              <p:cNvPr id="17" name="Imagem 16" descr="Uma imagem contendo Texto&#10;&#10;Descrição gerada automaticamente">
                <a:extLst>
                  <a:ext uri="{FF2B5EF4-FFF2-40B4-BE49-F238E27FC236}">
                    <a16:creationId xmlns:a16="http://schemas.microsoft.com/office/drawing/2014/main" id="{82233B0C-1780-C840-CB23-19BDFD0551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512" t="15622" r="27597" b="81277"/>
              <a:stretch/>
            </p:blipFill>
            <p:spPr>
              <a:xfrm>
                <a:off x="-1" y="700087"/>
                <a:ext cx="6858001" cy="381000"/>
              </a:xfrm>
              <a:prstGeom prst="rect">
                <a:avLst/>
              </a:prstGeom>
            </p:spPr>
          </p:pic>
          <p:pic>
            <p:nvPicPr>
              <p:cNvPr id="18" name="Imagem 17" descr="Uma imagem contendo Texto&#10;&#10;Descrição gerada automaticamente">
                <a:extLst>
                  <a:ext uri="{FF2B5EF4-FFF2-40B4-BE49-F238E27FC236}">
                    <a16:creationId xmlns:a16="http://schemas.microsoft.com/office/drawing/2014/main" id="{DE46775A-90DA-083C-723A-4392949E27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17" t="21362" r="27192" b="77216"/>
              <a:stretch/>
            </p:blipFill>
            <p:spPr>
              <a:xfrm>
                <a:off x="-1" y="979457"/>
                <a:ext cx="6858001" cy="290510"/>
              </a:xfrm>
              <a:prstGeom prst="rect">
                <a:avLst/>
              </a:prstGeom>
            </p:spPr>
          </p:pic>
          <p:pic>
            <p:nvPicPr>
              <p:cNvPr id="19" name="Imagem 18" descr="Uma imagem contendo Texto&#10;&#10;Descrição gerada automaticamente">
                <a:extLst>
                  <a:ext uri="{FF2B5EF4-FFF2-40B4-BE49-F238E27FC236}">
                    <a16:creationId xmlns:a16="http://schemas.microsoft.com/office/drawing/2014/main" id="{07F652A1-170E-BEDC-3796-3A6626B191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512" t="15622" r="27597" b="81277"/>
              <a:stretch/>
            </p:blipFill>
            <p:spPr>
              <a:xfrm>
                <a:off x="-1" y="619125"/>
                <a:ext cx="6858001" cy="626271"/>
              </a:xfrm>
              <a:prstGeom prst="rect">
                <a:avLst/>
              </a:prstGeom>
            </p:spPr>
          </p:pic>
          <p:pic>
            <p:nvPicPr>
              <p:cNvPr id="21" name="Imagem 20" descr="Uma imagem contendo Texto&#10;&#10;Descrição gerada automaticamente">
                <a:extLst>
                  <a:ext uri="{FF2B5EF4-FFF2-40B4-BE49-F238E27FC236}">
                    <a16:creationId xmlns:a16="http://schemas.microsoft.com/office/drawing/2014/main" id="{1F87392F-4120-02DF-17DB-1E6629ADEA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418" t="13781" r="27692" b="81121"/>
              <a:stretch/>
            </p:blipFill>
            <p:spPr>
              <a:xfrm>
                <a:off x="-5" y="-19049"/>
                <a:ext cx="6858005" cy="651272"/>
              </a:xfrm>
              <a:prstGeom prst="rect">
                <a:avLst/>
              </a:prstGeom>
            </p:spPr>
          </p:pic>
          <p:pic>
            <p:nvPicPr>
              <p:cNvPr id="16" name="Imagem 15" descr="Uma imagem contendo Texto&#10;&#10;Descrição gerada automaticamente">
                <a:extLst>
                  <a:ext uri="{FF2B5EF4-FFF2-40B4-BE49-F238E27FC236}">
                    <a16:creationId xmlns:a16="http://schemas.microsoft.com/office/drawing/2014/main" id="{5567CC09-3469-DFA2-99B5-D59B6207ED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512" t="15622" r="27597" b="81277"/>
              <a:stretch/>
            </p:blipFill>
            <p:spPr>
              <a:xfrm>
                <a:off x="0" y="970361"/>
                <a:ext cx="6858001" cy="491726"/>
              </a:xfrm>
              <a:prstGeom prst="rect">
                <a:avLst/>
              </a:prstGeom>
            </p:spPr>
          </p:pic>
        </p:grp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268C2AD-0CD3-EF47-A05C-9C2FDF07F476}"/>
              </a:ext>
            </a:extLst>
          </p:cNvPr>
          <p:cNvSpPr txBox="1"/>
          <p:nvPr/>
        </p:nvSpPr>
        <p:spPr>
          <a:xfrm>
            <a:off x="899165" y="735085"/>
            <a:ext cx="50596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D27A0DB2-9785-3DA5-190F-0304B5501792}"/>
              </a:ext>
            </a:extLst>
          </p:cNvPr>
          <p:cNvSpPr txBox="1"/>
          <p:nvPr/>
        </p:nvSpPr>
        <p:spPr>
          <a:xfrm>
            <a:off x="680491" y="8179378"/>
            <a:ext cx="5497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72 Light" panose="020B0303030000000003" pitchFamily="34" charset="0"/>
                <a:cs typeface="72 Light" panose="020B0303030000000003" pitchFamily="34" charset="0"/>
              </a:rPr>
              <a:t>Guia Essencial para Iniciantes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4217A37-6FC0-1732-2A78-293E95F6C3A3}"/>
              </a:ext>
            </a:extLst>
          </p:cNvPr>
          <p:cNvSpPr txBox="1"/>
          <p:nvPr/>
        </p:nvSpPr>
        <p:spPr>
          <a:xfrm>
            <a:off x="1026836" y="545787"/>
            <a:ext cx="1619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72 Light" panose="020B0303030000000003" pitchFamily="34" charset="0"/>
                <a:cs typeface="72 Light" panose="020B0303030000000003" pitchFamily="34" charset="0"/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9318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3CC60-056E-CDBD-8543-5B1971A5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171805"/>
            <a:ext cx="5915025" cy="361595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1600" dirty="0"/>
              <a:t>Microsoft Power Bi – Guia Essencial para Iniciantes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D8A3CE5-3881-82D7-A73B-117CDBCCE263}"/>
              </a:ext>
            </a:extLst>
          </p:cNvPr>
          <p:cNvCxnSpPr>
            <a:cxnSpLocks/>
          </p:cNvCxnSpPr>
          <p:nvPr/>
        </p:nvCxnSpPr>
        <p:spPr>
          <a:xfrm>
            <a:off x="139700" y="533400"/>
            <a:ext cx="657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D1ADF6-6F3C-CA05-8C06-BFF67AB28FD0}"/>
              </a:ext>
            </a:extLst>
          </p:cNvPr>
          <p:cNvSpPr txBox="1"/>
          <p:nvPr/>
        </p:nvSpPr>
        <p:spPr>
          <a:xfrm>
            <a:off x="431800" y="792000"/>
            <a:ext cx="5943600" cy="865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b="1" dirty="0"/>
              <a:t>Exemplo</a:t>
            </a:r>
            <a:r>
              <a:rPr lang="pt-BR" sz="1400" dirty="0"/>
              <a:t>: Se você deseja mudar um gráfico de barras para um gráfico de linhas, basta selecionar o gráfico na Área de Relatório e, em seguida, clicar no ícone de gráfico de linhas no Painel de Visualizações.</a:t>
            </a:r>
          </a:p>
          <a:p>
            <a:pPr>
              <a:lnSpc>
                <a:spcPct val="150000"/>
              </a:lnSpc>
            </a:pPr>
            <a:endParaRPr lang="pt-BR" sz="1400" dirty="0"/>
          </a:p>
          <a:p>
            <a:pPr>
              <a:lnSpc>
                <a:spcPct val="150000"/>
              </a:lnSpc>
            </a:pPr>
            <a:endParaRPr lang="pt-BR" sz="1400" dirty="0"/>
          </a:p>
          <a:p>
            <a:pPr>
              <a:lnSpc>
                <a:spcPct val="150000"/>
              </a:lnSpc>
            </a:pPr>
            <a:endParaRPr lang="pt-BR" sz="1400" dirty="0"/>
          </a:p>
          <a:p>
            <a:pPr>
              <a:lnSpc>
                <a:spcPct val="150000"/>
              </a:lnSpc>
            </a:pPr>
            <a:endParaRPr lang="pt-BR" sz="1400" dirty="0"/>
          </a:p>
          <a:p>
            <a:pPr>
              <a:lnSpc>
                <a:spcPct val="150000"/>
              </a:lnSpc>
            </a:pPr>
            <a:endParaRPr lang="pt-BR" sz="1400" dirty="0"/>
          </a:p>
          <a:p>
            <a:pPr>
              <a:lnSpc>
                <a:spcPct val="150000"/>
              </a:lnSpc>
            </a:pPr>
            <a:endParaRPr lang="pt-BR" sz="1400" dirty="0"/>
          </a:p>
          <a:p>
            <a:pPr>
              <a:lnSpc>
                <a:spcPct val="150000"/>
              </a:lnSpc>
            </a:pPr>
            <a:endParaRPr lang="pt-BR" sz="1400" dirty="0"/>
          </a:p>
          <a:p>
            <a:pPr>
              <a:lnSpc>
                <a:spcPct val="150000"/>
              </a:lnSpc>
            </a:pPr>
            <a:endParaRPr lang="pt-BR" sz="1400" dirty="0"/>
          </a:p>
          <a:p>
            <a:pPr>
              <a:lnSpc>
                <a:spcPct val="150000"/>
              </a:lnSpc>
            </a:pPr>
            <a:endParaRPr lang="pt-BR" sz="1400" dirty="0"/>
          </a:p>
          <a:p>
            <a:pPr>
              <a:lnSpc>
                <a:spcPct val="150000"/>
              </a:lnSpc>
            </a:pPr>
            <a:endParaRPr lang="pt-BR" sz="1400" dirty="0"/>
          </a:p>
          <a:p>
            <a:pPr>
              <a:lnSpc>
                <a:spcPct val="150000"/>
              </a:lnSpc>
            </a:pPr>
            <a:endParaRPr lang="pt-BR" sz="1400" dirty="0"/>
          </a:p>
          <a:p>
            <a:pPr>
              <a:lnSpc>
                <a:spcPct val="150000"/>
              </a:lnSpc>
            </a:pPr>
            <a:endParaRPr lang="pt-BR" sz="1400" dirty="0"/>
          </a:p>
          <a:p>
            <a:r>
              <a:rPr lang="pt-BR" sz="1400" b="1" dirty="0"/>
              <a:t>Painel de Filtros </a:t>
            </a:r>
          </a:p>
          <a:p>
            <a:endParaRPr lang="pt-BR" sz="1400" b="1" dirty="0"/>
          </a:p>
          <a:p>
            <a:pPr algn="just">
              <a:lnSpc>
                <a:spcPct val="150000"/>
              </a:lnSpc>
            </a:pPr>
            <a:r>
              <a:rPr lang="pt-BR" sz="1400" dirty="0"/>
              <a:t>O Painel de Filtros está localizado à esquerda do </a:t>
            </a:r>
            <a:r>
              <a:rPr lang="pt-BR" sz="1400" b="1" dirty="0"/>
              <a:t>Painel de Visualizações</a:t>
            </a:r>
            <a:r>
              <a:rPr lang="pt-BR" sz="1400" dirty="0"/>
              <a:t>. Ele permite que você aplique filtros aos dados exibidos nas suas visualizações, tornando mais fácil focar nas informações mais relevantes.</a:t>
            </a:r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pPr algn="just">
              <a:lnSpc>
                <a:spcPct val="150000"/>
              </a:lnSpc>
            </a:pPr>
            <a:r>
              <a:rPr lang="pt-BR" sz="1400" dirty="0"/>
              <a:t>Se o que te interessa é apenas as vendas de um determinado mês, pode arrastar o campo "Data" para o Painel de Filtros e definir o filtro para exibir apenas as vendas daquele mês específico.</a:t>
            </a:r>
          </a:p>
          <a:p>
            <a:pPr algn="just">
              <a:lnSpc>
                <a:spcPct val="150000"/>
              </a:lnSpc>
            </a:pPr>
            <a:endParaRPr lang="pt-BR" sz="1600" dirty="0"/>
          </a:p>
          <a:p>
            <a:pPr algn="just">
              <a:lnSpc>
                <a:spcPct val="150000"/>
              </a:lnSpc>
            </a:pPr>
            <a:endParaRPr lang="pt-BR" sz="1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79DC480-4AA2-668E-4582-981663463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00" y="2263293"/>
            <a:ext cx="5400000" cy="284906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8CA3BE19-6490-0821-E68D-D2700277E9D0}"/>
              </a:ext>
            </a:extLst>
          </p:cNvPr>
          <p:cNvSpPr/>
          <p:nvPr/>
        </p:nvSpPr>
        <p:spPr>
          <a:xfrm>
            <a:off x="5501770" y="2617099"/>
            <a:ext cx="528637" cy="243810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49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3CC60-056E-CDBD-8543-5B1971A5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171805"/>
            <a:ext cx="5915025" cy="361595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1600" dirty="0"/>
              <a:t>Microsoft Power Bi – Guia Essencial para Iniciantes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D8A3CE5-3881-82D7-A73B-117CDBCCE263}"/>
              </a:ext>
            </a:extLst>
          </p:cNvPr>
          <p:cNvCxnSpPr>
            <a:cxnSpLocks/>
          </p:cNvCxnSpPr>
          <p:nvPr/>
        </p:nvCxnSpPr>
        <p:spPr>
          <a:xfrm>
            <a:off x="139700" y="533400"/>
            <a:ext cx="657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D1ADF6-6F3C-CA05-8C06-BFF67AB28FD0}"/>
              </a:ext>
            </a:extLst>
          </p:cNvPr>
          <p:cNvSpPr txBox="1"/>
          <p:nvPr/>
        </p:nvSpPr>
        <p:spPr>
          <a:xfrm>
            <a:off x="431800" y="792000"/>
            <a:ext cx="5943600" cy="2334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pt-BR" sz="1600" dirty="0"/>
          </a:p>
          <a:p>
            <a:pPr algn="just">
              <a:lnSpc>
                <a:spcPct val="150000"/>
              </a:lnSpc>
            </a:pPr>
            <a:endParaRPr lang="pt-BR" sz="1600" dirty="0"/>
          </a:p>
          <a:p>
            <a:pPr algn="just">
              <a:lnSpc>
                <a:spcPct val="150000"/>
              </a:lnSpc>
            </a:pPr>
            <a:endParaRPr lang="pt-BR" sz="1600" dirty="0"/>
          </a:p>
          <a:p>
            <a:endParaRPr lang="pt-BR" sz="1400" dirty="0"/>
          </a:p>
          <a:p>
            <a:endParaRPr lang="pt-BR" sz="1400" dirty="0"/>
          </a:p>
          <a:p>
            <a:pPr algn="just">
              <a:lnSpc>
                <a:spcPct val="150000"/>
              </a:lnSpc>
            </a:pPr>
            <a:endParaRPr lang="pt-BR" sz="1600" dirty="0"/>
          </a:p>
          <a:p>
            <a:pPr algn="just">
              <a:lnSpc>
                <a:spcPct val="150000"/>
              </a:lnSpc>
            </a:pPr>
            <a:endParaRPr lang="pt-BR" sz="1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965C6CF-8163-ACCE-B496-BAE4F313B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00" y="1243855"/>
            <a:ext cx="5400000" cy="285617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C347D71-03C8-2411-95AB-694A75CA8F3E}"/>
              </a:ext>
            </a:extLst>
          </p:cNvPr>
          <p:cNvSpPr/>
          <p:nvPr/>
        </p:nvSpPr>
        <p:spPr>
          <a:xfrm>
            <a:off x="5386348" y="1602176"/>
            <a:ext cx="528637" cy="243810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468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3CC60-056E-CDBD-8543-5B1971A5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171805"/>
            <a:ext cx="5915025" cy="361595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1600" dirty="0"/>
              <a:t>Microsoft Power Bi – Guia Essencial para Iniciantes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D8A3CE5-3881-82D7-A73B-117CDBCCE263}"/>
              </a:ext>
            </a:extLst>
          </p:cNvPr>
          <p:cNvCxnSpPr>
            <a:cxnSpLocks/>
          </p:cNvCxnSpPr>
          <p:nvPr/>
        </p:nvCxnSpPr>
        <p:spPr>
          <a:xfrm>
            <a:off x="139700" y="533400"/>
            <a:ext cx="657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D1ADF6-6F3C-CA05-8C06-BFF67AB28FD0}"/>
              </a:ext>
            </a:extLst>
          </p:cNvPr>
          <p:cNvSpPr txBox="1"/>
          <p:nvPr/>
        </p:nvSpPr>
        <p:spPr>
          <a:xfrm>
            <a:off x="431800" y="876300"/>
            <a:ext cx="5943600" cy="675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3. Importando Dados</a:t>
            </a:r>
          </a:p>
          <a:p>
            <a:pPr>
              <a:lnSpc>
                <a:spcPct val="150000"/>
              </a:lnSpc>
            </a:pPr>
            <a:endParaRPr lang="pt-BR" sz="1600" dirty="0"/>
          </a:p>
          <a:p>
            <a:pPr algn="just">
              <a:lnSpc>
                <a:spcPct val="150000"/>
              </a:lnSpc>
            </a:pPr>
            <a:r>
              <a:rPr lang="pt-BR" sz="1400" dirty="0"/>
              <a:t>Importar dados para o Power BI é o primeiro passo para criar relatórios e dashboards. Vamos aprender como fazer isso de maneira simples.</a:t>
            </a:r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pPr algn="just"/>
            <a:r>
              <a:rPr lang="pt-BR" sz="1400" b="1" dirty="0"/>
              <a:t>Passo 1: Clique em "Obter Dados“</a:t>
            </a:r>
          </a:p>
          <a:p>
            <a:pPr algn="just"/>
            <a:endParaRPr lang="pt-BR" sz="1400" b="1" dirty="0"/>
          </a:p>
          <a:p>
            <a:pPr algn="just">
              <a:lnSpc>
                <a:spcPct val="150000"/>
              </a:lnSpc>
            </a:pPr>
            <a:r>
              <a:rPr lang="pt-BR" sz="1400" dirty="0"/>
              <a:t>Ao abrir o Power BI Desktop, vá até a guia “Pagina Inicial” na Faixa de Opções  e clique em "Obter Dados". Esta opção permite que você escolha de onde deseja importar seus dados.</a:t>
            </a:r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pPr algn="just"/>
            <a:r>
              <a:rPr lang="pt-BR" sz="1400" b="1" dirty="0"/>
              <a:t>Passo 2: Selecione a fonte de dados</a:t>
            </a:r>
          </a:p>
          <a:p>
            <a:pPr algn="just"/>
            <a:endParaRPr lang="pt-BR" sz="1400" b="1" dirty="0"/>
          </a:p>
          <a:p>
            <a:pPr algn="just">
              <a:lnSpc>
                <a:spcPct val="150000"/>
              </a:lnSpc>
            </a:pPr>
            <a:r>
              <a:rPr lang="pt-BR" sz="1400" dirty="0"/>
              <a:t>O Power BI oferece diversas opções de fontes de dados, como Excel, SQL Server, Big Query, arquivos de texto (CSV), serviços online como Google </a:t>
            </a:r>
            <a:r>
              <a:rPr lang="pt-BR" sz="1400" dirty="0" err="1"/>
              <a:t>Analytics</a:t>
            </a:r>
            <a:r>
              <a:rPr lang="pt-BR" sz="1400" dirty="0"/>
              <a:t>, e muitos outros.</a:t>
            </a:r>
          </a:p>
          <a:p>
            <a:pPr>
              <a:lnSpc>
                <a:spcPct val="150000"/>
              </a:lnSpc>
            </a:pPr>
            <a:endParaRPr lang="pt-BR" sz="1400" dirty="0"/>
          </a:p>
          <a:p>
            <a:endParaRPr lang="pt-BR"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C779F92-4EDE-394A-68ED-BBDA1D25E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00" y="4509501"/>
            <a:ext cx="5421777" cy="540000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0FADC2B2-30CB-8A13-0384-55EA85ED1478}"/>
              </a:ext>
            </a:extLst>
          </p:cNvPr>
          <p:cNvSpPr/>
          <p:nvPr/>
        </p:nvSpPr>
        <p:spPr>
          <a:xfrm rot="18886441">
            <a:off x="1673305" y="4313906"/>
            <a:ext cx="450745" cy="214651"/>
          </a:xfrm>
          <a:prstGeom prst="leftArrow">
            <a:avLst/>
          </a:prstGeom>
          <a:solidFill>
            <a:schemeClr val="accent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20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3CC60-056E-CDBD-8543-5B1971A5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171805"/>
            <a:ext cx="5915025" cy="361595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1600" dirty="0"/>
              <a:t>Microsoft Power Bi – Guia Essencial para Iniciantes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D8A3CE5-3881-82D7-A73B-117CDBCCE263}"/>
              </a:ext>
            </a:extLst>
          </p:cNvPr>
          <p:cNvCxnSpPr>
            <a:cxnSpLocks/>
          </p:cNvCxnSpPr>
          <p:nvPr/>
        </p:nvCxnSpPr>
        <p:spPr>
          <a:xfrm>
            <a:off x="139700" y="533400"/>
            <a:ext cx="657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D1ADF6-6F3C-CA05-8C06-BFF67AB28FD0}"/>
              </a:ext>
            </a:extLst>
          </p:cNvPr>
          <p:cNvSpPr txBox="1"/>
          <p:nvPr/>
        </p:nvSpPr>
        <p:spPr>
          <a:xfrm>
            <a:off x="431800" y="792000"/>
            <a:ext cx="5943600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600" b="1" dirty="0"/>
          </a:p>
          <a:p>
            <a:endParaRPr lang="pt-BR" sz="1600" b="1" dirty="0"/>
          </a:p>
          <a:p>
            <a:endParaRPr lang="pt-BR" sz="1600" b="1" dirty="0"/>
          </a:p>
          <a:p>
            <a:endParaRPr lang="pt-BR" sz="1600" b="1" dirty="0"/>
          </a:p>
          <a:p>
            <a:endParaRPr lang="pt-BR" sz="1600" b="1" dirty="0"/>
          </a:p>
          <a:p>
            <a:endParaRPr lang="pt-BR" sz="1600" b="1" dirty="0"/>
          </a:p>
          <a:p>
            <a:endParaRPr lang="pt-BR" sz="1600" b="1" dirty="0"/>
          </a:p>
          <a:p>
            <a:endParaRPr lang="pt-BR" sz="1600" b="1" dirty="0"/>
          </a:p>
          <a:p>
            <a:endParaRPr lang="pt-BR" sz="1600" b="1" dirty="0"/>
          </a:p>
          <a:p>
            <a:endParaRPr lang="pt-BR" sz="1600" b="1" dirty="0"/>
          </a:p>
          <a:p>
            <a:endParaRPr lang="pt-BR" sz="1600" b="1" dirty="0"/>
          </a:p>
          <a:p>
            <a:endParaRPr lang="pt-BR" sz="1600" b="1" dirty="0"/>
          </a:p>
          <a:p>
            <a:endParaRPr lang="pt-BR" sz="1600" b="1" dirty="0"/>
          </a:p>
          <a:p>
            <a:endParaRPr lang="pt-BR" sz="1600" b="1" dirty="0"/>
          </a:p>
          <a:p>
            <a:endParaRPr lang="pt-BR" sz="1600" b="1" dirty="0"/>
          </a:p>
          <a:p>
            <a:endParaRPr lang="pt-BR" sz="1600" b="1" dirty="0"/>
          </a:p>
          <a:p>
            <a:endParaRPr lang="pt-BR" sz="1600" b="1" dirty="0"/>
          </a:p>
          <a:p>
            <a:endParaRPr lang="pt-BR" sz="1600" b="1" dirty="0"/>
          </a:p>
          <a:p>
            <a:endParaRPr lang="pt-BR" sz="1600" b="1" dirty="0"/>
          </a:p>
          <a:p>
            <a:endParaRPr lang="pt-BR" sz="1600" b="1" dirty="0"/>
          </a:p>
          <a:p>
            <a:endParaRPr lang="pt-BR" sz="1600" b="1" dirty="0"/>
          </a:p>
          <a:p>
            <a:endParaRPr lang="pt-BR" sz="1600" b="1" dirty="0"/>
          </a:p>
          <a:p>
            <a:endParaRPr lang="pt-BR" sz="1400" b="1" dirty="0"/>
          </a:p>
          <a:p>
            <a:r>
              <a:rPr lang="pt-BR" sz="1400" b="1" dirty="0"/>
              <a:t>Passo 3: Conecte-se à fonte de dados</a:t>
            </a:r>
          </a:p>
          <a:p>
            <a:endParaRPr lang="pt-BR" sz="1400" b="1" dirty="0"/>
          </a:p>
          <a:p>
            <a:pPr algn="just">
              <a:lnSpc>
                <a:spcPct val="150000"/>
              </a:lnSpc>
            </a:pPr>
            <a:r>
              <a:rPr lang="pt-BR" sz="1400" dirty="0"/>
              <a:t>Depois de selecionar a fonte de dados, você precisará fornecer as informações necessárias para se conectar a ela. Isso pode incluir o caminho do arquivo, as credenciais de login ou outros detalhes específicos da fonte.</a:t>
            </a:r>
          </a:p>
          <a:p>
            <a:pPr>
              <a:lnSpc>
                <a:spcPct val="150000"/>
              </a:lnSpc>
            </a:pPr>
            <a:endParaRPr lang="pt-BR" sz="1600" dirty="0"/>
          </a:p>
          <a:p>
            <a:endParaRPr lang="pt-BR" sz="16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4AD2E89-BFD6-878D-EBD3-D11681352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00" y="791999"/>
            <a:ext cx="5400000" cy="52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8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3CC60-056E-CDBD-8543-5B1971A5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171805"/>
            <a:ext cx="5915025" cy="361595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1600" dirty="0"/>
              <a:t>Microsoft Power Bi – Guia Essencial para Iniciantes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D8A3CE5-3881-82D7-A73B-117CDBCCE263}"/>
              </a:ext>
            </a:extLst>
          </p:cNvPr>
          <p:cNvCxnSpPr>
            <a:cxnSpLocks/>
          </p:cNvCxnSpPr>
          <p:nvPr/>
        </p:nvCxnSpPr>
        <p:spPr>
          <a:xfrm>
            <a:off x="139700" y="533400"/>
            <a:ext cx="657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D1ADF6-6F3C-CA05-8C06-BFF67AB28FD0}"/>
              </a:ext>
            </a:extLst>
          </p:cNvPr>
          <p:cNvSpPr txBox="1"/>
          <p:nvPr/>
        </p:nvSpPr>
        <p:spPr>
          <a:xfrm>
            <a:off x="431800" y="792000"/>
            <a:ext cx="5943600" cy="5985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b="1" dirty="0" err="1"/>
              <a:t>BigQuery</a:t>
            </a:r>
            <a:r>
              <a:rPr lang="pt-BR" sz="1400" b="1" dirty="0"/>
              <a:t> (GCP): </a:t>
            </a:r>
            <a:r>
              <a:rPr lang="pt-BR" sz="1400" dirty="0"/>
              <a:t>Para dados diretos do GCP, você deverá escolher a opção </a:t>
            </a:r>
            <a:r>
              <a:rPr lang="pt-BR" sz="1400" dirty="0" err="1"/>
              <a:t>BigQuery</a:t>
            </a:r>
            <a:r>
              <a:rPr lang="pt-BR" sz="1400" dirty="0"/>
              <a:t>, ao abrir a tela abaixo, colar o ID do seu projeto do GCP, no campo </a:t>
            </a:r>
            <a:r>
              <a:rPr lang="pt-BR" sz="1400" b="1" dirty="0"/>
              <a:t>“ID do Projeto de Cobrança”</a:t>
            </a:r>
          </a:p>
          <a:p>
            <a:endParaRPr lang="pt-BR" sz="1400" b="1" dirty="0"/>
          </a:p>
          <a:p>
            <a:endParaRPr lang="pt-BR" sz="1400" b="1" dirty="0"/>
          </a:p>
          <a:p>
            <a:endParaRPr lang="pt-BR" sz="1400" b="1" dirty="0"/>
          </a:p>
          <a:p>
            <a:endParaRPr lang="pt-BR" sz="1400" b="1" dirty="0"/>
          </a:p>
          <a:p>
            <a:endParaRPr lang="pt-BR" sz="1400" b="1" dirty="0"/>
          </a:p>
          <a:p>
            <a:endParaRPr lang="pt-BR" sz="1400" b="1" dirty="0"/>
          </a:p>
          <a:p>
            <a:endParaRPr lang="pt-BR" sz="1400" b="1" dirty="0"/>
          </a:p>
          <a:p>
            <a:endParaRPr lang="pt-BR" sz="1400" b="1" dirty="0"/>
          </a:p>
          <a:p>
            <a:endParaRPr lang="pt-BR" sz="1400" b="1" dirty="0"/>
          </a:p>
          <a:p>
            <a:endParaRPr lang="pt-BR" sz="1400" b="1" dirty="0"/>
          </a:p>
          <a:p>
            <a:endParaRPr lang="pt-BR" sz="1400" b="1" dirty="0"/>
          </a:p>
          <a:p>
            <a:endParaRPr lang="pt-BR" sz="1400" b="1" dirty="0"/>
          </a:p>
          <a:p>
            <a:endParaRPr lang="pt-BR" sz="1400" b="1" dirty="0"/>
          </a:p>
          <a:p>
            <a:endParaRPr lang="pt-BR" sz="1400" b="1" dirty="0"/>
          </a:p>
          <a:p>
            <a:endParaRPr lang="pt-BR" sz="1400" b="1" dirty="0"/>
          </a:p>
          <a:p>
            <a:endParaRPr lang="pt-BR" sz="1400" b="1" dirty="0"/>
          </a:p>
          <a:p>
            <a:endParaRPr lang="pt-BR" sz="1400" b="1" dirty="0"/>
          </a:p>
          <a:p>
            <a:pPr algn="just">
              <a:lnSpc>
                <a:spcPct val="150000"/>
              </a:lnSpc>
            </a:pPr>
            <a:r>
              <a:rPr lang="pt-BR" sz="1400" b="1" dirty="0"/>
              <a:t>Excel: </a:t>
            </a:r>
            <a:r>
              <a:rPr lang="pt-BR" sz="1400" dirty="0"/>
              <a:t>Para dados que estão em planilha, é necessário primeiro colocar em uma pasta compartilhada do Sharepoint, pois o servidor não poderá ler planilhas direto de sua máquina. Feito isso, é preciso pegar o caminho (Path) do arquivo.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4880484-CEE1-B730-783F-F424B4FE5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600" y="2149949"/>
            <a:ext cx="3600000" cy="282485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90966857-D7E0-128A-7095-B74FE83C33A1}"/>
              </a:ext>
            </a:extLst>
          </p:cNvPr>
          <p:cNvSpPr/>
          <p:nvPr/>
        </p:nvSpPr>
        <p:spPr>
          <a:xfrm>
            <a:off x="1716379" y="2640567"/>
            <a:ext cx="2386052" cy="25688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2168F24-7615-6ACE-B924-658AC0947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00" y="7029561"/>
            <a:ext cx="5400000" cy="2540141"/>
          </a:xfrm>
          <a:prstGeom prst="rect">
            <a:avLst/>
          </a:prstGeom>
        </p:spPr>
      </p:pic>
      <p:sp>
        <p:nvSpPr>
          <p:cNvPr id="15" name="Seta: para a Esquerda 14">
            <a:extLst>
              <a:ext uri="{FF2B5EF4-FFF2-40B4-BE49-F238E27FC236}">
                <a16:creationId xmlns:a16="http://schemas.microsoft.com/office/drawing/2014/main" id="{4C7CA838-6C2E-EE6C-9B1C-77E431C2A9E3}"/>
              </a:ext>
            </a:extLst>
          </p:cNvPr>
          <p:cNvSpPr/>
          <p:nvPr/>
        </p:nvSpPr>
        <p:spPr>
          <a:xfrm rot="14607738">
            <a:off x="2537790" y="7527415"/>
            <a:ext cx="450745" cy="214651"/>
          </a:xfrm>
          <a:prstGeom prst="leftArrow">
            <a:avLst/>
          </a:prstGeom>
          <a:solidFill>
            <a:schemeClr val="accent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Esquerda 15">
            <a:extLst>
              <a:ext uri="{FF2B5EF4-FFF2-40B4-BE49-F238E27FC236}">
                <a16:creationId xmlns:a16="http://schemas.microsoft.com/office/drawing/2014/main" id="{4D0B9BC4-8A58-103F-D79E-12A8E6102DE2}"/>
              </a:ext>
            </a:extLst>
          </p:cNvPr>
          <p:cNvSpPr/>
          <p:nvPr/>
        </p:nvSpPr>
        <p:spPr>
          <a:xfrm rot="19603316">
            <a:off x="3450933" y="9248988"/>
            <a:ext cx="450745" cy="214651"/>
          </a:xfrm>
          <a:prstGeom prst="leftArrow">
            <a:avLst/>
          </a:prstGeom>
          <a:solidFill>
            <a:schemeClr val="accent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91C2709-051E-2554-208D-7A5B09DC7D1F}"/>
              </a:ext>
            </a:extLst>
          </p:cNvPr>
          <p:cNvSpPr/>
          <p:nvPr/>
        </p:nvSpPr>
        <p:spPr>
          <a:xfrm>
            <a:off x="5228999" y="8414245"/>
            <a:ext cx="900001" cy="3521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13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3CC60-056E-CDBD-8543-5B1971A5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171805"/>
            <a:ext cx="5915025" cy="361595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1600" dirty="0"/>
              <a:t>Microsoft Power Bi – Guia Essencial para Iniciantes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D8A3CE5-3881-82D7-A73B-117CDBCCE263}"/>
              </a:ext>
            </a:extLst>
          </p:cNvPr>
          <p:cNvCxnSpPr>
            <a:cxnSpLocks/>
          </p:cNvCxnSpPr>
          <p:nvPr/>
        </p:nvCxnSpPr>
        <p:spPr>
          <a:xfrm>
            <a:off x="139700" y="533400"/>
            <a:ext cx="657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D1ADF6-6F3C-CA05-8C06-BFF67AB28FD0}"/>
              </a:ext>
            </a:extLst>
          </p:cNvPr>
          <p:cNvSpPr txBox="1"/>
          <p:nvPr/>
        </p:nvSpPr>
        <p:spPr>
          <a:xfrm>
            <a:off x="431800" y="792000"/>
            <a:ext cx="5943600" cy="884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b="1" dirty="0"/>
              <a:t>SQL Server: </a:t>
            </a:r>
            <a:r>
              <a:rPr lang="pt-BR" sz="1400" dirty="0"/>
              <a:t>Deve-se colocar o nome do servidor e se tiver conhecimento, qual o banco irá usar. É possível colocar um query pronta diretamente. E qual modo de Conectividade usar?</a:t>
            </a:r>
          </a:p>
          <a:p>
            <a:pPr algn="just"/>
            <a:endParaRPr lang="pt-BR" sz="1400" b="1" dirty="0"/>
          </a:p>
          <a:p>
            <a:pPr algn="just"/>
            <a:endParaRPr lang="pt-BR" sz="1400" b="1" dirty="0"/>
          </a:p>
          <a:p>
            <a:pPr algn="just"/>
            <a:endParaRPr lang="pt-BR" sz="1400" b="1" dirty="0"/>
          </a:p>
          <a:p>
            <a:pPr algn="just"/>
            <a:endParaRPr lang="pt-BR" sz="1400" b="1" dirty="0"/>
          </a:p>
          <a:p>
            <a:pPr algn="just"/>
            <a:endParaRPr lang="pt-BR" sz="1400" b="1" dirty="0"/>
          </a:p>
          <a:p>
            <a:pPr algn="just"/>
            <a:endParaRPr lang="pt-BR" sz="1400" b="1" dirty="0"/>
          </a:p>
          <a:p>
            <a:pPr algn="just"/>
            <a:endParaRPr lang="pt-BR" sz="1400" b="1" dirty="0"/>
          </a:p>
          <a:p>
            <a:pPr algn="just"/>
            <a:endParaRPr lang="pt-BR" sz="1400" b="1" dirty="0"/>
          </a:p>
          <a:p>
            <a:pPr algn="just"/>
            <a:endParaRPr lang="pt-BR" sz="1400" b="1" dirty="0"/>
          </a:p>
          <a:p>
            <a:pPr algn="just"/>
            <a:endParaRPr lang="pt-BR" sz="1400" b="1" dirty="0"/>
          </a:p>
          <a:p>
            <a:pPr algn="just"/>
            <a:endParaRPr lang="pt-BR" sz="1400" b="1" dirty="0"/>
          </a:p>
          <a:p>
            <a:pPr algn="just"/>
            <a:endParaRPr lang="pt-BR" sz="1400" b="1" dirty="0"/>
          </a:p>
          <a:p>
            <a:pPr algn="just"/>
            <a:endParaRPr lang="pt-BR" sz="1400" b="1" dirty="0"/>
          </a:p>
          <a:p>
            <a:pPr algn="just"/>
            <a:endParaRPr lang="pt-BR" sz="1400" b="1" dirty="0"/>
          </a:p>
          <a:p>
            <a:pPr algn="just"/>
            <a:endParaRPr lang="pt-BR" sz="1400" b="1" dirty="0"/>
          </a:p>
          <a:p>
            <a:pPr algn="just"/>
            <a:endParaRPr lang="pt-BR" sz="1400" b="1" dirty="0"/>
          </a:p>
          <a:p>
            <a:pPr algn="just"/>
            <a:endParaRPr lang="pt-BR" sz="1400" b="1" dirty="0"/>
          </a:p>
          <a:p>
            <a:pPr>
              <a:lnSpc>
                <a:spcPct val="150000"/>
              </a:lnSpc>
            </a:pPr>
            <a:r>
              <a:rPr lang="pt-BR" sz="1400" b="1" dirty="0" err="1"/>
              <a:t>Import</a:t>
            </a:r>
            <a:endParaRPr lang="pt-BR" sz="1400" b="1" dirty="0"/>
          </a:p>
          <a:p>
            <a:pPr>
              <a:lnSpc>
                <a:spcPct val="150000"/>
              </a:lnSpc>
            </a:pPr>
            <a:endParaRPr lang="pt-BR" sz="1400" b="1" dirty="0"/>
          </a:p>
          <a:p>
            <a:pPr>
              <a:lnSpc>
                <a:spcPct val="150000"/>
              </a:lnSpc>
            </a:pPr>
            <a:r>
              <a:rPr lang="pt-BR" sz="1400" b="1" dirty="0"/>
              <a:t>O que é?</a:t>
            </a:r>
          </a:p>
          <a:p>
            <a:pPr>
              <a:lnSpc>
                <a:spcPct val="150000"/>
              </a:lnSpc>
            </a:pPr>
            <a:endParaRPr lang="pt-BR" sz="1400" b="1" dirty="0"/>
          </a:p>
          <a:p>
            <a:pPr algn="just">
              <a:lnSpc>
                <a:spcPct val="150000"/>
              </a:lnSpc>
            </a:pPr>
            <a:r>
              <a:rPr lang="pt-BR" sz="1400" dirty="0"/>
              <a:t>Quando você escolhe a opção "</a:t>
            </a:r>
            <a:r>
              <a:rPr lang="pt-BR" sz="1400" dirty="0" err="1"/>
              <a:t>Import</a:t>
            </a:r>
            <a:r>
              <a:rPr lang="pt-BR" sz="1400" dirty="0"/>
              <a:t>", o Power BI faz uma cópia dos dados do SQL Server e os armazena dentro do arquivo do Power BI.</a:t>
            </a:r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pPr algn="just">
              <a:lnSpc>
                <a:spcPct val="150000"/>
              </a:lnSpc>
            </a:pPr>
            <a:r>
              <a:rPr lang="pt-BR" sz="1400" b="1" dirty="0"/>
              <a:t>Como funciona?</a:t>
            </a:r>
          </a:p>
          <a:p>
            <a:pPr algn="just">
              <a:lnSpc>
                <a:spcPct val="150000"/>
              </a:lnSpc>
            </a:pPr>
            <a:endParaRPr lang="pt-BR" sz="1400" b="1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b="1" dirty="0"/>
              <a:t>Carregamento Inicial</a:t>
            </a:r>
            <a:r>
              <a:rPr lang="pt-BR" sz="1400" dirty="0"/>
              <a:t>: Todos os dados selecionados são carregados de uma vez.</a:t>
            </a:r>
          </a:p>
          <a:p>
            <a:pPr>
              <a:lnSpc>
                <a:spcPct val="150000"/>
              </a:lnSpc>
            </a:pPr>
            <a:endParaRPr lang="pt-BR" sz="1400" dirty="0"/>
          </a:p>
          <a:p>
            <a:endParaRPr lang="pt-BR" sz="1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19A4799-4FBE-D0A4-E05A-5EBF3C9E5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600" y="2169007"/>
            <a:ext cx="3600000" cy="285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62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3CC60-056E-CDBD-8543-5B1971A5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171805"/>
            <a:ext cx="5915025" cy="361595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1600" dirty="0"/>
              <a:t>Microsoft Power Bi – Guia Essencial para Iniciantes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D8A3CE5-3881-82D7-A73B-117CDBCCE263}"/>
              </a:ext>
            </a:extLst>
          </p:cNvPr>
          <p:cNvCxnSpPr>
            <a:cxnSpLocks/>
          </p:cNvCxnSpPr>
          <p:nvPr/>
        </p:nvCxnSpPr>
        <p:spPr>
          <a:xfrm>
            <a:off x="139700" y="533400"/>
            <a:ext cx="657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D1ADF6-6F3C-CA05-8C06-BFF67AB28FD0}"/>
              </a:ext>
            </a:extLst>
          </p:cNvPr>
          <p:cNvSpPr txBox="1"/>
          <p:nvPr/>
        </p:nvSpPr>
        <p:spPr>
          <a:xfrm>
            <a:off x="431800" y="792000"/>
            <a:ext cx="5943600" cy="863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b="1" dirty="0"/>
              <a:t>Atualizações</a:t>
            </a:r>
            <a:r>
              <a:rPr lang="pt-BR" sz="1400" dirty="0"/>
              <a:t>: Você precisa atualizar manualmente os dados no Power BI para refletir as mudanças feitas no banco de dados SQL Server.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4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b="1" dirty="0"/>
              <a:t>Performance</a:t>
            </a:r>
            <a:r>
              <a:rPr lang="pt-BR" sz="1400" dirty="0"/>
              <a:t>: Geralmente, as consultas e visualizações são mais rápidas porque os dados já estão no Power BI e não precisam ser buscados no SQL Server toda vez que você interage com os relatórios.</a:t>
            </a:r>
          </a:p>
          <a:p>
            <a:pPr algn="just">
              <a:lnSpc>
                <a:spcPct val="150000"/>
              </a:lnSpc>
            </a:pPr>
            <a:endParaRPr lang="pt-BR" sz="1400" b="1" dirty="0"/>
          </a:p>
          <a:p>
            <a:pPr algn="just">
              <a:lnSpc>
                <a:spcPct val="150000"/>
              </a:lnSpc>
            </a:pPr>
            <a:r>
              <a:rPr lang="pt-BR" sz="1400" b="1" dirty="0"/>
              <a:t>Quando usar?</a:t>
            </a:r>
          </a:p>
          <a:p>
            <a:pPr algn="just">
              <a:lnSpc>
                <a:spcPct val="150000"/>
              </a:lnSpc>
            </a:pPr>
            <a:endParaRPr lang="pt-BR" sz="1400" b="1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b="1" dirty="0"/>
              <a:t>Pequenos Conjuntos de Dados</a:t>
            </a:r>
            <a:r>
              <a:rPr lang="pt-BR" sz="1400" dirty="0"/>
              <a:t>: Quando a quantidade de dados é gerenciável e não muito grande.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4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b="1" dirty="0"/>
              <a:t>Análises Complexas</a:t>
            </a:r>
            <a:r>
              <a:rPr lang="pt-BR" sz="1400" dirty="0"/>
              <a:t>: Quando você precisa de alto desempenho e interatividade rápida com dados.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4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b="1" dirty="0"/>
              <a:t>Trabalho Offline</a:t>
            </a:r>
            <a:r>
              <a:rPr lang="pt-BR" sz="1400" dirty="0"/>
              <a:t>: Quando você precisa trabalhar com os dados mesmo sem uma conexão com o banco de dados.</a:t>
            </a:r>
          </a:p>
          <a:p>
            <a:pPr algn="just"/>
            <a:endParaRPr lang="pt-BR" sz="1400" b="1" dirty="0"/>
          </a:p>
          <a:p>
            <a:pPr algn="just">
              <a:lnSpc>
                <a:spcPct val="150000"/>
              </a:lnSpc>
            </a:pPr>
            <a:r>
              <a:rPr lang="pt-BR" sz="1400" b="1" dirty="0" err="1"/>
              <a:t>DirectQuery</a:t>
            </a:r>
            <a:endParaRPr lang="pt-BR" sz="1400" b="1" dirty="0"/>
          </a:p>
          <a:p>
            <a:pPr algn="just">
              <a:lnSpc>
                <a:spcPct val="150000"/>
              </a:lnSpc>
            </a:pPr>
            <a:endParaRPr lang="pt-BR" sz="1400" b="1" dirty="0"/>
          </a:p>
          <a:p>
            <a:pPr algn="just">
              <a:lnSpc>
                <a:spcPct val="150000"/>
              </a:lnSpc>
            </a:pPr>
            <a:r>
              <a:rPr lang="pt-BR" sz="1400" b="1" dirty="0"/>
              <a:t>O que é?</a:t>
            </a:r>
          </a:p>
          <a:p>
            <a:pPr algn="just">
              <a:lnSpc>
                <a:spcPct val="150000"/>
              </a:lnSpc>
            </a:pPr>
            <a:endParaRPr lang="pt-BR" sz="1400" b="1" dirty="0"/>
          </a:p>
          <a:p>
            <a:pPr algn="just">
              <a:lnSpc>
                <a:spcPct val="150000"/>
              </a:lnSpc>
            </a:pPr>
            <a:r>
              <a:rPr lang="pt-BR" sz="1400" dirty="0"/>
              <a:t>Quando você escolhe a opção "</a:t>
            </a:r>
            <a:r>
              <a:rPr lang="pt-BR" sz="1400" dirty="0" err="1"/>
              <a:t>DirectQuery</a:t>
            </a:r>
            <a:r>
              <a:rPr lang="pt-BR" sz="1400" dirty="0"/>
              <a:t>", o Power BI não armazena uma cópia dos dados. Em vez disso, ele faz consultas diretas ao SQL Server toda vez que você interage com as visualizações.</a:t>
            </a:r>
          </a:p>
          <a:p>
            <a:pPr>
              <a:lnSpc>
                <a:spcPct val="150000"/>
              </a:lnSpc>
            </a:pPr>
            <a:endParaRPr lang="pt-BR" sz="14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801834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3CC60-056E-CDBD-8543-5B1971A5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171805"/>
            <a:ext cx="5915025" cy="361595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1600" dirty="0"/>
              <a:t>Microsoft Power Bi – Guia Essencial para Iniciantes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D8A3CE5-3881-82D7-A73B-117CDBCCE263}"/>
              </a:ext>
            </a:extLst>
          </p:cNvPr>
          <p:cNvCxnSpPr>
            <a:cxnSpLocks/>
          </p:cNvCxnSpPr>
          <p:nvPr/>
        </p:nvCxnSpPr>
        <p:spPr>
          <a:xfrm>
            <a:off x="139700" y="533400"/>
            <a:ext cx="657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D1ADF6-6F3C-CA05-8C06-BFF67AB28FD0}"/>
              </a:ext>
            </a:extLst>
          </p:cNvPr>
          <p:cNvSpPr txBox="1"/>
          <p:nvPr/>
        </p:nvSpPr>
        <p:spPr>
          <a:xfrm>
            <a:off x="431800" y="792000"/>
            <a:ext cx="5943600" cy="8551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/>
              <a:t>Como funciona?</a:t>
            </a:r>
          </a:p>
          <a:p>
            <a:pPr algn="just">
              <a:lnSpc>
                <a:spcPct val="150000"/>
              </a:lnSpc>
            </a:pPr>
            <a:endParaRPr lang="pt-BR" sz="1600" b="1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/>
              <a:t>Carregamento Inicial</a:t>
            </a:r>
            <a:r>
              <a:rPr lang="pt-BR" sz="1600" dirty="0"/>
              <a:t>: Nenhum dado é carregado inicialmente; apenas a estrutura dos dados é importada.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/>
              <a:t>Atualizações</a:t>
            </a:r>
            <a:r>
              <a:rPr lang="pt-BR" sz="1600" dirty="0"/>
              <a:t>: Os dados são sempre atualizados em tempo real, refletindo imediatamente as mudanças feitas no SQL Server.</a:t>
            </a:r>
          </a:p>
          <a:p>
            <a:pPr algn="just">
              <a:lnSpc>
                <a:spcPct val="150000"/>
              </a:lnSpc>
            </a:pPr>
            <a:endParaRPr lang="pt-BR" sz="1600" b="1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/>
              <a:t>Performance</a:t>
            </a:r>
            <a:r>
              <a:rPr lang="pt-BR" sz="1600" dirty="0"/>
              <a:t>: Pode ser mais lento, pois cada interação com as visualizações no Power BI requer uma consulta ao SQL Server. O desempenho depende da velocidade e capacidade do servidor SQL.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dirty="0"/>
          </a:p>
          <a:p>
            <a:pPr algn="just">
              <a:lnSpc>
                <a:spcPct val="150000"/>
              </a:lnSpc>
            </a:pPr>
            <a:r>
              <a:rPr lang="pt-BR" sz="1600" b="1" dirty="0"/>
              <a:t>Quando usar?</a:t>
            </a:r>
          </a:p>
          <a:p>
            <a:pPr algn="just">
              <a:lnSpc>
                <a:spcPct val="150000"/>
              </a:lnSpc>
            </a:pPr>
            <a:endParaRPr lang="pt-BR" sz="1600" b="1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/>
              <a:t>Grandes Conjuntos de Dados</a:t>
            </a:r>
            <a:r>
              <a:rPr lang="pt-BR" sz="1600" dirty="0"/>
              <a:t>: Quando a quantidade de dados é muito grande para ser importada e armazenada no Power BI.</a:t>
            </a:r>
          </a:p>
          <a:p>
            <a:pPr algn="just">
              <a:lnSpc>
                <a:spcPct val="150000"/>
              </a:lnSpc>
            </a:pPr>
            <a:endParaRPr lang="pt-BR" sz="16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/>
              <a:t>Dados em Tempo Real</a:t>
            </a:r>
            <a:r>
              <a:rPr lang="pt-BR" sz="1600" dirty="0"/>
              <a:t>: Quando você precisa sempre dos dados mais atualizados e não pode esperar por atualizações manuais.</a:t>
            </a:r>
          </a:p>
          <a:p>
            <a:pPr algn="just">
              <a:lnSpc>
                <a:spcPct val="150000"/>
              </a:lnSpc>
            </a:pPr>
            <a:endParaRPr lang="pt-BR" sz="16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/>
              <a:t>Restrições de Armazenamento</a:t>
            </a:r>
            <a:r>
              <a:rPr lang="pt-BR" sz="1600" dirty="0"/>
              <a:t>: Quando você não quer ou não pode armazenar grandes volumes de dados no Power BI.</a:t>
            </a:r>
          </a:p>
        </p:txBody>
      </p:sp>
    </p:spTree>
    <p:extLst>
      <p:ext uri="{BB962C8B-B14F-4D97-AF65-F5344CB8AC3E}">
        <p14:creationId xmlns:p14="http://schemas.microsoft.com/office/powerpoint/2010/main" val="1098211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3CC60-056E-CDBD-8543-5B1971A5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171805"/>
            <a:ext cx="5915025" cy="361595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1600" dirty="0"/>
              <a:t>Microsoft Power Bi – Guia Essencial para Iniciantes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D8A3CE5-3881-82D7-A73B-117CDBCCE263}"/>
              </a:ext>
            </a:extLst>
          </p:cNvPr>
          <p:cNvCxnSpPr>
            <a:cxnSpLocks/>
          </p:cNvCxnSpPr>
          <p:nvPr/>
        </p:nvCxnSpPr>
        <p:spPr>
          <a:xfrm>
            <a:off x="139700" y="533400"/>
            <a:ext cx="657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D1ADF6-6F3C-CA05-8C06-BFF67AB28FD0}"/>
              </a:ext>
            </a:extLst>
          </p:cNvPr>
          <p:cNvSpPr txBox="1"/>
          <p:nvPr/>
        </p:nvSpPr>
        <p:spPr>
          <a:xfrm>
            <a:off x="431800" y="792000"/>
            <a:ext cx="5943600" cy="268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/>
              <a:t>Aqui na LOG nos </a:t>
            </a:r>
            <a:r>
              <a:rPr lang="pt-BR" sz="1400" b="1" dirty="0"/>
              <a:t>sempre</a:t>
            </a:r>
            <a:r>
              <a:rPr lang="pt-BR" sz="1400" dirty="0"/>
              <a:t> usamos a opção </a:t>
            </a:r>
            <a:r>
              <a:rPr lang="pt-BR" sz="1400" b="1" dirty="0"/>
              <a:t>IMPORTAR</a:t>
            </a:r>
          </a:p>
          <a:p>
            <a:pPr>
              <a:lnSpc>
                <a:spcPct val="150000"/>
              </a:lnSpc>
            </a:pPr>
            <a:endParaRPr lang="pt-BR" sz="1400" b="1" dirty="0"/>
          </a:p>
          <a:p>
            <a:pPr>
              <a:lnSpc>
                <a:spcPct val="150000"/>
              </a:lnSpc>
            </a:pPr>
            <a:r>
              <a:rPr lang="pt-BR" sz="1400" b="1" dirty="0"/>
              <a:t>Passo 4: Visualize e Carregue</a:t>
            </a:r>
          </a:p>
          <a:p>
            <a:pPr>
              <a:lnSpc>
                <a:spcPct val="150000"/>
              </a:lnSpc>
            </a:pPr>
            <a:endParaRPr lang="pt-BR" sz="1400" b="1" dirty="0"/>
          </a:p>
          <a:p>
            <a:pPr algn="just">
              <a:lnSpc>
                <a:spcPct val="150000"/>
              </a:lnSpc>
            </a:pPr>
            <a:r>
              <a:rPr lang="pt-BR" sz="1400" dirty="0"/>
              <a:t>Depois de se conectar à fonte de dados, o Power BI mostrará uma prévia dos dados. Isso permite que você verifique se está importando os dados corretos. Se tudo estiver correto, é só clicar no  botão “Transformar Dados”.</a:t>
            </a:r>
          </a:p>
          <a:p>
            <a:pPr>
              <a:lnSpc>
                <a:spcPct val="150000"/>
              </a:lnSpc>
            </a:pPr>
            <a:endParaRPr lang="pt-BR" sz="1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F956A1-FE48-871B-9D0F-050BB10AA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00" y="2828668"/>
            <a:ext cx="5400000" cy="424329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FA2C388-A392-76E5-58C6-4E6512954BA5}"/>
              </a:ext>
            </a:extLst>
          </p:cNvPr>
          <p:cNvSpPr/>
          <p:nvPr/>
        </p:nvSpPr>
        <p:spPr>
          <a:xfrm>
            <a:off x="4824000" y="6872400"/>
            <a:ext cx="720000" cy="17606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322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3CC60-056E-CDBD-8543-5B1971A5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171805"/>
            <a:ext cx="5915025" cy="361595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1600" dirty="0"/>
              <a:t>Microsoft Power Bi – Guia Essencial para Iniciantes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D8A3CE5-3881-82D7-A73B-117CDBCCE263}"/>
              </a:ext>
            </a:extLst>
          </p:cNvPr>
          <p:cNvCxnSpPr>
            <a:cxnSpLocks/>
          </p:cNvCxnSpPr>
          <p:nvPr/>
        </p:nvCxnSpPr>
        <p:spPr>
          <a:xfrm>
            <a:off x="139700" y="533400"/>
            <a:ext cx="657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D1ADF6-6F3C-CA05-8C06-BFF67AB28FD0}"/>
              </a:ext>
            </a:extLst>
          </p:cNvPr>
          <p:cNvSpPr txBox="1"/>
          <p:nvPr/>
        </p:nvSpPr>
        <p:spPr>
          <a:xfrm>
            <a:off x="431800" y="876300"/>
            <a:ext cx="5943600" cy="690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5. Transformando Dados</a:t>
            </a:r>
          </a:p>
          <a:p>
            <a:endParaRPr lang="pt-BR" sz="2400" b="1" dirty="0"/>
          </a:p>
          <a:p>
            <a:pPr algn="just">
              <a:lnSpc>
                <a:spcPct val="150000"/>
              </a:lnSpc>
            </a:pPr>
            <a:r>
              <a:rPr lang="pt-BR" sz="1400" dirty="0"/>
              <a:t>Transformar dados é uma etapa essencial no Power BI para garantir que suas análises sejam precisas e significativas. Nesta seção, vamos aprender como usar o Editor de Consultas (Power Query) para limpar e transformar dados de maneira simples.</a:t>
            </a:r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pPr algn="just">
              <a:lnSpc>
                <a:spcPct val="150000"/>
              </a:lnSpc>
            </a:pPr>
            <a:r>
              <a:rPr lang="pt-BR" sz="1400" b="1" dirty="0"/>
              <a:t>Usando o Power Query Editor</a:t>
            </a:r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pPr algn="just">
              <a:lnSpc>
                <a:spcPct val="150000"/>
              </a:lnSpc>
            </a:pPr>
            <a:r>
              <a:rPr lang="pt-BR" sz="1400" dirty="0"/>
              <a:t>O Power Query Editor é a ferramenta do Power BI para transformar dados. Você pode acessar o Power Query Editor clicando em "Transformar Dados" na guia "Home" da Faixa de Opções.</a:t>
            </a:r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pPr algn="just">
              <a:lnSpc>
                <a:spcPct val="150000"/>
              </a:lnSpc>
            </a:pPr>
            <a:r>
              <a:rPr lang="pt-BR" sz="1400" b="1" dirty="0"/>
              <a:t>Passo 1: Abra o Editor de Consultas</a:t>
            </a:r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pPr algn="just">
              <a:lnSpc>
                <a:spcPct val="150000"/>
              </a:lnSpc>
            </a:pPr>
            <a:r>
              <a:rPr lang="pt-BR" sz="1400" dirty="0"/>
              <a:t>Clique em "Transformar Dados" na guia "Home" para abrir o Power Query Editor. Aqui, você verá uma lista de todas as tabelas e colunas que você importou, junto com uma visualização dos dados.</a:t>
            </a:r>
          </a:p>
          <a:p>
            <a:pPr>
              <a:lnSpc>
                <a:spcPct val="150000"/>
              </a:lnSpc>
            </a:pPr>
            <a:endParaRPr lang="pt-BR" sz="1600" dirty="0"/>
          </a:p>
          <a:p>
            <a:pPr>
              <a:lnSpc>
                <a:spcPct val="150000"/>
              </a:lnSpc>
            </a:pPr>
            <a:endParaRPr lang="pt-BR" sz="1400" dirty="0"/>
          </a:p>
          <a:p>
            <a:endParaRPr lang="pt-BR" sz="1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F088DD-359D-B945-FD47-81D86936D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00" y="7211901"/>
            <a:ext cx="5421777" cy="540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18643441-81AB-0FE8-1607-1D66B5EB4F6A}"/>
              </a:ext>
            </a:extLst>
          </p:cNvPr>
          <p:cNvSpPr/>
          <p:nvPr/>
        </p:nvSpPr>
        <p:spPr>
          <a:xfrm>
            <a:off x="3573085" y="7337329"/>
            <a:ext cx="352146" cy="3521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49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3CC60-056E-CDBD-8543-5B1971A5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171805"/>
            <a:ext cx="5915025" cy="361595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1600" dirty="0"/>
              <a:t>Microsoft Power Bi – Guia Essencial para Iniciantes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D8A3CE5-3881-82D7-A73B-117CDBCCE263}"/>
              </a:ext>
            </a:extLst>
          </p:cNvPr>
          <p:cNvCxnSpPr>
            <a:cxnSpLocks/>
          </p:cNvCxnSpPr>
          <p:nvPr/>
        </p:nvCxnSpPr>
        <p:spPr>
          <a:xfrm>
            <a:off x="139700" y="533400"/>
            <a:ext cx="657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D1ADF6-6F3C-CA05-8C06-BFF67AB28FD0}"/>
              </a:ext>
            </a:extLst>
          </p:cNvPr>
          <p:cNvSpPr txBox="1"/>
          <p:nvPr/>
        </p:nvSpPr>
        <p:spPr>
          <a:xfrm>
            <a:off x="419100" y="533400"/>
            <a:ext cx="4610100" cy="6243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pt-BR" sz="2400" b="1" dirty="0"/>
              <a:t>Sumário</a:t>
            </a:r>
          </a:p>
          <a:p>
            <a:pPr lvl="1">
              <a:lnSpc>
                <a:spcPct val="300000"/>
              </a:lnSpc>
              <a:buFont typeface="+mj-lt"/>
              <a:buAutoNum type="arabicPeriod"/>
            </a:pPr>
            <a:r>
              <a:rPr lang="pt-BR" sz="1600" dirty="0"/>
              <a:t>O que é Power BI?</a:t>
            </a:r>
          </a:p>
          <a:p>
            <a:pPr lvl="1">
              <a:lnSpc>
                <a:spcPct val="300000"/>
              </a:lnSpc>
              <a:buFont typeface="+mj-lt"/>
              <a:buAutoNum type="arabicPeriod"/>
            </a:pPr>
            <a:r>
              <a:rPr lang="pt-BR" sz="1600" dirty="0"/>
              <a:t>Interface do Power BI</a:t>
            </a:r>
          </a:p>
          <a:p>
            <a:pPr lvl="1">
              <a:lnSpc>
                <a:spcPct val="300000"/>
              </a:lnSpc>
              <a:buFont typeface="+mj-lt"/>
              <a:buAutoNum type="arabicPeriod"/>
            </a:pPr>
            <a:r>
              <a:rPr lang="pt-BR" sz="1600" dirty="0"/>
              <a:t>Importando Dados</a:t>
            </a:r>
          </a:p>
          <a:p>
            <a:pPr lvl="1">
              <a:lnSpc>
                <a:spcPct val="300000"/>
              </a:lnSpc>
              <a:buFont typeface="+mj-lt"/>
              <a:buAutoNum type="arabicPeriod"/>
            </a:pPr>
            <a:r>
              <a:rPr lang="pt-BR" sz="1600" dirty="0"/>
              <a:t> Transformando Dados</a:t>
            </a:r>
          </a:p>
          <a:p>
            <a:pPr lvl="1">
              <a:lnSpc>
                <a:spcPct val="300000"/>
              </a:lnSpc>
              <a:buFont typeface="+mj-lt"/>
              <a:buAutoNum type="arabicPeriod"/>
            </a:pPr>
            <a:r>
              <a:rPr lang="pt-BR" sz="1600" dirty="0"/>
              <a:t>Criando Visualizações</a:t>
            </a:r>
          </a:p>
          <a:p>
            <a:pPr lvl="1">
              <a:lnSpc>
                <a:spcPct val="300000"/>
              </a:lnSpc>
              <a:buFont typeface="+mj-lt"/>
              <a:buAutoNum type="arabicPeriod"/>
            </a:pPr>
            <a:r>
              <a:rPr lang="pt-BR" sz="1600" dirty="0"/>
              <a:t>Publicando Relatórios</a:t>
            </a:r>
          </a:p>
          <a:p>
            <a:pPr lvl="1">
              <a:lnSpc>
                <a:spcPct val="300000"/>
              </a:lnSpc>
              <a:buFont typeface="+mj-lt"/>
              <a:buAutoNum type="arabicPeriod"/>
            </a:pPr>
            <a:r>
              <a:rPr lang="pt-BR" sz="1600" dirty="0"/>
              <a:t>Dicas e Melhores Práticas</a:t>
            </a:r>
          </a:p>
        </p:txBody>
      </p:sp>
    </p:spTree>
    <p:extLst>
      <p:ext uri="{BB962C8B-B14F-4D97-AF65-F5344CB8AC3E}">
        <p14:creationId xmlns:p14="http://schemas.microsoft.com/office/powerpoint/2010/main" val="119890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3CC60-056E-CDBD-8543-5B1971A5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171805"/>
            <a:ext cx="5915025" cy="361595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1600" dirty="0"/>
              <a:t>Microsoft Power Bi – Guia Essencial para Iniciantes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D8A3CE5-3881-82D7-A73B-117CDBCCE263}"/>
              </a:ext>
            </a:extLst>
          </p:cNvPr>
          <p:cNvCxnSpPr>
            <a:cxnSpLocks/>
          </p:cNvCxnSpPr>
          <p:nvPr/>
        </p:nvCxnSpPr>
        <p:spPr>
          <a:xfrm>
            <a:off x="139700" y="533400"/>
            <a:ext cx="657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D1ADF6-6F3C-CA05-8C06-BFF67AB28FD0}"/>
              </a:ext>
            </a:extLst>
          </p:cNvPr>
          <p:cNvSpPr txBox="1"/>
          <p:nvPr/>
        </p:nvSpPr>
        <p:spPr>
          <a:xfrm>
            <a:off x="431800" y="876300"/>
            <a:ext cx="5943600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Passo 2: Limpe e transforme os dados</a:t>
            </a:r>
          </a:p>
          <a:p>
            <a:endParaRPr lang="pt-BR" sz="1400" b="1" dirty="0"/>
          </a:p>
          <a:p>
            <a:pPr algn="just">
              <a:lnSpc>
                <a:spcPct val="150000"/>
              </a:lnSpc>
            </a:pPr>
            <a:r>
              <a:rPr lang="pt-BR" sz="1400" dirty="0"/>
              <a:t>No Power Query Editor, você pode realizar várias transformações para limpar e organizar seus dados. Aqui estão algumas das operações mais comuns e úteis:</a:t>
            </a:r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pPr algn="just">
              <a:lnSpc>
                <a:spcPct val="150000"/>
              </a:lnSpc>
            </a:pPr>
            <a:r>
              <a:rPr lang="pt-BR" sz="1400" b="1" dirty="0"/>
              <a:t>Remover Colunas</a:t>
            </a:r>
          </a:p>
          <a:p>
            <a:pPr algn="just">
              <a:lnSpc>
                <a:spcPct val="150000"/>
              </a:lnSpc>
            </a:pPr>
            <a:endParaRPr lang="pt-BR" sz="1400" b="1" dirty="0"/>
          </a:p>
          <a:p>
            <a:pPr algn="just">
              <a:lnSpc>
                <a:spcPct val="150000"/>
              </a:lnSpc>
            </a:pPr>
            <a:endParaRPr lang="pt-BR" sz="1400" b="1" dirty="0"/>
          </a:p>
          <a:p>
            <a:pPr algn="just">
              <a:lnSpc>
                <a:spcPct val="150000"/>
              </a:lnSpc>
            </a:pPr>
            <a:endParaRPr lang="pt-BR" sz="1400" b="1" dirty="0"/>
          </a:p>
          <a:p>
            <a:pPr algn="just">
              <a:lnSpc>
                <a:spcPct val="150000"/>
              </a:lnSpc>
            </a:pPr>
            <a:endParaRPr lang="pt-BR" sz="1400" b="1" dirty="0"/>
          </a:p>
          <a:p>
            <a:pPr algn="just">
              <a:lnSpc>
                <a:spcPct val="150000"/>
              </a:lnSpc>
            </a:pPr>
            <a:r>
              <a:rPr lang="pt-BR" sz="1400" b="1" dirty="0"/>
              <a:t>Exemplo</a:t>
            </a:r>
            <a:r>
              <a:rPr lang="pt-BR" sz="1400" dirty="0"/>
              <a:t>: Se você tem uma tabela de vendas e não precisa da coluna "Código do Produto", pode removê-la clicando com o botão direito na coluna e selecionando "Remover".</a:t>
            </a:r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pPr algn="just">
              <a:lnSpc>
                <a:spcPct val="150000"/>
              </a:lnSpc>
            </a:pPr>
            <a:r>
              <a:rPr lang="pt-BR" sz="1400" b="1" dirty="0"/>
              <a:t>Filtrar Linhas</a:t>
            </a:r>
          </a:p>
          <a:p>
            <a:pPr algn="just">
              <a:lnSpc>
                <a:spcPct val="150000"/>
              </a:lnSpc>
            </a:pPr>
            <a:endParaRPr lang="pt-BR" sz="1400" b="1" dirty="0"/>
          </a:p>
          <a:p>
            <a:pPr algn="just">
              <a:lnSpc>
                <a:spcPct val="150000"/>
              </a:lnSpc>
            </a:pPr>
            <a:endParaRPr lang="pt-BR" sz="1400" b="1" dirty="0"/>
          </a:p>
          <a:p>
            <a:pPr algn="just">
              <a:lnSpc>
                <a:spcPct val="150000"/>
              </a:lnSpc>
            </a:pPr>
            <a:endParaRPr lang="pt-BR" sz="1400" b="1" dirty="0"/>
          </a:p>
          <a:p>
            <a:pPr algn="just">
              <a:lnSpc>
                <a:spcPct val="150000"/>
              </a:lnSpc>
            </a:pPr>
            <a:endParaRPr lang="pt-BR" sz="1400" b="1" dirty="0"/>
          </a:p>
          <a:p>
            <a:pPr algn="just">
              <a:lnSpc>
                <a:spcPct val="150000"/>
              </a:lnSpc>
            </a:pPr>
            <a:endParaRPr lang="pt-BR" sz="1400" b="1" dirty="0"/>
          </a:p>
          <a:p>
            <a:pPr algn="just">
              <a:lnSpc>
                <a:spcPct val="150000"/>
              </a:lnSpc>
            </a:pPr>
            <a:endParaRPr lang="pt-BR" sz="1400" b="1" dirty="0"/>
          </a:p>
          <a:p>
            <a:pPr algn="just">
              <a:lnSpc>
                <a:spcPct val="150000"/>
              </a:lnSpc>
            </a:pPr>
            <a:endParaRPr lang="pt-BR" sz="1400" b="1" dirty="0"/>
          </a:p>
          <a:p>
            <a:pPr algn="just">
              <a:lnSpc>
                <a:spcPct val="150000"/>
              </a:lnSpc>
            </a:pPr>
            <a:endParaRPr lang="pt-BR" sz="1400" b="1" dirty="0"/>
          </a:p>
          <a:p>
            <a:pPr algn="just">
              <a:lnSpc>
                <a:spcPct val="150000"/>
              </a:lnSpc>
            </a:pPr>
            <a:r>
              <a:rPr lang="pt-BR" sz="1400" b="1" dirty="0"/>
              <a:t>Exemplo</a:t>
            </a:r>
            <a:r>
              <a:rPr lang="pt-BR" sz="1400" dirty="0"/>
              <a:t>: Suponha que você só quer analisar vendas feitas em 2023. Você pode clicar na seta ao lado do cabeçalho da coluna "Data" e selecionar "2023" para filtrar as linhas que correspondem a esse ano.</a:t>
            </a:r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pPr>
              <a:lnSpc>
                <a:spcPct val="150000"/>
              </a:lnSpc>
            </a:pPr>
            <a:endParaRPr lang="pt-BR" sz="1400" dirty="0"/>
          </a:p>
          <a:p>
            <a:pPr>
              <a:lnSpc>
                <a:spcPct val="150000"/>
              </a:lnSpc>
            </a:pPr>
            <a:endParaRPr lang="pt-BR" sz="1400" dirty="0"/>
          </a:p>
          <a:p>
            <a:endParaRPr lang="pt-BR" sz="1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DF7F63C-AA72-483B-BBE2-75F28D12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00" y="3333284"/>
            <a:ext cx="5400000" cy="42073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5C2E495-E75E-4A13-7794-8FB2769751DF}"/>
              </a:ext>
            </a:extLst>
          </p:cNvPr>
          <p:cNvSpPr/>
          <p:nvPr/>
        </p:nvSpPr>
        <p:spPr>
          <a:xfrm>
            <a:off x="3000974" y="3401888"/>
            <a:ext cx="218293" cy="27270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BFEBDCF-A2D0-73A7-E594-F7DFDA6AB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058" y="6296727"/>
            <a:ext cx="157388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72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3CC60-056E-CDBD-8543-5B1971A5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171805"/>
            <a:ext cx="5915025" cy="361595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1600" dirty="0"/>
              <a:t>Microsoft Power Bi – Guia Essencial para Iniciantes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D8A3CE5-3881-82D7-A73B-117CDBCCE263}"/>
              </a:ext>
            </a:extLst>
          </p:cNvPr>
          <p:cNvCxnSpPr>
            <a:cxnSpLocks/>
          </p:cNvCxnSpPr>
          <p:nvPr/>
        </p:nvCxnSpPr>
        <p:spPr>
          <a:xfrm>
            <a:off x="139700" y="533400"/>
            <a:ext cx="657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D1ADF6-6F3C-CA05-8C06-BFF67AB28FD0}"/>
              </a:ext>
            </a:extLst>
          </p:cNvPr>
          <p:cNvSpPr txBox="1"/>
          <p:nvPr/>
        </p:nvSpPr>
        <p:spPr>
          <a:xfrm>
            <a:off x="431800" y="876300"/>
            <a:ext cx="5943600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Alterar Tipos de Dados</a:t>
            </a:r>
          </a:p>
          <a:p>
            <a:endParaRPr lang="pt-BR" sz="1400" b="1" dirty="0"/>
          </a:p>
          <a:p>
            <a:endParaRPr lang="pt-BR" sz="1400" b="1" dirty="0"/>
          </a:p>
          <a:p>
            <a:endParaRPr lang="pt-BR" sz="1400" b="1" dirty="0"/>
          </a:p>
          <a:p>
            <a:endParaRPr lang="pt-BR" sz="1400" b="1" dirty="0"/>
          </a:p>
          <a:p>
            <a:endParaRPr lang="pt-BR" sz="1400" b="1" dirty="0"/>
          </a:p>
          <a:p>
            <a:endParaRPr lang="pt-BR" sz="1400" b="1" dirty="0"/>
          </a:p>
          <a:p>
            <a:endParaRPr lang="pt-BR" sz="1400" b="1" dirty="0"/>
          </a:p>
          <a:p>
            <a:endParaRPr lang="pt-BR" sz="1400" b="1" dirty="0"/>
          </a:p>
          <a:p>
            <a:pPr algn="just">
              <a:lnSpc>
                <a:spcPct val="150000"/>
              </a:lnSpc>
            </a:pPr>
            <a:r>
              <a:rPr lang="pt-BR" sz="1400" b="1" dirty="0"/>
              <a:t>Exemplo</a:t>
            </a:r>
            <a:r>
              <a:rPr lang="pt-BR" sz="1400" dirty="0"/>
              <a:t>: Se uma coluna de datas está sendo tratada como texto, você pode clicar com o botão direito na coluna, selecionar "Alterar Tipo" e escolher "Data". Isso garante que o Power BI trate esses dados corretamente.</a:t>
            </a:r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pPr algn="just">
              <a:lnSpc>
                <a:spcPct val="150000"/>
              </a:lnSpc>
            </a:pPr>
            <a:r>
              <a:rPr lang="pt-BR" sz="1400" b="1" dirty="0"/>
              <a:t>Dividir Colunas</a:t>
            </a:r>
          </a:p>
          <a:p>
            <a:pPr algn="just">
              <a:lnSpc>
                <a:spcPct val="150000"/>
              </a:lnSpc>
            </a:pPr>
            <a:endParaRPr lang="pt-BR" sz="1400" b="1" dirty="0"/>
          </a:p>
          <a:p>
            <a:pPr algn="just">
              <a:lnSpc>
                <a:spcPct val="150000"/>
              </a:lnSpc>
            </a:pPr>
            <a:endParaRPr lang="pt-BR" sz="1400" b="1" dirty="0"/>
          </a:p>
          <a:p>
            <a:pPr algn="just">
              <a:lnSpc>
                <a:spcPct val="150000"/>
              </a:lnSpc>
            </a:pPr>
            <a:endParaRPr lang="pt-BR" sz="1400" b="1" dirty="0"/>
          </a:p>
          <a:p>
            <a:pPr algn="just">
              <a:lnSpc>
                <a:spcPct val="150000"/>
              </a:lnSpc>
            </a:pPr>
            <a:r>
              <a:rPr lang="pt-BR" sz="1400" b="1" dirty="0"/>
              <a:t>Exemplo</a:t>
            </a:r>
            <a:r>
              <a:rPr lang="pt-BR" sz="1400" dirty="0"/>
              <a:t>: Se você tem uma coluna que combina o nome completo dos clientes, pode dividi-la em "Nome" e "Sobrenome" clicando com o botão direito na coluna e escolhendo "Dividir Coluna" &gt; "Por Delimitador", e então selecionar o espaço como delimitador.</a:t>
            </a:r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pPr algn="just">
              <a:lnSpc>
                <a:spcPct val="150000"/>
              </a:lnSpc>
            </a:pPr>
            <a:r>
              <a:rPr lang="pt-BR" sz="1400" b="1" dirty="0"/>
              <a:t>Agrupar Dados</a:t>
            </a:r>
          </a:p>
          <a:p>
            <a:pPr algn="just">
              <a:lnSpc>
                <a:spcPct val="150000"/>
              </a:lnSpc>
            </a:pPr>
            <a:endParaRPr lang="pt-BR" sz="1400" b="1" dirty="0"/>
          </a:p>
          <a:p>
            <a:pPr algn="just">
              <a:lnSpc>
                <a:spcPct val="150000"/>
              </a:lnSpc>
            </a:pPr>
            <a:endParaRPr lang="pt-BR" sz="1400" b="1" dirty="0"/>
          </a:p>
          <a:p>
            <a:pPr algn="just">
              <a:lnSpc>
                <a:spcPct val="150000"/>
              </a:lnSpc>
            </a:pPr>
            <a:endParaRPr lang="pt-BR" sz="1400" b="1" dirty="0"/>
          </a:p>
          <a:p>
            <a:pPr algn="just">
              <a:lnSpc>
                <a:spcPct val="150000"/>
              </a:lnSpc>
            </a:pPr>
            <a:endParaRPr lang="pt-BR" sz="1400" b="1" dirty="0"/>
          </a:p>
          <a:p>
            <a:pPr algn="just"/>
            <a:endParaRPr lang="pt-BR" sz="1400" b="1" dirty="0"/>
          </a:p>
          <a:p>
            <a:pPr algn="just"/>
            <a:endParaRPr lang="pt-BR" sz="1400" b="1" dirty="0"/>
          </a:p>
          <a:p>
            <a:endParaRPr lang="pt-BR" sz="140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12F4A55-64A1-0076-3C0F-030B33AA7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344" y="1585119"/>
            <a:ext cx="1959909" cy="891356"/>
          </a:xfrm>
          <a:prstGeom prst="rect">
            <a:avLst/>
          </a:prstGeom>
        </p:spPr>
      </p:pic>
      <p:sp>
        <p:nvSpPr>
          <p:cNvPr id="3" name="Seta: para a Esquerda 2">
            <a:extLst>
              <a:ext uri="{FF2B5EF4-FFF2-40B4-BE49-F238E27FC236}">
                <a16:creationId xmlns:a16="http://schemas.microsoft.com/office/drawing/2014/main" id="{47AF5971-4AA2-FB54-4B86-37C8F613F552}"/>
              </a:ext>
            </a:extLst>
          </p:cNvPr>
          <p:cNvSpPr/>
          <p:nvPr/>
        </p:nvSpPr>
        <p:spPr>
          <a:xfrm rot="17734604">
            <a:off x="2359134" y="1370178"/>
            <a:ext cx="252000" cy="144000"/>
          </a:xfrm>
          <a:prstGeom prst="leftArrow">
            <a:avLst/>
          </a:prstGeom>
          <a:solidFill>
            <a:schemeClr val="accent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48C039A-E8E5-7A83-1C00-95B6AA1B9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00" y="5084041"/>
            <a:ext cx="5400000" cy="42073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B13ABDF-1CFE-6609-4C01-AF3D4AAE7AB4}"/>
              </a:ext>
            </a:extLst>
          </p:cNvPr>
          <p:cNvSpPr/>
          <p:nvPr/>
        </p:nvSpPr>
        <p:spPr>
          <a:xfrm>
            <a:off x="3804765" y="5152645"/>
            <a:ext cx="218293" cy="27270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E9A4F42-3377-1EE5-8B49-5C7F683C2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00" y="8022571"/>
            <a:ext cx="5400000" cy="42073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8929148C-F5F0-BD5E-61CF-EF74B42A80E7}"/>
              </a:ext>
            </a:extLst>
          </p:cNvPr>
          <p:cNvSpPr/>
          <p:nvPr/>
        </p:nvSpPr>
        <p:spPr>
          <a:xfrm>
            <a:off x="3994680" y="8119753"/>
            <a:ext cx="186796" cy="27270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270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5ED1ADF6-6F3C-CA05-8C06-BFF67AB28FD0}"/>
              </a:ext>
            </a:extLst>
          </p:cNvPr>
          <p:cNvSpPr txBox="1"/>
          <p:nvPr/>
        </p:nvSpPr>
        <p:spPr>
          <a:xfrm>
            <a:off x="431800" y="876300"/>
            <a:ext cx="5943600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b="1" dirty="0"/>
              <a:t>Exemplo</a:t>
            </a:r>
            <a:r>
              <a:rPr lang="pt-BR" sz="1400" dirty="0"/>
              <a:t>: Para somar as vendas por região, você pode clicar em "Agrupar Por" na Faixa de Opções do Power Query Editor e escolher a coluna "Região". Em seguida, escolha "Soma" na coluna "Vendas" para ver o total de vendas por região.</a:t>
            </a:r>
          </a:p>
          <a:p>
            <a:pPr algn="just"/>
            <a:endParaRPr lang="pt-BR" sz="1400" b="1" dirty="0"/>
          </a:p>
          <a:p>
            <a:pPr algn="just"/>
            <a:r>
              <a:rPr lang="pt-BR" sz="1400" b="1" dirty="0"/>
              <a:t>Adicionar Colunas</a:t>
            </a:r>
          </a:p>
          <a:p>
            <a:pPr algn="just"/>
            <a:endParaRPr lang="pt-BR" sz="1400" b="1" dirty="0"/>
          </a:p>
          <a:p>
            <a:pPr algn="just"/>
            <a:endParaRPr lang="pt-BR" sz="1400" b="1" dirty="0"/>
          </a:p>
          <a:p>
            <a:pPr algn="just"/>
            <a:endParaRPr lang="pt-BR" sz="1400" b="1" dirty="0"/>
          </a:p>
          <a:p>
            <a:pPr algn="just"/>
            <a:endParaRPr lang="pt-BR" sz="1400" b="1" dirty="0"/>
          </a:p>
          <a:p>
            <a:pPr algn="just"/>
            <a:endParaRPr lang="pt-BR" sz="1400" b="1" dirty="0"/>
          </a:p>
          <a:p>
            <a:pPr algn="just"/>
            <a:endParaRPr lang="pt-BR" sz="1400" b="1" dirty="0"/>
          </a:p>
          <a:p>
            <a:pPr algn="just">
              <a:lnSpc>
                <a:spcPct val="150000"/>
              </a:lnSpc>
            </a:pPr>
            <a:r>
              <a:rPr lang="pt-BR" sz="1400" b="1" dirty="0"/>
              <a:t>Exemplo</a:t>
            </a:r>
            <a:r>
              <a:rPr lang="pt-BR" sz="1400" dirty="0"/>
              <a:t>: Colunas podem ser adicionadas, e você pode usar formulas para preenche-las, como por exemplo, usar condicionais para comparar colunas, ou multiplicar dois valores de colunas distintas.</a:t>
            </a:r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pPr algn="just">
              <a:lnSpc>
                <a:spcPct val="150000"/>
              </a:lnSpc>
            </a:pPr>
            <a:r>
              <a:rPr lang="pt-BR" sz="1400" b="1" dirty="0"/>
              <a:t>Promover Cabeçalhos.</a:t>
            </a:r>
          </a:p>
          <a:p>
            <a:pPr algn="just">
              <a:lnSpc>
                <a:spcPct val="150000"/>
              </a:lnSpc>
            </a:pPr>
            <a:endParaRPr lang="pt-BR" sz="1400" b="1" dirty="0"/>
          </a:p>
          <a:p>
            <a:pPr algn="just">
              <a:lnSpc>
                <a:spcPct val="150000"/>
              </a:lnSpc>
            </a:pPr>
            <a:endParaRPr lang="pt-BR" sz="1400" b="1" dirty="0"/>
          </a:p>
          <a:p>
            <a:pPr algn="just">
              <a:lnSpc>
                <a:spcPct val="150000"/>
              </a:lnSpc>
            </a:pPr>
            <a:endParaRPr lang="pt-BR" sz="1400" b="1" dirty="0"/>
          </a:p>
          <a:p>
            <a:pPr algn="just">
              <a:lnSpc>
                <a:spcPct val="150000"/>
              </a:lnSpc>
            </a:pPr>
            <a:endParaRPr lang="pt-BR" sz="1400" b="1" dirty="0"/>
          </a:p>
          <a:p>
            <a:pPr algn="just">
              <a:lnSpc>
                <a:spcPct val="150000"/>
              </a:lnSpc>
            </a:pPr>
            <a:r>
              <a:rPr lang="pt-BR" sz="1400" b="1" dirty="0"/>
              <a:t>Exemplo</a:t>
            </a:r>
            <a:r>
              <a:rPr lang="pt-BR" sz="1400" dirty="0"/>
              <a:t>: Quando você importa uma planilha do Excel, os cabeçalhos não são importados automaticamente, e vem como a primeira entrada da tabela. Usar o botão “Usar primeira linha como cabeçalhos”, vai automaticamente renomear todos os cabeçalhos com as entradas da primeira linha.</a:t>
            </a:r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endParaRPr lang="pt-BR" sz="14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6099BB8-586C-DB97-100C-0C34B90B9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00" y="2970000"/>
            <a:ext cx="5400000" cy="55073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93CC60-056E-CDBD-8543-5B1971A5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171805"/>
            <a:ext cx="5915025" cy="361595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1600" dirty="0"/>
              <a:t>Microsoft Power Bi – Guia Essencial para Iniciantes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D8A3CE5-3881-82D7-A73B-117CDBCCE263}"/>
              </a:ext>
            </a:extLst>
          </p:cNvPr>
          <p:cNvCxnSpPr>
            <a:cxnSpLocks/>
          </p:cNvCxnSpPr>
          <p:nvPr/>
        </p:nvCxnSpPr>
        <p:spPr>
          <a:xfrm>
            <a:off x="139700" y="533400"/>
            <a:ext cx="657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C90BADCC-E4F1-6C97-A39C-B1EA1A45267A}"/>
              </a:ext>
            </a:extLst>
          </p:cNvPr>
          <p:cNvSpPr/>
          <p:nvPr/>
        </p:nvSpPr>
        <p:spPr>
          <a:xfrm>
            <a:off x="1035100" y="3078188"/>
            <a:ext cx="360000" cy="3711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1202AB71-0672-0B05-B715-AB6F8E715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00" y="6225306"/>
            <a:ext cx="5400000" cy="420734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675FA4FF-0798-1153-55E4-00D8949D5312}"/>
              </a:ext>
            </a:extLst>
          </p:cNvPr>
          <p:cNvSpPr/>
          <p:nvPr/>
        </p:nvSpPr>
        <p:spPr>
          <a:xfrm>
            <a:off x="4165791" y="6373336"/>
            <a:ext cx="817541" cy="12263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666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39E6AF3-5118-A3F6-B450-B3A9E2577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00" y="3010838"/>
            <a:ext cx="5400000" cy="42073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ED1ADF6-6F3C-CA05-8C06-BFF67AB28FD0}"/>
              </a:ext>
            </a:extLst>
          </p:cNvPr>
          <p:cNvSpPr txBox="1"/>
          <p:nvPr/>
        </p:nvSpPr>
        <p:spPr>
          <a:xfrm>
            <a:off x="431800" y="876300"/>
            <a:ext cx="594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/>
              <a:t>Passo 3: Aplicar e Fechar</a:t>
            </a:r>
          </a:p>
          <a:p>
            <a:pPr>
              <a:lnSpc>
                <a:spcPct val="150000"/>
              </a:lnSpc>
            </a:pPr>
            <a:endParaRPr lang="pt-BR" sz="1400" b="1" dirty="0"/>
          </a:p>
          <a:p>
            <a:pPr algn="just">
              <a:lnSpc>
                <a:spcPct val="150000"/>
              </a:lnSpc>
            </a:pPr>
            <a:r>
              <a:rPr lang="pt-BR" sz="1400" dirty="0"/>
              <a:t>Depois de realizar as transformações necessárias, clique em "Fechar &amp; Aplicar" na Faixa de Opções do Power Query Editor. Isso aplicará as mudanças e atualizará os dados no Power BI.</a:t>
            </a:r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endParaRPr lang="pt-BR" sz="1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93CC60-056E-CDBD-8543-5B1971A5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171805"/>
            <a:ext cx="5915025" cy="361595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1600" dirty="0"/>
              <a:t>Microsoft Power Bi – Guia Essencial para Iniciantes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D8A3CE5-3881-82D7-A73B-117CDBCCE263}"/>
              </a:ext>
            </a:extLst>
          </p:cNvPr>
          <p:cNvCxnSpPr>
            <a:cxnSpLocks/>
          </p:cNvCxnSpPr>
          <p:nvPr/>
        </p:nvCxnSpPr>
        <p:spPr>
          <a:xfrm>
            <a:off x="139700" y="533400"/>
            <a:ext cx="657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C3892303-4081-E428-E480-A25699655A39}"/>
              </a:ext>
            </a:extLst>
          </p:cNvPr>
          <p:cNvSpPr/>
          <p:nvPr/>
        </p:nvSpPr>
        <p:spPr>
          <a:xfrm>
            <a:off x="729000" y="3094808"/>
            <a:ext cx="202735" cy="26377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335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3CC60-056E-CDBD-8543-5B1971A5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171805"/>
            <a:ext cx="5915025" cy="361595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1600" dirty="0"/>
              <a:t>Microsoft Power Bi – Guia Essencial para Iniciantes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D8A3CE5-3881-82D7-A73B-117CDBCCE263}"/>
              </a:ext>
            </a:extLst>
          </p:cNvPr>
          <p:cNvCxnSpPr>
            <a:cxnSpLocks/>
          </p:cNvCxnSpPr>
          <p:nvPr/>
        </p:nvCxnSpPr>
        <p:spPr>
          <a:xfrm>
            <a:off x="139700" y="533400"/>
            <a:ext cx="657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D1ADF6-6F3C-CA05-8C06-BFF67AB28FD0}"/>
              </a:ext>
            </a:extLst>
          </p:cNvPr>
          <p:cNvSpPr txBox="1"/>
          <p:nvPr/>
        </p:nvSpPr>
        <p:spPr>
          <a:xfrm>
            <a:off x="431800" y="876300"/>
            <a:ext cx="5943600" cy="694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6. Criando Visualizações</a:t>
            </a:r>
          </a:p>
          <a:p>
            <a:pPr algn="just">
              <a:lnSpc>
                <a:spcPct val="150000"/>
              </a:lnSpc>
            </a:pPr>
            <a:endParaRPr lang="pt-BR" sz="2400" b="1" dirty="0"/>
          </a:p>
          <a:p>
            <a:pPr algn="just">
              <a:lnSpc>
                <a:spcPct val="150000"/>
              </a:lnSpc>
            </a:pPr>
            <a:r>
              <a:rPr lang="pt-BR" sz="1400" dirty="0"/>
              <a:t>Criar visualizações é uma das partes mais empolgantes do uso do Power BI. Nesta seção, vamos aprender como adicionar gráficos e tabelas aos seus relatórios para que você possa visualizar seus dados de forma clara e atraente.</a:t>
            </a:r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pPr algn="just">
              <a:lnSpc>
                <a:spcPct val="150000"/>
              </a:lnSpc>
            </a:pPr>
            <a:r>
              <a:rPr lang="pt-BR" sz="1400" b="1" dirty="0"/>
              <a:t>Adicionando gráficos e tabelas</a:t>
            </a:r>
          </a:p>
          <a:p>
            <a:pPr algn="just">
              <a:lnSpc>
                <a:spcPct val="150000"/>
              </a:lnSpc>
            </a:pPr>
            <a:endParaRPr lang="pt-BR" sz="1400" b="1" dirty="0"/>
          </a:p>
          <a:p>
            <a:pPr algn="just">
              <a:lnSpc>
                <a:spcPct val="150000"/>
              </a:lnSpc>
            </a:pPr>
            <a:r>
              <a:rPr lang="pt-BR" sz="1400" dirty="0"/>
              <a:t>No Power BI, você pode criar diversos tipos de visualizações, como gráficos de barras, gráficos de linhas, tabelas, mapas e muito mais. Vamos ver como fazer isso passo a passo.</a:t>
            </a:r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pPr algn="just">
              <a:lnSpc>
                <a:spcPct val="150000"/>
              </a:lnSpc>
            </a:pPr>
            <a:r>
              <a:rPr lang="pt-BR" sz="1400" b="1" dirty="0"/>
              <a:t>Passo 1: Escolha uma visualização</a:t>
            </a:r>
          </a:p>
          <a:p>
            <a:pPr algn="just">
              <a:lnSpc>
                <a:spcPct val="150000"/>
              </a:lnSpc>
            </a:pPr>
            <a:endParaRPr lang="pt-BR" sz="1400" b="1" dirty="0"/>
          </a:p>
          <a:p>
            <a:pPr algn="just">
              <a:lnSpc>
                <a:spcPct val="150000"/>
              </a:lnSpc>
            </a:pPr>
            <a:r>
              <a:rPr lang="pt-BR" sz="1400" dirty="0"/>
              <a:t>Na guia "Inserir" ou no Painel de Visualizações, selecione o tipo de visualização que você deseja criar. As opções incluem gráficos de barras, gráficos de linhas, gráficos de pizza, tabelas, matrizes, mapas e outros.</a:t>
            </a:r>
          </a:p>
          <a:p>
            <a:pPr>
              <a:lnSpc>
                <a:spcPct val="150000"/>
              </a:lnSpc>
            </a:pPr>
            <a:endParaRPr lang="pt-BR" sz="1400" dirty="0"/>
          </a:p>
          <a:p>
            <a:endParaRPr lang="pt-BR" sz="16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3003440-217A-63E4-5F5C-03720E3C2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299" y="7566698"/>
            <a:ext cx="1080000" cy="180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01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3CC60-056E-CDBD-8543-5B1971A5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171805"/>
            <a:ext cx="5915025" cy="361595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1600" dirty="0"/>
              <a:t>Microsoft Power Bi – Guia Essencial para Iniciantes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D8A3CE5-3881-82D7-A73B-117CDBCCE263}"/>
              </a:ext>
            </a:extLst>
          </p:cNvPr>
          <p:cNvCxnSpPr>
            <a:cxnSpLocks/>
          </p:cNvCxnSpPr>
          <p:nvPr/>
        </p:nvCxnSpPr>
        <p:spPr>
          <a:xfrm>
            <a:off x="139700" y="533400"/>
            <a:ext cx="657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D1ADF6-6F3C-CA05-8C06-BFF67AB28FD0}"/>
              </a:ext>
            </a:extLst>
          </p:cNvPr>
          <p:cNvSpPr txBox="1"/>
          <p:nvPr/>
        </p:nvSpPr>
        <p:spPr>
          <a:xfrm>
            <a:off x="431800" y="876300"/>
            <a:ext cx="5943600" cy="6524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/>
              <a:t>Passo 2: Arraste campos para a visualização</a:t>
            </a:r>
          </a:p>
          <a:p>
            <a:pPr>
              <a:lnSpc>
                <a:spcPct val="150000"/>
              </a:lnSpc>
            </a:pPr>
            <a:endParaRPr lang="pt-BR" sz="1400" b="1" dirty="0"/>
          </a:p>
          <a:p>
            <a:pPr>
              <a:lnSpc>
                <a:spcPct val="150000"/>
              </a:lnSpc>
            </a:pPr>
            <a:r>
              <a:rPr lang="pt-BR" sz="1400" dirty="0"/>
              <a:t>Depois de selecionar a visualização, arraste os campos do Painel de Campos para os elementos apropriados da visualização.</a:t>
            </a:r>
          </a:p>
          <a:p>
            <a:pPr>
              <a:lnSpc>
                <a:spcPct val="150000"/>
              </a:lnSpc>
            </a:pPr>
            <a:endParaRPr lang="pt-BR" sz="1400" dirty="0"/>
          </a:p>
          <a:p>
            <a:pPr>
              <a:lnSpc>
                <a:spcPct val="150000"/>
              </a:lnSpc>
            </a:pPr>
            <a:r>
              <a:rPr lang="pt-BR" sz="1400" b="1" dirty="0"/>
              <a:t>Passo 3: Personalize a visualização</a:t>
            </a:r>
          </a:p>
          <a:p>
            <a:pPr>
              <a:lnSpc>
                <a:spcPct val="150000"/>
              </a:lnSpc>
            </a:pPr>
            <a:r>
              <a:rPr lang="pt-BR" sz="1400" dirty="0"/>
              <a:t>Depois de adicionar os campos à visualização, você pode personalizá-la para torná-la mais clara e atraente. </a:t>
            </a:r>
          </a:p>
          <a:p>
            <a:pPr>
              <a:lnSpc>
                <a:spcPct val="150000"/>
              </a:lnSpc>
            </a:pPr>
            <a:endParaRPr lang="pt-BR" sz="1400" dirty="0"/>
          </a:p>
          <a:p>
            <a:r>
              <a:rPr lang="pt-BR" sz="1400" b="1" dirty="0"/>
              <a:t>Criando um Gráfico de Barras</a:t>
            </a:r>
          </a:p>
          <a:p>
            <a:endParaRPr lang="pt-BR" sz="1400" b="1" dirty="0"/>
          </a:p>
          <a:p>
            <a:pPr>
              <a:buFont typeface="+mj-lt"/>
              <a:buAutoNum type="arabicPeriod"/>
            </a:pPr>
            <a:r>
              <a:rPr lang="pt-BR" sz="1400" b="1" dirty="0"/>
              <a:t>Escolha uma visualização</a:t>
            </a:r>
            <a:r>
              <a:rPr lang="pt-BR" sz="1400" dirty="0"/>
              <a:t>: Clique no ícone de gráfico de barras.</a:t>
            </a:r>
          </a:p>
          <a:p>
            <a:endParaRPr lang="pt-BR" sz="1400" dirty="0"/>
          </a:p>
          <a:p>
            <a:pPr algn="just"/>
            <a:r>
              <a:rPr lang="pt-BR" sz="1400" b="1" dirty="0"/>
              <a:t>2.Arraste campos para a visualização</a:t>
            </a:r>
            <a:r>
              <a:rPr lang="pt-BR" sz="1400" dirty="0"/>
              <a:t>: Arraste "Produto" para o eixo X e "Valor de Vendas" para o eixo Y.</a:t>
            </a:r>
          </a:p>
          <a:p>
            <a:endParaRPr lang="pt-BR" sz="1400" dirty="0"/>
          </a:p>
          <a:p>
            <a:pPr algn="just"/>
            <a:r>
              <a:rPr lang="pt-BR" sz="1400" b="1" dirty="0"/>
              <a:t>3.Personalize</a:t>
            </a:r>
            <a:r>
              <a:rPr lang="pt-BR" sz="1400" dirty="0"/>
              <a:t>: Adicione um título como “Título do Gráfico", ajuste as cores das barras para diferenciar os produtos e adicione rótulos de dados para mostrar os valores exatos das vendas.</a:t>
            </a:r>
          </a:p>
          <a:p>
            <a:endParaRPr lang="pt-BR" sz="1400" dirty="0"/>
          </a:p>
          <a:p>
            <a:endParaRPr lang="pt-BR" sz="1400" dirty="0"/>
          </a:p>
          <a:p>
            <a:pPr>
              <a:lnSpc>
                <a:spcPct val="150000"/>
              </a:lnSpc>
            </a:pPr>
            <a:endParaRPr lang="pt-BR" sz="1400" dirty="0"/>
          </a:p>
          <a:p>
            <a:pPr>
              <a:lnSpc>
                <a:spcPct val="150000"/>
              </a:lnSpc>
            </a:pPr>
            <a:endParaRPr lang="pt-BR" sz="1400" dirty="0"/>
          </a:p>
          <a:p>
            <a:pPr>
              <a:lnSpc>
                <a:spcPct val="150000"/>
              </a:lnSpc>
            </a:pPr>
            <a:endParaRPr lang="pt-BR" sz="1400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3E8DB41-7810-23D7-2365-3B9F7D0FA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000" y="6393098"/>
            <a:ext cx="4320000" cy="2729552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7A9AC6A-D7AD-DAC1-EDD3-25849809151D}"/>
              </a:ext>
            </a:extLst>
          </p:cNvPr>
          <p:cNvCxnSpPr/>
          <p:nvPr/>
        </p:nvCxnSpPr>
        <p:spPr>
          <a:xfrm flipH="1">
            <a:off x="4788040" y="6923314"/>
            <a:ext cx="266281" cy="643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E6F276C-111A-59D0-6235-4DFD1582D7E5}"/>
              </a:ext>
            </a:extLst>
          </p:cNvPr>
          <p:cNvCxnSpPr>
            <a:cxnSpLocks/>
          </p:cNvCxnSpPr>
          <p:nvPr/>
        </p:nvCxnSpPr>
        <p:spPr>
          <a:xfrm flipH="1">
            <a:off x="4921180" y="6812782"/>
            <a:ext cx="92947" cy="995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7051053-FD57-66E8-C689-A764F3278B0E}"/>
              </a:ext>
            </a:extLst>
          </p:cNvPr>
          <p:cNvCxnSpPr/>
          <p:nvPr/>
        </p:nvCxnSpPr>
        <p:spPr>
          <a:xfrm flipH="1">
            <a:off x="3403600" y="6812782"/>
            <a:ext cx="11834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02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3CC60-056E-CDBD-8543-5B1971A5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171805"/>
            <a:ext cx="5915025" cy="361595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1600" dirty="0"/>
              <a:t>Microsoft Power Bi – Guia Essencial para Iniciantes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D8A3CE5-3881-82D7-A73B-117CDBCCE263}"/>
              </a:ext>
            </a:extLst>
          </p:cNvPr>
          <p:cNvCxnSpPr>
            <a:cxnSpLocks/>
          </p:cNvCxnSpPr>
          <p:nvPr/>
        </p:nvCxnSpPr>
        <p:spPr>
          <a:xfrm>
            <a:off x="139700" y="533400"/>
            <a:ext cx="657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D1ADF6-6F3C-CA05-8C06-BFF67AB28FD0}"/>
              </a:ext>
            </a:extLst>
          </p:cNvPr>
          <p:cNvSpPr txBox="1"/>
          <p:nvPr/>
        </p:nvSpPr>
        <p:spPr>
          <a:xfrm>
            <a:off x="457200" y="904435"/>
            <a:ext cx="5943600" cy="1138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endParaRPr lang="pt-BR" sz="1400" dirty="0"/>
          </a:p>
          <a:p>
            <a:pPr>
              <a:lnSpc>
                <a:spcPct val="150000"/>
              </a:lnSpc>
            </a:pPr>
            <a:endParaRPr lang="pt-BR" sz="1400" b="1" dirty="0"/>
          </a:p>
          <a:p>
            <a:pPr>
              <a:buFont typeface="+mj-lt"/>
              <a:buAutoNum type="arabicPeriod"/>
            </a:pPr>
            <a:endParaRPr lang="pt-BR" sz="1400" dirty="0"/>
          </a:p>
          <a:p>
            <a:pPr>
              <a:lnSpc>
                <a:spcPct val="150000"/>
              </a:lnSpc>
            </a:pPr>
            <a:endParaRPr lang="pt-BR" sz="1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5F6906-8C3E-6BD8-36B4-E1E7A3E99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000" y="1327507"/>
            <a:ext cx="4320000" cy="24675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82F3DCB-2004-FC84-83D3-F9265160B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000" y="4953000"/>
            <a:ext cx="4320000" cy="2944643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78E9083-F018-74ED-FB54-6D8E06567F62}"/>
              </a:ext>
            </a:extLst>
          </p:cNvPr>
          <p:cNvCxnSpPr>
            <a:cxnSpLocks/>
          </p:cNvCxnSpPr>
          <p:nvPr/>
        </p:nvCxnSpPr>
        <p:spPr>
          <a:xfrm flipH="1">
            <a:off x="4733925" y="970837"/>
            <a:ext cx="528637" cy="515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E589ACA-03A2-6A66-1E6A-B9677C7926B2}"/>
              </a:ext>
            </a:extLst>
          </p:cNvPr>
          <p:cNvCxnSpPr>
            <a:cxnSpLocks/>
          </p:cNvCxnSpPr>
          <p:nvPr/>
        </p:nvCxnSpPr>
        <p:spPr>
          <a:xfrm flipH="1">
            <a:off x="4705350" y="1895475"/>
            <a:ext cx="1057275" cy="233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58D88CB2-FEC4-A5BB-5D85-7C9BA3A56213}"/>
              </a:ext>
            </a:extLst>
          </p:cNvPr>
          <p:cNvCxnSpPr>
            <a:cxnSpLocks/>
          </p:cNvCxnSpPr>
          <p:nvPr/>
        </p:nvCxnSpPr>
        <p:spPr>
          <a:xfrm flipH="1">
            <a:off x="4695824" y="5514975"/>
            <a:ext cx="855076" cy="480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045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3CC60-056E-CDBD-8543-5B1971A5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171805"/>
            <a:ext cx="5915025" cy="361595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1600" dirty="0"/>
              <a:t>Microsoft Power Bi – Guia Essencial para Iniciantes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D8A3CE5-3881-82D7-A73B-117CDBCCE263}"/>
              </a:ext>
            </a:extLst>
          </p:cNvPr>
          <p:cNvCxnSpPr>
            <a:cxnSpLocks/>
          </p:cNvCxnSpPr>
          <p:nvPr/>
        </p:nvCxnSpPr>
        <p:spPr>
          <a:xfrm>
            <a:off x="139700" y="533400"/>
            <a:ext cx="657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D1ADF6-6F3C-CA05-8C06-BFF67AB28FD0}"/>
              </a:ext>
            </a:extLst>
          </p:cNvPr>
          <p:cNvSpPr txBox="1"/>
          <p:nvPr/>
        </p:nvSpPr>
        <p:spPr>
          <a:xfrm>
            <a:off x="431800" y="876300"/>
            <a:ext cx="594360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7. Publicando Relatórios</a:t>
            </a:r>
          </a:p>
          <a:p>
            <a:pPr>
              <a:lnSpc>
                <a:spcPct val="150000"/>
              </a:lnSpc>
            </a:pPr>
            <a:endParaRPr lang="pt-BR" sz="2400" b="1" dirty="0"/>
          </a:p>
          <a:p>
            <a:pPr>
              <a:lnSpc>
                <a:spcPct val="150000"/>
              </a:lnSpc>
            </a:pPr>
            <a:endParaRPr lang="pt-BR" sz="14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0859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3CC60-056E-CDBD-8543-5B1971A5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171805"/>
            <a:ext cx="5915025" cy="361595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1600" dirty="0"/>
              <a:t>Microsoft Power Bi – Guia Essencial para Iniciantes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D8A3CE5-3881-82D7-A73B-117CDBCCE263}"/>
              </a:ext>
            </a:extLst>
          </p:cNvPr>
          <p:cNvCxnSpPr>
            <a:cxnSpLocks/>
          </p:cNvCxnSpPr>
          <p:nvPr/>
        </p:nvCxnSpPr>
        <p:spPr>
          <a:xfrm>
            <a:off x="139700" y="533400"/>
            <a:ext cx="657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D1ADF6-6F3C-CA05-8C06-BFF67AB28FD0}"/>
              </a:ext>
            </a:extLst>
          </p:cNvPr>
          <p:cNvSpPr txBox="1"/>
          <p:nvPr/>
        </p:nvSpPr>
        <p:spPr>
          <a:xfrm>
            <a:off x="431800" y="876300"/>
            <a:ext cx="5943600" cy="620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1. O que é Power BI?</a:t>
            </a:r>
          </a:p>
          <a:p>
            <a:endParaRPr lang="pt-BR" sz="3200" b="1" dirty="0"/>
          </a:p>
          <a:p>
            <a:pPr>
              <a:lnSpc>
                <a:spcPct val="150000"/>
              </a:lnSpc>
            </a:pPr>
            <a:r>
              <a:rPr lang="pt-BR" sz="1400" dirty="0"/>
              <a:t>Power BI é uma ferramenta de análise de dados da Microsoft que permite visualizar e compartilhar insights de negócios. Com ele, você pode conectar diferentes fontes de dados, transformá-los e criar relatórios interativos e dashboards.</a:t>
            </a:r>
          </a:p>
          <a:p>
            <a:pPr>
              <a:lnSpc>
                <a:spcPct val="150000"/>
              </a:lnSpc>
            </a:pPr>
            <a:endParaRPr lang="pt-BR" sz="1600" dirty="0"/>
          </a:p>
          <a:p>
            <a:pPr>
              <a:lnSpc>
                <a:spcPct val="150000"/>
              </a:lnSpc>
            </a:pPr>
            <a:endParaRPr lang="pt-BR" sz="1600" dirty="0"/>
          </a:p>
          <a:p>
            <a:pPr>
              <a:lnSpc>
                <a:spcPct val="150000"/>
              </a:lnSpc>
            </a:pPr>
            <a:r>
              <a:rPr lang="pt-BR" sz="1600" b="1" dirty="0"/>
              <a:t>Por que usar Power BI?</a:t>
            </a:r>
          </a:p>
          <a:p>
            <a:pPr>
              <a:lnSpc>
                <a:spcPct val="150000"/>
              </a:lnSpc>
            </a:pPr>
            <a:endParaRPr lang="pt-BR" sz="16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b="1" dirty="0"/>
              <a:t>Fácil de usar</a:t>
            </a:r>
            <a:r>
              <a:rPr lang="pt-BR" sz="1400" dirty="0"/>
              <a:t>: Interface intuitiva que não requer conhecimento avançado de TI.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b="1" dirty="0"/>
              <a:t>Integrado</a:t>
            </a:r>
            <a:r>
              <a:rPr lang="pt-BR" sz="1400" dirty="0"/>
              <a:t>: Conecta-se a uma ampla variedade de fontes de dados.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b="1" dirty="0"/>
              <a:t>Visualizações Poderosas</a:t>
            </a:r>
            <a:r>
              <a:rPr lang="pt-BR" sz="1400" dirty="0"/>
              <a:t>: Oferece diversos tipos de gráficos e tabelas para análise de dados.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b="1" dirty="0"/>
              <a:t>Colaboração</a:t>
            </a:r>
            <a:r>
              <a:rPr lang="pt-BR" sz="1400" dirty="0"/>
              <a:t>: Facilita a criação e o compartilhamento de relatórios com sua equipe.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2909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3CC60-056E-CDBD-8543-5B1971A5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171805"/>
            <a:ext cx="5915025" cy="361595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1600" dirty="0"/>
              <a:t>Microsoft Power Bi – Guia Essencial para Iniciantes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D8A3CE5-3881-82D7-A73B-117CDBCCE263}"/>
              </a:ext>
            </a:extLst>
          </p:cNvPr>
          <p:cNvCxnSpPr>
            <a:cxnSpLocks/>
          </p:cNvCxnSpPr>
          <p:nvPr/>
        </p:nvCxnSpPr>
        <p:spPr>
          <a:xfrm>
            <a:off x="139700" y="533400"/>
            <a:ext cx="657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D1ADF6-6F3C-CA05-8C06-BFF67AB28FD0}"/>
              </a:ext>
            </a:extLst>
          </p:cNvPr>
          <p:cNvSpPr txBox="1"/>
          <p:nvPr/>
        </p:nvSpPr>
        <p:spPr>
          <a:xfrm>
            <a:off x="432000" y="792000"/>
            <a:ext cx="5943600" cy="924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/>
              <a:t>Imagine que você trabalha no departamento de vendas de uma empresa e quer entender quais produtos estão vendendo mais. Com o Power BI, você pode facilmente criar gráficos que mostram as vendas por produto, sem precisar ser um especialista em TI. Ou suponha que você é um gerente de marketing e quer acompanhar o desempenho de suas campanhas. Com poucos cliques, você pode importar os dados de suas campanhas de marketing e visualizar quais estratégias estão trazendo mais retorno.</a:t>
            </a:r>
          </a:p>
          <a:p>
            <a:pPr algn="just">
              <a:lnSpc>
                <a:spcPct val="150000"/>
              </a:lnSpc>
            </a:pPr>
            <a:endParaRPr lang="pt-BR" sz="1600" dirty="0"/>
          </a:p>
          <a:p>
            <a:r>
              <a:rPr lang="pt-BR" sz="1600" b="1" dirty="0"/>
              <a:t>Integrado</a:t>
            </a:r>
            <a:endParaRPr lang="pt-BR" sz="2400" b="1" dirty="0"/>
          </a:p>
          <a:p>
            <a:pPr algn="just">
              <a:lnSpc>
                <a:spcPct val="150000"/>
              </a:lnSpc>
            </a:pPr>
            <a:r>
              <a:rPr lang="pt-BR" sz="1400" dirty="0"/>
              <a:t>Power BI pode se conectar a uma ampla variedade de fontes de dados, desde arquivos do Excel até bancos de dados complexos e serviços online como Google </a:t>
            </a:r>
            <a:r>
              <a:rPr lang="pt-BR" sz="1400" dirty="0" err="1"/>
              <a:t>Analytics</a:t>
            </a:r>
            <a:r>
              <a:rPr lang="pt-BR" sz="1400" dirty="0"/>
              <a:t> e </a:t>
            </a:r>
            <a:r>
              <a:rPr lang="pt-BR" sz="1400" dirty="0" err="1"/>
              <a:t>Salesforce</a:t>
            </a:r>
            <a:r>
              <a:rPr lang="pt-BR" sz="1400" dirty="0"/>
              <a:t>.</a:t>
            </a:r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pPr algn="just">
              <a:lnSpc>
                <a:spcPct val="150000"/>
              </a:lnSpc>
            </a:pPr>
            <a:r>
              <a:rPr lang="pt-BR" sz="1400" dirty="0"/>
              <a:t>Se sua empresa usa o Excel para manter registros de vendas, você pode facilmente importar esses dados para o Power BI e criar relatórios detalhados sem precisar modificar o formato dos arquivos. </a:t>
            </a:r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r>
              <a:rPr lang="pt-BR" sz="1600" b="1" dirty="0"/>
              <a:t>Fácil de usar</a:t>
            </a:r>
            <a:endParaRPr lang="pt-BR" sz="2400" b="1" dirty="0"/>
          </a:p>
          <a:p>
            <a:pPr algn="just">
              <a:lnSpc>
                <a:spcPct val="150000"/>
              </a:lnSpc>
            </a:pPr>
            <a:r>
              <a:rPr lang="pt-BR" sz="1400" dirty="0"/>
              <a:t>A interface do Power BI é intuitiva, o que significa que mesmo quem não tem muita experiência com análise de dados pode começar a utilizá-lo rapidamente.</a:t>
            </a:r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pPr algn="just">
              <a:lnSpc>
                <a:spcPct val="150000"/>
              </a:lnSpc>
            </a:pPr>
            <a:r>
              <a:rPr lang="pt-BR" sz="1400" dirty="0"/>
              <a:t>Se você precisa combinar dados de várias fontes, como um sistema de CRM e um banco de dados financeiro, o Power BI permite que você conecte essas fontes e visualize todas as informações em um único painel.</a:t>
            </a:r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0147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3CC60-056E-CDBD-8543-5B1971A5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171805"/>
            <a:ext cx="5915025" cy="361595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1600" dirty="0"/>
              <a:t>Microsoft Power Bi – Guia Essencial para Iniciantes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D8A3CE5-3881-82D7-A73B-117CDBCCE263}"/>
              </a:ext>
            </a:extLst>
          </p:cNvPr>
          <p:cNvCxnSpPr>
            <a:cxnSpLocks/>
          </p:cNvCxnSpPr>
          <p:nvPr/>
        </p:nvCxnSpPr>
        <p:spPr>
          <a:xfrm>
            <a:off x="139700" y="533400"/>
            <a:ext cx="657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D1ADF6-6F3C-CA05-8C06-BFF67AB28FD0}"/>
              </a:ext>
            </a:extLst>
          </p:cNvPr>
          <p:cNvSpPr txBox="1"/>
          <p:nvPr/>
        </p:nvSpPr>
        <p:spPr>
          <a:xfrm>
            <a:off x="431800" y="792000"/>
            <a:ext cx="5943600" cy="820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/>
              <a:t>Visualizações Poderosas</a:t>
            </a:r>
            <a:endParaRPr lang="pt-BR" sz="2400" b="1" dirty="0"/>
          </a:p>
          <a:p>
            <a:pPr algn="just">
              <a:lnSpc>
                <a:spcPct val="150000"/>
              </a:lnSpc>
            </a:pPr>
            <a:r>
              <a:rPr lang="pt-BR" sz="1400" dirty="0"/>
              <a:t>O Power BI oferece uma ampla variedade de tipos de gráficos e tabelas, permitindo que você escolha a melhor forma de apresentar seus dados. </a:t>
            </a:r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pPr algn="just">
              <a:lnSpc>
                <a:spcPct val="150000"/>
              </a:lnSpc>
            </a:pPr>
            <a:r>
              <a:rPr lang="pt-BR" sz="1400" dirty="0"/>
              <a:t>Você pode criar um gráfico de barras para comparar as vendas de diferentes regiões ou um gráfico de linha para mostrar a evolução das vendas ao longo do tempo. Para uma análise mais detalhada, você pode usar gráficos de dispersão para ver a relação entre diferentes variáveis, como preço e quantidade vendida.</a:t>
            </a:r>
          </a:p>
          <a:p>
            <a:pPr algn="just">
              <a:lnSpc>
                <a:spcPct val="150000"/>
              </a:lnSpc>
            </a:pPr>
            <a:endParaRPr lang="pt-BR" sz="1600" dirty="0"/>
          </a:p>
          <a:p>
            <a:pPr>
              <a:lnSpc>
                <a:spcPct val="150000"/>
              </a:lnSpc>
            </a:pPr>
            <a:r>
              <a:rPr lang="pt-BR" sz="1600" b="1" dirty="0"/>
              <a:t>Colaboração</a:t>
            </a:r>
          </a:p>
          <a:p>
            <a:pPr algn="just">
              <a:lnSpc>
                <a:spcPct val="150000"/>
              </a:lnSpc>
            </a:pPr>
            <a:r>
              <a:rPr lang="pt-BR" sz="1400" dirty="0"/>
              <a:t>Com o Power BI, você pode facilmente compartilhar seus relatórios e dashboards com colegas de trabalho, promovendo uma colaboração eficiente.</a:t>
            </a:r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pPr algn="just">
              <a:lnSpc>
                <a:spcPct val="150000"/>
              </a:lnSpc>
            </a:pPr>
            <a:r>
              <a:rPr lang="pt-BR" sz="1400" dirty="0"/>
              <a:t>Após criar um relatório, você pode publicá-lo no Power BI Service e compartilhar o link com sua equipe, permitindo que todos vejam as mesmas informações atualizadas em tempo real.  </a:t>
            </a:r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pPr algn="just">
              <a:lnSpc>
                <a:spcPct val="150000"/>
              </a:lnSpc>
            </a:pPr>
            <a:r>
              <a:rPr lang="pt-BR" sz="1400" dirty="0"/>
              <a:t>Se você está trabalhando em um projeto com várias pessoas, pode usar os recursos de compartilhamento do Power BI para que todos possam contribuir com dados e análises, mantendo o trabalho centralizado e organizado.</a:t>
            </a:r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3494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3CC60-056E-CDBD-8543-5B1971A5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171805"/>
            <a:ext cx="5915025" cy="361595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1600" dirty="0"/>
              <a:t>Microsoft Power Bi – Guia Essencial para Iniciantes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D8A3CE5-3881-82D7-A73B-117CDBCCE263}"/>
              </a:ext>
            </a:extLst>
          </p:cNvPr>
          <p:cNvCxnSpPr>
            <a:cxnSpLocks/>
          </p:cNvCxnSpPr>
          <p:nvPr/>
        </p:nvCxnSpPr>
        <p:spPr>
          <a:xfrm>
            <a:off x="139700" y="533400"/>
            <a:ext cx="657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D1ADF6-6F3C-CA05-8C06-BFF67AB28FD0}"/>
              </a:ext>
            </a:extLst>
          </p:cNvPr>
          <p:cNvSpPr txBox="1"/>
          <p:nvPr/>
        </p:nvSpPr>
        <p:spPr>
          <a:xfrm>
            <a:off x="431800" y="876300"/>
            <a:ext cx="5943600" cy="898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2. Interface do Power BI</a:t>
            </a:r>
          </a:p>
          <a:p>
            <a:pPr>
              <a:lnSpc>
                <a:spcPct val="150000"/>
              </a:lnSpc>
            </a:pPr>
            <a:endParaRPr lang="pt-BR" sz="1600" dirty="0"/>
          </a:p>
          <a:p>
            <a:pPr algn="just">
              <a:lnSpc>
                <a:spcPct val="150000"/>
              </a:lnSpc>
            </a:pPr>
            <a:r>
              <a:rPr lang="pt-BR" sz="1400" dirty="0"/>
              <a:t>Ao abrir o Power BI Desktop, você verá várias áreas importantes que o ajudarão a criar relatórios e dashboards interativos. Vamos explorar cada uma delas.</a:t>
            </a:r>
          </a:p>
          <a:p>
            <a:pPr>
              <a:lnSpc>
                <a:spcPct val="150000"/>
              </a:lnSpc>
            </a:pPr>
            <a:endParaRPr lang="pt-BR" sz="1600" dirty="0"/>
          </a:p>
          <a:p>
            <a:r>
              <a:rPr lang="pt-BR" sz="1600" b="1" dirty="0"/>
              <a:t>Faixa de Opções (</a:t>
            </a:r>
            <a:r>
              <a:rPr lang="pt-BR" sz="1600" b="1" dirty="0" err="1"/>
              <a:t>Ribbon</a:t>
            </a:r>
            <a:r>
              <a:rPr lang="pt-BR" sz="1600" b="1" dirty="0"/>
              <a:t>)</a:t>
            </a:r>
          </a:p>
          <a:p>
            <a:endParaRPr lang="pt-BR" sz="1400" b="1" dirty="0"/>
          </a:p>
          <a:p>
            <a:pPr algn="just">
              <a:lnSpc>
                <a:spcPct val="150000"/>
              </a:lnSpc>
            </a:pPr>
            <a:r>
              <a:rPr lang="pt-BR" sz="1400" dirty="0"/>
              <a:t>A Faixa de Opções (</a:t>
            </a:r>
            <a:r>
              <a:rPr lang="pt-BR" sz="1400" dirty="0" err="1"/>
              <a:t>Ribbon</a:t>
            </a:r>
            <a:r>
              <a:rPr lang="pt-BR" sz="1400" dirty="0"/>
              <a:t>) está localizada na parte superior da interface e contém diversas ferramentas que você usará frequentemente. Aqui estão algumas das mais importantes:</a:t>
            </a:r>
          </a:p>
          <a:p>
            <a:pPr>
              <a:lnSpc>
                <a:spcPct val="150000"/>
              </a:lnSpc>
            </a:pPr>
            <a:endParaRPr lang="pt-BR" sz="1600" dirty="0"/>
          </a:p>
          <a:p>
            <a:pPr>
              <a:lnSpc>
                <a:spcPct val="150000"/>
              </a:lnSpc>
            </a:pPr>
            <a:endParaRPr lang="pt-BR" sz="1600" dirty="0"/>
          </a:p>
          <a:p>
            <a:pPr>
              <a:lnSpc>
                <a:spcPct val="150000"/>
              </a:lnSpc>
            </a:pPr>
            <a:endParaRPr lang="pt-BR" sz="1600" dirty="0"/>
          </a:p>
          <a:p>
            <a:pPr>
              <a:lnSpc>
                <a:spcPct val="150000"/>
              </a:lnSpc>
            </a:pPr>
            <a:endParaRPr lang="pt-BR" sz="1600" b="1" dirty="0"/>
          </a:p>
          <a:p>
            <a:pPr>
              <a:lnSpc>
                <a:spcPct val="150000"/>
              </a:lnSpc>
            </a:pPr>
            <a:endParaRPr lang="pt-BR" sz="1600" b="1" dirty="0"/>
          </a:p>
          <a:p>
            <a:pPr>
              <a:lnSpc>
                <a:spcPct val="150000"/>
              </a:lnSpc>
            </a:pPr>
            <a:endParaRPr lang="pt-BR" sz="1600" b="1" dirty="0"/>
          </a:p>
          <a:p>
            <a:pPr>
              <a:lnSpc>
                <a:spcPct val="150000"/>
              </a:lnSpc>
            </a:pPr>
            <a:endParaRPr lang="pt-BR" sz="1600" b="1" dirty="0"/>
          </a:p>
          <a:p>
            <a:pPr>
              <a:lnSpc>
                <a:spcPct val="150000"/>
              </a:lnSpc>
            </a:pPr>
            <a:endParaRPr lang="pt-BR" sz="1600" b="1" dirty="0"/>
          </a:p>
          <a:p>
            <a:pPr>
              <a:lnSpc>
                <a:spcPct val="150000"/>
              </a:lnSpc>
            </a:pPr>
            <a:endParaRPr lang="pt-BR" sz="1600" b="1" dirty="0"/>
          </a:p>
          <a:p>
            <a:pPr algn="just">
              <a:lnSpc>
                <a:spcPct val="150000"/>
              </a:lnSpc>
            </a:pPr>
            <a:r>
              <a:rPr lang="pt-BR" sz="1600" b="1" dirty="0"/>
              <a:t>Pagina Inicial</a:t>
            </a:r>
            <a:r>
              <a:rPr lang="pt-BR" sz="1600" dirty="0"/>
              <a:t>: Aqui você encontra as principais opções para começar a trabalhar, como "Obter Dados" para importar dados de várias fontes e "Transformar Dados" para abrir o Editor de Consultas (Power Query). </a:t>
            </a:r>
          </a:p>
          <a:p>
            <a:pPr>
              <a:lnSpc>
                <a:spcPct val="150000"/>
              </a:lnSpc>
            </a:pPr>
            <a:endParaRPr lang="pt-BR" sz="1600" b="1" dirty="0"/>
          </a:p>
          <a:p>
            <a:endParaRPr lang="pt-BR" sz="1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1852E-BA26-7C60-CA8D-7AF4DFA105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39" r="308"/>
          <a:stretch/>
        </p:blipFill>
        <p:spPr>
          <a:xfrm>
            <a:off x="729000" y="4666705"/>
            <a:ext cx="5400000" cy="278775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818C4D2-6E69-2C82-92D0-F6AB0CEACA57}"/>
              </a:ext>
            </a:extLst>
          </p:cNvPr>
          <p:cNvSpPr/>
          <p:nvPr/>
        </p:nvSpPr>
        <p:spPr>
          <a:xfrm>
            <a:off x="719475" y="4657180"/>
            <a:ext cx="3671550" cy="3670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1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3CC60-056E-CDBD-8543-5B1971A5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171805"/>
            <a:ext cx="5915025" cy="361595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1600" dirty="0"/>
              <a:t>Microsoft Power Bi – Guia Essencial para Iniciantes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D8A3CE5-3881-82D7-A73B-117CDBCCE263}"/>
              </a:ext>
            </a:extLst>
          </p:cNvPr>
          <p:cNvCxnSpPr>
            <a:cxnSpLocks/>
          </p:cNvCxnSpPr>
          <p:nvPr/>
        </p:nvCxnSpPr>
        <p:spPr>
          <a:xfrm>
            <a:off x="139700" y="533400"/>
            <a:ext cx="657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D1ADF6-6F3C-CA05-8C06-BFF67AB28FD0}"/>
              </a:ext>
            </a:extLst>
          </p:cNvPr>
          <p:cNvSpPr txBox="1"/>
          <p:nvPr/>
        </p:nvSpPr>
        <p:spPr>
          <a:xfrm>
            <a:off x="431800" y="792000"/>
            <a:ext cx="5943600" cy="8325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pt-BR" sz="1400" b="1" dirty="0"/>
          </a:p>
          <a:p>
            <a:pPr algn="just">
              <a:lnSpc>
                <a:spcPct val="150000"/>
              </a:lnSpc>
            </a:pPr>
            <a:endParaRPr lang="pt-BR" sz="1400" b="1" dirty="0"/>
          </a:p>
          <a:p>
            <a:pPr algn="just">
              <a:lnSpc>
                <a:spcPct val="150000"/>
              </a:lnSpc>
            </a:pPr>
            <a:endParaRPr lang="pt-BR" sz="1400" b="1" dirty="0"/>
          </a:p>
          <a:p>
            <a:pPr algn="just">
              <a:lnSpc>
                <a:spcPct val="150000"/>
              </a:lnSpc>
            </a:pPr>
            <a:endParaRPr lang="pt-BR" sz="1400" b="1" dirty="0"/>
          </a:p>
          <a:p>
            <a:pPr algn="just">
              <a:lnSpc>
                <a:spcPct val="150000"/>
              </a:lnSpc>
            </a:pPr>
            <a:r>
              <a:rPr lang="pt-BR" sz="1400" b="1" dirty="0"/>
              <a:t>Inserir: </a:t>
            </a:r>
            <a:r>
              <a:rPr lang="pt-BR" sz="1400" dirty="0"/>
              <a:t>Use esta guia para adicionar visualizações como gráficos, tabelas, e matrizes ao seu relatório. Você também pode inserir imagens, formas e botões para personalizar ainda mais seu relatório.</a:t>
            </a:r>
          </a:p>
          <a:p>
            <a:pPr algn="just">
              <a:lnSpc>
                <a:spcPct val="150000"/>
              </a:lnSpc>
            </a:pPr>
            <a:endParaRPr lang="pt-BR" sz="1600" dirty="0"/>
          </a:p>
          <a:p>
            <a:pPr algn="just">
              <a:lnSpc>
                <a:spcPct val="150000"/>
              </a:lnSpc>
            </a:pPr>
            <a:endParaRPr lang="pt-BR" sz="1600" dirty="0"/>
          </a:p>
          <a:p>
            <a:pPr algn="just">
              <a:lnSpc>
                <a:spcPct val="150000"/>
              </a:lnSpc>
            </a:pPr>
            <a:endParaRPr lang="pt-BR" sz="1600" dirty="0"/>
          </a:p>
          <a:p>
            <a:pPr algn="just">
              <a:lnSpc>
                <a:spcPct val="150000"/>
              </a:lnSpc>
            </a:pPr>
            <a:endParaRPr lang="pt-BR" sz="1600" dirty="0"/>
          </a:p>
          <a:p>
            <a:pPr algn="just">
              <a:lnSpc>
                <a:spcPct val="150000"/>
              </a:lnSpc>
            </a:pPr>
            <a:r>
              <a:rPr lang="pt-BR" sz="1400" b="1" dirty="0"/>
              <a:t>Modelagem</a:t>
            </a:r>
            <a:r>
              <a:rPr lang="pt-BR" sz="1400" dirty="0"/>
              <a:t>: Nesta guia, você pode criar novas colunas e medidas, definir relações entre tabelas e gerenciar formatos de dados. Ferramentas como "Nova Coluna" e "Nova Medida" são muito úteis para análises mais detalhadas.</a:t>
            </a:r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pPr algn="just">
              <a:lnSpc>
                <a:spcPct val="150000"/>
              </a:lnSpc>
            </a:pPr>
            <a:r>
              <a:rPr lang="pt-BR" sz="1400" b="1" dirty="0"/>
              <a:t>Exibir</a:t>
            </a:r>
            <a:r>
              <a:rPr lang="pt-BR" sz="1400" dirty="0"/>
              <a:t>: Use esta guia para ajustar a aparência do seu relatório. Você pode alternar entre diferentes modos de visualização, mostrar ou ocultar painéis e ajustar temas.</a:t>
            </a:r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pPr algn="just">
              <a:lnSpc>
                <a:spcPct val="150000"/>
              </a:lnSpc>
            </a:pPr>
            <a:endParaRPr lang="pt-BR" sz="1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7D451C1-C5BF-5D8E-06CA-F1D455994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00" y="1268301"/>
            <a:ext cx="5421777" cy="54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53E0EB3-464F-D96E-9B80-AA87F3088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429" y="3460677"/>
            <a:ext cx="4397142" cy="540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F58FC9E-8C95-434B-AD1D-3649FFE44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810" y="6255775"/>
            <a:ext cx="3494379" cy="54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AB74673-15DD-1B91-BA98-4079F5194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1" y="8872111"/>
            <a:ext cx="502157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3CC60-056E-CDBD-8543-5B1971A5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171805"/>
            <a:ext cx="5915025" cy="361595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1600" dirty="0"/>
              <a:t>Microsoft Power Bi – Guia Essencial para Iniciantes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D8A3CE5-3881-82D7-A73B-117CDBCCE263}"/>
              </a:ext>
            </a:extLst>
          </p:cNvPr>
          <p:cNvCxnSpPr>
            <a:cxnSpLocks/>
          </p:cNvCxnSpPr>
          <p:nvPr/>
        </p:nvCxnSpPr>
        <p:spPr>
          <a:xfrm>
            <a:off x="139700" y="533400"/>
            <a:ext cx="657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D1ADF6-6F3C-CA05-8C06-BFF67AB28FD0}"/>
              </a:ext>
            </a:extLst>
          </p:cNvPr>
          <p:cNvSpPr txBox="1"/>
          <p:nvPr/>
        </p:nvSpPr>
        <p:spPr>
          <a:xfrm>
            <a:off x="431800" y="792000"/>
            <a:ext cx="5943600" cy="804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b="1" dirty="0"/>
              <a:t>Ajuda</a:t>
            </a:r>
            <a:r>
              <a:rPr lang="pt-BR" sz="1400" dirty="0"/>
              <a:t>: Acesse a documentação oficial, tutoriais e a comunidade do Power BI para obter assistência e aprender mais sobre a ferramenta.</a:t>
            </a:r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r>
              <a:rPr lang="pt-BR" sz="1400" b="1" dirty="0"/>
              <a:t>Painel de Campos</a:t>
            </a:r>
          </a:p>
          <a:p>
            <a:pPr>
              <a:lnSpc>
                <a:spcPct val="150000"/>
              </a:lnSpc>
            </a:pPr>
            <a:endParaRPr lang="pt-BR" sz="1400" b="1" dirty="0"/>
          </a:p>
          <a:p>
            <a:pPr algn="just">
              <a:lnSpc>
                <a:spcPct val="150000"/>
              </a:lnSpc>
            </a:pPr>
            <a:r>
              <a:rPr lang="pt-BR" sz="1400" dirty="0"/>
              <a:t>O Painel de Campos está localizado à direita da interface. Aqui, você verá uma lista de todos os dados que você importou. As tabelas e os campos são organizados de forma hierárquica, facilitando a navegação e a seleção.</a:t>
            </a:r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pPr algn="just">
              <a:lnSpc>
                <a:spcPct val="150000"/>
              </a:lnSpc>
            </a:pPr>
            <a:r>
              <a:rPr lang="pt-BR" sz="1400" dirty="0"/>
              <a:t>Por exemplo, se você importou dados de vendas, verá uma tabela chamada "Vendas" com colunas como "Produto", "Quantidade" e "Valor". Para criar uma visualização, basta arrastar esses campos para a área de relatório ou para os elementos da visualização.</a:t>
            </a:r>
          </a:p>
          <a:p>
            <a:pPr algn="just">
              <a:lnSpc>
                <a:spcPct val="150000"/>
              </a:lnSpc>
            </a:pPr>
            <a:endParaRPr lang="pt-BR" sz="1400" dirty="0"/>
          </a:p>
          <a:p>
            <a:pPr algn="just">
              <a:lnSpc>
                <a:spcPct val="150000"/>
              </a:lnSpc>
            </a:pPr>
            <a:endParaRPr lang="pt-BR" sz="1600" dirty="0"/>
          </a:p>
          <a:p>
            <a:pPr algn="just">
              <a:lnSpc>
                <a:spcPct val="150000"/>
              </a:lnSpc>
            </a:pPr>
            <a:endParaRPr lang="pt-BR" sz="1600" dirty="0"/>
          </a:p>
          <a:p>
            <a:pPr algn="just">
              <a:lnSpc>
                <a:spcPct val="150000"/>
              </a:lnSpc>
            </a:pPr>
            <a:endParaRPr lang="pt-BR" sz="1600" dirty="0"/>
          </a:p>
          <a:p>
            <a:endParaRPr lang="pt-BR" sz="1400" dirty="0"/>
          </a:p>
          <a:p>
            <a:endParaRPr lang="pt-BR" sz="1400" dirty="0"/>
          </a:p>
          <a:p>
            <a:pPr algn="just">
              <a:lnSpc>
                <a:spcPct val="150000"/>
              </a:lnSpc>
            </a:pPr>
            <a:endParaRPr lang="pt-BR" sz="1600" dirty="0"/>
          </a:p>
          <a:p>
            <a:pPr algn="just">
              <a:lnSpc>
                <a:spcPct val="150000"/>
              </a:lnSpc>
            </a:pPr>
            <a:endParaRPr lang="pt-BR" sz="16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DA1E7F4-A7D8-C31C-AF4C-C79487E2F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121" y="1971891"/>
            <a:ext cx="3889758" cy="54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FA26139-9064-9F52-3DA9-7350922CF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00" y="6666577"/>
            <a:ext cx="5400000" cy="279145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EFCD83F-0A0F-8232-C5A4-54BC181C5920}"/>
              </a:ext>
            </a:extLst>
          </p:cNvPr>
          <p:cNvSpPr/>
          <p:nvPr/>
        </p:nvSpPr>
        <p:spPr>
          <a:xfrm>
            <a:off x="5600699" y="7010400"/>
            <a:ext cx="528637" cy="243810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04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3CC60-056E-CDBD-8543-5B1971A5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171805"/>
            <a:ext cx="5915025" cy="361595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1600" dirty="0"/>
              <a:t>Microsoft Power Bi – Guia Essencial para Iniciantes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D8A3CE5-3881-82D7-A73B-117CDBCCE263}"/>
              </a:ext>
            </a:extLst>
          </p:cNvPr>
          <p:cNvCxnSpPr>
            <a:cxnSpLocks/>
          </p:cNvCxnSpPr>
          <p:nvPr/>
        </p:nvCxnSpPr>
        <p:spPr>
          <a:xfrm>
            <a:off x="139700" y="533400"/>
            <a:ext cx="657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D1ADF6-6F3C-CA05-8C06-BFF67AB28FD0}"/>
              </a:ext>
            </a:extLst>
          </p:cNvPr>
          <p:cNvSpPr txBox="1"/>
          <p:nvPr/>
        </p:nvSpPr>
        <p:spPr>
          <a:xfrm>
            <a:off x="431800" y="792000"/>
            <a:ext cx="5943600" cy="8613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Área de Relatório</a:t>
            </a:r>
          </a:p>
          <a:p>
            <a:endParaRPr lang="pt-BR" sz="1400" b="1" dirty="0"/>
          </a:p>
          <a:p>
            <a:pPr algn="just">
              <a:lnSpc>
                <a:spcPct val="150000"/>
              </a:lnSpc>
            </a:pPr>
            <a:r>
              <a:rPr lang="pt-BR" sz="1400" dirty="0"/>
              <a:t>A Área de Relatório é a seção central onde você cria e visualiza seus relatórios. É aqui que você arrasta e solta os campos do Painel de Campos para criar gráficos, tabelas e outros tipos de visualizações.</a:t>
            </a:r>
          </a:p>
          <a:p>
            <a:pPr algn="just"/>
            <a:endParaRPr lang="pt-BR" sz="1400" dirty="0"/>
          </a:p>
          <a:p>
            <a:pPr algn="just">
              <a:lnSpc>
                <a:spcPct val="150000"/>
              </a:lnSpc>
            </a:pPr>
            <a:r>
              <a:rPr lang="pt-BR" sz="1400" dirty="0"/>
              <a:t>Imagine que você queira criar um gráfico de barras que mostra as vendas por produto, você pode arrastar o campo "Produto" para o eixo X e o campo "Valor" para o eixo Y. O gráfico aparecerá automaticamente na Área de Relatório.</a:t>
            </a:r>
          </a:p>
          <a:p>
            <a:pPr>
              <a:lnSpc>
                <a:spcPct val="150000"/>
              </a:lnSpc>
            </a:pPr>
            <a:endParaRPr lang="pt-BR" sz="1400" dirty="0"/>
          </a:p>
          <a:p>
            <a:pPr>
              <a:lnSpc>
                <a:spcPct val="150000"/>
              </a:lnSpc>
            </a:pPr>
            <a:endParaRPr lang="pt-BR" sz="1400" dirty="0"/>
          </a:p>
          <a:p>
            <a:pPr>
              <a:lnSpc>
                <a:spcPct val="150000"/>
              </a:lnSpc>
            </a:pPr>
            <a:endParaRPr lang="pt-BR" sz="1400" dirty="0"/>
          </a:p>
          <a:p>
            <a:pPr>
              <a:lnSpc>
                <a:spcPct val="150000"/>
              </a:lnSpc>
            </a:pPr>
            <a:endParaRPr lang="pt-BR" sz="1400" dirty="0"/>
          </a:p>
          <a:p>
            <a:pPr>
              <a:lnSpc>
                <a:spcPct val="150000"/>
              </a:lnSpc>
            </a:pPr>
            <a:endParaRPr lang="pt-BR" sz="1400" dirty="0"/>
          </a:p>
          <a:p>
            <a:pPr>
              <a:lnSpc>
                <a:spcPct val="150000"/>
              </a:lnSpc>
            </a:pPr>
            <a:endParaRPr lang="pt-BR" sz="1400" dirty="0"/>
          </a:p>
          <a:p>
            <a:pPr>
              <a:lnSpc>
                <a:spcPct val="150000"/>
              </a:lnSpc>
            </a:pPr>
            <a:endParaRPr lang="pt-BR" sz="1400" dirty="0"/>
          </a:p>
          <a:p>
            <a:pPr>
              <a:lnSpc>
                <a:spcPct val="150000"/>
              </a:lnSpc>
            </a:pPr>
            <a:endParaRPr lang="pt-BR" sz="1400" dirty="0"/>
          </a:p>
          <a:p>
            <a:pPr>
              <a:lnSpc>
                <a:spcPct val="150000"/>
              </a:lnSpc>
            </a:pPr>
            <a:endParaRPr lang="pt-BR" sz="1400" dirty="0"/>
          </a:p>
          <a:p>
            <a:pPr>
              <a:lnSpc>
                <a:spcPct val="150000"/>
              </a:lnSpc>
            </a:pPr>
            <a:endParaRPr lang="pt-BR" sz="1400" dirty="0"/>
          </a:p>
          <a:p>
            <a:pPr>
              <a:lnSpc>
                <a:spcPct val="150000"/>
              </a:lnSpc>
            </a:pPr>
            <a:endParaRPr lang="pt-BR" sz="1400" dirty="0"/>
          </a:p>
          <a:p>
            <a:pPr>
              <a:lnSpc>
                <a:spcPct val="150000"/>
              </a:lnSpc>
            </a:pPr>
            <a:endParaRPr lang="pt-BR" sz="1400" dirty="0"/>
          </a:p>
          <a:p>
            <a:r>
              <a:rPr lang="pt-BR" sz="1400" b="1" dirty="0"/>
              <a:t>Painel de Visualizações</a:t>
            </a:r>
          </a:p>
          <a:p>
            <a:endParaRPr lang="pt-BR" sz="1400" b="1" dirty="0"/>
          </a:p>
          <a:p>
            <a:pPr algn="just">
              <a:lnSpc>
                <a:spcPct val="150000"/>
              </a:lnSpc>
            </a:pPr>
            <a:r>
              <a:rPr lang="pt-BR" sz="1400" dirty="0"/>
              <a:t>O Painel de Visualizações está localizado à direita da </a:t>
            </a:r>
            <a:r>
              <a:rPr lang="pt-BR" sz="1400" b="1" dirty="0"/>
              <a:t>Área de Relatório</a:t>
            </a:r>
            <a:r>
              <a:rPr lang="pt-BR" sz="1400" dirty="0"/>
              <a:t>. Aqui, você pode escolher o tipo de visualização que deseja criar, como gráficos de barras, gráficos de linhas, tabelas, mapas e muito mais.</a:t>
            </a:r>
          </a:p>
          <a:p>
            <a:pPr algn="just">
              <a:lnSpc>
                <a:spcPct val="150000"/>
              </a:lnSpc>
            </a:pPr>
            <a:endParaRPr lang="pt-BR" sz="1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BB0F7C7-EE91-78E8-383C-390232EE4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39" r="308"/>
          <a:stretch/>
        </p:blipFill>
        <p:spPr>
          <a:xfrm>
            <a:off x="729000" y="4166862"/>
            <a:ext cx="5400000" cy="278775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EFCD83F-0A0F-8232-C5A4-54BC181C5920}"/>
              </a:ext>
            </a:extLst>
          </p:cNvPr>
          <p:cNvSpPr/>
          <p:nvPr/>
        </p:nvSpPr>
        <p:spPr>
          <a:xfrm>
            <a:off x="847725" y="4516510"/>
            <a:ext cx="4981575" cy="243810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3046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</TotalTime>
  <Words>2842</Words>
  <Application>Microsoft Office PowerPoint</Application>
  <PresentationFormat>Papel A4 (210 x 297 mm)</PresentationFormat>
  <Paragraphs>407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72 Light</vt:lpstr>
      <vt:lpstr>Aptos</vt:lpstr>
      <vt:lpstr>Aptos Display</vt:lpstr>
      <vt:lpstr>Arial</vt:lpstr>
      <vt:lpstr>Segoe UI</vt:lpstr>
      <vt:lpstr>Tema do Office</vt:lpstr>
      <vt:lpstr>Apresentação do PowerPoint</vt:lpstr>
      <vt:lpstr>Microsoft Power Bi – Guia Essencial para Iniciantes</vt:lpstr>
      <vt:lpstr>Microsoft Power Bi – Guia Essencial para Iniciantes</vt:lpstr>
      <vt:lpstr>Microsoft Power Bi – Guia Essencial para Iniciantes</vt:lpstr>
      <vt:lpstr>Microsoft Power Bi – Guia Essencial para Iniciantes</vt:lpstr>
      <vt:lpstr>Microsoft Power Bi – Guia Essencial para Iniciantes</vt:lpstr>
      <vt:lpstr>Microsoft Power Bi – Guia Essencial para Iniciantes</vt:lpstr>
      <vt:lpstr>Microsoft Power Bi – Guia Essencial para Iniciantes</vt:lpstr>
      <vt:lpstr>Microsoft Power Bi – Guia Essencial para Iniciantes</vt:lpstr>
      <vt:lpstr>Microsoft Power Bi – Guia Essencial para Iniciantes</vt:lpstr>
      <vt:lpstr>Microsoft Power Bi – Guia Essencial para Iniciantes</vt:lpstr>
      <vt:lpstr>Microsoft Power Bi – Guia Essencial para Iniciantes</vt:lpstr>
      <vt:lpstr>Microsoft Power Bi – Guia Essencial para Iniciantes</vt:lpstr>
      <vt:lpstr>Microsoft Power Bi – Guia Essencial para Iniciantes</vt:lpstr>
      <vt:lpstr>Microsoft Power Bi – Guia Essencial para Iniciantes</vt:lpstr>
      <vt:lpstr>Microsoft Power Bi – Guia Essencial para Iniciantes</vt:lpstr>
      <vt:lpstr>Microsoft Power Bi – Guia Essencial para Iniciantes</vt:lpstr>
      <vt:lpstr>Microsoft Power Bi – Guia Essencial para Iniciantes</vt:lpstr>
      <vt:lpstr>Microsoft Power Bi – Guia Essencial para Iniciantes</vt:lpstr>
      <vt:lpstr>Microsoft Power Bi – Guia Essencial para Iniciantes</vt:lpstr>
      <vt:lpstr>Microsoft Power Bi – Guia Essencial para Iniciantes</vt:lpstr>
      <vt:lpstr>Microsoft Power Bi – Guia Essencial para Iniciantes</vt:lpstr>
      <vt:lpstr>Microsoft Power Bi – Guia Essencial para Iniciantes</vt:lpstr>
      <vt:lpstr>Microsoft Power Bi – Guia Essencial para Iniciantes</vt:lpstr>
      <vt:lpstr>Microsoft Power Bi – Guia Essencial para Iniciantes</vt:lpstr>
      <vt:lpstr>Microsoft Power Bi – Guia Essencial para Iniciantes</vt:lpstr>
      <vt:lpstr>Microsoft Power Bi – Guia Essencial para Iniciantes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Fernandes Barbosa</dc:creator>
  <cp:lastModifiedBy>Andre Fernandes Barbosa</cp:lastModifiedBy>
  <cp:revision>11</cp:revision>
  <dcterms:created xsi:type="dcterms:W3CDTF">2024-05-20T10:55:33Z</dcterms:created>
  <dcterms:modified xsi:type="dcterms:W3CDTF">2024-05-22T14:34:01Z</dcterms:modified>
</cp:coreProperties>
</file>