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D6020-4564-4A3D-AA84-CDC592D33A5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CD5895B-7B8A-43E7-95A7-572F506F7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92113E2-738D-45FC-9F52-D6A1776BA1A1}"/>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70A20314-430B-49D7-9A7B-897C72D8B57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DCC8FE-EB9B-4E62-A448-31CE5B4054E8}"/>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11476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04DEB-A3C6-47A5-B2FC-E3C41D5AB24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147272B-4EB3-4E86-821B-041A8E97C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832FC0D-929D-49FC-B42C-BA783A60A7EF}"/>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9904951D-381C-4F72-9C46-5A81ED3175B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AE843E-F973-4CE2-A5EC-B819A71CC523}"/>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399688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820055-902D-4E55-BDFC-41DBFC84C1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C22870F-7D1F-4683-9593-E00B4BD62C1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5F3977F-4BC2-45FA-8683-52BA0C99FDF9}"/>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971AFCD8-2EBA-4778-8AAC-100EE0BD25C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358BA7-7DF5-4C1D-B4B0-1C65F6896B26}"/>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418040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4341F-066D-4F47-A08A-EF6E8C1056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AA54C21-7520-4A46-9CF4-EA489E8EB75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5FCEEC-6111-411B-9525-5550157D7EF7}"/>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D53B643E-7906-44D1-976B-6EF8DD7DC90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DADFF4-EFB5-49B2-AAB7-22BA64CCB78D}"/>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37783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BEB2-5369-4F3F-9ED8-E74CF5781EC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FC71C88-9618-4FD4-874A-314958996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378D9BD-0C80-4293-B596-0047EA6060AA}"/>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A42AD420-FD07-4768-A805-E0828374655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FC9CEF4-2B5C-4957-816D-BA028408EC32}"/>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15023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3FD9F-2CFE-4811-AB24-34E7A205CD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CB2C65C-1F11-4831-BDDA-2FBB6FFD8B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5AA1B96-7627-4D68-BA33-485F2E8C39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3463E1-C374-4DB2-9E4B-BB314A374309}"/>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6" name="Marcador de pie de página 5">
            <a:extLst>
              <a:ext uri="{FF2B5EF4-FFF2-40B4-BE49-F238E27FC236}">
                <a16:creationId xmlns:a16="http://schemas.microsoft.com/office/drawing/2014/main" id="{241C76DA-3162-4B0F-8A48-959712414F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99DBDE-79A6-4836-9CB8-2D0985C77CFF}"/>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45092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A29DF-A8BD-4418-80A8-17C15E54514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189E585-F8F2-4750-8A92-F175DDC8A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39A4813-F894-4DC5-99BC-459889AE269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6055D8D-A0F2-4873-AEE5-B70BB5CB7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0327F56-EEDF-4A53-9C7F-72B67B8C64B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F0C039D-C732-4A96-9B1D-F5A5B47BD132}"/>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8" name="Marcador de pie de página 7">
            <a:extLst>
              <a:ext uri="{FF2B5EF4-FFF2-40B4-BE49-F238E27FC236}">
                <a16:creationId xmlns:a16="http://schemas.microsoft.com/office/drawing/2014/main" id="{FDBC37E1-3DD8-4398-9A1D-40EEAC88ADC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E8FE5C1-DF88-4710-AD48-026F380AB446}"/>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200316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D42F1-0492-43E3-A3B0-A8A444C2755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83F56E6-C159-4ED9-80BF-66BF080CACEC}"/>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4" name="Marcador de pie de página 3">
            <a:extLst>
              <a:ext uri="{FF2B5EF4-FFF2-40B4-BE49-F238E27FC236}">
                <a16:creationId xmlns:a16="http://schemas.microsoft.com/office/drawing/2014/main" id="{E8BB66E0-FCE8-4A64-BAAD-3433BCA1F2D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1F1D4B6-38D3-4E98-8683-BAA7C6A5861B}"/>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8230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9C0A6F-8E7E-4D6E-BB8E-BFA421A37FF4}"/>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3" name="Marcador de pie de página 2">
            <a:extLst>
              <a:ext uri="{FF2B5EF4-FFF2-40B4-BE49-F238E27FC236}">
                <a16:creationId xmlns:a16="http://schemas.microsoft.com/office/drawing/2014/main" id="{25792581-CCC7-4D8D-8D28-B8FFF6BE99D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85892E5-D9B6-4487-B14D-FE30900EE07F}"/>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141933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D0A87-AFE9-4CB3-A1AB-61A1442941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27CA9E-8DB8-4D61-AAA9-D5DA20F48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445A6CA-54DA-4127-A957-4E35FFDE2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68D1A5-59A1-4103-896C-1E5952B658FC}"/>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6" name="Marcador de pie de página 5">
            <a:extLst>
              <a:ext uri="{FF2B5EF4-FFF2-40B4-BE49-F238E27FC236}">
                <a16:creationId xmlns:a16="http://schemas.microsoft.com/office/drawing/2014/main" id="{8336EEA4-7106-47C1-9F51-EEF1DF520E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81BF16E-6159-4DED-B9F7-48144DB8EC82}"/>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422531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D2F9B-C978-4CFE-9B0C-D0CE3608B6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8DB5583-933C-48C8-89CF-6FC744444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4B9AE38-67AB-4E96-AFF1-83DAD711D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86BB02-BDD2-4F1F-93D3-EBF95BF35CD3}"/>
              </a:ext>
            </a:extLst>
          </p:cNvPr>
          <p:cNvSpPr>
            <a:spLocks noGrp="1"/>
          </p:cNvSpPr>
          <p:nvPr>
            <p:ph type="dt" sz="half" idx="10"/>
          </p:nvPr>
        </p:nvSpPr>
        <p:spPr/>
        <p:txBody>
          <a:bodyPr/>
          <a:lstStyle/>
          <a:p>
            <a:fld id="{B5939E80-3A77-44DB-9489-9E984EDF540D}" type="datetimeFigureOut">
              <a:rPr lang="es-CO" smtClean="0"/>
              <a:t>20/08/2021</a:t>
            </a:fld>
            <a:endParaRPr lang="es-CO"/>
          </a:p>
        </p:txBody>
      </p:sp>
      <p:sp>
        <p:nvSpPr>
          <p:cNvPr id="6" name="Marcador de pie de página 5">
            <a:extLst>
              <a:ext uri="{FF2B5EF4-FFF2-40B4-BE49-F238E27FC236}">
                <a16:creationId xmlns:a16="http://schemas.microsoft.com/office/drawing/2014/main" id="{79280873-10C8-4012-BFDE-A711F2C5396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C82C07-11FA-4784-ABA4-E661C23E332D}"/>
              </a:ext>
            </a:extLst>
          </p:cNvPr>
          <p:cNvSpPr>
            <a:spLocks noGrp="1"/>
          </p:cNvSpPr>
          <p:nvPr>
            <p:ph type="sldNum" sz="quarter" idx="12"/>
          </p:nvPr>
        </p:nvSpPr>
        <p:spPr/>
        <p:txBody>
          <a:bodyPr/>
          <a:lstStyle/>
          <a:p>
            <a:fld id="{A9354FA1-42B1-430F-884E-C70E57258463}" type="slidenum">
              <a:rPr lang="es-CO" smtClean="0"/>
              <a:t>‹Nº›</a:t>
            </a:fld>
            <a:endParaRPr lang="es-CO"/>
          </a:p>
        </p:txBody>
      </p:sp>
    </p:spTree>
    <p:extLst>
      <p:ext uri="{BB962C8B-B14F-4D97-AF65-F5344CB8AC3E}">
        <p14:creationId xmlns:p14="http://schemas.microsoft.com/office/powerpoint/2010/main" val="361572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1C8661-6749-44A6-977E-27FC1D65A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15A9AFE-48FD-40ED-9F54-F6192120F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8AB4436-01B6-457C-8438-0C2F09FA7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39E80-3A77-44DB-9489-9E984EDF540D}" type="datetimeFigureOut">
              <a:rPr lang="es-CO" smtClean="0"/>
              <a:t>20/08/2021</a:t>
            </a:fld>
            <a:endParaRPr lang="es-CO"/>
          </a:p>
        </p:txBody>
      </p:sp>
      <p:sp>
        <p:nvSpPr>
          <p:cNvPr id="5" name="Marcador de pie de página 4">
            <a:extLst>
              <a:ext uri="{FF2B5EF4-FFF2-40B4-BE49-F238E27FC236}">
                <a16:creationId xmlns:a16="http://schemas.microsoft.com/office/drawing/2014/main" id="{7BF0006D-F578-475D-AEEC-0436A1188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2CA261A-3045-4289-8346-7D7FC7403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4FA1-42B1-430F-884E-C70E57258463}" type="slidenum">
              <a:rPr lang="es-CO" smtClean="0"/>
              <a:t>‹Nº›</a:t>
            </a:fld>
            <a:endParaRPr lang="es-CO"/>
          </a:p>
        </p:txBody>
      </p:sp>
    </p:spTree>
    <p:extLst>
      <p:ext uri="{BB962C8B-B14F-4D97-AF65-F5344CB8AC3E}">
        <p14:creationId xmlns:p14="http://schemas.microsoft.com/office/powerpoint/2010/main" val="641620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ECDD4-A109-40D7-8EA3-FA5410212A4A}"/>
              </a:ext>
            </a:extLst>
          </p:cNvPr>
          <p:cNvSpPr>
            <a:spLocks noGrp="1"/>
          </p:cNvSpPr>
          <p:nvPr>
            <p:ph type="ctrTitle"/>
          </p:nvPr>
        </p:nvSpPr>
        <p:spPr/>
        <p:txBody>
          <a:bodyPr>
            <a:normAutofit fontScale="90000"/>
          </a:bodyPr>
          <a:lstStyle/>
          <a:p>
            <a:r>
              <a:rPr lang="en-US" dirty="0"/>
              <a:t>Determination of Silica in Wheat Leaves with ATR-FTIR-Chemometrics</a:t>
            </a:r>
            <a:endParaRPr lang="es-CO" dirty="0"/>
          </a:p>
        </p:txBody>
      </p:sp>
      <p:sp>
        <p:nvSpPr>
          <p:cNvPr id="3" name="Subtítulo 2">
            <a:extLst>
              <a:ext uri="{FF2B5EF4-FFF2-40B4-BE49-F238E27FC236}">
                <a16:creationId xmlns:a16="http://schemas.microsoft.com/office/drawing/2014/main" id="{EBC668E3-C660-44AF-BAEE-1264C4A160F5}"/>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322807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A8965-BB6D-4F1B-95A1-A7735F6F8BF7}"/>
              </a:ext>
            </a:extLst>
          </p:cNvPr>
          <p:cNvSpPr>
            <a:spLocks noGrp="1"/>
          </p:cNvSpPr>
          <p:nvPr>
            <p:ph type="title"/>
          </p:nvPr>
        </p:nvSpPr>
        <p:spPr/>
        <p:txBody>
          <a:bodyPr/>
          <a:lstStyle/>
          <a:p>
            <a:r>
              <a:rPr lang="en-US" dirty="0" err="1"/>
              <a:t>Contenido</a:t>
            </a:r>
            <a:endParaRPr lang="es-CO" dirty="0"/>
          </a:p>
        </p:txBody>
      </p:sp>
      <p:sp>
        <p:nvSpPr>
          <p:cNvPr id="3" name="Marcador de contenido 2">
            <a:extLst>
              <a:ext uri="{FF2B5EF4-FFF2-40B4-BE49-F238E27FC236}">
                <a16:creationId xmlns:a16="http://schemas.microsoft.com/office/drawing/2014/main" id="{0F1166F5-2490-4528-8765-724E5839F3F4}"/>
              </a:ext>
            </a:extLst>
          </p:cNvPr>
          <p:cNvSpPr>
            <a:spLocks noGrp="1"/>
          </p:cNvSpPr>
          <p:nvPr>
            <p:ph idx="1"/>
          </p:nvPr>
        </p:nvSpPr>
        <p:spPr/>
        <p:txBody>
          <a:bodyPr/>
          <a:lstStyle/>
          <a:p>
            <a:r>
              <a:rPr lang="en-US" dirty="0"/>
              <a:t>R</a:t>
            </a:r>
            <a:r>
              <a:rPr lang="es-CO" dirty="0" err="1"/>
              <a:t>evisi</a:t>
            </a:r>
            <a:r>
              <a:rPr lang="es-MX" dirty="0" err="1"/>
              <a:t>ón</a:t>
            </a:r>
            <a:r>
              <a:rPr lang="es-MX" dirty="0"/>
              <a:t> bibliográfica</a:t>
            </a:r>
            <a:endParaRPr lang="es-CO" dirty="0"/>
          </a:p>
          <a:p>
            <a:r>
              <a:rPr lang="es-CO" dirty="0"/>
              <a:t>Resultados del análisis</a:t>
            </a:r>
          </a:p>
          <a:p>
            <a:r>
              <a:rPr lang="es-CO" dirty="0"/>
              <a:t>Consideraciones </a:t>
            </a:r>
            <a:r>
              <a:rPr lang="es-CO" dirty="0" err="1"/>
              <a:t>parael</a:t>
            </a:r>
            <a:r>
              <a:rPr lang="es-CO" dirty="0"/>
              <a:t> manuscrito</a:t>
            </a:r>
            <a:endParaRPr lang="en-US" dirty="0"/>
          </a:p>
        </p:txBody>
      </p:sp>
    </p:spTree>
    <p:extLst>
      <p:ext uri="{BB962C8B-B14F-4D97-AF65-F5344CB8AC3E}">
        <p14:creationId xmlns:p14="http://schemas.microsoft.com/office/powerpoint/2010/main" val="70524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50B1C-09B4-4DF1-A48E-0218DFAFE54A}"/>
              </a:ext>
            </a:extLst>
          </p:cNvPr>
          <p:cNvSpPr>
            <a:spLocks noGrp="1"/>
          </p:cNvSpPr>
          <p:nvPr>
            <p:ph type="title"/>
          </p:nvPr>
        </p:nvSpPr>
        <p:spPr/>
        <p:txBody>
          <a:bodyPr>
            <a:normAutofit/>
          </a:bodyPr>
          <a:lstStyle/>
          <a:p>
            <a:r>
              <a:rPr lang="en-US" dirty="0"/>
              <a:t>Computers and Electronics in Agriculture</a:t>
            </a:r>
            <a:br>
              <a:rPr lang="en-US" dirty="0"/>
            </a:br>
            <a:endParaRPr lang="es-CO" dirty="0"/>
          </a:p>
        </p:txBody>
      </p:sp>
      <p:sp>
        <p:nvSpPr>
          <p:cNvPr id="3" name="Marcador de contenido 2">
            <a:extLst>
              <a:ext uri="{FF2B5EF4-FFF2-40B4-BE49-F238E27FC236}">
                <a16:creationId xmlns:a16="http://schemas.microsoft.com/office/drawing/2014/main" id="{553900D9-CE47-4901-BCAC-8EFE88EA3250}"/>
              </a:ext>
            </a:extLst>
          </p:cNvPr>
          <p:cNvSpPr>
            <a:spLocks noGrp="1"/>
          </p:cNvSpPr>
          <p:nvPr>
            <p:ph idx="1"/>
          </p:nvPr>
        </p:nvSpPr>
        <p:spPr>
          <a:xfrm>
            <a:off x="838200" y="1892737"/>
            <a:ext cx="3784134" cy="4351338"/>
          </a:xfrm>
        </p:spPr>
        <p:txBody>
          <a:bodyPr/>
          <a:lstStyle/>
          <a:p>
            <a:pPr algn="just"/>
            <a:r>
              <a:rPr lang="en-US" sz="1800" b="0" i="1" u="none" strike="noStrike" baseline="0" dirty="0">
                <a:highlight>
                  <a:srgbClr val="00FFFF"/>
                </a:highlight>
                <a:latin typeface="Verdana-Italic"/>
              </a:rPr>
              <a:t>Computers and Electronics in Agriculture </a:t>
            </a:r>
            <a:r>
              <a:rPr lang="en-US" sz="1800" b="0" i="0" u="none" strike="noStrike" baseline="0" dirty="0">
                <a:latin typeface="Verdana" panose="020B0604030504040204" pitchFamily="34" charset="0"/>
              </a:rPr>
              <a:t>provides international coverage of advances in the development and application of computer hardware, </a:t>
            </a:r>
            <a:r>
              <a:rPr lang="en-US" sz="1800" b="0" i="0" u="none" strike="noStrike" baseline="0" dirty="0">
                <a:highlight>
                  <a:srgbClr val="FFFF00"/>
                </a:highlight>
                <a:latin typeface="Verdana" panose="020B0604030504040204" pitchFamily="34" charset="0"/>
              </a:rPr>
              <a:t>software,</a:t>
            </a:r>
            <a:r>
              <a:rPr lang="en-US" sz="1800" b="0" i="0" u="none" strike="noStrike" baseline="0" dirty="0">
                <a:latin typeface="Verdana" panose="020B0604030504040204" pitchFamily="34" charset="0"/>
              </a:rPr>
              <a:t> electronic instrumentation, and </a:t>
            </a:r>
            <a:r>
              <a:rPr lang="en-US" sz="1800" b="0" i="0" u="none" strike="noStrike" baseline="0" dirty="0">
                <a:highlight>
                  <a:srgbClr val="FFFF00"/>
                </a:highlight>
                <a:latin typeface="Verdana" panose="020B0604030504040204" pitchFamily="34" charset="0"/>
              </a:rPr>
              <a:t>control systems for solving problems in agriculture</a:t>
            </a:r>
            <a:r>
              <a:rPr lang="en-US" sz="1800" b="0" i="0" u="none" strike="noStrike" baseline="0" dirty="0">
                <a:latin typeface="Verdana" panose="020B0604030504040204" pitchFamily="34" charset="0"/>
              </a:rPr>
              <a:t>, including agronomy, horticulture (in both its food and amenity aspects), forestry, aquaculture, and animal/livestock farming.</a:t>
            </a:r>
            <a:endParaRPr lang="es-CO" dirty="0"/>
          </a:p>
        </p:txBody>
      </p:sp>
      <p:sp>
        <p:nvSpPr>
          <p:cNvPr id="4" name="Marcador de contenido 2">
            <a:extLst>
              <a:ext uri="{FF2B5EF4-FFF2-40B4-BE49-F238E27FC236}">
                <a16:creationId xmlns:a16="http://schemas.microsoft.com/office/drawing/2014/main" id="{34B9506B-BCD3-4391-B66C-9AB7651D1F99}"/>
              </a:ext>
            </a:extLst>
          </p:cNvPr>
          <p:cNvSpPr txBox="1">
            <a:spLocks/>
          </p:cNvSpPr>
          <p:nvPr/>
        </p:nvSpPr>
        <p:spPr>
          <a:xfrm>
            <a:off x="6337184" y="1690688"/>
            <a:ext cx="5298346" cy="5036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0" i="0" u="none" strike="noStrike" baseline="0" dirty="0">
                <a:latin typeface="Verdana" panose="020B0604030504040204" pitchFamily="34" charset="0"/>
              </a:rPr>
              <a:t>The journal publishes original papers, reviews, and applications notes on topics pertaining to advances in the </a:t>
            </a:r>
            <a:r>
              <a:rPr lang="en-US" sz="1800" b="0" i="0" u="none" strike="noStrike" baseline="0" dirty="0">
                <a:highlight>
                  <a:srgbClr val="FFFF00"/>
                </a:highlight>
                <a:latin typeface="Verdana" panose="020B0604030504040204" pitchFamily="34" charset="0"/>
              </a:rPr>
              <a:t>use of computers </a:t>
            </a:r>
            <a:r>
              <a:rPr lang="en-US" sz="1800" b="0" i="0" u="none" strike="noStrike" baseline="0" dirty="0">
                <a:latin typeface="Verdana" panose="020B0604030504040204" pitchFamily="34" charset="0"/>
              </a:rPr>
              <a:t>or electronics in plant or animal agricultural production, including </a:t>
            </a:r>
            <a:r>
              <a:rPr lang="en-US" sz="1800" b="0" i="0" u="none" strike="noStrike" baseline="0" dirty="0">
                <a:highlight>
                  <a:srgbClr val="FFFF00"/>
                </a:highlight>
                <a:latin typeface="Verdana" panose="020B0604030504040204" pitchFamily="34" charset="0"/>
              </a:rPr>
              <a:t>agricultural</a:t>
            </a:r>
            <a:r>
              <a:rPr lang="en-US" sz="1800" b="0" i="0" u="none" strike="noStrike" baseline="0" dirty="0">
                <a:latin typeface="Verdana" panose="020B0604030504040204" pitchFamily="34" charset="0"/>
              </a:rPr>
              <a:t> soils, water, pests, controlled environments, structures, and </a:t>
            </a:r>
            <a:r>
              <a:rPr lang="en-US" sz="1800" b="0" i="0" u="none" strike="noStrike" baseline="0" dirty="0">
                <a:highlight>
                  <a:srgbClr val="FFFF00"/>
                </a:highlight>
                <a:latin typeface="Verdana" panose="020B0604030504040204" pitchFamily="34" charset="0"/>
              </a:rPr>
              <a:t>wastes</a:t>
            </a:r>
            <a:r>
              <a:rPr lang="en-US" sz="1800" b="0" i="0" u="none" strike="noStrike" baseline="0" dirty="0">
                <a:latin typeface="Verdana" panose="020B0604030504040204" pitchFamily="34" charset="0"/>
              </a:rPr>
              <a:t>, as well as the plants and animals themselves. Post-harvest operations considered part of agriculture (such as drying, storage, logistics, production assessment, trimming and separation of plant and animal material) are also covered. Relevant areas of technology include artificial intelligence, sensors, machine vision, robotics, </a:t>
            </a:r>
            <a:r>
              <a:rPr lang="es-CO" sz="1800" b="0" i="0" u="none" strike="noStrike" baseline="0" dirty="0">
                <a:latin typeface="Verdana" panose="020B0604030504040204" pitchFamily="34" charset="0"/>
              </a:rPr>
              <a:t>networking, and s</a:t>
            </a:r>
            <a:r>
              <a:rPr lang="es-CO" sz="1800" b="0" i="0" u="none" strike="noStrike" baseline="0" dirty="0">
                <a:highlight>
                  <a:srgbClr val="FFFF00"/>
                </a:highlight>
                <a:latin typeface="Verdana" panose="020B0604030504040204" pitchFamily="34" charset="0"/>
              </a:rPr>
              <a:t>imulation</a:t>
            </a:r>
            <a:r>
              <a:rPr lang="es-CO" sz="1800" dirty="0">
                <a:highlight>
                  <a:srgbClr val="FFFF00"/>
                </a:highlight>
                <a:latin typeface="Verdana" panose="020B0604030504040204" pitchFamily="34" charset="0"/>
              </a:rPr>
              <a:t>-</a:t>
            </a:r>
            <a:r>
              <a:rPr lang="es-CO" sz="1800" b="0" i="0" u="none" strike="noStrike" baseline="0" dirty="0">
                <a:highlight>
                  <a:srgbClr val="FFFF00"/>
                </a:highlight>
                <a:latin typeface="Verdana" panose="020B0604030504040204" pitchFamily="34" charset="0"/>
              </a:rPr>
              <a:t>modelling</a:t>
            </a:r>
            <a:r>
              <a:rPr lang="es-CO" sz="1800" b="0" i="0" u="none" strike="noStrike" baseline="0" dirty="0">
                <a:latin typeface="Verdana" panose="020B0604030504040204" pitchFamily="34" charset="0"/>
              </a:rPr>
              <a:t>.</a:t>
            </a:r>
            <a:endParaRPr lang="es-CO" dirty="0"/>
          </a:p>
        </p:txBody>
      </p:sp>
    </p:spTree>
    <p:extLst>
      <p:ext uri="{BB962C8B-B14F-4D97-AF65-F5344CB8AC3E}">
        <p14:creationId xmlns:p14="http://schemas.microsoft.com/office/powerpoint/2010/main" val="125525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50B1C-09B4-4DF1-A48E-0218DFAFE54A}"/>
              </a:ext>
            </a:extLst>
          </p:cNvPr>
          <p:cNvSpPr>
            <a:spLocks noGrp="1"/>
          </p:cNvSpPr>
          <p:nvPr>
            <p:ph type="title"/>
          </p:nvPr>
        </p:nvSpPr>
        <p:spPr/>
        <p:txBody>
          <a:bodyPr>
            <a:normAutofit/>
          </a:bodyPr>
          <a:lstStyle/>
          <a:p>
            <a:r>
              <a:rPr lang="en-US"/>
              <a:t>Computers and Electronics in Agriculture</a:t>
            </a:r>
            <a:br>
              <a:rPr lang="en-US"/>
            </a:br>
            <a:endParaRPr lang="es-CO" dirty="0"/>
          </a:p>
        </p:txBody>
      </p:sp>
      <p:pic>
        <p:nvPicPr>
          <p:cNvPr id="8" name="Imagen 7" descr="Interfaz de usuario gráfica, Texto, Aplicación, Chat o mensaje de texto&#10;&#10;Descripción generada automáticamente">
            <a:extLst>
              <a:ext uri="{FF2B5EF4-FFF2-40B4-BE49-F238E27FC236}">
                <a16:creationId xmlns:a16="http://schemas.microsoft.com/office/drawing/2014/main" id="{55F0CA20-C13D-4EE8-B40F-21ECE08F5E4F}"/>
              </a:ext>
            </a:extLst>
          </p:cNvPr>
          <p:cNvPicPr>
            <a:picLocks noChangeAspect="1"/>
          </p:cNvPicPr>
          <p:nvPr/>
        </p:nvPicPr>
        <p:blipFill>
          <a:blip r:embed="rId2"/>
          <a:stretch>
            <a:fillRect/>
          </a:stretch>
        </p:blipFill>
        <p:spPr>
          <a:xfrm>
            <a:off x="703174" y="1505313"/>
            <a:ext cx="4304798" cy="1923687"/>
          </a:xfrm>
          <a:prstGeom prst="rect">
            <a:avLst/>
          </a:prstGeom>
        </p:spPr>
      </p:pic>
      <p:sp>
        <p:nvSpPr>
          <p:cNvPr id="9" name="CuadroTexto 8">
            <a:extLst>
              <a:ext uri="{FF2B5EF4-FFF2-40B4-BE49-F238E27FC236}">
                <a16:creationId xmlns:a16="http://schemas.microsoft.com/office/drawing/2014/main" id="{B3ABA8FE-7A5E-4EDC-9AAC-1718AF7E7678}"/>
              </a:ext>
            </a:extLst>
          </p:cNvPr>
          <p:cNvSpPr txBox="1"/>
          <p:nvPr/>
        </p:nvSpPr>
        <p:spPr>
          <a:xfrm>
            <a:off x="6096000" y="1580125"/>
            <a:ext cx="5146607" cy="1477328"/>
          </a:xfrm>
          <a:prstGeom prst="rect">
            <a:avLst/>
          </a:prstGeom>
          <a:noFill/>
        </p:spPr>
        <p:txBody>
          <a:bodyPr wrap="square" rtlCol="0">
            <a:spAutoFit/>
          </a:bodyPr>
          <a:lstStyle/>
          <a:p>
            <a:pPr algn="ctr"/>
            <a:r>
              <a:rPr lang="en-US" sz="1800" b="0" i="0" u="none" strike="noStrike" baseline="0" dirty="0">
                <a:latin typeface="Verdana" panose="020B0604030504040204" pitchFamily="34" charset="0"/>
              </a:rPr>
              <a:t>Original research papers should report the results of original research. The material </a:t>
            </a:r>
            <a:r>
              <a:rPr lang="en-US" sz="1800" b="0" i="0" u="none" strike="noStrike" baseline="0" dirty="0">
                <a:highlight>
                  <a:srgbClr val="FFFF00"/>
                </a:highlight>
                <a:latin typeface="Verdana" panose="020B0604030504040204" pitchFamily="34" charset="0"/>
              </a:rPr>
              <a:t>should not have</a:t>
            </a:r>
          </a:p>
          <a:p>
            <a:pPr algn="ctr"/>
            <a:r>
              <a:rPr lang="en-US" sz="1800" b="0" i="0" u="none" strike="noStrike" baseline="0" dirty="0">
                <a:highlight>
                  <a:srgbClr val="FFFF00"/>
                </a:highlight>
                <a:latin typeface="Verdana" panose="020B0604030504040204" pitchFamily="34" charset="0"/>
              </a:rPr>
              <a:t>been previously published</a:t>
            </a:r>
            <a:r>
              <a:rPr lang="en-US" sz="1800" b="0" i="0" u="none" strike="noStrike" baseline="0" dirty="0">
                <a:latin typeface="Verdana" panose="020B0604030504040204" pitchFamily="34" charset="0"/>
              </a:rPr>
              <a:t> elsewhere, except in a preliminary form.</a:t>
            </a:r>
            <a:endParaRPr lang="es-CO" dirty="0"/>
          </a:p>
        </p:txBody>
      </p:sp>
    </p:spTree>
    <p:extLst>
      <p:ext uri="{BB962C8B-B14F-4D97-AF65-F5344CB8AC3E}">
        <p14:creationId xmlns:p14="http://schemas.microsoft.com/office/powerpoint/2010/main" val="9351622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220</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Verdana</vt:lpstr>
      <vt:lpstr>Verdana-Italic</vt:lpstr>
      <vt:lpstr>Tema de Office</vt:lpstr>
      <vt:lpstr>Determination of Silica in Wheat Leaves with ATR-FTIR-Chemometrics</vt:lpstr>
      <vt:lpstr>Contenido</vt:lpstr>
      <vt:lpstr>Computers and Electronics in Agriculture </vt:lpstr>
      <vt:lpstr>Computers and Electronics in Agriculture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Felipe Beltrán Rodriguez</dc:creator>
  <cp:lastModifiedBy>Andrés Felipe Beltrán Rodriguez</cp:lastModifiedBy>
  <cp:revision>2</cp:revision>
  <dcterms:created xsi:type="dcterms:W3CDTF">2021-08-20T18:13:06Z</dcterms:created>
  <dcterms:modified xsi:type="dcterms:W3CDTF">2021-08-20T22:50:52Z</dcterms:modified>
</cp:coreProperties>
</file>