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938963" cy="9236075"/>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E54"/>
    <a:srgbClr val="131F33"/>
    <a:srgbClr val="F76900"/>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54" autoAdjust="0"/>
    <p:restoredTop sz="96349" autoAdjust="0"/>
  </p:normalViewPr>
  <p:slideViewPr>
    <p:cSldViewPr snapToObjects="1">
      <p:cViewPr>
        <p:scale>
          <a:sx n="40" d="100"/>
          <a:sy n="40" d="100"/>
        </p:scale>
        <p:origin x="416"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6884" cy="461804"/>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930473" y="0"/>
            <a:ext cx="3006884" cy="461804"/>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4/27/23</a:t>
            </a:fld>
            <a:endParaRPr lang="en-US"/>
          </a:p>
        </p:txBody>
      </p:sp>
      <p:sp>
        <p:nvSpPr>
          <p:cNvPr id="4" name="Slide Image Placeholder 3"/>
          <p:cNvSpPr>
            <a:spLocks noGrp="1" noRot="1" noChangeAspect="1"/>
          </p:cNvSpPr>
          <p:nvPr>
            <p:ph type="sldImg" idx="2"/>
          </p:nvPr>
        </p:nvSpPr>
        <p:spPr>
          <a:xfrm>
            <a:off x="1160463" y="692150"/>
            <a:ext cx="4618037" cy="34639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93897" y="4387136"/>
            <a:ext cx="5551170" cy="415623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06884" cy="461804"/>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930473" y="8772668"/>
            <a:ext cx="3006884" cy="461804"/>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for a 48” x 36” poster</a:t>
            </a:r>
          </a:p>
        </p:txBody>
      </p:sp>
      <p:sp>
        <p:nvSpPr>
          <p:cNvPr id="4" name="Slide Number Placeholder 3"/>
          <p:cNvSpPr>
            <a:spLocks noGrp="1"/>
          </p:cNvSpPr>
          <p:nvPr>
            <p:ph type="sldNum" sz="quarter" idx="5"/>
          </p:nvPr>
        </p:nvSpPr>
        <p:spPr/>
        <p:txBody>
          <a:bodyPr/>
          <a:lstStyle/>
          <a:p>
            <a:pPr>
              <a:defRPr/>
            </a:pPr>
            <a:fld id="{E72FF227-20E3-6C4F-8C56-249F9EE6D58F}" type="slidenum">
              <a:rPr lang="en-US" smtClean="0"/>
              <a:pPr>
                <a:defRPr/>
              </a:pPr>
              <a:t>1</a:t>
            </a:fld>
            <a:endParaRPr lang="en-US"/>
          </a:p>
        </p:txBody>
      </p:sp>
    </p:spTree>
    <p:extLst>
      <p:ext uri="{BB962C8B-B14F-4D97-AF65-F5344CB8AC3E}">
        <p14:creationId xmlns:p14="http://schemas.microsoft.com/office/powerpoint/2010/main" val="389444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4/27/23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4/27/23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4/27/23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4/27/23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4/27/23</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4/27/23</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4/27/23</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4/27/23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4/27/23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0BDCEF4-5F44-4BCB-986F-08DC9D8E2416}"/>
              </a:ext>
            </a:extLst>
          </p:cNvPr>
          <p:cNvSpPr>
            <a:spLocks noGrp="1"/>
          </p:cNvSpPr>
          <p:nvPr>
            <p:ph type="title" idx="4294967295"/>
          </p:nvPr>
        </p:nvSpPr>
        <p:spPr>
          <a:xfrm>
            <a:off x="1066800" y="844886"/>
            <a:ext cx="31470600" cy="1477963"/>
          </a:xfrm>
          <a:prstGeom prst="rect">
            <a:avLst/>
          </a:prstGeom>
        </p:spPr>
        <p:txBody>
          <a:bodyPr/>
          <a:lstStyle/>
          <a:p>
            <a:pPr algn="l"/>
            <a:r>
              <a:rPr lang="en-US" sz="6000" kern="1200" dirty="0">
                <a:solidFill>
                  <a:srgbClr val="F76900"/>
                </a:solidFill>
                <a:effectLst/>
                <a:latin typeface="Arial Black" panose="020B0A04020102020204" pitchFamily="34" charset="0"/>
                <a:ea typeface="ＭＳ Ｐゴシック" panose="020B0600070205080204" pitchFamily="34" charset="-128"/>
                <a:cs typeface="ＭＳ Ｐゴシック" panose="020B0600070205080204" pitchFamily="34" charset="-128"/>
              </a:rPr>
              <a:t>Understanding the Effects of a Stolen Base Threat on Pitcher Pitch Quality</a:t>
            </a:r>
            <a:endParaRPr lang="en-US" sz="6000" dirty="0">
              <a:solidFill>
                <a:srgbClr val="F76900"/>
              </a:solidFill>
            </a:endParaRPr>
          </a:p>
        </p:txBody>
      </p:sp>
      <p:sp>
        <p:nvSpPr>
          <p:cNvPr id="14337" name="Presenter Name and Coll"/>
          <p:cNvSpPr>
            <a:spLocks noChangeArrowheads="1"/>
          </p:cNvSpPr>
          <p:nvPr/>
        </p:nvSpPr>
        <p:spPr bwMode="auto">
          <a:xfrm>
            <a:off x="1143000" y="1834156"/>
            <a:ext cx="41605200" cy="1814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lnSpc>
                <a:spcPct val="150000"/>
              </a:lnSpc>
              <a:spcBef>
                <a:spcPct val="50000"/>
              </a:spcBef>
            </a:pPr>
            <a:r>
              <a:rPr lang="en-US" sz="5000" b="1" dirty="0">
                <a:solidFill>
                  <a:srgbClr val="000E54"/>
                </a:solidFill>
                <a:latin typeface="Georgia" charset="0"/>
                <a:cs typeface="Georgia" charset="0"/>
              </a:rPr>
              <a:t>Alexander Borelli</a:t>
            </a:r>
            <a:br>
              <a:rPr lang="en-US" sz="4800" b="1" dirty="0">
                <a:solidFill>
                  <a:srgbClr val="000E54"/>
                </a:solidFill>
                <a:latin typeface="Georgia" charset="0"/>
                <a:cs typeface="Georgia" charset="0"/>
              </a:rPr>
            </a:br>
            <a:r>
              <a:rPr lang="en-US" sz="2800" b="1" dirty="0">
                <a:solidFill>
                  <a:srgbClr val="000E54"/>
                </a:solidFill>
                <a:latin typeface="Georgia" charset="0"/>
                <a:cs typeface="Georgia" charset="0"/>
              </a:rPr>
              <a:t>Falk College of Sport and Human Dynamics, Syracuse University</a:t>
            </a:r>
          </a:p>
        </p:txBody>
      </p:sp>
      <p:sp>
        <p:nvSpPr>
          <p:cNvPr id="14341" name="Abstract"/>
          <p:cNvSpPr>
            <a:spLocks noChangeArrowheads="1"/>
          </p:cNvSpPr>
          <p:nvPr/>
        </p:nvSpPr>
        <p:spPr bwMode="auto">
          <a:xfrm>
            <a:off x="1157286" y="5181600"/>
            <a:ext cx="9815513" cy="1063543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F76900"/>
                </a:solidFill>
              </a:rPr>
              <a:t>ABSTRACT</a:t>
            </a:r>
          </a:p>
          <a:p>
            <a:r>
              <a:rPr lang="en-US" sz="2800" b="1" dirty="0"/>
              <a:t> </a:t>
            </a:r>
            <a:endParaRPr lang="en-US" sz="2800" dirty="0"/>
          </a:p>
          <a:p>
            <a:r>
              <a:rPr lang="en-US" sz="2800" u="none" strike="noStrike" dirty="0">
                <a:effectLst/>
                <a:latin typeface="Georgia" panose="02040502050405020303" pitchFamily="18" charset="0"/>
              </a:rPr>
              <a:t>The goal of this research paper is to determine whether characteristics of the base runner, such as their speed and stolen base tally, has any influence on the pitcher’s pitch quality. We analyze the effects of the threat of a stolen base on the quality of a pitcher’s pitch using Major League Baseball (MLB) play-by-play data from the 2011 through 2021 seasons. From our research we find evidence  to suggest that pitcher pitch quality decreases slightly in stolen base situations and that that effect is greatest for when there is a runner on first only and when it is a one run game. These effects are also present as you increase the base runner speed in late game situations and are even greater as you increase the number of stolen bases in all situations. In the 7th inning or later and a one run game, speed becomes more influential than stolen bases in affecting pitch quality, which we conclude that pitchers may feel more “pressure” from the runner despite them not being an active base stealer. </a:t>
            </a:r>
            <a:endParaRPr lang="en-US" sz="2800" dirty="0">
              <a:latin typeface="Georgia" panose="02040502050405020303" pitchFamily="18" charset="0"/>
              <a:cs typeface="Georgia" charset="0"/>
            </a:endParaRPr>
          </a:p>
        </p:txBody>
      </p:sp>
      <p:sp>
        <p:nvSpPr>
          <p:cNvPr id="14340" name="Introduction"/>
          <p:cNvSpPr>
            <a:spLocks noChangeArrowheads="1"/>
          </p:cNvSpPr>
          <p:nvPr/>
        </p:nvSpPr>
        <p:spPr bwMode="auto">
          <a:xfrm>
            <a:off x="1143000" y="16459200"/>
            <a:ext cx="9829800" cy="162306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endParaRPr lang="en-GB" sz="4000" b="1" dirty="0">
              <a:solidFill>
                <a:srgbClr val="CC3300"/>
              </a:solidFill>
            </a:endParaRPr>
          </a:p>
          <a:p>
            <a:r>
              <a:rPr lang="en-US" sz="2800" dirty="0"/>
              <a:t> </a:t>
            </a:r>
          </a:p>
          <a:p>
            <a:r>
              <a:rPr lang="en-US" sz="2800" dirty="0">
                <a:latin typeface="Georgia" charset="0"/>
                <a:cs typeface="Georgia" charset="0"/>
              </a:rPr>
              <a:t>Stolen bases and stolen base attempts have been decreasing continuously over the last few decades. The evidence provided to negate the worth of a stolen base has focused solely on the value of an out versus the value of the additional base. However, not much research has been done to understand if there are any external influences that add additional benefits to the batting/base stealing team.</a:t>
            </a:r>
          </a:p>
          <a:p>
            <a:endParaRPr lang="en-US" sz="28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a:p>
            <a:endParaRPr lang="en-US" sz="2800" dirty="0">
              <a:latin typeface="Georgia" charset="0"/>
              <a:cs typeface="Georgia" charset="0"/>
            </a:endParaRPr>
          </a:p>
          <a:p>
            <a:r>
              <a:rPr lang="en-US" sz="2800" dirty="0">
                <a:latin typeface="Georgia" charset="0"/>
                <a:cs typeface="Georgia" charset="0"/>
              </a:rPr>
              <a:t> </a:t>
            </a:r>
          </a:p>
          <a:p>
            <a:r>
              <a:rPr lang="en-US" sz="2800" dirty="0">
                <a:latin typeface="Georgia" charset="0"/>
                <a:cs typeface="Georgia" charset="0"/>
              </a:rPr>
              <a:t>By utilizing Stuff+, a popular pitching metric that aims to capture the quality of a pitch in one number, we can analyze whether pitcher pitch quality decreases when there is a runner on first, second, or first and second. From there, we can test whether the speed or number of stolen bases for that lead runner matters and if so, in which scenarios that effect is greatest.</a:t>
            </a:r>
          </a:p>
          <a:p>
            <a:endParaRPr lang="en-US" sz="2800" dirty="0">
              <a:latin typeface="Georgia" charset="0"/>
              <a:cs typeface="Georgia" charset="0"/>
            </a:endParaRPr>
          </a:p>
          <a:p>
            <a:r>
              <a:rPr lang="en-US" sz="2800" dirty="0">
                <a:latin typeface="Georgia" charset="0"/>
                <a:cs typeface="Georgia" charset="0"/>
              </a:rPr>
              <a:t>This research aims to provide an alternative perspective to the stolen base and potentially provide offenses more information as to how pitcher pitch quality may be influenced by the base runner.</a:t>
            </a:r>
          </a:p>
        </p:txBody>
      </p:sp>
      <p:sp>
        <p:nvSpPr>
          <p:cNvPr id="14342" name="Method"/>
          <p:cNvSpPr>
            <a:spLocks noChangeArrowheads="1"/>
          </p:cNvSpPr>
          <p:nvPr/>
        </p:nvSpPr>
        <p:spPr bwMode="auto">
          <a:xfrm>
            <a:off x="11734800" y="5181600"/>
            <a:ext cx="9829800" cy="27508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rPr>
              <a:t>METHOD</a:t>
            </a:r>
            <a:endParaRPr lang="en-GB" sz="4000" b="1" dirty="0">
              <a:solidFill>
                <a:srgbClr val="CC3300"/>
              </a:solidFill>
            </a:endParaRPr>
          </a:p>
          <a:p>
            <a:pPr marL="381000" indent="-381000"/>
            <a:endParaRPr lang="en-US" sz="2800" b="1" dirty="0"/>
          </a:p>
          <a:p>
            <a:pPr marL="381000" indent="-381000"/>
            <a:r>
              <a:rPr lang="en-US" sz="2800" dirty="0">
                <a:latin typeface="Georgia" charset="0"/>
                <a:cs typeface="Georgia" charset="0"/>
              </a:rPr>
              <a:t>The first step in my analysis was to create the Stuff+</a:t>
            </a:r>
          </a:p>
          <a:p>
            <a:pPr marL="381000" indent="-381000"/>
            <a:r>
              <a:rPr lang="en-US" sz="2800" dirty="0">
                <a:latin typeface="Georgia" charset="0"/>
                <a:cs typeface="Georgia" charset="0"/>
              </a:rPr>
              <a:t>metric. Most pitch quality metrics aren’t publicly</a:t>
            </a:r>
          </a:p>
          <a:p>
            <a:pPr marL="381000" indent="-381000"/>
            <a:r>
              <a:rPr lang="en-US" sz="2800" dirty="0">
                <a:latin typeface="Georgia" charset="0"/>
                <a:cs typeface="Georgia" charset="0"/>
              </a:rPr>
              <a:t>available, however, Eno Sarris of The Athletic has</a:t>
            </a:r>
          </a:p>
          <a:p>
            <a:pPr marL="381000" indent="-381000"/>
            <a:r>
              <a:rPr lang="en-US" sz="2800" dirty="0">
                <a:latin typeface="Georgia" charset="0"/>
                <a:cs typeface="Georgia" charset="0"/>
              </a:rPr>
              <a:t>provided the variables and methodology to create his</a:t>
            </a:r>
          </a:p>
          <a:p>
            <a:pPr marL="381000" indent="-381000"/>
            <a:r>
              <a:rPr lang="en-US" sz="2800" dirty="0">
                <a:latin typeface="Georgia" charset="0"/>
                <a:cs typeface="Georgia" charset="0"/>
              </a:rPr>
              <a:t>popularized Stuff+ metric. Using an </a:t>
            </a:r>
            <a:r>
              <a:rPr lang="en-US" sz="2800" dirty="0" err="1">
                <a:latin typeface="Georgia" charset="0"/>
                <a:cs typeface="Georgia" charset="0"/>
              </a:rPr>
              <a:t>XGBoost</a:t>
            </a:r>
            <a:r>
              <a:rPr lang="en-US" sz="2800" dirty="0">
                <a:latin typeface="Georgia" charset="0"/>
                <a:cs typeface="Georgia" charset="0"/>
              </a:rPr>
              <a:t> model and</a:t>
            </a:r>
          </a:p>
          <a:p>
            <a:pPr marL="381000" indent="-381000"/>
            <a:r>
              <a:rPr lang="en-US" sz="2800" dirty="0">
                <a:latin typeface="Georgia" charset="0"/>
                <a:cs typeface="Georgia" charset="0"/>
              </a:rPr>
              <a:t>regressing swinging strike on various pitch tracking</a:t>
            </a:r>
          </a:p>
          <a:p>
            <a:pPr marL="381000" indent="-381000"/>
            <a:r>
              <a:rPr lang="en-US" sz="2800" dirty="0">
                <a:latin typeface="Georgia" charset="0"/>
                <a:cs typeface="Georgia" charset="0"/>
              </a:rPr>
              <a:t>variables, we achieve our raw stuff metric. Then adjusting</a:t>
            </a:r>
          </a:p>
          <a:p>
            <a:pPr marL="381000" indent="-381000"/>
            <a:r>
              <a:rPr lang="en-US" sz="2800" dirty="0">
                <a:latin typeface="Georgia" charset="0"/>
                <a:cs typeface="Georgia" charset="0"/>
              </a:rPr>
              <a:t>this number for season and placing it on a 100 scale we</a:t>
            </a:r>
          </a:p>
          <a:p>
            <a:pPr marL="381000" indent="-381000"/>
            <a:r>
              <a:rPr lang="en-US" sz="2800" dirty="0">
                <a:latin typeface="Georgia" charset="0"/>
                <a:cs typeface="Georgia" charset="0"/>
              </a:rPr>
              <a:t>get our Stuff+ number. The variables and their</a:t>
            </a:r>
          </a:p>
          <a:p>
            <a:pPr marL="381000" indent="-381000"/>
            <a:r>
              <a:rPr lang="en-US" sz="2800" dirty="0">
                <a:latin typeface="Georgia" charset="0"/>
                <a:cs typeface="Georgia" charset="0"/>
              </a:rPr>
              <a:t>importance are provided below.</a:t>
            </a: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r>
              <a:rPr lang="en-US" sz="2800" dirty="0">
                <a:latin typeface="Georgia" charset="0"/>
                <a:cs typeface="Georgia" charset="0"/>
              </a:rPr>
              <a:t>After acquiring the Stuff+ metric, I then merged this</a:t>
            </a:r>
          </a:p>
          <a:p>
            <a:pPr marL="381000" indent="-381000"/>
            <a:r>
              <a:rPr lang="en-US" sz="2800" dirty="0">
                <a:latin typeface="Georgia" charset="0"/>
                <a:cs typeface="Georgia" charset="0"/>
              </a:rPr>
              <a:t>data with our pitch-by-pitch data and filtered it to</a:t>
            </a:r>
          </a:p>
          <a:p>
            <a:pPr marL="381000" indent="-381000"/>
            <a:r>
              <a:rPr lang="en-US" sz="2800" dirty="0">
                <a:latin typeface="Georgia" charset="0"/>
                <a:cs typeface="Georgia" charset="0"/>
              </a:rPr>
              <a:t>various stolen base situations: runner on first, runner on</a:t>
            </a:r>
          </a:p>
          <a:p>
            <a:pPr marL="381000" indent="-381000"/>
            <a:r>
              <a:rPr lang="en-US" sz="2800" dirty="0">
                <a:latin typeface="Georgia" charset="0"/>
                <a:cs typeface="Georgia" charset="0"/>
              </a:rPr>
              <a:t>second, runner on first and second. I then used a linear</a:t>
            </a:r>
          </a:p>
          <a:p>
            <a:pPr marL="381000" indent="-381000"/>
            <a:r>
              <a:rPr lang="en-US" sz="2800" dirty="0">
                <a:latin typeface="Georgia" charset="0"/>
                <a:cs typeface="Georgia" charset="0"/>
              </a:rPr>
              <a:t>regression model and regressed Stuff+ on a few factors</a:t>
            </a:r>
          </a:p>
          <a:p>
            <a:pPr marL="381000" indent="-381000"/>
            <a:r>
              <a:rPr lang="en-US" sz="2800" dirty="0">
                <a:latin typeface="Georgia" charset="0"/>
                <a:cs typeface="Georgia" charset="0"/>
              </a:rPr>
              <a:t>that may influence pitch quality, specifically the</a:t>
            </a:r>
          </a:p>
          <a:p>
            <a:pPr marL="381000" indent="-381000"/>
            <a:r>
              <a:rPr lang="en-US" sz="2800" dirty="0">
                <a:latin typeface="Georgia" charset="0"/>
                <a:cs typeface="Georgia" charset="0"/>
              </a:rPr>
              <a:t>FanGraphs runner speed and stolen base number. The</a:t>
            </a:r>
          </a:p>
          <a:p>
            <a:pPr marL="381000" indent="-381000"/>
            <a:r>
              <a:rPr lang="en-US" sz="2800" dirty="0">
                <a:latin typeface="Georgia" charset="0"/>
                <a:cs typeface="Georgia" charset="0"/>
              </a:rPr>
              <a:t>effects are analyzed in these three stolen base situations</a:t>
            </a:r>
          </a:p>
          <a:p>
            <a:pPr marL="381000" indent="-381000"/>
            <a:r>
              <a:rPr lang="en-US" sz="2800" dirty="0">
                <a:latin typeface="Georgia" charset="0"/>
                <a:cs typeface="Georgia" charset="0"/>
              </a:rPr>
              <a:t>as well as in various game situations. We look at how</a:t>
            </a:r>
          </a:p>
          <a:p>
            <a:pPr marL="381000" indent="-381000"/>
            <a:r>
              <a:rPr lang="en-US" sz="2800" dirty="0">
                <a:latin typeface="Georgia" charset="0"/>
                <a:cs typeface="Georgia" charset="0"/>
              </a:rPr>
              <a:t>these variables change in late game situations, close</a:t>
            </a:r>
          </a:p>
          <a:p>
            <a:pPr marL="381000" indent="-381000"/>
            <a:r>
              <a:rPr lang="en-US" sz="2800" dirty="0">
                <a:latin typeface="Georgia" charset="0"/>
                <a:cs typeface="Georgia" charset="0"/>
              </a:rPr>
              <a:t>games, and when the game is a one run game and in the</a:t>
            </a:r>
          </a:p>
          <a:p>
            <a:pPr marL="381000" indent="-381000"/>
            <a:r>
              <a:rPr lang="en-US" sz="2800" dirty="0">
                <a:latin typeface="Georgia" charset="0"/>
                <a:cs typeface="Georgia" charset="0"/>
              </a:rPr>
              <a:t>7</a:t>
            </a:r>
            <a:r>
              <a:rPr lang="en-US" sz="2800" baseline="30000" dirty="0">
                <a:latin typeface="Georgia" charset="0"/>
                <a:cs typeface="Georgia" charset="0"/>
              </a:rPr>
              <a:t>th</a:t>
            </a:r>
            <a:r>
              <a:rPr lang="en-US" sz="2800" dirty="0">
                <a:latin typeface="Georgia" charset="0"/>
                <a:cs typeface="Georgia" charset="0"/>
              </a:rPr>
              <a:t> inning or later. </a:t>
            </a:r>
          </a:p>
          <a:p>
            <a:pPr marL="381000" indent="-381000"/>
            <a:r>
              <a:rPr lang="en-US" sz="2800" dirty="0">
                <a:latin typeface="Georgia" charset="0"/>
                <a:cs typeface="Georgia" charset="0"/>
              </a:rPr>
              <a:t> </a:t>
            </a:r>
          </a:p>
        </p:txBody>
      </p:sp>
      <p:sp>
        <p:nvSpPr>
          <p:cNvPr id="14343" name="Results"/>
          <p:cNvSpPr>
            <a:spLocks noChangeArrowheads="1"/>
          </p:cNvSpPr>
          <p:nvPr/>
        </p:nvSpPr>
        <p:spPr bwMode="auto">
          <a:xfrm>
            <a:off x="22326600" y="5181600"/>
            <a:ext cx="9829800" cy="27508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dirty="0">
                <a:latin typeface="Georgia" charset="0"/>
                <a:cs typeface="Georgia" charset="0"/>
                <a:sym typeface="Wingdings" panose="05000000000000000000" pitchFamily="2" charset="2"/>
              </a:rPr>
              <a:t>The results in our model display evidence to suggest that the number of stolen bases by the baserunner is indicative of having an effect on pitcher pitch quality. We find that a one stolen base increase leads to a 0.001 decrease in Stuff+ for a runner on first only and that effect decreases to 0.002 for the runner on second with runners on first and second. The coefficient is negative and statistically significant for the lead runner in all three stolen base situations.</a:t>
            </a: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sym typeface="Wingdings" panose="05000000000000000000" pitchFamily="2" charset="2"/>
            </a:endParaRPr>
          </a:p>
          <a:p>
            <a:endParaRPr lang="en-US" sz="2800" dirty="0">
              <a:latin typeface="Georgia" charset="0"/>
              <a:cs typeface="Georgia" charset="0"/>
            </a:endParaRPr>
          </a:p>
          <a:p>
            <a:r>
              <a:rPr lang="en-US" sz="2800" dirty="0">
                <a:latin typeface="Georgia" charset="0"/>
                <a:cs typeface="Georgia" charset="0"/>
              </a:rPr>
              <a:t>When looking at various game situations, we experience similar or even greater effects. As seen in the table to the right, the second model, which is constricted to just 7</a:t>
            </a:r>
            <a:r>
              <a:rPr lang="en-US" sz="2800" baseline="30000" dirty="0">
                <a:latin typeface="Georgia" charset="0"/>
                <a:cs typeface="Georgia" charset="0"/>
              </a:rPr>
              <a:t>th</a:t>
            </a:r>
            <a:r>
              <a:rPr lang="en-US" sz="2800" dirty="0">
                <a:latin typeface="Georgia" charset="0"/>
                <a:cs typeface="Georgia" charset="0"/>
              </a:rPr>
              <a:t> inning or later, the runner on first stolen base total is negative and statistically significant. We also experience the runner on 1</a:t>
            </a:r>
            <a:r>
              <a:rPr lang="en-US" sz="2800" baseline="30000" dirty="0">
                <a:latin typeface="Georgia" charset="0"/>
                <a:cs typeface="Georgia" charset="0"/>
              </a:rPr>
              <a:t>st</a:t>
            </a:r>
            <a:r>
              <a:rPr lang="en-US" sz="2800" dirty="0">
                <a:latin typeface="Georgia" charset="0"/>
                <a:cs typeface="Georgia" charset="0"/>
              </a:rPr>
              <a:t> speed rating showing signs of a negative effect on pitcher pitch quality. In the situation of 7th inning or later and 1 run game, Stuff+ decreases by 0.018 for every 1 </a:t>
            </a:r>
            <a:r>
              <a:rPr lang="en-US" sz="2800" dirty="0" err="1">
                <a:latin typeface="Georgia" charset="0"/>
                <a:cs typeface="Georgia" charset="0"/>
              </a:rPr>
              <a:t>spd</a:t>
            </a:r>
            <a:r>
              <a:rPr lang="en-US" sz="2800" dirty="0">
                <a:latin typeface="Georgia" charset="0"/>
                <a:cs typeface="Georgia" charset="0"/>
              </a:rPr>
              <a:t> increase. </a:t>
            </a:r>
          </a:p>
          <a:p>
            <a:endParaRPr lang="en-US" sz="2800" dirty="0">
              <a:latin typeface="Georgia" charset="0"/>
              <a:cs typeface="Georgia" charset="0"/>
            </a:endParaRPr>
          </a:p>
          <a:p>
            <a:r>
              <a:rPr lang="en-US" sz="2800" dirty="0">
                <a:latin typeface="Georgia" charset="0"/>
                <a:cs typeface="Georgia" charset="0"/>
              </a:rPr>
              <a:t>We also see the interaction term between </a:t>
            </a:r>
            <a:r>
              <a:rPr lang="en-US" sz="2800" dirty="0" err="1">
                <a:latin typeface="Georgia" charset="0"/>
                <a:cs typeface="Georgia" charset="0"/>
              </a:rPr>
              <a:t>spd</a:t>
            </a:r>
            <a:r>
              <a:rPr lang="en-US" sz="2800" dirty="0">
                <a:latin typeface="Georgia" charset="0"/>
                <a:cs typeface="Georgia" charset="0"/>
              </a:rPr>
              <a:t> and score difference be negative and statistically significant. This coefficient is the greatest magnitude of all base runner variables throughout our models. This confirms our hypothesized ”pressure effects” as pitchers seem to have their pitch quality influenced in more important situations. As a game gets later and the score is within a run, pitchers typically experience greater pressure of succeeding a stolen base and experience a worse Stuff+.</a:t>
            </a:r>
          </a:p>
          <a:p>
            <a:endParaRPr lang="en-US" sz="2800" dirty="0">
              <a:latin typeface="Georgia" charset="0"/>
              <a:cs typeface="Georgia" charset="0"/>
            </a:endParaRPr>
          </a:p>
        </p:txBody>
      </p:sp>
      <p:sp>
        <p:nvSpPr>
          <p:cNvPr id="14344" name="Conclusions"/>
          <p:cNvSpPr>
            <a:spLocks noChangeArrowheads="1"/>
          </p:cNvSpPr>
          <p:nvPr/>
        </p:nvSpPr>
        <p:spPr bwMode="auto">
          <a:xfrm>
            <a:off x="32882342" y="18211801"/>
            <a:ext cx="9829800" cy="96611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a:t>
            </a:r>
          </a:p>
          <a:p>
            <a:pPr>
              <a:spcBef>
                <a:spcPct val="50000"/>
              </a:spcBef>
            </a:pPr>
            <a:endParaRPr lang="en-US" sz="2800" dirty="0"/>
          </a:p>
          <a:p>
            <a:r>
              <a:rPr lang="en-US" sz="2800" dirty="0">
                <a:latin typeface="Georgia" panose="02040502050405020303" pitchFamily="18" charset="0"/>
              </a:rPr>
              <a:t>The purpose of this research was to evaluate  possible influences in the stolen base setting and how pitcher pitch quality is affected by them. Each model analyzes how certain variables play a role on the dependent variable, Stuff+, and how significant these certain base runner characteristics are when it comes to disrupting the pitcher. </a:t>
            </a:r>
          </a:p>
          <a:p>
            <a:endParaRPr lang="en-US" sz="2800" dirty="0">
              <a:latin typeface="Georgia" panose="02040502050405020303" pitchFamily="18" charset="0"/>
            </a:endParaRPr>
          </a:p>
          <a:p>
            <a:r>
              <a:rPr lang="en-US" sz="2800" dirty="0">
                <a:latin typeface="Georgia" panose="02040502050405020303" pitchFamily="18" charset="0"/>
              </a:rPr>
              <a:t>Our findings display how pitchers do indeed tend to experience a decrease in pitch quality when there is a stolen base threat. These effects are even more noticeable in late close game situations which confirm our idea of the threat of a stolen base negatively influencing pitch quality.</a:t>
            </a:r>
          </a:p>
          <a:p>
            <a:endParaRPr lang="en-US" sz="2800" dirty="0">
              <a:latin typeface="Georgia" panose="02040502050405020303" pitchFamily="18" charset="0"/>
            </a:endParaRPr>
          </a:p>
          <a:p>
            <a:r>
              <a:rPr lang="en-US" sz="2800" dirty="0">
                <a:latin typeface="Georgia" panose="02040502050405020303" pitchFamily="18" charset="0"/>
              </a:rPr>
              <a:t>These findings can potentially help improve offensive strategy and ultimately create more stolen base attempts due to its influences.</a:t>
            </a:r>
          </a:p>
        </p:txBody>
      </p:sp>
      <p:sp>
        <p:nvSpPr>
          <p:cNvPr id="14346" name="References"/>
          <p:cNvSpPr>
            <a:spLocks noChangeArrowheads="1"/>
          </p:cNvSpPr>
          <p:nvPr/>
        </p:nvSpPr>
        <p:spPr bwMode="auto">
          <a:xfrm>
            <a:off x="32904113" y="28194000"/>
            <a:ext cx="9829800" cy="4495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REFERENCES</a:t>
            </a:r>
          </a:p>
          <a:p>
            <a:endParaRPr lang="en-US" sz="2800" dirty="0"/>
          </a:p>
          <a:p>
            <a:r>
              <a:rPr lang="en-US" sz="1800" b="0" i="0" u="none" strike="noStrike" dirty="0">
                <a:solidFill>
                  <a:srgbClr val="000000"/>
                </a:solidFill>
                <a:effectLst/>
                <a:latin typeface="Times New Roman" panose="02020603050405020304" pitchFamily="18" charset="0"/>
              </a:rPr>
              <a:t>Sarris, E. (2021, June 11). </a:t>
            </a:r>
            <a:r>
              <a:rPr lang="en-US" sz="1800" b="0" i="1" u="none" strike="noStrike" dirty="0">
                <a:solidFill>
                  <a:srgbClr val="000000"/>
                </a:solidFill>
                <a:effectLst/>
                <a:latin typeface="Times New Roman" panose="02020603050405020304" pitchFamily="18" charset="0"/>
              </a:rPr>
              <a:t>The pitcher report: What exactly is stuff+? featuring Rich Hill, Sam    Long, and more</a:t>
            </a:r>
            <a:r>
              <a:rPr lang="en-US" sz="1800" b="0" i="0" u="none" strike="noStrike" dirty="0">
                <a:solidFill>
                  <a:srgbClr val="000000"/>
                </a:solidFill>
                <a:effectLst/>
                <a:latin typeface="Times New Roman" panose="02020603050405020304" pitchFamily="18" charset="0"/>
              </a:rPr>
              <a:t>. The Athletic. Retrieved November 15, 2022, from </a:t>
            </a:r>
            <a:r>
              <a:rPr lang="en-US" sz="1800" b="0" i="0" strike="noStrike" dirty="0">
                <a:solidFill>
                  <a:srgbClr val="000000"/>
                </a:solidFill>
                <a:effectLst/>
                <a:latin typeface="Times New Roman" panose="02020603050405020304" pitchFamily="18" charset="0"/>
              </a:rPr>
              <a:t>https://theathletic.com/2641834/2021/06/11/the-pitcher-report-what-exactly-is-stuff-featuring-rich-hill-sam-long-and-more/</a:t>
            </a:r>
          </a:p>
          <a:p>
            <a:endParaRPr lang="en-US" sz="1800" dirty="0">
              <a:solidFill>
                <a:srgbClr val="000000"/>
              </a:solidFill>
              <a:latin typeface="Times New Roman" panose="02020603050405020304" pitchFamily="18" charset="0"/>
            </a:endParaRPr>
          </a:p>
          <a:p>
            <a:r>
              <a:rPr lang="en-US" sz="1800" b="0" i="0" u="none" strike="noStrike" dirty="0" err="1">
                <a:solidFill>
                  <a:srgbClr val="000000"/>
                </a:solidFill>
                <a:effectLst/>
                <a:latin typeface="Times New Roman" panose="02020603050405020304" pitchFamily="18" charset="0"/>
              </a:rPr>
              <a:t>Loughin</a:t>
            </a:r>
            <a:r>
              <a:rPr lang="en-US" sz="1800" b="0" i="0" u="none" strike="noStrike" dirty="0">
                <a:solidFill>
                  <a:srgbClr val="000000"/>
                </a:solidFill>
                <a:effectLst/>
                <a:latin typeface="Times New Roman" panose="02020603050405020304" pitchFamily="18" charset="0"/>
              </a:rPr>
              <a:t>, T. M., &amp; Bargen, J. L. (2008). Assessing pitcher and catcher influences on base stealing in Major League Baseball. </a:t>
            </a:r>
            <a:r>
              <a:rPr lang="en-US" sz="1800" b="0" i="1" u="none" strike="noStrike" dirty="0">
                <a:solidFill>
                  <a:srgbClr val="000000"/>
                </a:solidFill>
                <a:effectLst/>
                <a:latin typeface="Times New Roman" panose="02020603050405020304" pitchFamily="18" charset="0"/>
              </a:rPr>
              <a:t>Journal of Sports Sciences</a:t>
            </a:r>
            <a:r>
              <a:rPr lang="en-US" sz="1800" b="0" i="0" u="none" strike="noStrike" dirty="0">
                <a:solidFill>
                  <a:srgbClr val="000000"/>
                </a:solidFill>
                <a:effectLst/>
                <a:latin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rPr>
              <a:t>26</a:t>
            </a:r>
            <a:r>
              <a:rPr lang="en-US" sz="1800" b="0" i="0" u="none" strike="noStrike" dirty="0">
                <a:solidFill>
                  <a:srgbClr val="000000"/>
                </a:solidFill>
                <a:effectLst/>
                <a:latin typeface="Times New Roman" panose="02020603050405020304" pitchFamily="18" charset="0"/>
              </a:rPr>
              <a:t>(1), 15–20. https://</a:t>
            </a:r>
            <a:r>
              <a:rPr lang="en-US" sz="1800" b="0" i="0" u="none" strike="noStrike" dirty="0" err="1">
                <a:solidFill>
                  <a:srgbClr val="000000"/>
                </a:solidFill>
                <a:effectLst/>
                <a:latin typeface="Times New Roman" panose="02020603050405020304" pitchFamily="18" charset="0"/>
              </a:rPr>
              <a:t>doi.org</a:t>
            </a:r>
            <a:r>
              <a:rPr lang="en-US" sz="1800" b="0" i="0" u="none" strike="noStrike" dirty="0">
                <a:solidFill>
                  <a:srgbClr val="000000"/>
                </a:solidFill>
                <a:effectLst/>
                <a:latin typeface="Times New Roman" panose="02020603050405020304" pitchFamily="18" charset="0"/>
              </a:rPr>
              <a:t>/10.1080/02640410701287255</a:t>
            </a:r>
            <a:endParaRPr lang="en-US" sz="1800" b="0" i="0" strike="noStrike" dirty="0">
              <a:solidFill>
                <a:srgbClr val="000000"/>
              </a:solidFill>
              <a:effectLst/>
              <a:latin typeface="Times New Roman" panose="02020603050405020304" pitchFamily="18" charset="0"/>
            </a:endParaRPr>
          </a:p>
          <a:p>
            <a:endParaRPr lang="en-US" sz="1800" dirty="0">
              <a:solidFill>
                <a:srgbClr val="000000"/>
              </a:solidFill>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Wilson, J. (2017, March 16). </a:t>
            </a:r>
            <a:r>
              <a:rPr lang="en-US" sz="1800" b="0" i="1" u="none" strike="noStrike" dirty="0">
                <a:solidFill>
                  <a:srgbClr val="000000"/>
                </a:solidFill>
                <a:effectLst/>
                <a:latin typeface="Times New Roman" panose="02020603050405020304" pitchFamily="18" charset="0"/>
              </a:rPr>
              <a:t>Measuring the quality of a pitch</a:t>
            </a:r>
            <a:r>
              <a:rPr lang="en-US" sz="1800" b="0" i="0" u="none" strike="noStrike" dirty="0">
                <a:solidFill>
                  <a:srgbClr val="000000"/>
                </a:solidFill>
                <a:effectLst/>
                <a:latin typeface="Times New Roman" panose="02020603050405020304" pitchFamily="18" charset="0"/>
              </a:rPr>
              <a:t>. The Hardball Times. Retrieved November 15, 2022, from https://</a:t>
            </a:r>
            <a:r>
              <a:rPr lang="en-US" sz="1800" b="0" i="0" u="none" strike="noStrike" dirty="0" err="1">
                <a:solidFill>
                  <a:srgbClr val="000000"/>
                </a:solidFill>
                <a:effectLst/>
                <a:latin typeface="Times New Roman" panose="02020603050405020304" pitchFamily="18" charset="0"/>
              </a:rPr>
              <a:t>tht.fangraphs.com</a:t>
            </a:r>
            <a:r>
              <a:rPr lang="en-US" sz="1800" b="0" i="0" u="none" strike="noStrike" dirty="0">
                <a:solidFill>
                  <a:srgbClr val="000000"/>
                </a:solidFill>
                <a:effectLst/>
                <a:latin typeface="Times New Roman" panose="02020603050405020304" pitchFamily="18" charset="0"/>
              </a:rPr>
              <a:t>/measuring-the-quality-of-a-pitch/</a:t>
            </a:r>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2800" dirty="0"/>
          </a:p>
        </p:txBody>
      </p:sp>
      <p:pic>
        <p:nvPicPr>
          <p:cNvPr id="16" name="Falk Logo" descr="Text&#10;&#10;Description automatically generated">
            <a:extLst>
              <a:ext uri="{FF2B5EF4-FFF2-40B4-BE49-F238E27FC236}">
                <a16:creationId xmlns:a16="http://schemas.microsoft.com/office/drawing/2014/main" id="{FE2A9173-5A5F-48DC-A655-27ECE80BD35C}"/>
              </a:ext>
            </a:extLst>
          </p:cNvPr>
          <p:cNvPicPr>
            <a:picLocks noChangeAspect="1"/>
          </p:cNvPicPr>
          <p:nvPr/>
        </p:nvPicPr>
        <p:blipFill>
          <a:blip r:embed="rId3"/>
          <a:stretch>
            <a:fillRect/>
          </a:stretch>
        </p:blipFill>
        <p:spPr>
          <a:xfrm>
            <a:off x="33306828" y="634235"/>
            <a:ext cx="9517572" cy="2802977"/>
          </a:xfrm>
          <a:prstGeom prst="rect">
            <a:avLst/>
          </a:prstGeom>
        </p:spPr>
      </p:pic>
      <p:pic>
        <p:nvPicPr>
          <p:cNvPr id="5" name="Picture 4" descr="Chart, line chart&#10;&#10;Description automatically generated">
            <a:extLst>
              <a:ext uri="{FF2B5EF4-FFF2-40B4-BE49-F238E27FC236}">
                <a16:creationId xmlns:a16="http://schemas.microsoft.com/office/drawing/2014/main" id="{01C30116-DB27-B0F5-7F3B-9B60526E1A19}"/>
              </a:ext>
            </a:extLst>
          </p:cNvPr>
          <p:cNvPicPr>
            <a:picLocks noChangeAspect="1"/>
          </p:cNvPicPr>
          <p:nvPr/>
        </p:nvPicPr>
        <p:blipFill>
          <a:blip r:embed="rId4"/>
          <a:stretch>
            <a:fillRect/>
          </a:stretch>
        </p:blipFill>
        <p:spPr>
          <a:xfrm>
            <a:off x="1610588" y="21565466"/>
            <a:ext cx="8514827" cy="4419600"/>
          </a:xfrm>
          <a:prstGeom prst="rect">
            <a:avLst/>
          </a:prstGeom>
        </p:spPr>
      </p:pic>
      <p:pic>
        <p:nvPicPr>
          <p:cNvPr id="7" name="Picture 6" descr="Chart, funnel chart&#10;&#10;Description automatically generated">
            <a:extLst>
              <a:ext uri="{FF2B5EF4-FFF2-40B4-BE49-F238E27FC236}">
                <a16:creationId xmlns:a16="http://schemas.microsoft.com/office/drawing/2014/main" id="{E638926D-0673-48E6-C9AA-6AFEB9A6D60D}"/>
              </a:ext>
            </a:extLst>
          </p:cNvPr>
          <p:cNvPicPr>
            <a:picLocks noChangeAspect="1"/>
          </p:cNvPicPr>
          <p:nvPr/>
        </p:nvPicPr>
        <p:blipFill>
          <a:blip r:embed="rId5"/>
          <a:stretch>
            <a:fillRect/>
          </a:stretch>
        </p:blipFill>
        <p:spPr>
          <a:xfrm>
            <a:off x="12254697" y="11045141"/>
            <a:ext cx="9094806" cy="8004859"/>
          </a:xfrm>
          <a:prstGeom prst="rect">
            <a:avLst/>
          </a:prstGeom>
        </p:spPr>
      </p:pic>
      <p:pic>
        <p:nvPicPr>
          <p:cNvPr id="11" name="Picture 10" descr="Table&#10;&#10;Description automatically generated">
            <a:extLst>
              <a:ext uri="{FF2B5EF4-FFF2-40B4-BE49-F238E27FC236}">
                <a16:creationId xmlns:a16="http://schemas.microsoft.com/office/drawing/2014/main" id="{453F93DF-784E-7F35-5E36-18464562FE29}"/>
              </a:ext>
            </a:extLst>
          </p:cNvPr>
          <p:cNvPicPr>
            <a:picLocks noChangeAspect="1"/>
          </p:cNvPicPr>
          <p:nvPr/>
        </p:nvPicPr>
        <p:blipFill>
          <a:blip r:embed="rId6"/>
          <a:stretch>
            <a:fillRect/>
          </a:stretch>
        </p:blipFill>
        <p:spPr>
          <a:xfrm>
            <a:off x="13106400" y="24729676"/>
            <a:ext cx="7441227" cy="3143277"/>
          </a:xfrm>
          <a:prstGeom prst="rect">
            <a:avLst/>
          </a:prstGeom>
        </p:spPr>
      </p:pic>
      <p:pic>
        <p:nvPicPr>
          <p:cNvPr id="13" name="Picture 12" descr="Table&#10;&#10;Description automatically generated">
            <a:extLst>
              <a:ext uri="{FF2B5EF4-FFF2-40B4-BE49-F238E27FC236}">
                <a16:creationId xmlns:a16="http://schemas.microsoft.com/office/drawing/2014/main" id="{C5A52AE6-F3D2-3302-B15E-2BA4797B27B2}"/>
              </a:ext>
            </a:extLst>
          </p:cNvPr>
          <p:cNvPicPr>
            <a:picLocks noChangeAspect="1"/>
          </p:cNvPicPr>
          <p:nvPr/>
        </p:nvPicPr>
        <p:blipFill>
          <a:blip r:embed="rId7"/>
          <a:stretch>
            <a:fillRect/>
          </a:stretch>
        </p:blipFill>
        <p:spPr>
          <a:xfrm>
            <a:off x="13106400" y="28419651"/>
            <a:ext cx="7087917" cy="3473080"/>
          </a:xfrm>
          <a:prstGeom prst="rect">
            <a:avLst/>
          </a:prstGeom>
        </p:spPr>
      </p:pic>
      <p:sp>
        <p:nvSpPr>
          <p:cNvPr id="25" name="References">
            <a:extLst>
              <a:ext uri="{FF2B5EF4-FFF2-40B4-BE49-F238E27FC236}">
                <a16:creationId xmlns:a16="http://schemas.microsoft.com/office/drawing/2014/main" id="{62DE0B9E-3D99-CD57-3D9C-E2406208699D}"/>
              </a:ext>
            </a:extLst>
          </p:cNvPr>
          <p:cNvSpPr>
            <a:spLocks noChangeArrowheads="1"/>
          </p:cNvSpPr>
          <p:nvPr/>
        </p:nvSpPr>
        <p:spPr bwMode="auto">
          <a:xfrm>
            <a:off x="32882342" y="5181600"/>
            <a:ext cx="9829800" cy="12725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 CONT.</a:t>
            </a:r>
            <a:endParaRPr lang="en-GB" sz="4000" b="1" dirty="0">
              <a:solidFill>
                <a:srgbClr val="CC3300"/>
              </a:solidFill>
            </a:endParaRPr>
          </a:p>
          <a:p>
            <a:pPr>
              <a:spcBef>
                <a:spcPct val="50000"/>
              </a:spcBef>
            </a:pPr>
            <a:endParaRPr lang="en-GB" sz="4000" b="1" u="sng" dirty="0">
              <a:solidFill>
                <a:schemeClr val="tx2"/>
              </a:solidFill>
            </a:endParaRPr>
          </a:p>
        </p:txBody>
      </p:sp>
      <p:pic>
        <p:nvPicPr>
          <p:cNvPr id="24" name="Picture 23" descr="Table&#10;&#10;Description automatically generated">
            <a:extLst>
              <a:ext uri="{FF2B5EF4-FFF2-40B4-BE49-F238E27FC236}">
                <a16:creationId xmlns:a16="http://schemas.microsoft.com/office/drawing/2014/main" id="{61419089-8033-8896-1B48-941BEF111AC0}"/>
              </a:ext>
            </a:extLst>
          </p:cNvPr>
          <p:cNvPicPr>
            <a:picLocks noChangeAspect="1"/>
          </p:cNvPicPr>
          <p:nvPr/>
        </p:nvPicPr>
        <p:blipFill>
          <a:blip r:embed="rId8"/>
          <a:stretch>
            <a:fillRect/>
          </a:stretch>
        </p:blipFill>
        <p:spPr>
          <a:xfrm>
            <a:off x="33061956" y="6311576"/>
            <a:ext cx="9470571" cy="11584538"/>
          </a:xfrm>
          <a:prstGeom prst="rect">
            <a:avLst/>
          </a:prstGeom>
        </p:spPr>
      </p:pic>
      <p:pic>
        <p:nvPicPr>
          <p:cNvPr id="27" name="Picture 26" descr="Table&#10;&#10;Description automatically generated">
            <a:extLst>
              <a:ext uri="{FF2B5EF4-FFF2-40B4-BE49-F238E27FC236}">
                <a16:creationId xmlns:a16="http://schemas.microsoft.com/office/drawing/2014/main" id="{BEDDE73F-AEDB-B02C-ACEA-E476636809A7}"/>
              </a:ext>
            </a:extLst>
          </p:cNvPr>
          <p:cNvPicPr>
            <a:picLocks noChangeAspect="1"/>
          </p:cNvPicPr>
          <p:nvPr/>
        </p:nvPicPr>
        <p:blipFill>
          <a:blip r:embed="rId9"/>
          <a:stretch>
            <a:fillRect/>
          </a:stretch>
        </p:blipFill>
        <p:spPr>
          <a:xfrm>
            <a:off x="23926800" y="10591800"/>
            <a:ext cx="6629400" cy="13183466"/>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5">
      <a:dk1>
        <a:srgbClr val="000E54"/>
      </a:dk1>
      <a:lt1>
        <a:srgbClr val="FFFFFF"/>
      </a:lt1>
      <a:dk2>
        <a:srgbClr val="F76900"/>
      </a:dk2>
      <a:lt2>
        <a:srgbClr val="FAFAFA"/>
      </a:lt2>
      <a:accent1>
        <a:srgbClr val="000E54"/>
      </a:accent1>
      <a:accent2>
        <a:srgbClr val="F76900"/>
      </a:accent2>
      <a:accent3>
        <a:srgbClr val="191919"/>
      </a:accent3>
      <a:accent4>
        <a:srgbClr val="191919"/>
      </a:accent4>
      <a:accent5>
        <a:srgbClr val="000E54"/>
      </a:accent5>
      <a:accent6>
        <a:srgbClr val="F76900"/>
      </a:accent6>
      <a:hlink>
        <a:srgbClr val="191919"/>
      </a:hlink>
      <a:folHlink>
        <a:srgbClr val="19191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4857</TotalTime>
  <Words>1154</Words>
  <Application>Microsoft Macintosh PowerPoint</Application>
  <PresentationFormat>Custom</PresentationFormat>
  <Paragraphs>123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Understanding the Effects of a Stolen Base Threat on Pitcher Pitch Quality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Jessica Garay Redmond</dc:creator>
  <cp:keywords/>
  <dc:description/>
  <cp:lastModifiedBy>Alexander Frederick Borelli</cp:lastModifiedBy>
  <cp:revision>28</cp:revision>
  <cp:lastPrinted>2019-12-10T17:22:37Z</cp:lastPrinted>
  <dcterms:created xsi:type="dcterms:W3CDTF">2019-12-10T17:02:27Z</dcterms:created>
  <dcterms:modified xsi:type="dcterms:W3CDTF">2023-05-01T00:32:15Z</dcterms:modified>
  <cp:category/>
</cp:coreProperties>
</file>