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5" r:id="rId9"/>
    <p:sldId id="267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6" autoAdjust="0"/>
    <p:restoredTop sz="94660"/>
  </p:normalViewPr>
  <p:slideViewPr>
    <p:cSldViewPr snapToGrid="0">
      <p:cViewPr>
        <p:scale>
          <a:sx n="90" d="100"/>
          <a:sy n="90" d="100"/>
        </p:scale>
        <p:origin x="-54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E8EB-5AF1-4B4C-AEF0-F230D1AB2935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F6B4-243F-4274-9B7A-A8411066E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54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E8EB-5AF1-4B4C-AEF0-F230D1AB2935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F6B4-243F-4274-9B7A-A8411066E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21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E8EB-5AF1-4B4C-AEF0-F230D1AB2935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F6B4-243F-4274-9B7A-A8411066E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4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E8EB-5AF1-4B4C-AEF0-F230D1AB2935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F6B4-243F-4274-9B7A-A8411066E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76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E8EB-5AF1-4B4C-AEF0-F230D1AB2935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F6B4-243F-4274-9B7A-A8411066E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73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E8EB-5AF1-4B4C-AEF0-F230D1AB2935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F6B4-243F-4274-9B7A-A8411066E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12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E8EB-5AF1-4B4C-AEF0-F230D1AB2935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F6B4-243F-4274-9B7A-A8411066E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0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E8EB-5AF1-4B4C-AEF0-F230D1AB2935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F6B4-243F-4274-9B7A-A8411066E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52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E8EB-5AF1-4B4C-AEF0-F230D1AB2935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F6B4-243F-4274-9B7A-A8411066E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63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E8EB-5AF1-4B4C-AEF0-F230D1AB2935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F6B4-243F-4274-9B7A-A8411066E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E8EB-5AF1-4B4C-AEF0-F230D1AB2935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F6B4-243F-4274-9B7A-A8411066E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98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6E8EB-5AF1-4B4C-AEF0-F230D1AB2935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F6B4-243F-4274-9B7A-A8411066E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56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jboZzZsrnbAhVFxLwKHV1pDbgQjRx6BAgBEAU&amp;url=https://www.csun.edu/science/books/sourcebook/chapters/9-graphic-organizers/files/venn-colors.html&amp;psig=AOvVaw3hjwaKw7v8TuRkOIBbs7dm&amp;ust=1528180651131875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479715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48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Programming</a:t>
            </a:r>
            <a:r>
              <a:rPr kumimoji="1" lang="ja-JP" altLang="en-US" sz="48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 </a:t>
            </a:r>
            <a:r>
              <a:rPr kumimoji="1" lang="en-US" altLang="ja-JP" sz="48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Education</a:t>
            </a:r>
            <a:r>
              <a:rPr kumimoji="1" lang="ja-JP" altLang="en-US" sz="48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 </a:t>
            </a:r>
            <a:r>
              <a:rPr kumimoji="1" lang="en-US" altLang="ja-JP" sz="48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in</a:t>
            </a:r>
            <a:r>
              <a:rPr kumimoji="1" lang="ja-JP" altLang="en-US" sz="48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 </a:t>
            </a:r>
            <a:r>
              <a:rPr kumimoji="1" lang="en-US" altLang="ja-JP" sz="48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Elementary</a:t>
            </a:r>
            <a:r>
              <a:rPr kumimoji="1" lang="ja-JP" altLang="en-US" sz="48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 </a:t>
            </a:r>
            <a:r>
              <a:rPr kumimoji="1" lang="en-US" altLang="ja-JP" sz="48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Schools</a:t>
            </a:r>
            <a:br>
              <a:rPr kumimoji="1" lang="en-US" altLang="ja-JP" sz="48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</a:br>
            <a:r>
              <a:rPr lang="en-US" altLang="ja-JP" sz="48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Vision</a:t>
            </a:r>
            <a:r>
              <a:rPr lang="ja-JP" altLang="en-US" sz="4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 </a:t>
            </a:r>
            <a:r>
              <a:rPr lang="en-US" altLang="ja-JP" sz="48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202</a:t>
            </a:r>
            <a:r>
              <a:rPr lang="en-US" altLang="ja-JP" sz="4800" b="1" dirty="0">
                <a:solidFill>
                  <a:srgbClr val="FF0000"/>
                </a:solidFill>
                <a:latin typeface="Calibri Light" panose="020F0302020204030204" pitchFamily="34" charset="0"/>
              </a:rPr>
              <a:t>0</a:t>
            </a:r>
            <a:endParaRPr kumimoji="1" lang="ja-JP" altLang="en-US" sz="48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605050"/>
            <a:ext cx="9144000" cy="652749"/>
          </a:xfrm>
        </p:spPr>
        <p:txBody>
          <a:bodyPr/>
          <a:lstStyle/>
          <a:p>
            <a:r>
              <a:rPr kumimoji="1" lang="en-US" altLang="ja-JP" dirty="0" smtClean="0">
                <a:latin typeface="Calibri Light" panose="020F0302020204030204" pitchFamily="34" charset="0"/>
              </a:rPr>
              <a:t>Jean </a:t>
            </a:r>
            <a:r>
              <a:rPr kumimoji="1" lang="en-US" altLang="ja-JP" smtClean="0">
                <a:latin typeface="Calibri Light" panose="020F0302020204030204" pitchFamily="34" charset="0"/>
              </a:rPr>
              <a:t>Marie </a:t>
            </a:r>
            <a:r>
              <a:rPr kumimoji="1" lang="en-US" altLang="ja-JP" smtClean="0">
                <a:latin typeface="Calibri Light" panose="020F0302020204030204" pitchFamily="34" charset="0"/>
              </a:rPr>
              <a:t>Cimula</a:t>
            </a:r>
            <a:endParaRPr kumimoji="1" lang="ja-JP" alt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                      Workflow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738091" y="1565391"/>
            <a:ext cx="1508011" cy="283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Programming Logic</a:t>
            </a:r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677919" y="2364828"/>
            <a:ext cx="2685391" cy="59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Gentle Introduction of Programming Languages, including its advantages </a:t>
            </a:r>
            <a:r>
              <a:rPr lang="en-US" altLang="ja-JP" sz="1100" smtClean="0"/>
              <a:t>and limits</a:t>
            </a:r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9464220" y="5062410"/>
            <a:ext cx="1541337" cy="374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Orientation for future commitment</a:t>
            </a:r>
            <a:endParaRPr kumimoji="1" lang="ja-JP" altLang="en-US" sz="1100" dirty="0"/>
          </a:p>
        </p:txBody>
      </p:sp>
      <p:sp>
        <p:nvSpPr>
          <p:cNvPr id="7" name="正方形/長方形 6"/>
          <p:cNvSpPr/>
          <p:nvPr/>
        </p:nvSpPr>
        <p:spPr>
          <a:xfrm>
            <a:off x="1054384" y="3108905"/>
            <a:ext cx="1707929" cy="440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Basic Linear Algebra and Probability</a:t>
            </a:r>
            <a:endParaRPr kumimoji="1" lang="ja-JP" altLang="en-US" sz="1100" dirty="0"/>
          </a:p>
        </p:txBody>
      </p:sp>
      <p:sp>
        <p:nvSpPr>
          <p:cNvPr id="8" name="正方形/長方形 7"/>
          <p:cNvSpPr/>
          <p:nvPr/>
        </p:nvSpPr>
        <p:spPr>
          <a:xfrm>
            <a:off x="949930" y="3801927"/>
            <a:ext cx="1518289" cy="30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Choice of Type App</a:t>
            </a:r>
            <a:endParaRPr kumimoji="1" lang="ja-JP" altLang="en-US" sz="1100" dirty="0"/>
          </a:p>
        </p:txBody>
      </p:sp>
      <p:sp>
        <p:nvSpPr>
          <p:cNvPr id="10" name="正方形/長方形 9"/>
          <p:cNvSpPr/>
          <p:nvPr/>
        </p:nvSpPr>
        <p:spPr>
          <a:xfrm>
            <a:off x="899355" y="5135158"/>
            <a:ext cx="2017985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Introductory Data Science</a:t>
            </a:r>
            <a:endParaRPr kumimoji="1"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340728" y="5150560"/>
            <a:ext cx="2431831" cy="239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AI, Machine Learning, Big Data</a:t>
            </a:r>
            <a:endParaRPr kumimoji="1" lang="ja-JP" altLang="en-US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8163450" y="4736823"/>
            <a:ext cx="889319" cy="23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Academia</a:t>
            </a:r>
            <a:endParaRPr kumimoji="1" lang="ja-JP" altLang="en-US" sz="1100" dirty="0"/>
          </a:p>
        </p:txBody>
      </p:sp>
      <p:sp>
        <p:nvSpPr>
          <p:cNvPr id="13" name="正方形/長方形 12"/>
          <p:cNvSpPr/>
          <p:nvPr/>
        </p:nvSpPr>
        <p:spPr>
          <a:xfrm>
            <a:off x="8155838" y="5129516"/>
            <a:ext cx="1010043" cy="239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Professional</a:t>
            </a:r>
            <a:endParaRPr kumimoji="1" lang="ja-JP" altLang="en-US" sz="11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207652" y="5135158"/>
            <a:ext cx="750045" cy="238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Insight</a:t>
            </a:r>
            <a:endParaRPr kumimoji="1" lang="ja-JP" altLang="en-US" sz="1100" dirty="0"/>
          </a:p>
        </p:txBody>
      </p:sp>
      <p:cxnSp>
        <p:nvCxnSpPr>
          <p:cNvPr id="18" name="直線コネクタ 17"/>
          <p:cNvCxnSpPr>
            <a:stCxn id="5" idx="3"/>
          </p:cNvCxnSpPr>
          <p:nvPr/>
        </p:nvCxnSpPr>
        <p:spPr>
          <a:xfrm flipV="1">
            <a:off x="3363310" y="2641171"/>
            <a:ext cx="4392671" cy="199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7" idx="3"/>
          </p:cNvCxnSpPr>
          <p:nvPr/>
        </p:nvCxnSpPr>
        <p:spPr>
          <a:xfrm flipV="1">
            <a:off x="2762313" y="3329006"/>
            <a:ext cx="470197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7804905" y="2505205"/>
            <a:ext cx="815870" cy="2576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rgbClr val="FF0000"/>
                </a:solidFill>
              </a:rPr>
              <a:t>Required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464283" y="3229608"/>
            <a:ext cx="741618" cy="2165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rgbClr val="FF0000"/>
                </a:solidFill>
              </a:rPr>
              <a:t>Required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114800" y="3742916"/>
            <a:ext cx="3063240" cy="450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194810" y="3889930"/>
            <a:ext cx="765677" cy="21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Console</a:t>
            </a:r>
            <a:endParaRPr kumimoji="1" lang="ja-JP" altLang="en-US" sz="1100" dirty="0"/>
          </a:p>
        </p:txBody>
      </p:sp>
      <p:sp>
        <p:nvSpPr>
          <p:cNvPr id="29" name="正方形/長方形 28"/>
          <p:cNvSpPr/>
          <p:nvPr/>
        </p:nvSpPr>
        <p:spPr>
          <a:xfrm>
            <a:off x="5059345" y="3880492"/>
            <a:ext cx="600406" cy="223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Web</a:t>
            </a:r>
            <a:endParaRPr kumimoji="1" lang="ja-JP" altLang="en-US" sz="1100" dirty="0"/>
          </a:p>
        </p:txBody>
      </p:sp>
      <p:sp>
        <p:nvSpPr>
          <p:cNvPr id="30" name="正方形/長方形 29"/>
          <p:cNvSpPr/>
          <p:nvPr/>
        </p:nvSpPr>
        <p:spPr>
          <a:xfrm>
            <a:off x="5758609" y="3883483"/>
            <a:ext cx="600404" cy="2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Game</a:t>
            </a:r>
            <a:endParaRPr kumimoji="1" lang="ja-JP" altLang="en-US" sz="1100" dirty="0"/>
          </a:p>
        </p:txBody>
      </p:sp>
      <p:sp>
        <p:nvSpPr>
          <p:cNvPr id="31" name="正方形/長方形 30"/>
          <p:cNvSpPr/>
          <p:nvPr/>
        </p:nvSpPr>
        <p:spPr>
          <a:xfrm>
            <a:off x="6446224" y="3882884"/>
            <a:ext cx="634726" cy="220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Mobile</a:t>
            </a:r>
            <a:endParaRPr kumimoji="1" lang="ja-JP" altLang="en-US" sz="1100" dirty="0"/>
          </a:p>
        </p:txBody>
      </p:sp>
      <p:sp>
        <p:nvSpPr>
          <p:cNvPr id="32" name="正方形/長方形 31"/>
          <p:cNvSpPr/>
          <p:nvPr/>
        </p:nvSpPr>
        <p:spPr>
          <a:xfrm>
            <a:off x="4602905" y="4487186"/>
            <a:ext cx="1843319" cy="38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Traditional or NoSQL Database</a:t>
            </a:r>
            <a:endParaRPr kumimoji="1" lang="ja-JP" altLang="en-US" sz="1100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502560" y="1849171"/>
            <a:ext cx="0" cy="7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4867185" y="2641171"/>
            <a:ext cx="1378919" cy="69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5487560" y="3329006"/>
            <a:ext cx="0" cy="40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2468220" y="3954242"/>
            <a:ext cx="1620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endCxn id="11" idx="1"/>
          </p:cNvCxnSpPr>
          <p:nvPr/>
        </p:nvCxnSpPr>
        <p:spPr>
          <a:xfrm>
            <a:off x="2917340" y="5270546"/>
            <a:ext cx="142338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5487560" y="4193627"/>
            <a:ext cx="0" cy="29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2" idx="2"/>
          </p:cNvCxnSpPr>
          <p:nvPr/>
        </p:nvCxnSpPr>
        <p:spPr>
          <a:xfrm flipH="1">
            <a:off x="5511234" y="4868796"/>
            <a:ext cx="0" cy="28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11" idx="3"/>
            <a:endCxn id="14" idx="1"/>
          </p:cNvCxnSpPr>
          <p:nvPr/>
        </p:nvCxnSpPr>
        <p:spPr>
          <a:xfrm flipV="1">
            <a:off x="6772559" y="5254288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endCxn id="12" idx="1"/>
          </p:cNvCxnSpPr>
          <p:nvPr/>
        </p:nvCxnSpPr>
        <p:spPr>
          <a:xfrm flipV="1">
            <a:off x="7582674" y="4852074"/>
            <a:ext cx="580776" cy="26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endCxn id="13" idx="1"/>
          </p:cNvCxnSpPr>
          <p:nvPr/>
        </p:nvCxnSpPr>
        <p:spPr>
          <a:xfrm flipV="1">
            <a:off x="7967747" y="5249502"/>
            <a:ext cx="188091" cy="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78" idx="1"/>
          </p:cNvCxnSpPr>
          <p:nvPr/>
        </p:nvCxnSpPr>
        <p:spPr>
          <a:xfrm>
            <a:off x="7588235" y="5363845"/>
            <a:ext cx="567604" cy="69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12" idx="3"/>
          </p:cNvCxnSpPr>
          <p:nvPr/>
        </p:nvCxnSpPr>
        <p:spPr>
          <a:xfrm>
            <a:off x="9052769" y="4852074"/>
            <a:ext cx="617204" cy="18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" idx="3"/>
          </p:cNvCxnSpPr>
          <p:nvPr/>
        </p:nvCxnSpPr>
        <p:spPr>
          <a:xfrm flipV="1">
            <a:off x="11005557" y="5249501"/>
            <a:ext cx="61111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8155839" y="5937967"/>
            <a:ext cx="1010043" cy="239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Startup</a:t>
            </a:r>
            <a:endParaRPr kumimoji="1" lang="ja-JP" altLang="en-US" sz="1100" dirty="0"/>
          </a:p>
        </p:txBody>
      </p:sp>
      <p:cxnSp>
        <p:nvCxnSpPr>
          <p:cNvPr id="89" name="直線矢印コネクタ 88"/>
          <p:cNvCxnSpPr/>
          <p:nvPr/>
        </p:nvCxnSpPr>
        <p:spPr>
          <a:xfrm flipV="1">
            <a:off x="9173493" y="5428678"/>
            <a:ext cx="770607" cy="66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endCxn id="6" idx="1"/>
          </p:cNvCxnSpPr>
          <p:nvPr/>
        </p:nvCxnSpPr>
        <p:spPr>
          <a:xfrm flipV="1">
            <a:off x="9173493" y="5249502"/>
            <a:ext cx="290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4738091" y="1892636"/>
            <a:ext cx="739620" cy="2900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rgbClr val="FF0000"/>
                </a:solidFill>
              </a:rPr>
              <a:t>Required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2936613" y="4013329"/>
            <a:ext cx="815870" cy="2576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rgbClr val="FF0000"/>
                </a:solidFill>
              </a:rPr>
              <a:t>Focus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2936983" y="5322805"/>
            <a:ext cx="1405727" cy="325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rgbClr val="FF0000"/>
                </a:solidFill>
              </a:rPr>
              <a:t>Highly recommended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Getting Started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JM4ESG (Japan Meetup for Elementary School Geeks)</a:t>
            </a:r>
          </a:p>
          <a:p>
            <a:pPr marL="0" indent="0" algn="just">
              <a:buNone/>
            </a:pPr>
            <a:r>
              <a:rPr lang="en-US" altLang="ja-JP" sz="2000" dirty="0" smtClean="0">
                <a:latin typeface="Calibri Light" panose="020F0302020204030204" pitchFamily="34" charset="0"/>
              </a:rPr>
              <a:t>		# Arranging some meetup opportunities for ES students who are interested in 			   developing software to talk and share ideas between them.</a:t>
            </a:r>
          </a:p>
          <a:p>
            <a:pPr marL="0" indent="0" algn="just">
              <a:buNone/>
            </a:pPr>
            <a:r>
              <a:rPr lang="en-US" altLang="ja-JP" sz="2000" dirty="0" smtClean="0">
                <a:latin typeface="Calibri Light" panose="020F0302020204030204" pitchFamily="34" charset="0"/>
              </a:rPr>
              <a:t>                                # Communicating in group is very important. </a:t>
            </a:r>
          </a:p>
          <a:p>
            <a:pPr marL="0" indent="0" algn="just">
              <a:buNone/>
            </a:pPr>
            <a:r>
              <a:rPr lang="en-US" altLang="ja-JP" sz="2000" dirty="0" smtClean="0">
                <a:latin typeface="Calibri Light" panose="020F0302020204030204" pitchFamily="34" charset="0"/>
              </a:rPr>
              <a:t>		# They can easily convey thoughts and befriend for working on common projects</a:t>
            </a:r>
          </a:p>
          <a:p>
            <a:pPr marL="0" indent="0" algn="just">
              <a:buNone/>
            </a:pPr>
            <a:endParaRPr lang="en-US" altLang="ja-JP" sz="900" dirty="0" smtClean="0">
              <a:latin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iJESCup (i Japan Elementary School Cup)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sz="2000" dirty="0" smtClean="0">
                <a:latin typeface="Calibri Light" panose="020F0302020204030204" pitchFamily="34" charset="0"/>
              </a:rPr>
              <a:t>		# Organizing award events for encouraging brilliant business ideas (or software) 			 made by ES students.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sz="2000" dirty="0">
                <a:latin typeface="Calibri Light" panose="020F0302020204030204" pitchFamily="34" charset="0"/>
              </a:rPr>
              <a:t>	</a:t>
            </a:r>
            <a:r>
              <a:rPr lang="en-US" altLang="ja-JP" sz="2000" dirty="0" smtClean="0">
                <a:latin typeface="Calibri Light" panose="020F0302020204030204" pitchFamily="34" charset="0"/>
              </a:rPr>
              <a:t>	# This can incite them to work hard and propose some </a:t>
            </a:r>
            <a:r>
              <a:rPr lang="en-US" altLang="ja-JP" sz="2000" i="1" dirty="0" smtClean="0">
                <a:latin typeface="Calibri Light" panose="020F0302020204030204" pitchFamily="34" charset="0"/>
              </a:rPr>
              <a:t>bold ideas </a:t>
            </a:r>
            <a:r>
              <a:rPr lang="en-US" altLang="ja-JP" sz="2000" dirty="0" smtClean="0">
                <a:latin typeface="Calibri Light" panose="020F0302020204030204" pitchFamily="34" charset="0"/>
              </a:rPr>
              <a:t>and </a:t>
            </a:r>
            <a:r>
              <a:rPr lang="en-US" altLang="ja-JP" sz="2000" i="1" dirty="0" smtClean="0">
                <a:latin typeface="Calibri Light" panose="020F0302020204030204" pitchFamily="34" charset="0"/>
              </a:rPr>
              <a:t>breakthrough</a:t>
            </a:r>
            <a:r>
              <a:rPr lang="en-US" altLang="ja-JP" sz="2000" dirty="0" smtClean="0">
                <a:latin typeface="Calibri Light" panose="020F0302020204030204" pitchFamily="34" charset="0"/>
              </a:rPr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8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Thank You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Outline</a:t>
            </a:r>
            <a:endParaRPr kumimoji="1" lang="ja-JP" altLang="en-US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46400" y="1825625"/>
            <a:ext cx="8407400" cy="325170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Overview </a:t>
            </a:r>
          </a:p>
          <a:p>
            <a:pPr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Objectives</a:t>
            </a:r>
          </a:p>
          <a:p>
            <a:pPr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Age Discussion</a:t>
            </a:r>
          </a:p>
          <a:p>
            <a:pPr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Recommendation</a:t>
            </a:r>
          </a:p>
          <a:p>
            <a:pPr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Problem-Solving</a:t>
            </a:r>
            <a:r>
              <a:rPr lang="ja-JP" altLang="en-US" dirty="0" smtClean="0">
                <a:latin typeface="Calibri Light" panose="020F0302020204030204" pitchFamily="34" charset="0"/>
              </a:rPr>
              <a:t> </a:t>
            </a:r>
            <a:r>
              <a:rPr lang="en-US" altLang="ja-JP" dirty="0" smtClean="0">
                <a:latin typeface="Calibri Light" panose="020F0302020204030204" pitchFamily="34" charset="0"/>
              </a:rPr>
              <a:t>Skill</a:t>
            </a:r>
            <a:r>
              <a:rPr lang="ja-JP" altLang="en-US" dirty="0" smtClean="0">
                <a:latin typeface="Calibri Light" panose="020F0302020204030204" pitchFamily="34" charset="0"/>
              </a:rPr>
              <a:t> </a:t>
            </a:r>
            <a:r>
              <a:rPr lang="en-US" altLang="ja-JP" dirty="0" smtClean="0">
                <a:latin typeface="Calibri Light" panose="020F0302020204030204" pitchFamily="34" charset="0"/>
              </a:rPr>
              <a:t>Development</a:t>
            </a:r>
          </a:p>
          <a:p>
            <a:pPr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From Thinking to Programming </a:t>
            </a:r>
          </a:p>
          <a:p>
            <a:pPr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Workflow</a:t>
            </a:r>
          </a:p>
          <a:p>
            <a:pPr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Getting started</a:t>
            </a:r>
            <a:endParaRPr kumimoji="1" lang="ja-JP" altLang="en-US" sz="3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Overview</a:t>
            </a:r>
            <a:endParaRPr kumimoji="1" lang="ja-JP" altLang="en-US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41231" y="2518140"/>
            <a:ext cx="7317440" cy="245761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en-US" altLang="ja-JP" sz="1800" dirty="0" smtClean="0">
                <a:latin typeface="Calibri Light" panose="020F0302020204030204" pitchFamily="34" charset="0"/>
              </a:rPr>
              <a:t>Promote social contribution activities to build up an amazing society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altLang="ja-JP" sz="1800" dirty="0" smtClean="0">
                <a:latin typeface="Calibri Light" panose="020F0302020204030204" pitchFamily="34" charset="0"/>
              </a:rPr>
              <a:t>Emphasize on support educational activities for helping next generation and participating in the development of the local society</a:t>
            </a:r>
          </a:p>
          <a:p>
            <a:pPr algn="just">
              <a:buFontTx/>
              <a:buChar char="-"/>
            </a:pPr>
            <a:endParaRPr kumimoji="1" lang="ja-JP" altLang="en-US" sz="1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Objectives</a:t>
            </a:r>
            <a:endParaRPr kumimoji="1" lang="ja-JP" altLang="en-US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600" y="2308225"/>
            <a:ext cx="8712200" cy="24034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Instilling programming skills </a:t>
            </a:r>
            <a:r>
              <a:rPr lang="en-US" altLang="ja-JP" dirty="0">
                <a:latin typeface="Calibri Light" panose="020F0302020204030204" pitchFamily="34" charset="0"/>
              </a:rPr>
              <a:t>in </a:t>
            </a:r>
            <a:r>
              <a:rPr lang="en-US" altLang="ja-JP" dirty="0" smtClean="0">
                <a:latin typeface="Calibri Light" panose="020F0302020204030204" pitchFamily="34" charset="0"/>
              </a:rPr>
              <a:t>early age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Developing designated skills and prepare them for innovation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Demystifying what may become brain teaser for them later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Activating curiosity of children to perceive their own dream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ja-JP" dirty="0" smtClean="0">
                <a:latin typeface="Calibri Light" panose="020F0302020204030204" pitchFamily="34" charset="0"/>
              </a:rPr>
              <a:t>Activating entrepreneurial spirit in them</a:t>
            </a:r>
            <a:endParaRPr lang="en-US" altLang="ja-JP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12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Age Discussion </a:t>
            </a:r>
            <a:endParaRPr kumimoji="1" lang="ja-JP" altLang="en-US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97862" y="2495476"/>
            <a:ext cx="7996989" cy="14382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en-US" altLang="ja-JP" sz="1800" dirty="0" smtClean="0">
                <a:latin typeface="Calibri Light" panose="020F0302020204030204" pitchFamily="34" charset="0"/>
              </a:rPr>
              <a:t>With more than five courses at school…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altLang="ja-JP" sz="1800" dirty="0" smtClean="0">
                <a:latin typeface="Calibri Light" panose="020F0302020204030204" pitchFamily="34" charset="0"/>
              </a:rPr>
              <a:t>Will this initiative jeopardize the regular program? Is it</a:t>
            </a:r>
            <a:r>
              <a:rPr lang="ja-JP" altLang="en-US" sz="1800" dirty="0" smtClean="0">
                <a:latin typeface="Calibri Light" panose="020F0302020204030204" pitchFamily="34" charset="0"/>
              </a:rPr>
              <a:t> </a:t>
            </a:r>
            <a:r>
              <a:rPr lang="en-US" altLang="ja-JP" sz="1800" dirty="0" smtClean="0">
                <a:latin typeface="Calibri Light" panose="020F0302020204030204" pitchFamily="34" charset="0"/>
              </a:rPr>
              <a:t>too</a:t>
            </a:r>
            <a:r>
              <a:rPr lang="ja-JP" altLang="en-US" sz="1800" dirty="0" smtClean="0">
                <a:latin typeface="Calibri Light" panose="020F0302020204030204" pitchFamily="34" charset="0"/>
              </a:rPr>
              <a:t> </a:t>
            </a:r>
            <a:r>
              <a:rPr lang="en-US" altLang="ja-JP" sz="1800" dirty="0" smtClean="0">
                <a:latin typeface="Calibri Light" panose="020F0302020204030204" pitchFamily="34" charset="0"/>
              </a:rPr>
              <a:t>demanding?</a:t>
            </a:r>
          </a:p>
          <a:p>
            <a:pPr>
              <a:buFontTx/>
              <a:buChar char="-"/>
            </a:pPr>
            <a:endParaRPr kumimoji="1" lang="ja-JP" altLang="en-US" sz="1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Reco</a:t>
            </a:r>
            <a:r>
              <a:rPr lang="en-US" altLang="ja-JP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mmendation</a:t>
            </a:r>
            <a:endParaRPr kumimoji="1" lang="ja-JP" altLang="en-US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03359" y="1825624"/>
            <a:ext cx="7563386" cy="25549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1800" dirty="0" smtClean="0">
              <a:latin typeface="Calibri Light" panose="020F0302020204030204" pitchFamily="34" charset="0"/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altLang="ja-JP" sz="1800" dirty="0" smtClean="0">
                <a:latin typeface="Calibri Light" panose="020F0302020204030204" pitchFamily="34" charset="0"/>
              </a:rPr>
              <a:t>Identify Appropriate Toolkits (MySoftCut Concept)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sz="1800" dirty="0">
                <a:latin typeface="Calibri Light" panose="020F0302020204030204" pitchFamily="34" charset="0"/>
              </a:rPr>
              <a:t> </a:t>
            </a:r>
            <a:r>
              <a:rPr lang="en-US" altLang="ja-JP" sz="1800" dirty="0" smtClean="0">
                <a:latin typeface="Calibri Light" panose="020F0302020204030204" pitchFamily="34" charset="0"/>
              </a:rPr>
              <a:t>   MySoftCut can be a cheatsheet that clearly describes the overview of selected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sz="1800" dirty="0">
                <a:latin typeface="Calibri Light" panose="020F0302020204030204" pitchFamily="34" charset="0"/>
              </a:rPr>
              <a:t> </a:t>
            </a:r>
            <a:r>
              <a:rPr lang="en-US" altLang="ja-JP" sz="1800" dirty="0" smtClean="0">
                <a:latin typeface="Calibri Light" panose="020F0302020204030204" pitchFamily="34" charset="0"/>
              </a:rPr>
              <a:t>   programming languages and examples of applications that can be built using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sz="1800" dirty="0">
                <a:latin typeface="Calibri Light" panose="020F0302020204030204" pitchFamily="34" charset="0"/>
              </a:rPr>
              <a:t> </a:t>
            </a:r>
            <a:r>
              <a:rPr lang="en-US" altLang="ja-JP" sz="1800" dirty="0" smtClean="0">
                <a:latin typeface="Calibri Light" panose="020F0302020204030204" pitchFamily="34" charset="0"/>
              </a:rPr>
              <a:t>   these programming languages.</a:t>
            </a:r>
          </a:p>
          <a:p>
            <a:pPr marL="0" indent="0">
              <a:buNone/>
            </a:pP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038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Problem-Solving Skill Development</a:t>
            </a:r>
            <a:endParaRPr kumimoji="1" lang="ja-JP" altLang="en-US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448280" y="2602574"/>
            <a:ext cx="647865" cy="285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Idea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5363379" y="3565615"/>
            <a:ext cx="905219" cy="285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Approach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5363379" y="2602575"/>
            <a:ext cx="647865" cy="285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Code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sp>
        <p:nvSpPr>
          <p:cNvPr id="7" name="正方形/長方形 6"/>
          <p:cNvSpPr/>
          <p:nvPr/>
        </p:nvSpPr>
        <p:spPr>
          <a:xfrm>
            <a:off x="3221665" y="3547085"/>
            <a:ext cx="1055743" cy="285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 </a:t>
            </a:r>
            <a:r>
              <a:rPr kumimoji="1" lang="en-US" altLang="ja-JP" sz="1100" b="1" dirty="0" smtClean="0"/>
              <a:t>Description</a:t>
            </a:r>
            <a:endParaRPr kumimoji="1" lang="ja-JP" altLang="en-US" sz="11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519968" y="4548011"/>
            <a:ext cx="647865" cy="285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Result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sp>
        <p:nvSpPr>
          <p:cNvPr id="9" name="正方形/長方形 8"/>
          <p:cNvSpPr/>
          <p:nvPr/>
        </p:nvSpPr>
        <p:spPr>
          <a:xfrm>
            <a:off x="7416958" y="4548011"/>
            <a:ext cx="905219" cy="285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Test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cxnSp>
        <p:nvCxnSpPr>
          <p:cNvPr id="11" name="直線コネクタ 10"/>
          <p:cNvCxnSpPr>
            <a:stCxn id="4" idx="3"/>
            <a:endCxn id="6" idx="1"/>
          </p:cNvCxnSpPr>
          <p:nvPr/>
        </p:nvCxnSpPr>
        <p:spPr>
          <a:xfrm>
            <a:off x="4096145" y="2745145"/>
            <a:ext cx="1267234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321827" y="2807233"/>
            <a:ext cx="815870" cy="257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X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241203" y="3565615"/>
            <a:ext cx="1045223" cy="330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</a:rPr>
              <a:t>Thinking skill</a:t>
            </a:r>
          </a:p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</a:rPr>
              <a:t>Reasoning skill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348681" y="4830335"/>
            <a:ext cx="1045223" cy="330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</a:rPr>
              <a:t>Judgment skill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137697" y="4870996"/>
            <a:ext cx="1423468" cy="457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</a:rPr>
              <a:t>Interpretation skill</a:t>
            </a:r>
          </a:p>
          <a:p>
            <a:pPr algn="ctr"/>
            <a:r>
              <a:rPr lang="en-US" altLang="ja-JP" sz="900" b="1" dirty="0" smtClean="0">
                <a:solidFill>
                  <a:schemeClr val="tx1"/>
                </a:solidFill>
              </a:rPr>
              <a:t>Communication skill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4" idx="2"/>
            <a:endCxn id="7" idx="0"/>
          </p:cNvCxnSpPr>
          <p:nvPr/>
        </p:nvCxnSpPr>
        <p:spPr>
          <a:xfrm flipH="1">
            <a:off x="3749537" y="2887715"/>
            <a:ext cx="0" cy="65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269766" y="3652160"/>
            <a:ext cx="1080000" cy="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5637319" y="2887715"/>
            <a:ext cx="0" cy="6779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4277408" y="3771246"/>
            <a:ext cx="108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V="1">
            <a:off x="5858028" y="2887715"/>
            <a:ext cx="0" cy="6779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6167833" y="4764152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 flipV="1">
            <a:off x="5632065" y="2871496"/>
            <a:ext cx="5254" cy="8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5858035" y="3447380"/>
            <a:ext cx="10517" cy="12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5632065" y="3832227"/>
            <a:ext cx="2391" cy="71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5903142" y="3850756"/>
            <a:ext cx="0" cy="69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H="1">
            <a:off x="6167833" y="4617012"/>
            <a:ext cx="124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6286614" y="4383097"/>
            <a:ext cx="1045223" cy="272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>
                <a:solidFill>
                  <a:srgbClr val="FF0000"/>
                </a:solidFill>
              </a:rPr>
              <a:t>Improvement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4318150" y="3422619"/>
            <a:ext cx="1045223" cy="272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>
                <a:solidFill>
                  <a:srgbClr val="FF0000"/>
                </a:solidFill>
              </a:rPr>
              <a:t>Reformulation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4990672" y="4062967"/>
            <a:ext cx="877880" cy="272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>
                <a:solidFill>
                  <a:srgbClr val="FF0000"/>
                </a:solidFill>
              </a:rPr>
              <a:t>Adjustment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268598" y="4741408"/>
            <a:ext cx="1045223" cy="272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>
                <a:solidFill>
                  <a:srgbClr val="FF0000"/>
                </a:solidFill>
              </a:rPr>
              <a:t>Provisional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5632065" y="3946949"/>
            <a:ext cx="1338804" cy="272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>
                <a:solidFill>
                  <a:srgbClr val="FF0000"/>
                </a:solidFill>
              </a:rPr>
              <a:t>Processed Information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322152" y="3765316"/>
            <a:ext cx="1045223" cy="272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>
                <a:solidFill>
                  <a:srgbClr val="FF0000"/>
                </a:solidFill>
              </a:rPr>
              <a:t>Selected points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From Thinking to Programming</a:t>
            </a:r>
            <a:endParaRPr kumimoji="1" lang="ja-JP" altLang="en-US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55041" y="5505122"/>
            <a:ext cx="3268649" cy="28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https://www.csun.edu/science/books/sourcebook/chapters/9-graphic-organizers/files/venn-colors.html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50711" y="5130561"/>
            <a:ext cx="3268649" cy="28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711" y="2543088"/>
            <a:ext cx="3257550" cy="1838325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6477196" y="4381413"/>
            <a:ext cx="4512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https://terpconnect.umd.edu/~toh/ColorLesson/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251205" y="2153397"/>
            <a:ext cx="2194390" cy="28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Is it a Riddle?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17902" y="5791561"/>
            <a:ext cx="5183201" cy="455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Based on three main colors, namely Blue, Yellow and Red </a:t>
            </a:r>
            <a:endParaRPr kumimoji="1" lang="ja-JP" altLang="en-US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141982" y="4906235"/>
            <a:ext cx="5183201" cy="144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This Venn is still easier to memorize, right? 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Does it require Programming to do so?</a:t>
            </a: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endParaRPr lang="en-US" altLang="ja-JP" sz="105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When it comes to combine many colors,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How to make it easier for a Textile company to produce alluring and enticing colors on T-shirt?</a:t>
            </a: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How to solve up this tangle?</a:t>
            </a:r>
            <a:endParaRPr kumimoji="1" lang="ja-JP" altLang="en-US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26" name="Picture 2" descr="Image result for venn diagram color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03" y="2543088"/>
            <a:ext cx="57150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7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2562" y="386713"/>
            <a:ext cx="10515600" cy="1325563"/>
          </a:xfrm>
        </p:spPr>
        <p:txBody>
          <a:bodyPr/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Calibri Light" panose="020F0302020204030204" pitchFamily="34" charset="0"/>
              </a:rPr>
              <a:t>From Thinking to </a:t>
            </a:r>
            <a:r>
              <a:rPr lang="en-US" altLang="ja-JP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Programming…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30290" y="1814434"/>
            <a:ext cx="647865" cy="2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Idea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623470" y="1955313"/>
            <a:ext cx="1734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750" y="1710875"/>
            <a:ext cx="647747" cy="45674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913700" y="1761064"/>
            <a:ext cx="2343824" cy="383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 </a:t>
            </a:r>
            <a:r>
              <a:rPr lang="en-US" altLang="ja-JP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would like </a:t>
            </a:r>
            <a:r>
              <a:rPr lang="en-US" altLang="ja-JP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to make Cyan</a:t>
            </a:r>
            <a:endParaRPr kumimoji="1" lang="ja-JP" altLang="en-US" sz="20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30290" y="2272667"/>
            <a:ext cx="1088685" cy="2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Description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891922" y="2413289"/>
            <a:ext cx="120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949551" y="2211031"/>
            <a:ext cx="2260600" cy="383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Assumptions : </a:t>
            </a:r>
            <a:r>
              <a:rPr lang="en-US" altLang="ja-JP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 may need  </a:t>
            </a:r>
            <a:r>
              <a:rPr lang="en-US" altLang="ja-JP" sz="14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 </a:t>
            </a:r>
            <a:endParaRPr kumimoji="1" lang="ja-JP" altLang="en-US" sz="20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/>
          <a:srcRect r="5219" b="-2638"/>
          <a:stretch/>
        </p:blipFill>
        <p:spPr>
          <a:xfrm>
            <a:off x="6058425" y="2180361"/>
            <a:ext cx="565660" cy="413984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6553272" y="2193378"/>
            <a:ext cx="556610" cy="383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and</a:t>
            </a:r>
            <a:endParaRPr kumimoji="1" lang="ja-JP" altLang="en-US" sz="20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624" y="2128789"/>
            <a:ext cx="685800" cy="419100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1730290" y="2703283"/>
            <a:ext cx="943480" cy="25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Approach</a:t>
            </a:r>
            <a:endParaRPr kumimoji="1" lang="ja-JP" altLang="en-US" sz="11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818975" y="2829411"/>
            <a:ext cx="120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3741668" y="2637641"/>
            <a:ext cx="3223899" cy="383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Color mixture based Venn diagram</a:t>
            </a:r>
            <a:endParaRPr kumimoji="1" lang="ja-JP" altLang="en-US" sz="20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730290" y="3100500"/>
            <a:ext cx="647865" cy="2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Code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2460223" y="3246367"/>
            <a:ext cx="120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48535" y="3050092"/>
            <a:ext cx="1611483" cy="383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Let’s compute it</a:t>
            </a:r>
            <a:endParaRPr kumimoji="1" lang="ja-JP" altLang="en-US" sz="20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730290" y="3512211"/>
            <a:ext cx="647865" cy="2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Result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2460223" y="3645586"/>
            <a:ext cx="120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347" y="3435298"/>
            <a:ext cx="523875" cy="390525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1730290" y="3928286"/>
            <a:ext cx="647865" cy="2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Test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2460223" y="4064152"/>
            <a:ext cx="120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3628908" y="3866367"/>
            <a:ext cx="2017236" cy="383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Is it Cyan? </a:t>
            </a:r>
            <a:r>
              <a:rPr lang="en-US" altLang="ja-JP" sz="14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No, </a:t>
            </a:r>
            <a:r>
              <a:rPr lang="en-US" altLang="ja-JP" sz="14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it isn’t</a:t>
            </a:r>
            <a:endParaRPr kumimoji="1" lang="ja-JP" altLang="en-US" sz="20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730289" y="4322529"/>
            <a:ext cx="4220828" cy="383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Back to assumptions and tweak them</a:t>
            </a:r>
            <a:endParaRPr kumimoji="1" lang="ja-JP" altLang="en-US" sz="20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733280" y="4788530"/>
            <a:ext cx="1088685" cy="2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Description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2894912" y="4929152"/>
            <a:ext cx="120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3952541" y="4726894"/>
            <a:ext cx="2260600" cy="383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Assumptions : </a:t>
            </a:r>
            <a:r>
              <a:rPr lang="en-US" altLang="ja-JP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 may need  </a:t>
            </a:r>
            <a:r>
              <a:rPr lang="en-US" altLang="ja-JP" sz="14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 </a:t>
            </a:r>
            <a:endParaRPr kumimoji="1" lang="ja-JP" altLang="en-US" sz="20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425" y="4679250"/>
            <a:ext cx="523875" cy="390525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>
            <a:off x="6502509" y="4704305"/>
            <a:ext cx="556610" cy="383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and</a:t>
            </a:r>
            <a:endParaRPr kumimoji="1" lang="ja-JP" altLang="en-US" sz="20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727" y="4646249"/>
            <a:ext cx="685800" cy="419100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>
          <a:xfrm>
            <a:off x="1730290" y="5149615"/>
            <a:ext cx="943480" cy="25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Approach</a:t>
            </a:r>
            <a:endParaRPr kumimoji="1" lang="ja-JP" altLang="en-US" sz="1100" dirty="0"/>
          </a:p>
        </p:txBody>
      </p:sp>
      <p:cxnSp>
        <p:nvCxnSpPr>
          <p:cNvPr id="39" name="直線矢印コネクタ 38"/>
          <p:cNvCxnSpPr/>
          <p:nvPr/>
        </p:nvCxnSpPr>
        <p:spPr>
          <a:xfrm flipV="1">
            <a:off x="2818975" y="5275743"/>
            <a:ext cx="120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3771103" y="5066938"/>
            <a:ext cx="3223899" cy="383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Color mixture based Venn diagram</a:t>
            </a:r>
            <a:endParaRPr kumimoji="1" lang="ja-JP" altLang="en-US" sz="20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730290" y="5546832"/>
            <a:ext cx="647865" cy="2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Code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2460223" y="5692699"/>
            <a:ext cx="120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3536660" y="5472674"/>
            <a:ext cx="1611483" cy="402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Let’s compute it</a:t>
            </a:r>
            <a:endParaRPr kumimoji="1" lang="ja-JP" altLang="en-US" sz="20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730290" y="5958543"/>
            <a:ext cx="647865" cy="2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Result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cxnSp>
        <p:nvCxnSpPr>
          <p:cNvPr id="45" name="直線矢印コネクタ 44"/>
          <p:cNvCxnSpPr/>
          <p:nvPr/>
        </p:nvCxnSpPr>
        <p:spPr>
          <a:xfrm flipV="1">
            <a:off x="2460223" y="6091918"/>
            <a:ext cx="120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4619029" y="5935832"/>
            <a:ext cx="647865" cy="2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/>
              <a:t>Test</a:t>
            </a:r>
            <a:r>
              <a:rPr kumimoji="1" lang="ja-JP" altLang="en-US" sz="1100" dirty="0" smtClean="0"/>
              <a:t> </a:t>
            </a:r>
            <a:endParaRPr kumimoji="1" lang="ja-JP" altLang="en-US" sz="1100" dirty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5348962" y="6071698"/>
            <a:ext cx="120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図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668" y="5813582"/>
            <a:ext cx="647747" cy="456745"/>
          </a:xfrm>
          <a:prstGeom prst="rect">
            <a:avLst/>
          </a:prstGeom>
        </p:spPr>
      </p:pic>
      <p:sp>
        <p:nvSpPr>
          <p:cNvPr id="50" name="正方形/長方形 49"/>
          <p:cNvSpPr/>
          <p:nvPr/>
        </p:nvSpPr>
        <p:spPr>
          <a:xfrm>
            <a:off x="6557317" y="5886788"/>
            <a:ext cx="1006210" cy="383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Is it Cyan? </a:t>
            </a:r>
            <a:endParaRPr kumimoji="1" lang="ja-JP" altLang="en-US" sz="20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297" y="5836713"/>
            <a:ext cx="409575" cy="419100"/>
          </a:xfrm>
          <a:prstGeom prst="rect">
            <a:avLst/>
          </a:prstGeom>
        </p:spPr>
      </p:pic>
      <p:cxnSp>
        <p:nvCxnSpPr>
          <p:cNvPr id="53" name="直線コネクタ 52"/>
          <p:cNvCxnSpPr/>
          <p:nvPr/>
        </p:nvCxnSpPr>
        <p:spPr>
          <a:xfrm>
            <a:off x="8048847" y="1710875"/>
            <a:ext cx="0" cy="45594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8234382" y="2335758"/>
            <a:ext cx="3306323" cy="3735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rgbClr val="00B050"/>
                </a:solidFill>
                <a:latin typeface="Calibri Light" panose="020F0302020204030204" pitchFamily="34" charset="0"/>
              </a:rPr>
              <a:t>Begin</a:t>
            </a:r>
          </a:p>
          <a:p>
            <a:endParaRPr lang="en-US" altLang="ja-JP" sz="6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setTarget</a:t>
            </a:r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= ‘Cyan’;</a:t>
            </a:r>
          </a:p>
          <a:p>
            <a:endParaRPr lang="en-US" altLang="ja-JP" sz="7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StartingLine</a:t>
            </a:r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:</a:t>
            </a:r>
          </a:p>
          <a:p>
            <a:endParaRPr lang="en-US" altLang="ja-JP" sz="1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col1 = </a:t>
            </a:r>
            <a:r>
              <a:rPr lang="en-US" altLang="ja-JP" sz="1400" b="1" dirty="0" err="1" smtClean="0">
                <a:solidFill>
                  <a:srgbClr val="00B050"/>
                </a:solidFill>
                <a:latin typeface="Calibri Light" panose="020F0302020204030204" pitchFamily="34" charset="0"/>
              </a:rPr>
              <a:t>getInput</a:t>
            </a:r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(‘Type first color’);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col2 </a:t>
            </a:r>
            <a:r>
              <a:rPr lang="en-US" altLang="ja-JP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= </a:t>
            </a:r>
            <a:r>
              <a:rPr lang="en-US" altLang="ja-JP" sz="1400" b="1" dirty="0" err="1">
                <a:solidFill>
                  <a:srgbClr val="00B050"/>
                </a:solidFill>
                <a:latin typeface="Calibri Light" panose="020F0302020204030204" pitchFamily="34" charset="0"/>
              </a:rPr>
              <a:t>getInput</a:t>
            </a:r>
            <a:r>
              <a:rPr lang="en-US" altLang="ja-JP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(‘Type </a:t>
            </a:r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second color’);</a:t>
            </a:r>
            <a:endParaRPr lang="en-US" altLang="ja-JP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en-US" altLang="ja-JP" sz="1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comb = col1 + col2;</a:t>
            </a:r>
          </a:p>
          <a:p>
            <a:endParaRPr lang="en-US" altLang="ja-JP" sz="1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altLang="ja-JP" sz="14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If</a:t>
            </a:r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altLang="ja-JP" sz="1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comb$name</a:t>
            </a:r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&lt;&gt; </a:t>
            </a:r>
            <a:r>
              <a:rPr lang="en-US" altLang="ja-JP" sz="1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setTarget</a:t>
            </a:r>
            <a:endParaRPr lang="en-US" altLang="ja-JP" sz="1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en-US" altLang="ja-JP" sz="1200" b="1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altLang="ja-JP" sz="1400" b="1" dirty="0">
                <a:solidFill>
                  <a:srgbClr val="00B050"/>
                </a:solidFill>
                <a:latin typeface="Calibri Light" panose="020F0302020204030204" pitchFamily="34" charset="0"/>
              </a:rPr>
              <a:t>p</a:t>
            </a:r>
            <a:r>
              <a:rPr lang="en-US" altLang="ja-JP" sz="1400" b="1" dirty="0" smtClean="0">
                <a:solidFill>
                  <a:srgbClr val="00B050"/>
                </a:solidFill>
                <a:latin typeface="Calibri Light" panose="020F0302020204030204" pitchFamily="34" charset="0"/>
              </a:rPr>
              <a:t>rint</a:t>
            </a:r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(‘bad result’);</a:t>
            </a:r>
            <a:endParaRPr lang="en-US" altLang="ja-JP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altLang="ja-JP" sz="1400" b="1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call</a:t>
            </a:r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altLang="ja-JP" sz="1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StartingLine</a:t>
            </a:r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;</a:t>
            </a:r>
          </a:p>
          <a:p>
            <a:endParaRPr lang="en-US" altLang="ja-JP" sz="1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altLang="ja-JP" sz="14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else</a:t>
            </a:r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altLang="ja-JP" sz="1400" b="1" dirty="0" err="1" smtClean="0">
                <a:solidFill>
                  <a:srgbClr val="00B050"/>
                </a:solidFill>
                <a:latin typeface="Calibri Light" panose="020F0302020204030204" pitchFamily="34" charset="0"/>
              </a:rPr>
              <a:t>printColor</a:t>
            </a:r>
            <a:r>
              <a:rPr lang="en-US" altLang="ja-JP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(‘Yes, you got it!’, comb);</a:t>
            </a:r>
            <a:endParaRPr lang="en-US" altLang="ja-JP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en-US" altLang="ja-JP" sz="9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altLang="ja-JP" sz="1400" b="1" dirty="0" smtClean="0">
                <a:solidFill>
                  <a:srgbClr val="00B050"/>
                </a:solidFill>
                <a:latin typeface="Calibri Light" panose="020F0302020204030204" pitchFamily="34" charset="0"/>
              </a:rPr>
              <a:t>End</a:t>
            </a:r>
          </a:p>
          <a:p>
            <a:endParaRPr lang="en-US" altLang="ja-JP" sz="1400" b="1" dirty="0">
              <a:solidFill>
                <a:srgbClr val="00B050"/>
              </a:solidFill>
              <a:latin typeface="Calibri Light" panose="020F0302020204030204" pitchFamily="34" charset="0"/>
            </a:endParaRPr>
          </a:p>
          <a:p>
            <a:endParaRPr lang="en-US" altLang="ja-JP" sz="1400" b="1" dirty="0" smtClean="0">
              <a:solidFill>
                <a:srgbClr val="00B050"/>
              </a:solidFill>
              <a:latin typeface="Calibri Light" panose="020F0302020204030204" pitchFamily="34" charset="0"/>
            </a:endParaRPr>
          </a:p>
          <a:p>
            <a:endParaRPr lang="en-US" altLang="ja-JP" sz="1400" b="1" dirty="0" smtClean="0">
              <a:solidFill>
                <a:srgbClr val="00B05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462</Words>
  <Application>Microsoft Office PowerPoint</Application>
  <PresentationFormat>ユーザー設定</PresentationFormat>
  <Paragraphs>137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Programming Education in Elementary Schools Vision 2020</vt:lpstr>
      <vt:lpstr>Outline</vt:lpstr>
      <vt:lpstr>Overview</vt:lpstr>
      <vt:lpstr>Objectives</vt:lpstr>
      <vt:lpstr>Age Discussion </vt:lpstr>
      <vt:lpstr>Recommendation</vt:lpstr>
      <vt:lpstr>Problem-Solving Skill Development</vt:lpstr>
      <vt:lpstr>From Thinking to Programming</vt:lpstr>
      <vt:lpstr>From Thinking to Programming…</vt:lpstr>
      <vt:lpstr>                      Workflow</vt:lpstr>
      <vt:lpstr>Getting Started</vt:lpstr>
      <vt:lpstr>PowerPoint プレゼンテーション</vt:lpstr>
    </vt:vector>
  </TitlesOfParts>
  <Company>日立ソリューションズ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Education in Elementary Schools Vision 2020</dc:title>
  <dc:creator>情報システム部</dc:creator>
  <cp:lastModifiedBy>情報システム部</cp:lastModifiedBy>
  <cp:revision>177</cp:revision>
  <dcterms:created xsi:type="dcterms:W3CDTF">2018-03-26T01:59:49Z</dcterms:created>
  <dcterms:modified xsi:type="dcterms:W3CDTF">2018-06-07T06:17:56Z</dcterms:modified>
</cp:coreProperties>
</file>