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Proxima Nova"/>
      <p:regular r:id="rId10"/>
      <p:bold r:id="rId11"/>
      <p:italic r:id="rId12"/>
      <p:boldItalic r:id="rId13"/>
    </p:embeddedFont>
    <p:embeddedFont>
      <p:font typeface="Alfa Slab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AlfaSlab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buChar char="●"/>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es"/>
              <a:t>AppdoptaMe</a:t>
            </a:r>
          </a:p>
        </p:txBody>
      </p:sp>
      <p:sp>
        <p:nvSpPr>
          <p:cNvPr id="57" name="Shape 57"/>
          <p:cNvSpPr txBox="1"/>
          <p:nvPr>
            <p:ph idx="1" type="subTitle"/>
          </p:nvPr>
        </p:nvSpPr>
        <p:spPr>
          <a:xfrm>
            <a:off x="311700" y="3165826"/>
            <a:ext cx="8520600" cy="1471800"/>
          </a:xfrm>
          <a:prstGeom prst="rect">
            <a:avLst/>
          </a:prstGeom>
        </p:spPr>
        <p:txBody>
          <a:bodyPr anchorCtr="0" anchor="t" bIns="91425" lIns="91425" rIns="91425" tIns="91425">
            <a:noAutofit/>
          </a:bodyPr>
          <a:lstStyle/>
          <a:p>
            <a:pPr lvl="0" rtl="0">
              <a:spcBef>
                <a:spcPts val="0"/>
              </a:spcBef>
              <a:buNone/>
            </a:pPr>
            <a:r>
              <a:rPr lang="es"/>
              <a:t>Juan Camilo Castro Pinto</a:t>
            </a:r>
            <a:br>
              <a:rPr lang="es"/>
            </a:br>
            <a:r>
              <a:rPr lang="es"/>
              <a:t>Andres Felipe Cajamarca Rojas</a:t>
            </a:r>
            <a:br>
              <a:rPr lang="es"/>
            </a:br>
            <a:r>
              <a:rPr lang="es"/>
              <a:t>Juan Felipe Arango Manrique</a:t>
            </a:r>
            <a:br>
              <a:rPr lang="es"/>
            </a:br>
          </a:p>
        </p:txBody>
      </p:sp>
      <p:pic>
        <p:nvPicPr>
          <p:cNvPr id="58" name="Shape 58"/>
          <p:cNvPicPr preferRelativeResize="0"/>
          <p:nvPr/>
        </p:nvPicPr>
        <p:blipFill>
          <a:blip r:embed="rId3">
            <a:alphaModFix amt="10000"/>
          </a:blip>
          <a:stretch>
            <a:fillRect/>
          </a:stretch>
        </p:blipFill>
        <p:spPr>
          <a:xfrm>
            <a:off x="2585395" y="0"/>
            <a:ext cx="397320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lgn="just">
              <a:lnSpc>
                <a:spcPct val="130000"/>
              </a:lnSpc>
              <a:spcBef>
                <a:spcPts val="0"/>
              </a:spcBef>
              <a:spcAft>
                <a:spcPts val="1000"/>
              </a:spcAft>
              <a:buSzPct val="100000"/>
            </a:pPr>
            <a:r>
              <a:rPr lang="es" sz="2000"/>
              <a:t>Actualmente existen mascotas que, por razones de fuerza mayor, no pueden permanecer en sus hogares.</a:t>
            </a:r>
          </a:p>
          <a:p>
            <a:pPr indent="-355600" lvl="0" marL="457200" rtl="0" algn="just">
              <a:lnSpc>
                <a:spcPct val="130000"/>
              </a:lnSpc>
              <a:spcBef>
                <a:spcPts val="0"/>
              </a:spcBef>
              <a:spcAft>
                <a:spcPts val="1000"/>
              </a:spcAft>
              <a:buSzPct val="100000"/>
            </a:pPr>
            <a:r>
              <a:rPr lang="es" sz="2000"/>
              <a:t>Muchas veces el cometido de encontrar a alguien no se logra, dejando a las mascotas en condición de abandono.</a:t>
            </a:r>
          </a:p>
          <a:p>
            <a:pPr indent="-355600" lvl="0" marL="457200" rtl="0" algn="just">
              <a:lnSpc>
                <a:spcPct val="130000"/>
              </a:lnSpc>
              <a:spcBef>
                <a:spcPts val="0"/>
              </a:spcBef>
              <a:spcAft>
                <a:spcPts val="1000"/>
              </a:spcAft>
              <a:buSzPct val="100000"/>
            </a:pPr>
            <a:r>
              <a:rPr lang="es" sz="2000"/>
              <a:t>Las redes sociales tratan de hacer puente de comunicación entre aquellos que quieren adoptar y quienes dan en adopción, pero aparentemente no es suficiente.</a:t>
            </a:r>
          </a:p>
        </p:txBody>
      </p:sp>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Problema</a:t>
            </a:r>
          </a:p>
        </p:txBody>
      </p:sp>
      <p:pic>
        <p:nvPicPr>
          <p:cNvPr id="65" name="Shape 65"/>
          <p:cNvPicPr preferRelativeResize="0"/>
          <p:nvPr/>
        </p:nvPicPr>
        <p:blipFill>
          <a:blip r:embed="rId3">
            <a:alphaModFix/>
          </a:blip>
          <a:stretch>
            <a:fillRect/>
          </a:stretch>
        </p:blipFill>
        <p:spPr>
          <a:xfrm>
            <a:off x="8224797" y="3902799"/>
            <a:ext cx="791700" cy="1158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AppdoptaMe</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spcAft>
                <a:spcPts val="1000"/>
              </a:spcAft>
              <a:buSzPct val="100000"/>
            </a:pPr>
            <a:r>
              <a:rPr lang="es" sz="2000"/>
              <a:t>AppdoptaMe crea un puente eficaz entre personas que deseen adoptar y dar en adopción un animal. </a:t>
            </a:r>
          </a:p>
          <a:p>
            <a:pPr indent="-355600" lvl="0" marL="457200" rtl="0">
              <a:spcBef>
                <a:spcPts val="0"/>
              </a:spcBef>
              <a:spcAft>
                <a:spcPts val="1000"/>
              </a:spcAft>
              <a:buSzPct val="100000"/>
            </a:pPr>
            <a:r>
              <a:rPr lang="es" sz="2000"/>
              <a:t>Este canal de comunicación permitirá que aquellas personas que por alguna razón no puedan tener por más tiempo a su mascota, puedan ponerla en adopción.</a:t>
            </a:r>
          </a:p>
          <a:p>
            <a:pPr indent="-355600" lvl="0" marL="457200" rtl="0">
              <a:spcBef>
                <a:spcPts val="0"/>
              </a:spcBef>
              <a:spcAft>
                <a:spcPts val="1000"/>
              </a:spcAft>
              <a:buSzPct val="100000"/>
            </a:pPr>
            <a:r>
              <a:rPr lang="es" sz="2000"/>
              <a:t>Permite de forma rápida y eficaz encontrar hogares a aquellas mascotas que lo necesitan.</a:t>
            </a:r>
          </a:p>
          <a:p>
            <a:pPr lvl="0">
              <a:spcBef>
                <a:spcPts val="0"/>
              </a:spcBef>
              <a:buNone/>
            </a:pPr>
            <a:r>
              <a:rPr lang="es"/>
              <a:t> </a:t>
            </a:r>
            <a:br>
              <a:rPr lang="es"/>
            </a:br>
          </a:p>
        </p:txBody>
      </p:sp>
      <p:pic>
        <p:nvPicPr>
          <p:cNvPr id="72" name="Shape 72"/>
          <p:cNvPicPr preferRelativeResize="0"/>
          <p:nvPr/>
        </p:nvPicPr>
        <p:blipFill>
          <a:blip r:embed="rId3">
            <a:alphaModFix/>
          </a:blip>
          <a:stretch>
            <a:fillRect/>
          </a:stretch>
        </p:blipFill>
        <p:spPr>
          <a:xfrm>
            <a:off x="7322474" y="71725"/>
            <a:ext cx="1598375" cy="119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Modo de desarrollo y Licenciamiento</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rtl="0">
              <a:spcBef>
                <a:spcPts val="0"/>
              </a:spcBef>
              <a:buSzPct val="100000"/>
            </a:pPr>
            <a:r>
              <a:rPr lang="es" sz="2200"/>
              <a:t>Debido a la popularidad y al fácil acceso a documentación, la aplicación se desarrollará en                            . </a:t>
            </a:r>
          </a:p>
          <a:p>
            <a:pPr lvl="0" rtl="0">
              <a:spcBef>
                <a:spcPts val="0"/>
              </a:spcBef>
              <a:buNone/>
            </a:pPr>
            <a:r>
              <a:t/>
            </a:r>
            <a:endParaRPr sz="2200"/>
          </a:p>
          <a:p>
            <a:pPr indent="-368300" lvl="0" marL="457200">
              <a:spcBef>
                <a:spcPts val="0"/>
              </a:spcBef>
              <a:buSzPct val="100000"/>
            </a:pPr>
            <a:r>
              <a:rPr lang="es" sz="2200"/>
              <a:t>La licencia de la aplicación será totalmente gratuita, permitiendo que los usuarios puedan descargar y usar en su totalidad la aplicación.</a:t>
            </a:r>
          </a:p>
        </p:txBody>
      </p:sp>
      <p:pic>
        <p:nvPicPr>
          <p:cNvPr id="79" name="Shape 79"/>
          <p:cNvPicPr preferRelativeResize="0"/>
          <p:nvPr/>
        </p:nvPicPr>
        <p:blipFill>
          <a:blip r:embed="rId3">
            <a:alphaModFix/>
          </a:blip>
          <a:stretch>
            <a:fillRect/>
          </a:stretch>
        </p:blipFill>
        <p:spPr>
          <a:xfrm>
            <a:off x="4223100" y="1152475"/>
            <a:ext cx="2361700" cy="1303000"/>
          </a:xfrm>
          <a:prstGeom prst="rect">
            <a:avLst/>
          </a:prstGeom>
          <a:noFill/>
          <a:ln>
            <a:noFill/>
          </a:ln>
        </p:spPr>
      </p:pic>
      <p:pic>
        <p:nvPicPr>
          <p:cNvPr id="80" name="Shape 80"/>
          <p:cNvPicPr preferRelativeResize="0"/>
          <p:nvPr/>
        </p:nvPicPr>
        <p:blipFill>
          <a:blip r:embed="rId4">
            <a:alphaModFix/>
          </a:blip>
          <a:stretch>
            <a:fillRect/>
          </a:stretch>
        </p:blipFill>
        <p:spPr>
          <a:xfrm>
            <a:off x="3300516" y="3574275"/>
            <a:ext cx="2542949" cy="149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Forma de Comercialización</a:t>
            </a:r>
          </a:p>
        </p:txBody>
      </p:sp>
      <p:sp>
        <p:nvSpPr>
          <p:cNvPr id="86" name="Shape 86"/>
          <p:cNvSpPr txBox="1"/>
          <p:nvPr>
            <p:ph idx="1" type="body"/>
          </p:nvPr>
        </p:nvSpPr>
        <p:spPr>
          <a:xfrm>
            <a:off x="311700" y="1166150"/>
            <a:ext cx="8520600" cy="3416400"/>
          </a:xfrm>
          <a:prstGeom prst="rect">
            <a:avLst/>
          </a:prstGeom>
        </p:spPr>
        <p:txBody>
          <a:bodyPr anchorCtr="0" anchor="t" bIns="91425" lIns="91425" rIns="91425" tIns="91425">
            <a:noAutofit/>
          </a:bodyPr>
          <a:lstStyle/>
          <a:p>
            <a:pPr lvl="0" rtl="0" algn="just">
              <a:lnSpc>
                <a:spcPct val="13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a:p>
            <a:pPr lvl="0" rtl="0" algn="just">
              <a:lnSpc>
                <a:spcPct val="130000"/>
              </a:lnSpc>
              <a:spcBef>
                <a:spcPts val="0"/>
              </a:spcBef>
              <a:spcAft>
                <a:spcPts val="0"/>
              </a:spcAft>
              <a:buNone/>
            </a:pPr>
            <a:r>
              <a:t/>
            </a:r>
            <a:endParaRPr b="1" sz="1100">
              <a:solidFill>
                <a:srgbClr val="000000"/>
              </a:solidFill>
              <a:highlight>
                <a:srgbClr val="FFFFFF"/>
              </a:highlight>
              <a:latin typeface="Arial"/>
              <a:ea typeface="Arial"/>
              <a:cs typeface="Arial"/>
              <a:sym typeface="Arial"/>
            </a:endParaRPr>
          </a:p>
          <a:p>
            <a:pPr indent="-381000" lvl="0" marL="457200" rtl="0" algn="just">
              <a:lnSpc>
                <a:spcPct val="130000"/>
              </a:lnSpc>
              <a:spcBef>
                <a:spcPts val="0"/>
              </a:spcBef>
              <a:spcAft>
                <a:spcPts val="0"/>
              </a:spcAft>
              <a:buSzPct val="100000"/>
            </a:pPr>
            <a:r>
              <a:rPr lang="es" sz="2400"/>
              <a:t>Se utilizará un método de comercialización por medio de la publicidad (AdMob), esperando un número de usuarios suficiente para mantener el mantenimiento de la aplicación. Para esto se utilizará el servicio de AdMob que ofrece               .</a:t>
            </a:r>
          </a:p>
        </p:txBody>
      </p:sp>
      <p:pic>
        <p:nvPicPr>
          <p:cNvPr id="87" name="Shape 87"/>
          <p:cNvPicPr preferRelativeResize="0"/>
          <p:nvPr/>
        </p:nvPicPr>
        <p:blipFill>
          <a:blip r:embed="rId3">
            <a:alphaModFix/>
          </a:blip>
          <a:stretch>
            <a:fillRect/>
          </a:stretch>
        </p:blipFill>
        <p:spPr>
          <a:xfrm>
            <a:off x="1754425" y="3613399"/>
            <a:ext cx="1183924" cy="387875"/>
          </a:xfrm>
          <a:prstGeom prst="rect">
            <a:avLst/>
          </a:prstGeom>
          <a:noFill/>
          <a:ln>
            <a:noFill/>
          </a:ln>
        </p:spPr>
      </p:pic>
      <p:pic>
        <p:nvPicPr>
          <p:cNvPr id="88" name="Shape 88"/>
          <p:cNvPicPr preferRelativeResize="0"/>
          <p:nvPr/>
        </p:nvPicPr>
        <p:blipFill>
          <a:blip r:embed="rId4">
            <a:alphaModFix/>
          </a:blip>
          <a:stretch>
            <a:fillRect/>
          </a:stretch>
        </p:blipFill>
        <p:spPr>
          <a:xfrm>
            <a:off x="7174875" y="88799"/>
            <a:ext cx="1657425" cy="165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