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ndara"/>
        <a:ea typeface="Candara"/>
        <a:cs typeface="Candara"/>
        <a:sym typeface="Canda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rgbClr val="D1DBFE"/>
          </a:solidFill>
        </a:fill>
      </a:tcStyle>
    </a:wholeTbl>
    <a:band2H>
      <a:tcTxStyle b="def" i="def"/>
      <a:tcStyle>
        <a:tcBdr/>
        <a:fill>
          <a:solidFill>
            <a:srgbClr val="EAEE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381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381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5EAFF"/>
          </a:solidFill>
        </a:fill>
      </a:tcStyle>
    </a:wholeTbl>
    <a:band2H>
      <a:tcTxStyle b="def" i="def"/>
      <a:tcStyle>
        <a:tcBdr/>
        <a:fill>
          <a:solidFill>
            <a:srgbClr val="F3F5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5EAFF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3F5FF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3F5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rgbClr val="F2F4FF"/>
          </a:solidFill>
        </a:fill>
      </a:tcStyle>
    </a:wholeTbl>
    <a:band2H>
      <a:tcTxStyle b="def" i="def"/>
      <a:tcStyle>
        <a:tcBdr/>
        <a:fill>
          <a:solidFill>
            <a:srgbClr val="F9FA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381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381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rgbClr val="CADECA"/>
          </a:solidFill>
        </a:fill>
      </a:tcStyle>
    </a:wholeTbl>
    <a:band2H>
      <a:tcTxStyle b="def" i="def"/>
      <a:tcStyle>
        <a:tcBdr/>
        <a:fill>
          <a:solidFill>
            <a:srgbClr val="E6EFE6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38100" cap="flat">
              <a:solidFill>
                <a:srgbClr val="C1CEFF"/>
              </a:solidFill>
              <a:prstDash val="solid"/>
              <a:round/>
            </a:ln>
          </a:top>
          <a:bottom>
            <a:ln w="127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solidFill>
                <a:srgbClr val="C1CEFF"/>
              </a:solidFill>
              <a:prstDash val="solid"/>
              <a:round/>
            </a:ln>
          </a:left>
          <a:right>
            <a:ln w="12700" cap="flat">
              <a:solidFill>
                <a:srgbClr val="C1CEFF"/>
              </a:solidFill>
              <a:prstDash val="solid"/>
              <a:round/>
            </a:ln>
          </a:right>
          <a:top>
            <a:ln w="12700" cap="flat">
              <a:solidFill>
                <a:srgbClr val="C1CEFF"/>
              </a:solidFill>
              <a:prstDash val="solid"/>
              <a:round/>
            </a:ln>
          </a:top>
          <a:bottom>
            <a:ln w="38100" cap="flat">
              <a:solidFill>
                <a:srgbClr val="C1CEFF"/>
              </a:solidFill>
              <a:prstDash val="solid"/>
              <a:round/>
            </a:ln>
          </a:bottom>
          <a:insideH>
            <a:ln w="12700" cap="flat">
              <a:solidFill>
                <a:srgbClr val="C1CEFF"/>
              </a:solidFill>
              <a:prstDash val="solid"/>
              <a:round/>
            </a:ln>
          </a:insideH>
          <a:insideV>
            <a:ln w="12700" cap="flat">
              <a:solidFill>
                <a:srgbClr val="C1CE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1CEFF"/>
          </a:solidFill>
        </a:fill>
      </a:tcStyle>
    </a:band2H>
    <a:firstCol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CEFF"/>
          </a:solidFill>
        </a:fill>
      </a:tcStyle>
    </a:lastRow>
    <a:firstRow>
      <a:tcTxStyle b="on" i="off">
        <a:font>
          <a:latin typeface="Candara"/>
          <a:ea typeface="Candara"/>
          <a:cs typeface="Candara"/>
        </a:font>
        <a:srgbClr val="C1CE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3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9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40036" y="17675"/>
            <a:ext cx="1804480" cy="4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0" y="0"/>
            <a:ext cx="7182348" cy="4586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.1 Histograms of 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9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rgbClr val="000000"/>
                </a:solidFill>
              </a:rPr>
              <a:t>2  TableSample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3  Histogram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1" name="Textfeld 1"/>
          <p:cNvSpPr txBox="1"/>
          <p:nvPr/>
        </p:nvSpPr>
        <p:spPr>
          <a:xfrm>
            <a:off x="1241555" y="6603234"/>
            <a:ext cx="612188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>
                <a:solidFill>
                  <a:schemeClr val="accent6">
                    <a:lumOff val="-6156"/>
                  </a:schemeClr>
                </a:solidFill>
              </a:rPr>
              <a:t>3.1  Histogram of Counts </a:t>
            </a:r>
            <a:r>
              <a:t> |  3.2  Cumulative Histograms of Counts  |  3</a:t>
            </a:r>
            <a:r>
              <a:t>.3  Histograms for Numeric Values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.2 Cumulative Histogram of Co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1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rgbClr val="000000"/>
                </a:solidFill>
              </a:rPr>
              <a:t>2  TableSample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3  Histogram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1" name="Textfeld 1"/>
          <p:cNvSpPr txBox="1"/>
          <p:nvPr/>
        </p:nvSpPr>
        <p:spPr>
          <a:xfrm>
            <a:off x="1241555" y="6603234"/>
            <a:ext cx="612188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3</a:t>
            </a:r>
            <a:r>
              <a:t>.1  Histogram of Counts </a:t>
            </a:r>
            <a:r>
              <a:t> |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 3.2  Cumulative Histograms of Counts</a:t>
            </a:r>
            <a:r>
              <a:t>  |  3</a:t>
            </a:r>
            <a:r>
              <a:t>.3  Histograms for Numeric Values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.3  Histograms for Numeric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3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3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rgbClr val="000000"/>
                </a:solidFill>
              </a:rPr>
              <a:t>2  TableSample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3  Histogram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41" name="Textfeld 1"/>
          <p:cNvSpPr txBox="1"/>
          <p:nvPr/>
        </p:nvSpPr>
        <p:spPr>
          <a:xfrm>
            <a:off x="1241555" y="6603234"/>
            <a:ext cx="612188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3.1  Histogram of Counts </a:t>
            </a:r>
            <a:r>
              <a:t> |  3.2  Cumulative Histograms of Counts  | 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3.3  Histograms for Numeric Values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Textfeld 1"/>
          <p:cNvSpPr txBox="1"/>
          <p:nvPr/>
        </p:nvSpPr>
        <p:spPr>
          <a:xfrm>
            <a:off x="1241555" y="6309383"/>
            <a:ext cx="74559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>
                <a:solidFill>
                  <a:srgbClr val="00830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rgan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ampling 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feld 1"/>
          <p:cNvSpPr txBox="1"/>
          <p:nvPr/>
        </p:nvSpPr>
        <p:spPr>
          <a:xfrm>
            <a:off x="1241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t>1  Sampling Methods</a:t>
            </a:r>
            <a:r>
              <a:rPr b="0">
                <a:solidFill>
                  <a:srgbClr val="000000"/>
                </a:solidFill>
              </a:rPr>
              <a:t>|  2  TableSample  |  3  Histogram </a:t>
            </a: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feld 1"/>
          <p:cNvSpPr txBox="1"/>
          <p:nvPr/>
        </p:nvSpPr>
        <p:spPr>
          <a:xfrm>
            <a:off x="1241555" y="6603234"/>
            <a:ext cx="5164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>
                <a:solidFill>
                  <a:schemeClr val="accent6">
                    <a:lumOff val="-6156"/>
                  </a:schemeClr>
                </a:solidFill>
              </a:rPr>
              <a:t>1.1  Random</a:t>
            </a:r>
            <a:r>
              <a:t>  |  </a:t>
            </a:r>
            <a:r>
              <a:t>1.2  Repeatable Random</a:t>
            </a:r>
            <a:r>
              <a:t>  |  1.3  Proportional Stratified  |  1.4  Balanced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.2 Repeatable Rand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t>1  Sampling Methods</a:t>
            </a:r>
            <a:r>
              <a:rPr b="0">
                <a:solidFill>
                  <a:srgbClr val="000000"/>
                </a:solidFill>
              </a:rPr>
              <a:t>|  2  TableSample  |  3  Histogram </a:t>
            </a:r>
          </a:p>
        </p:txBody>
      </p:sp>
      <p:sp>
        <p:nvSpPr>
          <p:cNvPr id="81" name="Textfeld 1"/>
          <p:cNvSpPr txBox="1"/>
          <p:nvPr/>
        </p:nvSpPr>
        <p:spPr>
          <a:xfrm>
            <a:off x="1368555" y="6603234"/>
            <a:ext cx="5164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1.1  Random</a:t>
            </a:r>
            <a:r>
              <a:t>  | 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1.2  Repeatable Random </a:t>
            </a:r>
            <a:r>
              <a:t> |  1.3  Proportional Stratified  |  1.4  Balanced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.3 Proportional Strat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feld 1"/>
          <p:cNvSpPr txBox="1"/>
          <p:nvPr/>
        </p:nvSpPr>
        <p:spPr>
          <a:xfrm>
            <a:off x="1241555" y="6309383"/>
            <a:ext cx="325067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t>1  Sampling Methods</a:t>
            </a:r>
            <a:r>
              <a:rPr b="0">
                <a:solidFill>
                  <a:srgbClr val="000000"/>
                </a:solidFill>
              </a:rPr>
              <a:t>|  2  TableSample  |  3  Histogram</a:t>
            </a:r>
          </a:p>
        </p:txBody>
      </p:sp>
      <p:sp>
        <p:nvSpPr>
          <p:cNvPr id="101" name="Textfeld 1"/>
          <p:cNvSpPr txBox="1"/>
          <p:nvPr/>
        </p:nvSpPr>
        <p:spPr>
          <a:xfrm>
            <a:off x="1241555" y="6603234"/>
            <a:ext cx="5164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1.1  Random </a:t>
            </a:r>
            <a:r>
              <a:t> |  1.2  Repeatable Random  | 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1.3  Proportional Stratified </a:t>
            </a:r>
            <a:r>
              <a:t> |  1.4  Balanced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.4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Textfeld 1"/>
          <p:cNvSpPr txBox="1"/>
          <p:nvPr/>
        </p:nvSpPr>
        <p:spPr>
          <a:xfrm>
            <a:off x="1241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t>1  Sampling Methods</a:t>
            </a:r>
            <a:r>
              <a:rPr b="0">
                <a:solidFill>
                  <a:srgbClr val="000000"/>
                </a:solidFill>
              </a:rPr>
              <a:t>|  2  TableSample  |  3  Histogram </a:t>
            </a:r>
          </a:p>
        </p:txBody>
      </p:sp>
      <p:sp>
        <p:nvSpPr>
          <p:cNvPr id="121" name="Textfeld 1"/>
          <p:cNvSpPr txBox="1"/>
          <p:nvPr/>
        </p:nvSpPr>
        <p:spPr>
          <a:xfrm>
            <a:off x="1241555" y="6603234"/>
            <a:ext cx="51643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1.1  Random </a:t>
            </a:r>
            <a:r>
              <a:t> |  1.2  Repeatable Random  |  </a:t>
            </a:r>
            <a:r>
              <a:t>1.3  Proportional Stratified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 </a:t>
            </a:r>
            <a:r>
              <a:t> | 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1.4  Balanced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Table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2  TableSample  </a:t>
            </a:r>
            <a:r>
              <a:rPr b="0">
                <a:solidFill>
                  <a:srgbClr val="000000"/>
                </a:solidFill>
              </a:rPr>
              <a:t>|  3  Histogram </a:t>
            </a:r>
          </a:p>
        </p:txBody>
      </p:sp>
      <p:sp>
        <p:nvSpPr>
          <p:cNvPr id="141" name="Textfeld 1"/>
          <p:cNvSpPr txBox="1"/>
          <p:nvPr/>
        </p:nvSpPr>
        <p:spPr>
          <a:xfrm>
            <a:off x="1368555" y="6603234"/>
            <a:ext cx="278813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rPr>
                <a:solidFill>
                  <a:schemeClr val="accent6">
                    <a:lumOff val="-6156"/>
                  </a:schemeClr>
                </a:solidFill>
              </a:rPr>
              <a:t>2.1  System and Bernoulli  </a:t>
            </a:r>
            <a:r>
              <a:t>|  2.2  System Rows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.2 System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feld 1"/>
          <p:cNvSpPr txBox="1"/>
          <p:nvPr/>
        </p:nvSpPr>
        <p:spPr>
          <a:xfrm>
            <a:off x="1368555" y="6309383"/>
            <a:ext cx="328893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2  TableSample  </a:t>
            </a:r>
            <a:r>
              <a:rPr b="0">
                <a:solidFill>
                  <a:srgbClr val="000000"/>
                </a:solidFill>
              </a:rPr>
              <a:t>|  3  Histogram </a:t>
            </a:r>
          </a:p>
        </p:txBody>
      </p:sp>
      <p:sp>
        <p:nvSpPr>
          <p:cNvPr id="161" name="Textfeld 1"/>
          <p:cNvSpPr txBox="1"/>
          <p:nvPr/>
        </p:nvSpPr>
        <p:spPr>
          <a:xfrm>
            <a:off x="1368555" y="6603234"/>
            <a:ext cx="278813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2.1  System and Bernoulli  </a:t>
            </a:r>
            <a:r>
              <a:t>|  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2.2  System Rows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His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9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0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1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76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feld 1"/>
          <p:cNvSpPr txBox="1"/>
          <p:nvPr/>
        </p:nvSpPr>
        <p:spPr>
          <a:xfrm>
            <a:off x="1368555" y="6309383"/>
            <a:ext cx="325067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">
                <a:solidFill>
                  <a:srgbClr val="008300"/>
                </a:solidFill>
              </a:defRPr>
            </a:pPr>
            <a:r>
              <a:rPr>
                <a:solidFill>
                  <a:srgbClr val="000000"/>
                </a:solidFill>
              </a:rPr>
              <a:t>1  Sampling Methods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rgbClr val="000000"/>
                </a:solidFill>
              </a:rPr>
              <a:t>2  TableSample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  </a:t>
            </a:r>
            <a:r>
              <a:rPr b="0">
                <a:solidFill>
                  <a:srgbClr val="000000"/>
                </a:solidFill>
              </a:rPr>
              <a:t>|  </a:t>
            </a:r>
            <a:r>
              <a:rPr b="0">
                <a:solidFill>
                  <a:schemeClr val="accent6">
                    <a:lumOff val="-6156"/>
                  </a:schemeClr>
                </a:solidFill>
              </a:rPr>
              <a:t>3  Histogram</a:t>
            </a:r>
          </a:p>
        </p:txBody>
      </p:sp>
      <p:sp>
        <p:nvSpPr>
          <p:cNvPr id="181" name="Textfeld 1"/>
          <p:cNvSpPr txBox="1"/>
          <p:nvPr/>
        </p:nvSpPr>
        <p:spPr>
          <a:xfrm>
            <a:off x="1241555" y="6603234"/>
            <a:ext cx="612188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3.1  Histogram of Counts </a:t>
            </a:r>
            <a:r>
              <a:t> |  3.2  Cumulative Histograms of Counts  |  3</a:t>
            </a:r>
            <a:r>
              <a:t>.3  Histograms for Numeric Values</a:t>
            </a:r>
            <a:r>
              <a:rPr>
                <a:solidFill>
                  <a:schemeClr val="accent6">
                    <a:lumOff val="-6156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/>
          <p:cNvSpPr/>
          <p:nvPr/>
        </p:nvSpPr>
        <p:spPr>
          <a:xfrm>
            <a:off x="1241556" y="6306646"/>
            <a:ext cx="7913201" cy="551354"/>
          </a:xfrm>
          <a:prstGeom prst="rect">
            <a:avLst/>
          </a:prstGeom>
          <a:solidFill>
            <a:srgbClr val="D3D3D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Rectangle 48"/>
          <p:cNvSpPr/>
          <p:nvPr/>
        </p:nvSpPr>
        <p:spPr>
          <a:xfrm>
            <a:off x="0" y="-1"/>
            <a:ext cx="7182347" cy="453540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" name="Rectangle 17"/>
          <p:cNvSpPr/>
          <p:nvPr/>
        </p:nvSpPr>
        <p:spPr>
          <a:xfrm>
            <a:off x="3" y="6309383"/>
            <a:ext cx="1241554" cy="553586"/>
          </a:xfrm>
          <a:prstGeom prst="rect">
            <a:avLst/>
          </a:prstGeom>
          <a:solidFill>
            <a:srgbClr val="0083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" name="Gerade Verbindung 2"/>
          <p:cNvSpPr/>
          <p:nvPr/>
        </p:nvSpPr>
        <p:spPr>
          <a:xfrm flipH="1">
            <a:off x="1241555" y="6309384"/>
            <a:ext cx="1" cy="573939"/>
          </a:xfrm>
          <a:prstGeom prst="lin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Gerade Verbindung 8"/>
          <p:cNvSpPr/>
          <p:nvPr/>
        </p:nvSpPr>
        <p:spPr>
          <a:xfrm>
            <a:off x="0" y="6309383"/>
            <a:ext cx="9144000" cy="1"/>
          </a:xfrm>
          <a:prstGeom prst="line">
            <a:avLst/>
          </a:prstGeom>
          <a:solidFill>
            <a:schemeClr val="accent1"/>
          </a:solidFill>
          <a:ln w="25400" cap="sq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Textplatzhalter 8"/>
          <p:cNvSpPr txBox="1"/>
          <p:nvPr/>
        </p:nvSpPr>
        <p:spPr>
          <a:xfrm>
            <a:off x="0" y="6309383"/>
            <a:ext cx="12415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762000">
              <a:spcBef>
                <a:spcPts val="100"/>
              </a:spcBef>
              <a:defRPr sz="800">
                <a:solidFill>
                  <a:srgbClr val="FFFFFF"/>
                </a:solidFill>
              </a:defRPr>
            </a:pPr>
            <a:r>
              <a:t>DSE 203</a:t>
            </a:r>
            <a:br/>
            <a:r>
              <a:t>Fall, 2017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622540" y="6309383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" name="Gerade Verbindung 5"/>
          <p:cNvSpPr/>
          <p:nvPr/>
        </p:nvSpPr>
        <p:spPr>
          <a:xfrm>
            <a:off x="1241556" y="6596349"/>
            <a:ext cx="7913201" cy="1"/>
          </a:xfrm>
          <a:prstGeom prst="lin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0" name="jacobs.png" descr="jacobs.png"/>
          <p:cNvPicPr>
            <a:picLocks noChangeAspect="1"/>
          </p:cNvPicPr>
          <p:nvPr/>
        </p:nvPicPr>
        <p:blipFill>
          <a:blip r:embed="rId2">
            <a:extLst/>
          </a:blip>
          <a:srcRect l="0" t="9561" r="0" b="9561"/>
          <a:stretch>
            <a:fillRect/>
          </a:stretch>
        </p:blipFill>
        <p:spPr>
          <a:xfrm>
            <a:off x="7280888" y="0"/>
            <a:ext cx="1824376" cy="45860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 10"/>
          <p:cNvSpPr/>
          <p:nvPr/>
        </p:nvSpPr>
        <p:spPr>
          <a:xfrm>
            <a:off x="-16709" y="461893"/>
            <a:ext cx="916071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Textfeld 1"/>
          <p:cNvSpPr txBox="1"/>
          <p:nvPr/>
        </p:nvSpPr>
        <p:spPr>
          <a:xfrm>
            <a:off x="1241555" y="6309383"/>
            <a:ext cx="8618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>
                <a:solidFill>
                  <a:srgbClr val="008300"/>
                </a:solidFill>
              </a:defRPr>
            </a:lvl1pPr>
          </a:lstStyle>
          <a:p>
            <a:pPr/>
            <a:r>
              <a:t>Organization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0" y="0"/>
            <a:ext cx="7812432" cy="458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251423" y="549273"/>
            <a:ext cx="8641153" cy="53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1pPr>
      <a:lvl2pPr marL="0" marR="0" indent="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2pPr>
      <a:lvl3pPr marL="0" marR="0" indent="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3pPr>
      <a:lvl4pPr marL="0" marR="0" indent="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4pPr>
      <a:lvl5pPr marL="0" marR="0" indent="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5pPr>
      <a:lvl6pPr marL="0" marR="0" indent="45720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6pPr>
      <a:lvl7pPr marL="0" marR="0" indent="91440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7pPr>
      <a:lvl8pPr marL="0" marR="0" indent="137160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8pPr>
      <a:lvl9pPr marL="0" marR="0" indent="1828800" algn="l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9pPr>
    </p:titleStyle>
    <p:bodyStyle>
      <a:lvl1pPr marL="0" marR="0" indent="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1pPr>
      <a:lvl2pPr marL="358775" marR="0" indent="-358775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2pPr>
      <a:lvl3pPr marL="719137" marR="0" indent="-360363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3pPr>
      <a:lvl4pPr marL="0" marR="0" indent="5334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4pPr>
      <a:lvl5pPr marL="2171700" marR="0" indent="-3429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5pPr>
      <a:lvl6pPr marL="2514600" marR="0" indent="-2286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6pPr>
      <a:lvl7pPr marL="2971800" marR="0" indent="-2286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7pPr>
      <a:lvl8pPr marL="3429000" marR="0" indent="-2286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8pPr>
      <a:lvl9pPr marL="3886200" marR="0" indent="-228600" algn="l" defTabSz="7620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ndara"/>
          <a:ea typeface="Candara"/>
          <a:cs typeface="Candara"/>
          <a:sym typeface="Candar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648" y="638173"/>
            <a:ext cx="8642351" cy="4951114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ctangle 22"/>
          <p:cNvSpPr txBox="1"/>
          <p:nvPr/>
        </p:nvSpPr>
        <p:spPr>
          <a:xfrm>
            <a:off x="250825" y="1171575"/>
            <a:ext cx="8642350" cy="359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008300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DSE 203</a:t>
            </a:r>
            <a:endParaRPr sz="800"/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Fall, 2017</a:t>
            </a: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Prof. </a:t>
            </a:r>
            <a:r>
              <a:t>Amarnath Gupta</a:t>
            </a:r>
          </a:p>
          <a:p>
            <a:pPr algn="ctr">
              <a:defRPr sz="20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12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12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ctr">
              <a:defRPr sz="1200">
                <a:latin typeface="Verdana"/>
                <a:ea typeface="Verdana"/>
                <a:cs typeface="Verdana"/>
                <a:sym typeface="Verdana"/>
              </a:defRPr>
            </a:pPr>
            <a:r>
              <a:t>TAs: Chetan Gandotra and Ashwin Ramesh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feld 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3.1 Histogram of Counts</a:t>
            </a:r>
          </a:p>
        </p:txBody>
      </p:sp>
      <p:sp>
        <p:nvSpPr>
          <p:cNvPr id="306" name="Ex: What is the number of order lines where the product occurs once (overall), twice, and so 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Ex: What is the number of order lines where the product occurs once (overall), twice, and so on?</a:t>
            </a:r>
          </a:p>
          <a:p>
            <a:pPr>
              <a:defRPr sz="1800"/>
            </a:pPr>
          </a:p>
          <a:p>
            <a:pPr>
              <a:defRPr i="1"/>
            </a:pPr>
            <a:r>
              <a:t>-- (2) Group by number of order lines and find the product count</a:t>
            </a:r>
          </a:p>
          <a:p>
            <a:pPr>
              <a:defRPr i="1"/>
            </a:pPr>
            <a:r>
              <a:t>SELECT numol, COUNT(*) as numprods, MIN(ProductId), MAX(ProductId)</a:t>
            </a:r>
          </a:p>
          <a:p>
            <a:pPr>
              <a:defRPr i="1"/>
            </a:pPr>
            <a:r>
              <a:t>FROM (</a:t>
            </a:r>
          </a:p>
          <a:p>
            <a:pPr>
              <a:defRPr i="1"/>
            </a:pPr>
            <a:r>
              <a:t>	-- (1) Find the number of order lines where each product appears - group by ProductId</a:t>
            </a:r>
          </a:p>
          <a:p>
            <a:pPr>
              <a:defRPr i="1"/>
            </a:pPr>
            <a:r>
              <a:t>	SELECT ProductId, COUNT(*) as numol</a:t>
            </a:r>
          </a:p>
          <a:p>
            <a:pPr>
              <a:defRPr i="1"/>
            </a:pPr>
            <a:r>
              <a:t>	FROM OrderLines</a:t>
            </a:r>
          </a:p>
          <a:p>
            <a:pPr>
              <a:defRPr i="1"/>
            </a:pPr>
            <a:r>
              <a:t>	GROUP BY ProductId</a:t>
            </a:r>
          </a:p>
          <a:p>
            <a:pPr>
              <a:defRPr i="1"/>
            </a:pPr>
            <a:r>
              <a:t>) op</a:t>
            </a:r>
          </a:p>
          <a:p>
            <a:pPr>
              <a:defRPr i="1"/>
            </a:pPr>
            <a:r>
              <a:t>GROUP BY numol</a:t>
            </a:r>
          </a:p>
          <a:p>
            <a:pPr>
              <a:defRPr i="1"/>
            </a:pPr>
            <a:r>
              <a:t>ORDER BY numol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feld 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3.2 Cumulative Histograms of Counts</a:t>
            </a:r>
          </a:p>
        </p:txBody>
      </p:sp>
      <p:sp>
        <p:nvSpPr>
          <p:cNvPr id="310" name="Ex: What proportion of products account for half of all order lin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2440">
              <a:spcBef>
                <a:spcPts val="200"/>
              </a:spcBef>
              <a:defRPr sz="1116"/>
            </a:pPr>
            <a:r>
              <a:t>Ex: What proportion of products account for half of all order lines?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WITH counts AS (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-- (2) Group by number of order lines and find the product count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SELECT numol, COUNT(*) as numprods,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-- (4) Find cumulative number of order lines.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SUM(COUNT(*) * numol) OVER (ORDER BY numol) AS cumulative_numol,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-- (3) Find cumulative number of products.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SUM(COUNT(*)) OVER (ORDER BY numol) AS cumulative_numprods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FROM (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-- (1) Find the number of order lines where each product appears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SELECT ProductId, COUNT(*) as numol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FROM OrderLines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	GROUP BY ProductId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) op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            GROUP BY numol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		ORDER BY numol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            )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SELECT numol, numprods, cumulative_numol, cumulative_numprods,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-- (5) Convert the cumulative sums to percentage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(cumulative_numol/286017 * 100)::decimal(5,1) AS percentage_cumulative_numol,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	(cumulative_numprods/4040 * 100)::decimal(5,1) AS percentage_cumulative_numprods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FROM counts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feld 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3.3 Histograms (Frequencies) for Numeric Values</a:t>
            </a:r>
          </a:p>
        </p:txBody>
      </p:sp>
      <p:sp>
        <p:nvSpPr>
          <p:cNvPr id="314" name="Ex: How many different values does totalprice take 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94359">
              <a:spcBef>
                <a:spcPts val="300"/>
              </a:spcBef>
              <a:defRPr sz="1403"/>
            </a:pPr>
            <a:r>
              <a:t>Ex: How many different values does totalprice take on?</a:t>
            </a:r>
          </a:p>
          <a:p>
            <a:pPr marL="140769" indent="-140769" defTabSz="594359">
              <a:spcBef>
                <a:spcPts val="300"/>
              </a:spcBef>
              <a:buSzPct val="100000"/>
              <a:buChar char="•"/>
              <a:defRPr sz="1403"/>
            </a:pPr>
            <a:r>
              <a:t>TotalPrice has over 4,000 values</a:t>
            </a:r>
          </a:p>
          <a:p>
            <a:pPr marL="140769" indent="-140769" defTabSz="594359">
              <a:spcBef>
                <a:spcPts val="300"/>
              </a:spcBef>
              <a:buSzPct val="100000"/>
              <a:buChar char="•"/>
              <a:defRPr sz="1403"/>
            </a:pPr>
            <a:r>
              <a:t>Solution: Group them into ranges</a:t>
            </a:r>
          </a:p>
          <a:p>
            <a:pPr marL="140769" indent="-140769" defTabSz="594359">
              <a:spcBef>
                <a:spcPts val="300"/>
              </a:spcBef>
              <a:buSzPct val="100000"/>
              <a:buChar char="•"/>
              <a:defRPr sz="1403"/>
            </a:pPr>
          </a:p>
          <a:p>
            <a:pPr defTabSz="594359">
              <a:spcBef>
                <a:spcPts val="300"/>
              </a:spcBef>
              <a:defRPr i="1" sz="1560"/>
            </a:pPr>
            <a:r>
              <a:t>SELECT SIGN(numdigits) * POWER(10, numdigits - 1) as lowerbound,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		POWER(10, numdigits) as upperbound, 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        COUNT(*) as numorders, 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        MIN(TotalPrice) as min_totalprice, 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        MAX(TotalPrice) as maxtotalprice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	FROM (SELECT (CASE WHEN TotalPrice::decimal(10,2) &gt;= 1 THEN FLOOR(1 + LOG(TotalPrice::decimal(10,2)) / LOG(10))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						WHEN -1 &lt; TotalPrice::decimal(10,2) AND TotalPrice::decimal(10,2) &lt; 1 THEN 0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					ELSE - FLOOR(1 + LOG(-TotalPrice::decimal(10,2)) / LOG(10)) END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) as numdigits, TotalPrice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FROM Orders o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) a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GROUP BY numdigits</a:t>
            </a:r>
          </a:p>
          <a:p>
            <a:pPr defTabSz="594359">
              <a:spcBef>
                <a:spcPts val="300"/>
              </a:spcBef>
              <a:defRPr i="1" sz="1560"/>
            </a:pPr>
            <a:r>
              <a:t>ORDER BY numdigits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feld 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Equal-sized groups</a:t>
            </a:r>
          </a:p>
        </p:txBody>
      </p:sp>
      <p:sp>
        <p:nvSpPr>
          <p:cNvPr id="318" name="Int width_bucket(numeric op, numeric b1, numeric b2, int coun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2440">
              <a:spcBef>
                <a:spcPts val="200"/>
              </a:spcBef>
              <a:defRPr sz="1116"/>
            </a:pPr>
            <a:r>
              <a:t>Int width_bucket(numeric op, numeric b1, numeric b2, int count) </a:t>
            </a:r>
          </a:p>
          <a:p>
            <a:pPr defTabSz="472440">
              <a:spcBef>
                <a:spcPts val="200"/>
              </a:spcBef>
              <a:defRPr sz="1116"/>
            </a:pPr>
          </a:p>
          <a:p>
            <a:pPr defTabSz="472440">
              <a:spcBef>
                <a:spcPts val="200"/>
              </a:spcBef>
              <a:defRPr sz="1116"/>
            </a:pPr>
            <a:r>
              <a:t>Ex: Divide the product data into 10 equal price buckets and draw a histogram depicting the number of products that fall into each of these price buckets. For simplicity, consider products with price less than $1000.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WITH p_1000 AS (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-- (1) Filter out the products with price &gt; $1000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SELECT p.*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FROM products p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WHERE fullprice::decimal(10,1) &lt;= 1000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),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p_minmax AS ( 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-- (2) Find the min and max price of the current distribution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SELECT MIN(fullprice::DECIMAL(10,1)) AS min_price,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	   MAX(fullprice::DECIMAL(10,1)) AS max_price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FROM p_1000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	)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-- (3) The data in the range min_price to max_price is divided into 10 + 1 buckets. Find the bucket to which the price of each product belongs to. And group them by buckets.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SELECT WIDTH_BUCKET(fullprice::DECIMAL(10,1), min_price, max_price, 10) AS bucket,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  MIN(fullprice::DECIMAL(10,1)) as min_price, MAX(fullprice::DECIMAL(10,1)) as max_price,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      COUNT(*) AS freq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FROM p_1000, p_minmax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GROUP BY bucket</a:t>
            </a:r>
          </a:p>
          <a:p>
            <a:pPr defTabSz="472440">
              <a:spcBef>
                <a:spcPts val="200"/>
              </a:spcBef>
              <a:defRPr i="1" sz="1240"/>
            </a:pPr>
            <a:r>
              <a:t>ORDER BY bucket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feld 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Covered</a:t>
            </a:r>
          </a:p>
        </p:txBody>
      </p:sp>
      <p:sp>
        <p:nvSpPr>
          <p:cNvPr id="322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80000"/>
              <a:buBlip>
                <a:blip r:embed="rId2"/>
              </a:buBlip>
              <a:defRPr sz="1800"/>
            </a:pPr>
            <a:r>
              <a:t> Different methods of sampling a table</a:t>
            </a:r>
          </a:p>
          <a:p>
            <a:pPr marL="228600" indent="-228600">
              <a:buSzPct val="80000"/>
              <a:buBlip>
                <a:blip r:embed="rId2"/>
              </a:buBlip>
              <a:defRPr sz="1800"/>
            </a:pPr>
            <a:r>
              <a:t> Using TableSample construct to sample a table</a:t>
            </a:r>
          </a:p>
          <a:p>
            <a:pPr marL="228600" indent="-228600">
              <a:buSzPct val="80000"/>
              <a:buBlip>
                <a:blip r:embed="rId2"/>
              </a:buBlip>
              <a:defRPr sz="1800"/>
            </a:pPr>
            <a:r>
              <a:t> Different types of histograms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on one slide</a:t>
            </a:r>
          </a:p>
        </p:txBody>
      </p:sp>
      <p:sp>
        <p:nvSpPr>
          <p:cNvPr id="275" name="Text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>
              <a:spcBef>
                <a:spcPts val="300"/>
              </a:spcBef>
              <a:defRPr sz="1400"/>
            </a:pPr>
            <a:r>
              <a:t>1.	Sampling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1.1 	Random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1.2	Repeatable Random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1.3 	Proportional Stratified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1.4 	Balanced</a:t>
            </a:r>
          </a:p>
          <a:p>
            <a:pPr marL="361950" indent="-361950">
              <a:buClr>
                <a:srgbClr val="800000"/>
              </a:buClr>
              <a:buSzPct val="100000"/>
              <a:buAutoNum type="arabicPeriod" startAt="1"/>
              <a:defRPr sz="1400"/>
            </a:pPr>
          </a:p>
          <a:p>
            <a:pPr marL="361950" indent="-361950">
              <a:spcBef>
                <a:spcPts val="300"/>
              </a:spcBef>
              <a:defRPr sz="1400"/>
            </a:pPr>
            <a:r>
              <a:t>2.	TableSample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2.1 	System and Bernoulli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2.2	System Rows and comparing query efficiency</a:t>
            </a:r>
          </a:p>
          <a:p>
            <a:pPr marL="361950" indent="-361950">
              <a:buClr>
                <a:srgbClr val="800000"/>
              </a:buClr>
              <a:buSzPct val="100000"/>
              <a:buAutoNum type="arabicPeriod" startAt="1"/>
              <a:defRPr sz="1400"/>
            </a:pPr>
          </a:p>
          <a:p>
            <a:pPr marL="361950" indent="-361950">
              <a:spcBef>
                <a:spcPts val="300"/>
              </a:spcBef>
              <a:defRPr sz="1400"/>
            </a:pPr>
            <a:r>
              <a:t>3.	Histogram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3.1 Histogram of Counts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3.2 Cumulative Histograms of Counts</a:t>
            </a:r>
          </a:p>
          <a:p>
            <a:pPr lvl="1" marL="361950" indent="-110807">
              <a:spcBef>
                <a:spcPts val="300"/>
              </a:spcBef>
              <a:buSzTx/>
              <a:buNone/>
              <a:defRPr sz="1400"/>
            </a:pPr>
            <a:r>
              <a:t>3.3 Histograms for Numeric Values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1.1 Random Sample</a:t>
            </a:r>
          </a:p>
        </p:txBody>
      </p:sp>
      <p:sp>
        <p:nvSpPr>
          <p:cNvPr id="279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marL="142574" indent="-142574" defTabSz="601980">
              <a:spcBef>
                <a:spcPts val="300"/>
              </a:spcBef>
              <a:buSzPct val="100000"/>
              <a:buChar char="•"/>
              <a:defRPr sz="1422"/>
            </a:pPr>
            <a:r>
              <a:t>Large data sets</a:t>
            </a:r>
          </a:p>
          <a:p>
            <a:pPr marL="142574" indent="-142574" defTabSz="601980">
              <a:spcBef>
                <a:spcPts val="300"/>
              </a:spcBef>
              <a:buSzPct val="100000"/>
              <a:buChar char="•"/>
              <a:defRPr sz="1422"/>
            </a:pPr>
            <a:r>
              <a:t>Memory, speed constraints</a:t>
            </a:r>
          </a:p>
          <a:p>
            <a:pPr marL="142574" indent="-142574" defTabSz="601980">
              <a:spcBef>
                <a:spcPts val="300"/>
              </a:spcBef>
              <a:buSzPct val="100000"/>
              <a:buChar char="•"/>
              <a:defRPr sz="1422"/>
            </a:pPr>
            <a:r>
              <a:t>Subset of data</a:t>
            </a:r>
          </a:p>
          <a:p>
            <a:pPr marL="142574" indent="-142574" defTabSz="601980">
              <a:spcBef>
                <a:spcPts val="300"/>
              </a:spcBef>
              <a:buSzPct val="100000"/>
              <a:buChar char="•"/>
              <a:defRPr sz="1422"/>
            </a:pPr>
            <a:r>
              <a:t>Representative of the entire data</a:t>
            </a:r>
          </a:p>
          <a:p>
            <a:pPr marL="142574" indent="-142574" defTabSz="601980">
              <a:spcBef>
                <a:spcPts val="300"/>
              </a:spcBef>
              <a:buSzPct val="100000"/>
              <a:buChar char="•"/>
              <a:defRPr sz="1422"/>
            </a:pPr>
          </a:p>
          <a:p>
            <a:pPr defTabSz="601980">
              <a:spcBef>
                <a:spcPts val="300"/>
              </a:spcBef>
              <a:defRPr sz="1422"/>
            </a:pPr>
            <a:r>
              <a:t>Ex:</a:t>
            </a:r>
            <a:r>
              <a:rPr i="1"/>
              <a:t> </a:t>
            </a:r>
            <a:r>
              <a:t>Generate a 10% random sample of the customers table.</a:t>
            </a:r>
          </a:p>
          <a:p>
            <a:pPr defTabSz="601980">
              <a:spcBef>
                <a:spcPts val="300"/>
              </a:spcBef>
              <a:defRPr i="1" sz="1422"/>
            </a:pPr>
          </a:p>
          <a:p>
            <a:pPr defTabSz="601980">
              <a:spcBef>
                <a:spcPts val="300"/>
              </a:spcBef>
              <a:defRPr i="1" sz="1422"/>
            </a:pPr>
            <a:r>
              <a:t>SELECT *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FROM customers c 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-- (1) For every row, a random number between 0 and 1 is generated. If this number is less than 0.1, it is selected. Otherwise, it is not.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WHERE random() &lt; 0.1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-- (2) Approximately 10% and the number varies every time we run the same query.</a:t>
            </a:r>
          </a:p>
          <a:p>
            <a:pPr defTabSz="601980">
              <a:spcBef>
                <a:spcPts val="300"/>
              </a:spcBef>
              <a:defRPr sz="1422"/>
            </a:pPr>
          </a:p>
          <a:p>
            <a:pPr defTabSz="601980">
              <a:spcBef>
                <a:spcPts val="300"/>
              </a:spcBef>
              <a:defRPr sz="1422"/>
            </a:pPr>
            <a:r>
              <a:t>Ex: Generate a random sample consisting of 1000 rows from the customers table.</a:t>
            </a:r>
          </a:p>
          <a:p>
            <a:pPr defTabSz="601980">
              <a:spcBef>
                <a:spcPts val="300"/>
              </a:spcBef>
              <a:defRPr i="1" sz="1422"/>
            </a:pPr>
          </a:p>
          <a:p>
            <a:pPr defTabSz="601980">
              <a:spcBef>
                <a:spcPts val="300"/>
              </a:spcBef>
              <a:defRPr i="1" sz="1422"/>
            </a:pPr>
            <a:r>
              <a:t>SELECT c.* 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FROM customers c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ORDER BY random()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-- Generate a sample with 1000 rows</a:t>
            </a:r>
          </a:p>
          <a:p>
            <a:pPr defTabSz="601980">
              <a:spcBef>
                <a:spcPts val="300"/>
              </a:spcBef>
              <a:defRPr i="1" sz="1422"/>
            </a:pPr>
            <a:r>
              <a:t>LIMIT 1000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1.2 Repeatable Random Sample</a:t>
            </a:r>
          </a:p>
        </p:txBody>
      </p:sp>
      <p:sp>
        <p:nvSpPr>
          <p:cNvPr id="283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defTabSz="662940">
              <a:spcBef>
                <a:spcPts val="300"/>
              </a:spcBef>
              <a:defRPr sz="1566"/>
            </a:pPr>
            <a:r>
              <a:t>Ex: Generate a 10% random sample of the customers table, such that it can be reproduced at a later point of time.</a:t>
            </a:r>
          </a:p>
          <a:p>
            <a:pPr marL="157012" indent="-157012" defTabSz="662940">
              <a:spcBef>
                <a:spcPts val="300"/>
              </a:spcBef>
              <a:buSzPct val="100000"/>
              <a:buChar char="•"/>
              <a:defRPr sz="1566"/>
            </a:pPr>
            <a:r>
              <a:t>Seed variable - Pseudorandom function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SELECT setseed(0.5);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SELECT *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FROM customers 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WHERE random() &lt; 0.1</a:t>
            </a:r>
          </a:p>
          <a:p>
            <a:pPr defTabSz="662940">
              <a:spcBef>
                <a:spcPts val="300"/>
              </a:spcBef>
              <a:defRPr i="1" sz="1566"/>
            </a:pPr>
          </a:p>
          <a:p>
            <a:pPr defTabSz="662940">
              <a:spcBef>
                <a:spcPts val="300"/>
              </a:spcBef>
              <a:defRPr b="1" sz="1566"/>
            </a:pPr>
            <a:r>
              <a:t>Without Repetition: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SELECT setseed(0.5);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-- Common Tablular Expression(CTE)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WITH shuffled_data AS (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    -- Assign a sequential value, starting with 1 to each row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    SELECT *, ROW_NUMBER() OVER (ORDER BY random()) AS rownum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	FROM customers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	)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SELECT * 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FROM shuffled_data</a:t>
            </a:r>
          </a:p>
          <a:p>
            <a:pPr defTabSz="662940">
              <a:spcBef>
                <a:spcPts val="300"/>
              </a:spcBef>
              <a:defRPr i="1" sz="1566"/>
            </a:pPr>
            <a:r>
              <a:t>WHERE rownum &lt;=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1.3 Proportional Stratified Sample</a:t>
            </a:r>
          </a:p>
        </p:txBody>
      </p:sp>
      <p:sp>
        <p:nvSpPr>
          <p:cNvPr id="287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marL="155207" indent="-155207" defTabSz="655320">
              <a:spcBef>
                <a:spcPts val="300"/>
              </a:spcBef>
              <a:buSzPct val="100000"/>
              <a:buChar char="•"/>
              <a:defRPr sz="1548"/>
            </a:pPr>
            <a:r>
              <a:t>The distribution of values in a column of the sample matches with the overall population.</a:t>
            </a:r>
          </a:p>
          <a:p>
            <a:pPr defTabSz="655320">
              <a:spcBef>
                <a:spcPts val="300"/>
              </a:spcBef>
              <a:defRPr sz="1548"/>
            </a:pPr>
            <a:r>
              <a:t>Ex: Obtain a 1% sample of customers that maintains the same gender ratio as the original table.</a:t>
            </a:r>
          </a:p>
          <a:p>
            <a:pPr defTabSz="655320">
              <a:spcBef>
                <a:spcPts val="300"/>
              </a:spcBef>
              <a:defRPr sz="1548"/>
            </a:pPr>
            <a:r>
              <a:t>Original Gender Ratio: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SELECT SUM(CASE WHEN cust.gender = 'F' THEN 1 ELSE 0 END) * 100 / COUNT(*) AS percent_f,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	SUM(CASE WHEN cust.gender = 'M' THEN 1 ELSE 0 END) * 100 / COUNT(*) AS percent_m,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	COUNT(*) AS total_count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FROM customers cust</a:t>
            </a:r>
          </a:p>
          <a:p>
            <a:pPr defTabSz="655320">
              <a:spcBef>
                <a:spcPts val="300"/>
              </a:spcBef>
              <a:defRPr sz="1548"/>
            </a:pPr>
          </a:p>
          <a:p>
            <a:pPr defTabSz="655320">
              <a:spcBef>
                <a:spcPts val="300"/>
              </a:spcBef>
              <a:defRPr sz="1548"/>
            </a:pPr>
            <a:r>
              <a:t>Sample Gender Ratio: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WITH cust AS (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    	SELECT c.*, ROW_NUMBER() OVER (ORDER BY c.gender) AS rownum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	FROM customers c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	)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SELECT </a:t>
            </a:r>
          </a:p>
          <a:p>
            <a:pPr lvl="1" marL="0" indent="277691" defTabSz="655320">
              <a:spcBef>
                <a:spcPts val="300"/>
              </a:spcBef>
              <a:buSzTx/>
              <a:buNone/>
              <a:defRPr i="1" sz="1548"/>
            </a:pPr>
            <a:r>
              <a:t>SUM(CASE WHEN cust.gender = 'F' THEN 1 ELSE 0 END) * 100 / COUNT(*) AS percent_f,</a:t>
            </a:r>
          </a:p>
          <a:p>
            <a:pPr lvl="1" marL="0" indent="277691" defTabSz="655320">
              <a:spcBef>
                <a:spcPts val="300"/>
              </a:spcBef>
              <a:buSzTx/>
              <a:buNone/>
              <a:defRPr i="1" sz="1548"/>
            </a:pPr>
            <a:r>
              <a:t>SUM(CASE WHEN cust.gender = 'M' THEN 1 ELSE 0 END) * 100 / COUNT(*) AS percent_m,</a:t>
            </a:r>
          </a:p>
          <a:p>
            <a:pPr lvl="1" marL="0" indent="277691" defTabSz="655320">
              <a:spcBef>
                <a:spcPts val="300"/>
              </a:spcBef>
              <a:buSzTx/>
              <a:buNone/>
              <a:defRPr i="1" sz="1548"/>
            </a:pPr>
            <a:r>
              <a:t>COUNT(*) AS total_count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FROM cust</a:t>
            </a:r>
          </a:p>
          <a:p>
            <a:pPr defTabSz="655320">
              <a:spcBef>
                <a:spcPts val="300"/>
              </a:spcBef>
              <a:defRPr i="1" sz="1548"/>
            </a:pPr>
            <a:r>
              <a:t>WHERE cust.rownum  % 100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1.4 Balanced Sample</a:t>
            </a:r>
          </a:p>
        </p:txBody>
      </p:sp>
      <p:sp>
        <p:nvSpPr>
          <p:cNvPr id="291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marL="153402" indent="-153402" defTabSz="647700">
              <a:spcBef>
                <a:spcPts val="300"/>
              </a:spcBef>
              <a:buSzPct val="100000"/>
              <a:buChar char="•"/>
              <a:defRPr sz="1530"/>
            </a:pPr>
            <a:r>
              <a:t>Sample in which all groups of a column are represented equally.</a:t>
            </a:r>
          </a:p>
          <a:p>
            <a:pPr defTabSz="647700">
              <a:spcBef>
                <a:spcPts val="300"/>
              </a:spcBef>
              <a:defRPr sz="1530"/>
            </a:pPr>
            <a:r>
              <a:t>Ex: Generate a random sample consisting of 1000 customers that has equal number of male and female customers i.e., with 1:1 gender ratio</a:t>
            </a:r>
          </a:p>
          <a:p>
            <a:pPr defTabSz="647700">
              <a:spcBef>
                <a:spcPts val="300"/>
              </a:spcBef>
              <a:defRPr sz="1530"/>
            </a:pPr>
          </a:p>
          <a:p>
            <a:pPr defTabSz="647700">
              <a:spcBef>
                <a:spcPts val="300"/>
              </a:spcBef>
              <a:defRPr i="1" sz="1530"/>
            </a:pPr>
            <a:r>
              <a:t>WITH cust AS (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	SELECT c.*,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	-- Assign the same row number for all rows with the same value of isF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		ROW_NUMBER() OVER (PARTITION BY isF) AS seqnum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FROM (SELECT c.*,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     	(CASE WHEN c.gender = 'F' THEN 1 ELSE 0 END) AS isF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     FROM customers c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     WHERE c.gender &lt;&gt; ''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     ) c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)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SELECT 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	SUM(CASE WHEN cust.isF = 1 THEN 1 ELSE 0 END) * 100 / COUNT(*) AS percent_f,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	SUM(CASE WHEN cust.isF = 0 THEN 1 ELSE 0 END) * 100 / COUNT(*) AS percent_m,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    COUNT(*) AS total_count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FROM cust</a:t>
            </a:r>
          </a:p>
          <a:p>
            <a:pPr defTabSz="647700">
              <a:spcBef>
                <a:spcPts val="300"/>
              </a:spcBef>
              <a:defRPr i="1" sz="1530"/>
            </a:pPr>
            <a:r>
              <a:t>WHERE seqnum &lt;= 500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2.1 TableSample - System and Bernoulli</a:t>
            </a:r>
          </a:p>
        </p:txBody>
      </p:sp>
      <p:sp>
        <p:nvSpPr>
          <p:cNvPr id="295" name="Textplatzhalter 2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defTabSz="632459">
              <a:spcBef>
                <a:spcPts val="300"/>
              </a:spcBef>
              <a:defRPr sz="1494"/>
            </a:pPr>
            <a:r>
              <a:t>SELECT expr</a:t>
            </a:r>
          </a:p>
          <a:p>
            <a:pPr defTabSz="632459">
              <a:spcBef>
                <a:spcPts val="300"/>
              </a:spcBef>
              <a:defRPr sz="1494"/>
            </a:pPr>
            <a:r>
              <a:t>FROM table</a:t>
            </a:r>
          </a:p>
          <a:p>
            <a:pPr defTabSz="632459">
              <a:spcBef>
                <a:spcPts val="300"/>
              </a:spcBef>
              <a:defRPr sz="1494"/>
            </a:pPr>
            <a:r>
              <a:t>TABLESAMPLE sampling_method (argument) [REPEATABLE(seed)]</a:t>
            </a:r>
          </a:p>
          <a:p>
            <a:pPr defTabSz="632459">
              <a:spcBef>
                <a:spcPts val="300"/>
              </a:spcBef>
              <a:defRPr sz="1494"/>
            </a:pPr>
          </a:p>
          <a:p>
            <a:pPr defTabSz="632459">
              <a:spcBef>
                <a:spcPts val="300"/>
              </a:spcBef>
              <a:defRPr sz="1494"/>
            </a:pPr>
            <a:r>
              <a:t>Two types of sampling methods:</a:t>
            </a:r>
          </a:p>
          <a:p>
            <a:pPr defTabSz="632459">
              <a:spcBef>
                <a:spcPts val="300"/>
              </a:spcBef>
              <a:defRPr sz="1494"/>
            </a:pPr>
            <a:r>
              <a:t>(i) SYSTEM - which does block level sampling. It groups a set of tuples and randomly selects these groups.</a:t>
            </a:r>
          </a:p>
          <a:p>
            <a:pPr defTabSz="632459">
              <a:spcBef>
                <a:spcPts val="300"/>
              </a:spcBef>
              <a:defRPr sz="1494"/>
            </a:pPr>
            <a:r>
              <a:t>(ii) BERNOULLI - which does tuple level sampling. Each row has equal probability of being selected.</a:t>
            </a:r>
          </a:p>
          <a:p>
            <a:pPr defTabSz="632459">
              <a:spcBef>
                <a:spcPts val="300"/>
              </a:spcBef>
              <a:defRPr sz="1494"/>
            </a:pPr>
          </a:p>
          <a:p>
            <a:pPr defTabSz="632459">
              <a:spcBef>
                <a:spcPts val="300"/>
              </a:spcBef>
              <a:defRPr sz="1494"/>
            </a:pPr>
            <a:r>
              <a:t>Ex: Generate a 10% random sample of the customers table, such that it can be reproduced at a later point of time.</a:t>
            </a:r>
          </a:p>
          <a:p>
            <a:pPr defTabSz="632459">
              <a:spcBef>
                <a:spcPts val="300"/>
              </a:spcBef>
              <a:defRPr sz="1494"/>
            </a:pPr>
          </a:p>
          <a:p>
            <a:pPr defTabSz="632459">
              <a:spcBef>
                <a:spcPts val="300"/>
              </a:spcBef>
              <a:defRPr i="1" sz="1494"/>
            </a:pPr>
            <a:r>
              <a:t>SELECT * </a:t>
            </a:r>
          </a:p>
          <a:p>
            <a:pPr defTabSz="632459">
              <a:spcBef>
                <a:spcPts val="300"/>
              </a:spcBef>
              <a:defRPr i="1" sz="1494"/>
            </a:pPr>
            <a:r>
              <a:t>FROM customers</a:t>
            </a:r>
          </a:p>
          <a:p>
            <a:pPr defTabSz="632459">
              <a:spcBef>
                <a:spcPts val="300"/>
              </a:spcBef>
              <a:defRPr i="1" sz="1494"/>
            </a:pPr>
            <a:r>
              <a:t>TABLESAMPLE SYSTEM(10) REPEATABLE(200);</a:t>
            </a:r>
          </a:p>
          <a:p>
            <a:pPr defTabSz="632459">
              <a:spcBef>
                <a:spcPts val="300"/>
              </a:spcBef>
              <a:defRPr i="1" sz="1494"/>
            </a:pPr>
          </a:p>
          <a:p>
            <a:pPr defTabSz="632459">
              <a:spcBef>
                <a:spcPts val="300"/>
              </a:spcBef>
              <a:defRPr i="1" sz="1494"/>
            </a:pPr>
            <a:r>
              <a:t>SELECT * </a:t>
            </a:r>
          </a:p>
          <a:p>
            <a:pPr defTabSz="632459">
              <a:spcBef>
                <a:spcPts val="300"/>
              </a:spcBef>
              <a:defRPr i="1" sz="1494"/>
            </a:pPr>
            <a:r>
              <a:t>FROM customers</a:t>
            </a:r>
          </a:p>
          <a:p>
            <a:pPr defTabSz="632459">
              <a:spcBef>
                <a:spcPts val="300"/>
              </a:spcBef>
              <a:defRPr i="1" sz="1494"/>
            </a:pPr>
            <a:r>
              <a:t>TABLESAMPLE BERNOULLI(10) REPEATABLE(200);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feld 1"/>
          <p:cNvSpPr txBox="1"/>
          <p:nvPr>
            <p:ph type="sldNum" sz="quarter" idx="2"/>
          </p:nvPr>
        </p:nvSpPr>
        <p:spPr>
          <a:xfrm>
            <a:off x="8622540" y="630938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2.2 System Rows and Comparing Efficiency</a:t>
            </a:r>
          </a:p>
        </p:txBody>
      </p:sp>
      <p:sp>
        <p:nvSpPr>
          <p:cNvPr id="299" name="Ex: Generate a random sample consisting of 1000 rows from the customers table and compare the query executio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Ex: Generate a random sample consisting of 1000 rows from the customers table and compare the query execution times.</a:t>
            </a:r>
          </a:p>
          <a:p>
            <a:pPr>
              <a:defRPr i="1"/>
            </a:pPr>
          </a:p>
          <a:p>
            <a:pPr>
              <a:defRPr i="1"/>
            </a:pPr>
            <a:r>
              <a:t>EXPLAIN ANALYSE</a:t>
            </a:r>
          </a:p>
          <a:p>
            <a:pPr>
              <a:defRPr i="1"/>
            </a:pPr>
            <a:r>
              <a:t>SELECT * </a:t>
            </a:r>
          </a:p>
          <a:p>
            <a:pPr>
              <a:defRPr i="1"/>
            </a:pPr>
            <a:r>
              <a:t>FROM customers</a:t>
            </a:r>
          </a:p>
          <a:p>
            <a:pPr>
              <a:defRPr i="1"/>
            </a:pPr>
            <a:r>
              <a:t>ORDER BY random()</a:t>
            </a:r>
          </a:p>
          <a:p>
            <a:pPr>
              <a:defRPr i="1"/>
            </a:pPr>
            <a:r>
              <a:t>LIMIT 1000</a:t>
            </a:r>
          </a:p>
          <a:p>
            <a:pPr>
              <a:defRPr i="1"/>
            </a:pPr>
          </a:p>
          <a:p>
            <a:pPr>
              <a:defRPr i="1"/>
            </a:pPr>
            <a:r>
              <a:t>CREATE EXTENSION IF NOT EXISTS "tsm_system_rows";</a:t>
            </a:r>
          </a:p>
          <a:p>
            <a:pPr>
              <a:defRPr i="1"/>
            </a:pPr>
            <a:r>
              <a:t>EXPLAIN ANALYZE</a:t>
            </a:r>
          </a:p>
          <a:p>
            <a:pPr>
              <a:defRPr i="1"/>
            </a:pPr>
            <a:r>
              <a:t>SELECT * </a:t>
            </a:r>
          </a:p>
          <a:p>
            <a:pPr>
              <a:defRPr i="1"/>
            </a:pPr>
            <a:r>
              <a:t>FROM customers </a:t>
            </a:r>
          </a:p>
          <a:p>
            <a:pPr>
              <a:defRPr i="1"/>
            </a:pPr>
            <a:r>
              <a:t>TABLESAMPLE SYSTEM_ROWS(1000)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Histograms</a:t>
            </a:r>
          </a:p>
        </p:txBody>
      </p:sp>
      <p:sp>
        <p:nvSpPr>
          <p:cNvPr id="302" name="Textplatzhalter 3"/>
          <p:cNvSpPr txBox="1"/>
          <p:nvPr>
            <p:ph type="body" idx="1"/>
          </p:nvPr>
        </p:nvSpPr>
        <p:spPr>
          <a:xfrm>
            <a:off x="251424" y="549273"/>
            <a:ext cx="8641152" cy="5310051"/>
          </a:xfrm>
          <a:prstGeom prst="rect">
            <a:avLst/>
          </a:prstGeom>
        </p:spPr>
        <p:txBody>
          <a:bodyPr/>
          <a:lstStyle/>
          <a:p>
            <a:pPr defTabSz="502920">
              <a:spcBef>
                <a:spcPts val="200"/>
              </a:spcBef>
              <a:defRPr sz="1188"/>
            </a:pPr>
            <a:r>
              <a:t>Analyze distribution with the help of charts.</a:t>
            </a:r>
          </a:p>
          <a:p>
            <a:pPr defTabSz="502920">
              <a:spcBef>
                <a:spcPts val="200"/>
              </a:spcBef>
              <a:defRPr sz="1188"/>
            </a:pPr>
          </a:p>
          <a:p>
            <a:pPr defTabSz="502920">
              <a:spcBef>
                <a:spcPts val="200"/>
              </a:spcBef>
              <a:defRPr sz="1188"/>
            </a:pPr>
            <a:r>
              <a:t>Ex: What is the distribution of orders by state and how is this related to the state’s population?</a:t>
            </a:r>
          </a:p>
          <a:p>
            <a:pPr defTabSz="502920">
              <a:spcBef>
                <a:spcPts val="300"/>
              </a:spcBef>
              <a:defRPr i="1" sz="1320"/>
            </a:pPr>
          </a:p>
          <a:p>
            <a:pPr defTabSz="502920">
              <a:spcBef>
                <a:spcPts val="300"/>
              </a:spcBef>
              <a:defRPr i="1" sz="1320"/>
            </a:pPr>
            <a:r>
              <a:t>— (4) Display the state along with number of orders and population of that state.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SELECT State, SUM(numorders) as numorders, SUM(pop) as pop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FROM (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-- (1) For each state in orders table, we find the number of orders.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(SELECT o.State, COUNT(*) as numorders, 0 as pop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FROM Orders o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GROUP BY o.state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	) 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-- (3) UNION ALL combines all rows in two tables.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UNION ALL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-- (2) For each state in zipcensus table, we find the total population.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(SELECT zc.stab, 0 as numorders, SUM(totpop) as pop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 FROM ZipCensus zc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 GROUP BY zc.stab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    )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) summary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GROUP BY State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-- (5) Arrange the rows in descending order of number of orders</a:t>
            </a:r>
          </a:p>
          <a:p>
            <a:pPr defTabSz="502920">
              <a:spcBef>
                <a:spcPts val="300"/>
              </a:spcBef>
              <a:defRPr i="1" sz="1320"/>
            </a:pPr>
            <a:r>
              <a:t>ORDER BY numorders DESC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SE 21">
  <a:themeElements>
    <a:clrScheme name="CSE 2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DDE3FF"/>
      </a:accent3>
      <a:accent4>
        <a:srgbClr val="707070"/>
      </a:accent4>
      <a:accent5>
        <a:srgbClr val="B7C6FE"/>
      </a:accent5>
      <a:accent6>
        <a:srgbClr val="009D00"/>
      </a:accent6>
      <a:hlink>
        <a:srgbClr val="0000FF"/>
      </a:hlink>
      <a:folHlink>
        <a:srgbClr val="FF00FF"/>
      </a:folHlink>
    </a:clrScheme>
    <a:fontScheme name="CSE 21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E 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CE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SE 21">
  <a:themeElements>
    <a:clrScheme name="CSE 2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DDE3FF"/>
      </a:accent3>
      <a:accent4>
        <a:srgbClr val="707070"/>
      </a:accent4>
      <a:accent5>
        <a:srgbClr val="B7C6FE"/>
      </a:accent5>
      <a:accent6>
        <a:srgbClr val="009D00"/>
      </a:accent6>
      <a:hlink>
        <a:srgbClr val="0000FF"/>
      </a:hlink>
      <a:folHlink>
        <a:srgbClr val="FF00FF"/>
      </a:folHlink>
    </a:clrScheme>
    <a:fontScheme name="CSE 21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CSE 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CE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