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110" d="100"/>
          <a:sy n="110" d="100"/>
        </p:scale>
        <p:origin x="132"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7AB921-FBEC-FA43-9961-1CA3C5A4044D}" type="doc">
      <dgm:prSet loTypeId="urn:microsoft.com/office/officeart/2005/8/layout/pyramid1" loCatId="" qsTypeId="urn:microsoft.com/office/officeart/2005/8/quickstyle/simple3" qsCatId="simple" csTypeId="urn:microsoft.com/office/officeart/2005/8/colors/accent1_2" csCatId="accent1" phldr="1"/>
      <dgm:spPr/>
    </dgm:pt>
    <dgm:pt modelId="{D3776E24-9D95-E647-A41B-45040267BA0B}">
      <dgm:prSet phldrT="[Text]" custT="1"/>
      <dgm:spPr/>
      <dgm:t>
        <a:bodyPr lIns="0" tIns="0" rIns="0" bIns="0" anchor="ctr" anchorCtr="0"/>
        <a:lstStyle/>
        <a:p>
          <a:pPr marL="19050" indent="0">
            <a:tabLst/>
          </a:pPr>
          <a:endParaRPr lang="en-US" sz="1200" b="1" dirty="0" smtClean="0">
            <a:ln>
              <a:noFill/>
            </a:ln>
          </a:endParaRPr>
        </a:p>
        <a:p>
          <a:pPr marL="120650" indent="-60325">
            <a:tabLst/>
          </a:pPr>
          <a:r>
            <a:rPr lang="en-US" sz="1200" b="1" dirty="0" smtClean="0">
              <a:ln>
                <a:noFill/>
              </a:ln>
            </a:rPr>
            <a:t>AI, </a:t>
          </a:r>
          <a:br>
            <a:rPr lang="en-US" sz="1200" b="1" dirty="0" smtClean="0">
              <a:ln>
                <a:noFill/>
              </a:ln>
            </a:rPr>
          </a:br>
          <a:r>
            <a:rPr lang="en-US" sz="1200" b="1" dirty="0" smtClean="0">
              <a:ln>
                <a:noFill/>
              </a:ln>
            </a:rPr>
            <a:t>Decision </a:t>
          </a:r>
          <a:br>
            <a:rPr lang="en-US" sz="1200" b="1" dirty="0" smtClean="0">
              <a:ln>
                <a:noFill/>
              </a:ln>
            </a:rPr>
          </a:br>
          <a:r>
            <a:rPr lang="en-US" sz="1200" b="1" dirty="0" smtClean="0">
              <a:ln>
                <a:noFill/>
              </a:ln>
            </a:rPr>
            <a:t>Support </a:t>
          </a:r>
          <a:br>
            <a:rPr lang="en-US" sz="1200" b="1" dirty="0" smtClean="0">
              <a:ln>
                <a:noFill/>
              </a:ln>
            </a:rPr>
          </a:br>
          <a:r>
            <a:rPr lang="en-US" sz="1200" b="1" dirty="0" smtClean="0">
              <a:ln>
                <a:noFill/>
              </a:ln>
            </a:rPr>
            <a:t>System</a:t>
          </a:r>
          <a:r>
            <a:rPr lang="en-US" sz="1200" dirty="0" smtClean="0">
              <a:ln>
                <a:noFill/>
              </a:ln>
            </a:rPr>
            <a:t>: </a:t>
          </a:r>
        </a:p>
        <a:p>
          <a:pPr marL="120650" indent="-60325">
            <a:tabLst/>
          </a:pPr>
          <a:endParaRPr lang="en-US" sz="1200" i="1" dirty="0" smtClean="0">
            <a:ln>
              <a:noFill/>
            </a:ln>
          </a:endParaRPr>
        </a:p>
      </dgm:t>
    </dgm:pt>
    <dgm:pt modelId="{9DC21D8F-87E2-884A-88A9-D6055628C228}" type="parTrans" cxnId="{59D9265D-7EC4-3740-B2CC-7913A96CDA29}">
      <dgm:prSet/>
      <dgm:spPr/>
      <dgm:t>
        <a:bodyPr/>
        <a:lstStyle/>
        <a:p>
          <a:endParaRPr lang="en-US" sz="1400"/>
        </a:p>
      </dgm:t>
    </dgm:pt>
    <dgm:pt modelId="{E3E4ECC5-B09D-5140-A66E-BD36F960AAD6}" type="sibTrans" cxnId="{59D9265D-7EC4-3740-B2CC-7913A96CDA29}">
      <dgm:prSet/>
      <dgm:spPr/>
      <dgm:t>
        <a:bodyPr/>
        <a:lstStyle/>
        <a:p>
          <a:endParaRPr lang="en-US" sz="1400"/>
        </a:p>
      </dgm:t>
    </dgm:pt>
    <dgm:pt modelId="{D5C62894-D111-5A41-AA66-A9615AB973C6}">
      <dgm:prSet phldrT="[Text]" custT="1"/>
      <dgm:spPr/>
      <dgm:t>
        <a:bodyPr/>
        <a:lstStyle/>
        <a:p>
          <a:r>
            <a:rPr lang="en-US" sz="1400" b="1" dirty="0" smtClean="0"/>
            <a:t>Model Deployment:</a:t>
          </a:r>
          <a:r>
            <a:rPr lang="en-US" sz="1400" dirty="0" smtClean="0"/>
            <a:t> </a:t>
          </a:r>
          <a:r>
            <a:rPr lang="en-US" sz="1400" i="1" dirty="0" smtClean="0"/>
            <a:t>Experimentation, Validation, Tuning, Evolution</a:t>
          </a:r>
          <a:r>
            <a:rPr lang="en-US" sz="1400" dirty="0" smtClean="0"/>
            <a:t> </a:t>
          </a:r>
          <a:endParaRPr lang="en-US" sz="1400" dirty="0"/>
        </a:p>
      </dgm:t>
    </dgm:pt>
    <dgm:pt modelId="{054F0829-CE21-AA42-910C-9D69535072EF}" type="parTrans" cxnId="{62D07F59-AD66-194E-AC8A-5ABD6D8BD96D}">
      <dgm:prSet/>
      <dgm:spPr/>
      <dgm:t>
        <a:bodyPr/>
        <a:lstStyle/>
        <a:p>
          <a:endParaRPr lang="en-US" sz="1400"/>
        </a:p>
      </dgm:t>
    </dgm:pt>
    <dgm:pt modelId="{A88C61EE-8C4D-1C48-A26D-3BA0FC28F7EF}" type="sibTrans" cxnId="{62D07F59-AD66-194E-AC8A-5ABD6D8BD96D}">
      <dgm:prSet/>
      <dgm:spPr/>
      <dgm:t>
        <a:bodyPr/>
        <a:lstStyle/>
        <a:p>
          <a:endParaRPr lang="en-US" sz="1400"/>
        </a:p>
      </dgm:t>
    </dgm:pt>
    <dgm:pt modelId="{9BA6F2A1-B5E5-3143-A3C9-B34AFBAE7501}">
      <dgm:prSet phldrT="[Text]" custT="1"/>
      <dgm:spPr/>
      <dgm:t>
        <a:bodyPr/>
        <a:lstStyle/>
        <a:p>
          <a:r>
            <a:rPr lang="en-US" sz="1400" b="1" dirty="0" smtClean="0"/>
            <a:t>Cleaning/Pre-processing</a:t>
          </a:r>
          <a:r>
            <a:rPr lang="en-US" sz="1400" dirty="0" smtClean="0"/>
            <a:t>: </a:t>
          </a:r>
          <a:r>
            <a:rPr lang="en-US" sz="1400" i="1" dirty="0" err="1" smtClean="0"/>
            <a:t>Featurization</a:t>
          </a:r>
          <a:r>
            <a:rPr lang="en-US" sz="1400" i="1" dirty="0" smtClean="0"/>
            <a:t>, anomaly detection, data preparation</a:t>
          </a:r>
          <a:endParaRPr lang="en-US" sz="1400" i="1" dirty="0"/>
        </a:p>
      </dgm:t>
    </dgm:pt>
    <dgm:pt modelId="{DC2A7F21-F379-1F49-A08B-7808DD2E6926}" type="parTrans" cxnId="{AFA3644C-8FD9-BA47-92DC-67C87D7A5612}">
      <dgm:prSet/>
      <dgm:spPr/>
      <dgm:t>
        <a:bodyPr/>
        <a:lstStyle/>
        <a:p>
          <a:endParaRPr lang="en-US" sz="1400"/>
        </a:p>
      </dgm:t>
    </dgm:pt>
    <dgm:pt modelId="{DBC28B2B-D179-6C4D-A6A4-2C9AC6DB3AB9}" type="sibTrans" cxnId="{AFA3644C-8FD9-BA47-92DC-67C87D7A5612}">
      <dgm:prSet/>
      <dgm:spPr/>
      <dgm:t>
        <a:bodyPr/>
        <a:lstStyle/>
        <a:p>
          <a:pPr rtl="0"/>
          <a:endParaRPr lang="en-US" sz="1400"/>
        </a:p>
      </dgm:t>
    </dgm:pt>
    <dgm:pt modelId="{75405E22-5EF5-FA40-90F6-78A3C7CFC317}">
      <dgm:prSet custT="1"/>
      <dgm:spPr/>
      <dgm:t>
        <a:bodyPr/>
        <a:lstStyle/>
        <a:p>
          <a:r>
            <a:rPr lang="en-US" sz="1400" b="1" dirty="0" smtClean="0"/>
            <a:t>Infrastructure</a:t>
          </a:r>
          <a:r>
            <a:rPr lang="en-US" sz="1400" dirty="0" smtClean="0"/>
            <a:t>: </a:t>
          </a:r>
          <a:r>
            <a:rPr lang="en-US" sz="1400" i="1" dirty="0" smtClean="0"/>
            <a:t>HPC, Cloud systems, Databases, Custom processors, Big Data frameworks</a:t>
          </a:r>
          <a:endParaRPr lang="en-US" sz="1400" i="1" dirty="0"/>
        </a:p>
      </dgm:t>
    </dgm:pt>
    <dgm:pt modelId="{3970BC07-DDA8-E04F-8EB6-D2C81D74F29C}" type="parTrans" cxnId="{9AD4186C-2858-BC46-B59C-2C29CB93E633}">
      <dgm:prSet/>
      <dgm:spPr/>
      <dgm:t>
        <a:bodyPr/>
        <a:lstStyle/>
        <a:p>
          <a:endParaRPr lang="en-US" sz="1400"/>
        </a:p>
      </dgm:t>
    </dgm:pt>
    <dgm:pt modelId="{04FB733A-788F-1448-BA2A-983915955995}" type="sibTrans" cxnId="{9AD4186C-2858-BC46-B59C-2C29CB93E633}">
      <dgm:prSet/>
      <dgm:spPr/>
      <dgm:t>
        <a:bodyPr/>
        <a:lstStyle/>
        <a:p>
          <a:endParaRPr lang="en-US" sz="1400"/>
        </a:p>
      </dgm:t>
    </dgm:pt>
    <dgm:pt modelId="{E1747D8B-5024-8640-AD70-542FA3173D53}">
      <dgm:prSet custT="1"/>
      <dgm:spPr/>
      <dgm:t>
        <a:bodyPr/>
        <a:lstStyle/>
        <a:p>
          <a:r>
            <a:rPr lang="en-US" sz="1400" b="1" dirty="0" smtClean="0"/>
            <a:t>Data Collection</a:t>
          </a:r>
          <a:r>
            <a:rPr lang="en-US" sz="1400" dirty="0" smtClean="0"/>
            <a:t>: </a:t>
          </a:r>
          <a:r>
            <a:rPr lang="en-US" sz="1400" i="1" dirty="0" smtClean="0"/>
            <a:t>Instrumentation, Logging, Sensors</a:t>
          </a:r>
          <a:endParaRPr lang="en-US" sz="1400" i="1" dirty="0"/>
        </a:p>
      </dgm:t>
    </dgm:pt>
    <dgm:pt modelId="{592BC077-967C-5D43-83D6-0D87148126B1}" type="parTrans" cxnId="{21DFB271-0C27-BB47-B2FE-905BB2AF27E3}">
      <dgm:prSet/>
      <dgm:spPr/>
      <dgm:t>
        <a:bodyPr/>
        <a:lstStyle/>
        <a:p>
          <a:endParaRPr lang="en-US" sz="1400"/>
        </a:p>
      </dgm:t>
    </dgm:pt>
    <dgm:pt modelId="{0516FC15-134F-834B-8E3F-727EF3ABEE8C}" type="sibTrans" cxnId="{21DFB271-0C27-BB47-B2FE-905BB2AF27E3}">
      <dgm:prSet/>
      <dgm:spPr/>
      <dgm:t>
        <a:bodyPr/>
        <a:lstStyle/>
        <a:p>
          <a:endParaRPr lang="en-US" sz="1400"/>
        </a:p>
      </dgm:t>
    </dgm:pt>
    <dgm:pt modelId="{446ED820-9928-A147-855C-46F014903E65}">
      <dgm:prSet custT="1"/>
      <dgm:spPr/>
      <dgm:t>
        <a:bodyPr/>
        <a:lstStyle/>
        <a:p>
          <a:r>
            <a:rPr lang="en-US" sz="1400" b="1" dirty="0" smtClean="0"/>
            <a:t>Model Generation</a:t>
          </a:r>
          <a:r>
            <a:rPr lang="en-US" sz="1400" dirty="0" smtClean="0"/>
            <a:t>: Metrics, Validation, algorithm selection, domain application</a:t>
          </a:r>
          <a:endParaRPr lang="en-US" sz="1400" dirty="0"/>
        </a:p>
      </dgm:t>
    </dgm:pt>
    <dgm:pt modelId="{B9199C97-C446-F248-B8F3-B7A8D7FB2D8D}" type="parTrans" cxnId="{F0B4749C-5FFF-CB4C-B930-B2F7910C1477}">
      <dgm:prSet/>
      <dgm:spPr/>
      <dgm:t>
        <a:bodyPr/>
        <a:lstStyle/>
        <a:p>
          <a:endParaRPr lang="en-US" sz="1400"/>
        </a:p>
      </dgm:t>
    </dgm:pt>
    <dgm:pt modelId="{A29DE513-15B5-9248-AD1F-03B52154F631}" type="sibTrans" cxnId="{F0B4749C-5FFF-CB4C-B930-B2F7910C1477}">
      <dgm:prSet/>
      <dgm:spPr/>
      <dgm:t>
        <a:bodyPr/>
        <a:lstStyle/>
        <a:p>
          <a:endParaRPr lang="en-US" sz="1400"/>
        </a:p>
      </dgm:t>
    </dgm:pt>
    <dgm:pt modelId="{241898E9-0A2A-064A-97B4-4F6B747F5602}" type="pres">
      <dgm:prSet presAssocID="{147AB921-FBEC-FA43-9961-1CA3C5A4044D}" presName="Name0" presStyleCnt="0">
        <dgm:presLayoutVars>
          <dgm:dir/>
          <dgm:animLvl val="lvl"/>
          <dgm:resizeHandles val="exact"/>
        </dgm:presLayoutVars>
      </dgm:prSet>
      <dgm:spPr/>
    </dgm:pt>
    <dgm:pt modelId="{14F778E5-D6F0-7A4D-801F-2A05C3F0FADD}" type="pres">
      <dgm:prSet presAssocID="{D3776E24-9D95-E647-A41B-45040267BA0B}" presName="Name8" presStyleCnt="0"/>
      <dgm:spPr/>
    </dgm:pt>
    <dgm:pt modelId="{B31E7565-611A-7B48-B175-7E849765849D}" type="pres">
      <dgm:prSet presAssocID="{D3776E24-9D95-E647-A41B-45040267BA0B}" presName="level" presStyleLbl="node1" presStyleIdx="0" presStyleCnt="6" custScaleY="287866" custLinFactNeighborX="-997">
        <dgm:presLayoutVars>
          <dgm:chMax val="1"/>
          <dgm:bulletEnabled val="1"/>
        </dgm:presLayoutVars>
      </dgm:prSet>
      <dgm:spPr/>
      <dgm:t>
        <a:bodyPr/>
        <a:lstStyle/>
        <a:p>
          <a:endParaRPr lang="en-US"/>
        </a:p>
      </dgm:t>
    </dgm:pt>
    <dgm:pt modelId="{287DED24-3A4C-7748-A7FB-13F24F25199A}" type="pres">
      <dgm:prSet presAssocID="{D3776E24-9D95-E647-A41B-45040267BA0B}" presName="levelTx" presStyleLbl="revTx" presStyleIdx="0" presStyleCnt="0">
        <dgm:presLayoutVars>
          <dgm:chMax val="1"/>
          <dgm:bulletEnabled val="1"/>
        </dgm:presLayoutVars>
      </dgm:prSet>
      <dgm:spPr/>
      <dgm:t>
        <a:bodyPr/>
        <a:lstStyle/>
        <a:p>
          <a:endParaRPr lang="en-US"/>
        </a:p>
      </dgm:t>
    </dgm:pt>
    <dgm:pt modelId="{F69CD919-A460-5F4D-BC7F-3DC4365540F0}" type="pres">
      <dgm:prSet presAssocID="{D5C62894-D111-5A41-AA66-A9615AB973C6}" presName="Name8" presStyleCnt="0"/>
      <dgm:spPr/>
    </dgm:pt>
    <dgm:pt modelId="{B8830FFF-EEFB-4D42-B0F2-3033AC61803B}" type="pres">
      <dgm:prSet presAssocID="{D5C62894-D111-5A41-AA66-A9615AB973C6}" presName="level" presStyleLbl="node1" presStyleIdx="1" presStyleCnt="6" custScaleY="244748">
        <dgm:presLayoutVars>
          <dgm:chMax val="1"/>
          <dgm:bulletEnabled val="1"/>
        </dgm:presLayoutVars>
      </dgm:prSet>
      <dgm:spPr/>
      <dgm:t>
        <a:bodyPr/>
        <a:lstStyle/>
        <a:p>
          <a:endParaRPr lang="en-US"/>
        </a:p>
      </dgm:t>
    </dgm:pt>
    <dgm:pt modelId="{612ADB27-462D-7047-BFE9-C27479638DAD}" type="pres">
      <dgm:prSet presAssocID="{D5C62894-D111-5A41-AA66-A9615AB973C6}" presName="levelTx" presStyleLbl="revTx" presStyleIdx="0" presStyleCnt="0">
        <dgm:presLayoutVars>
          <dgm:chMax val="1"/>
          <dgm:bulletEnabled val="1"/>
        </dgm:presLayoutVars>
      </dgm:prSet>
      <dgm:spPr/>
      <dgm:t>
        <a:bodyPr/>
        <a:lstStyle/>
        <a:p>
          <a:endParaRPr lang="en-US"/>
        </a:p>
      </dgm:t>
    </dgm:pt>
    <dgm:pt modelId="{6D4AA679-3BC1-F746-9A52-8CA7B93CC269}" type="pres">
      <dgm:prSet presAssocID="{446ED820-9928-A147-855C-46F014903E65}" presName="Name8" presStyleCnt="0"/>
      <dgm:spPr/>
    </dgm:pt>
    <dgm:pt modelId="{EAC0B8FA-6733-514A-BAFF-F4C34A9DC997}" type="pres">
      <dgm:prSet presAssocID="{446ED820-9928-A147-855C-46F014903E65}" presName="level" presStyleLbl="node1" presStyleIdx="2" presStyleCnt="6" custScaleY="219933">
        <dgm:presLayoutVars>
          <dgm:chMax val="1"/>
          <dgm:bulletEnabled val="1"/>
        </dgm:presLayoutVars>
      </dgm:prSet>
      <dgm:spPr/>
      <dgm:t>
        <a:bodyPr/>
        <a:lstStyle/>
        <a:p>
          <a:endParaRPr lang="en-US"/>
        </a:p>
      </dgm:t>
    </dgm:pt>
    <dgm:pt modelId="{A56D8132-A155-A24A-9735-E0490FEF67BA}" type="pres">
      <dgm:prSet presAssocID="{446ED820-9928-A147-855C-46F014903E65}" presName="levelTx" presStyleLbl="revTx" presStyleIdx="0" presStyleCnt="0">
        <dgm:presLayoutVars>
          <dgm:chMax val="1"/>
          <dgm:bulletEnabled val="1"/>
        </dgm:presLayoutVars>
      </dgm:prSet>
      <dgm:spPr/>
      <dgm:t>
        <a:bodyPr/>
        <a:lstStyle/>
        <a:p>
          <a:endParaRPr lang="en-US"/>
        </a:p>
      </dgm:t>
    </dgm:pt>
    <dgm:pt modelId="{77E646E3-6538-0F4E-9D03-41C9EA1B6027}" type="pres">
      <dgm:prSet presAssocID="{9BA6F2A1-B5E5-3143-A3C9-B34AFBAE7501}" presName="Name8" presStyleCnt="0"/>
      <dgm:spPr/>
    </dgm:pt>
    <dgm:pt modelId="{2DA491E0-84C6-FC46-9AE1-DAA8D45140E9}" type="pres">
      <dgm:prSet presAssocID="{9BA6F2A1-B5E5-3143-A3C9-B34AFBAE7501}" presName="level" presStyleLbl="node1" presStyleIdx="3" presStyleCnt="6" custScaleY="195712">
        <dgm:presLayoutVars>
          <dgm:chMax val="1"/>
          <dgm:bulletEnabled val="1"/>
        </dgm:presLayoutVars>
      </dgm:prSet>
      <dgm:spPr/>
      <dgm:t>
        <a:bodyPr/>
        <a:lstStyle/>
        <a:p>
          <a:endParaRPr lang="en-US"/>
        </a:p>
      </dgm:t>
    </dgm:pt>
    <dgm:pt modelId="{BB6EC2FB-9450-E143-A47C-8B11D8521749}" type="pres">
      <dgm:prSet presAssocID="{9BA6F2A1-B5E5-3143-A3C9-B34AFBAE7501}" presName="levelTx" presStyleLbl="revTx" presStyleIdx="0" presStyleCnt="0">
        <dgm:presLayoutVars>
          <dgm:chMax val="1"/>
          <dgm:bulletEnabled val="1"/>
        </dgm:presLayoutVars>
      </dgm:prSet>
      <dgm:spPr/>
      <dgm:t>
        <a:bodyPr/>
        <a:lstStyle/>
        <a:p>
          <a:endParaRPr lang="en-US"/>
        </a:p>
      </dgm:t>
    </dgm:pt>
    <dgm:pt modelId="{9BA5C71D-77F8-1744-BF2E-5669FAAABD80}" type="pres">
      <dgm:prSet presAssocID="{75405E22-5EF5-FA40-90F6-78A3C7CFC317}" presName="Name8" presStyleCnt="0"/>
      <dgm:spPr/>
    </dgm:pt>
    <dgm:pt modelId="{F6F45EDB-3FD0-044D-95D2-C5F96675D93E}" type="pres">
      <dgm:prSet presAssocID="{75405E22-5EF5-FA40-90F6-78A3C7CFC317}" presName="level" presStyleLbl="node1" presStyleIdx="4" presStyleCnt="6" custScaleY="145400" custLinFactNeighborX="-268">
        <dgm:presLayoutVars>
          <dgm:chMax val="1"/>
          <dgm:bulletEnabled val="1"/>
        </dgm:presLayoutVars>
      </dgm:prSet>
      <dgm:spPr/>
      <dgm:t>
        <a:bodyPr/>
        <a:lstStyle/>
        <a:p>
          <a:endParaRPr lang="en-US"/>
        </a:p>
      </dgm:t>
    </dgm:pt>
    <dgm:pt modelId="{C96A35A5-35AD-FF47-AE7A-BC3FDCF0085C}" type="pres">
      <dgm:prSet presAssocID="{75405E22-5EF5-FA40-90F6-78A3C7CFC317}" presName="levelTx" presStyleLbl="revTx" presStyleIdx="0" presStyleCnt="0">
        <dgm:presLayoutVars>
          <dgm:chMax val="1"/>
          <dgm:bulletEnabled val="1"/>
        </dgm:presLayoutVars>
      </dgm:prSet>
      <dgm:spPr/>
      <dgm:t>
        <a:bodyPr/>
        <a:lstStyle/>
        <a:p>
          <a:endParaRPr lang="en-US"/>
        </a:p>
      </dgm:t>
    </dgm:pt>
    <dgm:pt modelId="{500039B8-5159-BA4B-B6C4-AFCFF5FACBF1}" type="pres">
      <dgm:prSet presAssocID="{E1747D8B-5024-8640-AD70-542FA3173D53}" presName="Name8" presStyleCnt="0"/>
      <dgm:spPr/>
    </dgm:pt>
    <dgm:pt modelId="{28E2C72E-96A4-A040-B322-1C7FA47984D0}" type="pres">
      <dgm:prSet presAssocID="{E1747D8B-5024-8640-AD70-542FA3173D53}" presName="level" presStyleLbl="node1" presStyleIdx="5" presStyleCnt="6" custScaleY="140222">
        <dgm:presLayoutVars>
          <dgm:chMax val="1"/>
          <dgm:bulletEnabled val="1"/>
        </dgm:presLayoutVars>
      </dgm:prSet>
      <dgm:spPr/>
      <dgm:t>
        <a:bodyPr/>
        <a:lstStyle/>
        <a:p>
          <a:endParaRPr lang="en-US"/>
        </a:p>
      </dgm:t>
    </dgm:pt>
    <dgm:pt modelId="{DBD3E98A-B052-D94D-8CBC-7591C4B42659}" type="pres">
      <dgm:prSet presAssocID="{E1747D8B-5024-8640-AD70-542FA3173D53}" presName="levelTx" presStyleLbl="revTx" presStyleIdx="0" presStyleCnt="0">
        <dgm:presLayoutVars>
          <dgm:chMax val="1"/>
          <dgm:bulletEnabled val="1"/>
        </dgm:presLayoutVars>
      </dgm:prSet>
      <dgm:spPr/>
      <dgm:t>
        <a:bodyPr/>
        <a:lstStyle/>
        <a:p>
          <a:endParaRPr lang="en-US"/>
        </a:p>
      </dgm:t>
    </dgm:pt>
  </dgm:ptLst>
  <dgm:cxnLst>
    <dgm:cxn modelId="{8A744692-2805-6C4F-ABEA-9C89C843EF91}" type="presOf" srcId="{147AB921-FBEC-FA43-9961-1CA3C5A4044D}" destId="{241898E9-0A2A-064A-97B4-4F6B747F5602}" srcOrd="0" destOrd="0" presId="urn:microsoft.com/office/officeart/2005/8/layout/pyramid1"/>
    <dgm:cxn modelId="{62D07F59-AD66-194E-AC8A-5ABD6D8BD96D}" srcId="{147AB921-FBEC-FA43-9961-1CA3C5A4044D}" destId="{D5C62894-D111-5A41-AA66-A9615AB973C6}" srcOrd="1" destOrd="0" parTransId="{054F0829-CE21-AA42-910C-9D69535072EF}" sibTransId="{A88C61EE-8C4D-1C48-A26D-3BA0FC28F7EF}"/>
    <dgm:cxn modelId="{E47B8C9A-A06B-6B4C-8D2B-A42DE4225484}" type="presOf" srcId="{D3776E24-9D95-E647-A41B-45040267BA0B}" destId="{287DED24-3A4C-7748-A7FB-13F24F25199A}" srcOrd="1" destOrd="0" presId="urn:microsoft.com/office/officeart/2005/8/layout/pyramid1"/>
    <dgm:cxn modelId="{BA8744C3-2083-0A4A-8BAE-865F50498582}" type="presOf" srcId="{446ED820-9928-A147-855C-46F014903E65}" destId="{EAC0B8FA-6733-514A-BAFF-F4C34A9DC997}" srcOrd="0" destOrd="0" presId="urn:microsoft.com/office/officeart/2005/8/layout/pyramid1"/>
    <dgm:cxn modelId="{F3F60337-BD74-E149-BDB4-BDFA2063CDF7}" type="presOf" srcId="{446ED820-9928-A147-855C-46F014903E65}" destId="{A56D8132-A155-A24A-9735-E0490FEF67BA}" srcOrd="1" destOrd="0" presId="urn:microsoft.com/office/officeart/2005/8/layout/pyramid1"/>
    <dgm:cxn modelId="{F0B4749C-5FFF-CB4C-B930-B2F7910C1477}" srcId="{147AB921-FBEC-FA43-9961-1CA3C5A4044D}" destId="{446ED820-9928-A147-855C-46F014903E65}" srcOrd="2" destOrd="0" parTransId="{B9199C97-C446-F248-B8F3-B7A8D7FB2D8D}" sibTransId="{A29DE513-15B5-9248-AD1F-03B52154F631}"/>
    <dgm:cxn modelId="{E4BD6270-3FF1-A340-A2FD-13286050A7CC}" type="presOf" srcId="{75405E22-5EF5-FA40-90F6-78A3C7CFC317}" destId="{F6F45EDB-3FD0-044D-95D2-C5F96675D93E}" srcOrd="0" destOrd="0" presId="urn:microsoft.com/office/officeart/2005/8/layout/pyramid1"/>
    <dgm:cxn modelId="{AFA3644C-8FD9-BA47-92DC-67C87D7A5612}" srcId="{147AB921-FBEC-FA43-9961-1CA3C5A4044D}" destId="{9BA6F2A1-B5E5-3143-A3C9-B34AFBAE7501}" srcOrd="3" destOrd="0" parTransId="{DC2A7F21-F379-1F49-A08B-7808DD2E6926}" sibTransId="{DBC28B2B-D179-6C4D-A6A4-2C9AC6DB3AB9}"/>
    <dgm:cxn modelId="{DE95F532-73C5-D94B-B39D-2D794E9147F6}" type="presOf" srcId="{75405E22-5EF5-FA40-90F6-78A3C7CFC317}" destId="{C96A35A5-35AD-FF47-AE7A-BC3FDCF0085C}" srcOrd="1" destOrd="0" presId="urn:microsoft.com/office/officeart/2005/8/layout/pyramid1"/>
    <dgm:cxn modelId="{AD0E23F9-0E43-7942-AEFF-DC2AD4309FDD}" type="presOf" srcId="{E1747D8B-5024-8640-AD70-542FA3173D53}" destId="{28E2C72E-96A4-A040-B322-1C7FA47984D0}" srcOrd="0" destOrd="0" presId="urn:microsoft.com/office/officeart/2005/8/layout/pyramid1"/>
    <dgm:cxn modelId="{9AD4186C-2858-BC46-B59C-2C29CB93E633}" srcId="{147AB921-FBEC-FA43-9961-1CA3C5A4044D}" destId="{75405E22-5EF5-FA40-90F6-78A3C7CFC317}" srcOrd="4" destOrd="0" parTransId="{3970BC07-DDA8-E04F-8EB6-D2C81D74F29C}" sibTransId="{04FB733A-788F-1448-BA2A-983915955995}"/>
    <dgm:cxn modelId="{93C7ED95-E226-1A4F-BBF2-0A06696F7B3D}" type="presOf" srcId="{D5C62894-D111-5A41-AA66-A9615AB973C6}" destId="{612ADB27-462D-7047-BFE9-C27479638DAD}" srcOrd="1" destOrd="0" presId="urn:microsoft.com/office/officeart/2005/8/layout/pyramid1"/>
    <dgm:cxn modelId="{59D9265D-7EC4-3740-B2CC-7913A96CDA29}" srcId="{147AB921-FBEC-FA43-9961-1CA3C5A4044D}" destId="{D3776E24-9D95-E647-A41B-45040267BA0B}" srcOrd="0" destOrd="0" parTransId="{9DC21D8F-87E2-884A-88A9-D6055628C228}" sibTransId="{E3E4ECC5-B09D-5140-A66E-BD36F960AAD6}"/>
    <dgm:cxn modelId="{40D5F32B-038D-7C47-861B-F326B7A5AAFF}" type="presOf" srcId="{9BA6F2A1-B5E5-3143-A3C9-B34AFBAE7501}" destId="{2DA491E0-84C6-FC46-9AE1-DAA8D45140E9}" srcOrd="0" destOrd="0" presId="urn:microsoft.com/office/officeart/2005/8/layout/pyramid1"/>
    <dgm:cxn modelId="{6E8F8AFA-481E-794D-ACB3-727282C351DF}" type="presOf" srcId="{D5C62894-D111-5A41-AA66-A9615AB973C6}" destId="{B8830FFF-EEFB-4D42-B0F2-3033AC61803B}" srcOrd="0" destOrd="0" presId="urn:microsoft.com/office/officeart/2005/8/layout/pyramid1"/>
    <dgm:cxn modelId="{21DFB271-0C27-BB47-B2FE-905BB2AF27E3}" srcId="{147AB921-FBEC-FA43-9961-1CA3C5A4044D}" destId="{E1747D8B-5024-8640-AD70-542FA3173D53}" srcOrd="5" destOrd="0" parTransId="{592BC077-967C-5D43-83D6-0D87148126B1}" sibTransId="{0516FC15-134F-834B-8E3F-727EF3ABEE8C}"/>
    <dgm:cxn modelId="{4DC2FDB9-215E-644B-81F5-95EF4CAD336C}" type="presOf" srcId="{D3776E24-9D95-E647-A41B-45040267BA0B}" destId="{B31E7565-611A-7B48-B175-7E849765849D}" srcOrd="0" destOrd="0" presId="urn:microsoft.com/office/officeart/2005/8/layout/pyramid1"/>
    <dgm:cxn modelId="{E7D3D8EE-56A3-F542-9431-F50BD5AFF10C}" type="presOf" srcId="{9BA6F2A1-B5E5-3143-A3C9-B34AFBAE7501}" destId="{BB6EC2FB-9450-E143-A47C-8B11D8521749}" srcOrd="1" destOrd="0" presId="urn:microsoft.com/office/officeart/2005/8/layout/pyramid1"/>
    <dgm:cxn modelId="{300E08A8-E8EC-924D-A0EC-F41D788121D3}" type="presOf" srcId="{E1747D8B-5024-8640-AD70-542FA3173D53}" destId="{DBD3E98A-B052-D94D-8CBC-7591C4B42659}" srcOrd="1" destOrd="0" presId="urn:microsoft.com/office/officeart/2005/8/layout/pyramid1"/>
    <dgm:cxn modelId="{0FE51C52-0C6B-A540-A157-87AC750D4236}" type="presParOf" srcId="{241898E9-0A2A-064A-97B4-4F6B747F5602}" destId="{14F778E5-D6F0-7A4D-801F-2A05C3F0FADD}" srcOrd="0" destOrd="0" presId="urn:microsoft.com/office/officeart/2005/8/layout/pyramid1"/>
    <dgm:cxn modelId="{7F34A686-B06F-AB41-B4CD-881C32FA07EC}" type="presParOf" srcId="{14F778E5-D6F0-7A4D-801F-2A05C3F0FADD}" destId="{B31E7565-611A-7B48-B175-7E849765849D}" srcOrd="0" destOrd="0" presId="urn:microsoft.com/office/officeart/2005/8/layout/pyramid1"/>
    <dgm:cxn modelId="{2EC2E73D-5073-7D40-A714-11B7558F62B7}" type="presParOf" srcId="{14F778E5-D6F0-7A4D-801F-2A05C3F0FADD}" destId="{287DED24-3A4C-7748-A7FB-13F24F25199A}" srcOrd="1" destOrd="0" presId="urn:microsoft.com/office/officeart/2005/8/layout/pyramid1"/>
    <dgm:cxn modelId="{EEE81479-4D21-9945-B2FC-13BD41D4DC15}" type="presParOf" srcId="{241898E9-0A2A-064A-97B4-4F6B747F5602}" destId="{F69CD919-A460-5F4D-BC7F-3DC4365540F0}" srcOrd="1" destOrd="0" presId="urn:microsoft.com/office/officeart/2005/8/layout/pyramid1"/>
    <dgm:cxn modelId="{622B372C-4338-AE4D-BA9D-955C2619B5E0}" type="presParOf" srcId="{F69CD919-A460-5F4D-BC7F-3DC4365540F0}" destId="{B8830FFF-EEFB-4D42-B0F2-3033AC61803B}" srcOrd="0" destOrd="0" presId="urn:microsoft.com/office/officeart/2005/8/layout/pyramid1"/>
    <dgm:cxn modelId="{26A40D3D-EE47-8145-82DD-ACFE39B30088}" type="presParOf" srcId="{F69CD919-A460-5F4D-BC7F-3DC4365540F0}" destId="{612ADB27-462D-7047-BFE9-C27479638DAD}" srcOrd="1" destOrd="0" presId="urn:microsoft.com/office/officeart/2005/8/layout/pyramid1"/>
    <dgm:cxn modelId="{66C18DDB-C7AD-BE4F-BEBA-9D28EF971913}" type="presParOf" srcId="{241898E9-0A2A-064A-97B4-4F6B747F5602}" destId="{6D4AA679-3BC1-F746-9A52-8CA7B93CC269}" srcOrd="2" destOrd="0" presId="urn:microsoft.com/office/officeart/2005/8/layout/pyramid1"/>
    <dgm:cxn modelId="{EAFA8660-416D-BF4E-B522-1590E8E3983A}" type="presParOf" srcId="{6D4AA679-3BC1-F746-9A52-8CA7B93CC269}" destId="{EAC0B8FA-6733-514A-BAFF-F4C34A9DC997}" srcOrd="0" destOrd="0" presId="urn:microsoft.com/office/officeart/2005/8/layout/pyramid1"/>
    <dgm:cxn modelId="{FD254EC1-8D0F-384F-A0C8-449371A71C6F}" type="presParOf" srcId="{6D4AA679-3BC1-F746-9A52-8CA7B93CC269}" destId="{A56D8132-A155-A24A-9735-E0490FEF67BA}" srcOrd="1" destOrd="0" presId="urn:microsoft.com/office/officeart/2005/8/layout/pyramid1"/>
    <dgm:cxn modelId="{4CBDDF6F-07B8-C648-B236-5449D894E077}" type="presParOf" srcId="{241898E9-0A2A-064A-97B4-4F6B747F5602}" destId="{77E646E3-6538-0F4E-9D03-41C9EA1B6027}" srcOrd="3" destOrd="0" presId="urn:microsoft.com/office/officeart/2005/8/layout/pyramid1"/>
    <dgm:cxn modelId="{16D26FA9-C109-AD47-BC86-80C2ECE7D957}" type="presParOf" srcId="{77E646E3-6538-0F4E-9D03-41C9EA1B6027}" destId="{2DA491E0-84C6-FC46-9AE1-DAA8D45140E9}" srcOrd="0" destOrd="0" presId="urn:microsoft.com/office/officeart/2005/8/layout/pyramid1"/>
    <dgm:cxn modelId="{802C0571-964F-CA41-96C8-7ABDB6BC9564}" type="presParOf" srcId="{77E646E3-6538-0F4E-9D03-41C9EA1B6027}" destId="{BB6EC2FB-9450-E143-A47C-8B11D8521749}" srcOrd="1" destOrd="0" presId="urn:microsoft.com/office/officeart/2005/8/layout/pyramid1"/>
    <dgm:cxn modelId="{5CBCF1D3-4BE0-8B45-936E-84AA96B31BD1}" type="presParOf" srcId="{241898E9-0A2A-064A-97B4-4F6B747F5602}" destId="{9BA5C71D-77F8-1744-BF2E-5669FAAABD80}" srcOrd="4" destOrd="0" presId="urn:microsoft.com/office/officeart/2005/8/layout/pyramid1"/>
    <dgm:cxn modelId="{EEDB58D9-4769-7B44-A352-17132AE17011}" type="presParOf" srcId="{9BA5C71D-77F8-1744-BF2E-5669FAAABD80}" destId="{F6F45EDB-3FD0-044D-95D2-C5F96675D93E}" srcOrd="0" destOrd="0" presId="urn:microsoft.com/office/officeart/2005/8/layout/pyramid1"/>
    <dgm:cxn modelId="{1A498B90-EFD9-EE41-880C-24433C6ECC53}" type="presParOf" srcId="{9BA5C71D-77F8-1744-BF2E-5669FAAABD80}" destId="{C96A35A5-35AD-FF47-AE7A-BC3FDCF0085C}" srcOrd="1" destOrd="0" presId="urn:microsoft.com/office/officeart/2005/8/layout/pyramid1"/>
    <dgm:cxn modelId="{E5F0AB6B-5B06-5543-AB25-A26A57EC6D90}" type="presParOf" srcId="{241898E9-0A2A-064A-97B4-4F6B747F5602}" destId="{500039B8-5159-BA4B-B6C4-AFCFF5FACBF1}" srcOrd="5" destOrd="0" presId="urn:microsoft.com/office/officeart/2005/8/layout/pyramid1"/>
    <dgm:cxn modelId="{9350C1A2-B29E-184A-A822-D927CB032C99}" type="presParOf" srcId="{500039B8-5159-BA4B-B6C4-AFCFF5FACBF1}" destId="{28E2C72E-96A4-A040-B322-1C7FA47984D0}" srcOrd="0" destOrd="0" presId="urn:microsoft.com/office/officeart/2005/8/layout/pyramid1"/>
    <dgm:cxn modelId="{6B7F5F17-1882-E145-AE82-A9D14CC30928}" type="presParOf" srcId="{500039B8-5159-BA4B-B6C4-AFCFF5FACBF1}" destId="{DBD3E98A-B052-D94D-8CBC-7591C4B42659}"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1E7565-611A-7B48-B175-7E849765849D}">
      <dsp:nvSpPr>
        <dsp:cNvPr id="0" name=""/>
        <dsp:cNvSpPr/>
      </dsp:nvSpPr>
      <dsp:spPr>
        <a:xfrm>
          <a:off x="2771978" y="0"/>
          <a:ext cx="1697287" cy="1161467"/>
        </a:xfrm>
        <a:prstGeom prst="trapezoid">
          <a:avLst>
            <a:gd name="adj" fmla="val 73067"/>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19050" lvl="0" indent="0" algn="ctr" defTabSz="533400">
            <a:lnSpc>
              <a:spcPct val="90000"/>
            </a:lnSpc>
            <a:spcBef>
              <a:spcPct val="0"/>
            </a:spcBef>
            <a:spcAft>
              <a:spcPct val="35000"/>
            </a:spcAft>
            <a:tabLst/>
          </a:pPr>
          <a:endParaRPr lang="en-US" sz="1200" b="1" kern="1200" dirty="0" smtClean="0">
            <a:ln>
              <a:noFill/>
            </a:ln>
          </a:endParaRPr>
        </a:p>
        <a:p>
          <a:pPr marL="120650" lvl="0" indent="-60325" algn="ctr" defTabSz="533400">
            <a:lnSpc>
              <a:spcPct val="90000"/>
            </a:lnSpc>
            <a:spcBef>
              <a:spcPct val="0"/>
            </a:spcBef>
            <a:spcAft>
              <a:spcPct val="35000"/>
            </a:spcAft>
            <a:tabLst/>
          </a:pPr>
          <a:r>
            <a:rPr lang="en-US" sz="1200" b="1" kern="1200" dirty="0" smtClean="0">
              <a:ln>
                <a:noFill/>
              </a:ln>
            </a:rPr>
            <a:t>AI, </a:t>
          </a:r>
          <a:br>
            <a:rPr lang="en-US" sz="1200" b="1" kern="1200" dirty="0" smtClean="0">
              <a:ln>
                <a:noFill/>
              </a:ln>
            </a:rPr>
          </a:br>
          <a:r>
            <a:rPr lang="en-US" sz="1200" b="1" kern="1200" dirty="0" smtClean="0">
              <a:ln>
                <a:noFill/>
              </a:ln>
            </a:rPr>
            <a:t>Decision </a:t>
          </a:r>
          <a:br>
            <a:rPr lang="en-US" sz="1200" b="1" kern="1200" dirty="0" smtClean="0">
              <a:ln>
                <a:noFill/>
              </a:ln>
            </a:rPr>
          </a:br>
          <a:r>
            <a:rPr lang="en-US" sz="1200" b="1" kern="1200" dirty="0" smtClean="0">
              <a:ln>
                <a:noFill/>
              </a:ln>
            </a:rPr>
            <a:t>Support </a:t>
          </a:r>
          <a:br>
            <a:rPr lang="en-US" sz="1200" b="1" kern="1200" dirty="0" smtClean="0">
              <a:ln>
                <a:noFill/>
              </a:ln>
            </a:rPr>
          </a:br>
          <a:r>
            <a:rPr lang="en-US" sz="1200" b="1" kern="1200" dirty="0" smtClean="0">
              <a:ln>
                <a:noFill/>
              </a:ln>
            </a:rPr>
            <a:t>System</a:t>
          </a:r>
          <a:r>
            <a:rPr lang="en-US" sz="1200" kern="1200" dirty="0" smtClean="0">
              <a:ln>
                <a:noFill/>
              </a:ln>
            </a:rPr>
            <a:t>: </a:t>
          </a:r>
        </a:p>
        <a:p>
          <a:pPr marL="120650" lvl="0" indent="-60325" algn="ctr" defTabSz="533400">
            <a:lnSpc>
              <a:spcPct val="90000"/>
            </a:lnSpc>
            <a:spcBef>
              <a:spcPct val="0"/>
            </a:spcBef>
            <a:spcAft>
              <a:spcPct val="35000"/>
            </a:spcAft>
            <a:tabLst/>
          </a:pPr>
          <a:endParaRPr lang="en-US" sz="1200" i="1" kern="1200" dirty="0" smtClean="0">
            <a:ln>
              <a:noFill/>
            </a:ln>
          </a:endParaRPr>
        </a:p>
      </dsp:txBody>
      <dsp:txXfrm>
        <a:off x="2771978" y="0"/>
        <a:ext cx="1697287" cy="1161467"/>
      </dsp:txXfrm>
    </dsp:sp>
    <dsp:sp modelId="{B8830FFF-EEFB-4D42-B0F2-3033AC61803B}">
      <dsp:nvSpPr>
        <dsp:cNvPr id="0" name=""/>
        <dsp:cNvSpPr/>
      </dsp:nvSpPr>
      <dsp:spPr>
        <a:xfrm>
          <a:off x="2067371" y="1161467"/>
          <a:ext cx="3140346" cy="987496"/>
        </a:xfrm>
        <a:prstGeom prst="trapezoid">
          <a:avLst>
            <a:gd name="adj" fmla="val 73067"/>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kern="1200" dirty="0" smtClean="0"/>
            <a:t>Model Deployment:</a:t>
          </a:r>
          <a:r>
            <a:rPr lang="en-US" sz="1400" kern="1200" dirty="0" smtClean="0"/>
            <a:t> </a:t>
          </a:r>
          <a:r>
            <a:rPr lang="en-US" sz="1400" i="1" kern="1200" dirty="0" smtClean="0"/>
            <a:t>Experimentation, Validation, Tuning, Evolution</a:t>
          </a:r>
          <a:r>
            <a:rPr lang="en-US" sz="1400" kern="1200" dirty="0" smtClean="0"/>
            <a:t> </a:t>
          </a:r>
          <a:endParaRPr lang="en-US" sz="1400" kern="1200" dirty="0"/>
        </a:p>
      </dsp:txBody>
      <dsp:txXfrm>
        <a:off x="2616931" y="1161467"/>
        <a:ext cx="2041225" cy="987496"/>
      </dsp:txXfrm>
    </dsp:sp>
    <dsp:sp modelId="{EAC0B8FA-6733-514A-BAFF-F4C34A9DC997}">
      <dsp:nvSpPr>
        <dsp:cNvPr id="0" name=""/>
        <dsp:cNvSpPr/>
      </dsp:nvSpPr>
      <dsp:spPr>
        <a:xfrm>
          <a:off x="1418997" y="2148963"/>
          <a:ext cx="4437094" cy="887374"/>
        </a:xfrm>
        <a:prstGeom prst="trapezoid">
          <a:avLst>
            <a:gd name="adj" fmla="val 73067"/>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kern="1200" dirty="0" smtClean="0"/>
            <a:t>Model Generation</a:t>
          </a:r>
          <a:r>
            <a:rPr lang="en-US" sz="1400" kern="1200" dirty="0" smtClean="0"/>
            <a:t>: Metrics, Validation, algorithm selection, domain application</a:t>
          </a:r>
          <a:endParaRPr lang="en-US" sz="1400" kern="1200" dirty="0"/>
        </a:p>
      </dsp:txBody>
      <dsp:txXfrm>
        <a:off x="2195488" y="2148963"/>
        <a:ext cx="2884111" cy="887374"/>
      </dsp:txXfrm>
    </dsp:sp>
    <dsp:sp modelId="{2DA491E0-84C6-FC46-9AE1-DAA8D45140E9}">
      <dsp:nvSpPr>
        <dsp:cNvPr id="0" name=""/>
        <dsp:cNvSpPr/>
      </dsp:nvSpPr>
      <dsp:spPr>
        <a:xfrm>
          <a:off x="842028" y="3036338"/>
          <a:ext cx="5591032" cy="789648"/>
        </a:xfrm>
        <a:prstGeom prst="trapezoid">
          <a:avLst>
            <a:gd name="adj" fmla="val 73067"/>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kern="1200" dirty="0" smtClean="0"/>
            <a:t>Cleaning/Pre-processing</a:t>
          </a:r>
          <a:r>
            <a:rPr lang="en-US" sz="1400" kern="1200" dirty="0" smtClean="0"/>
            <a:t>: </a:t>
          </a:r>
          <a:r>
            <a:rPr lang="en-US" sz="1400" i="1" kern="1200" dirty="0" err="1" smtClean="0"/>
            <a:t>Featurization</a:t>
          </a:r>
          <a:r>
            <a:rPr lang="en-US" sz="1400" i="1" kern="1200" dirty="0" smtClean="0"/>
            <a:t>, anomaly detection, data preparation</a:t>
          </a:r>
          <a:endParaRPr lang="en-US" sz="1400" i="1" kern="1200" dirty="0"/>
        </a:p>
      </dsp:txBody>
      <dsp:txXfrm>
        <a:off x="1820458" y="3036338"/>
        <a:ext cx="3634171" cy="789648"/>
      </dsp:txXfrm>
    </dsp:sp>
    <dsp:sp modelId="{F6F45EDB-3FD0-044D-95D2-C5F96675D93E}">
      <dsp:nvSpPr>
        <dsp:cNvPr id="0" name=""/>
        <dsp:cNvSpPr/>
      </dsp:nvSpPr>
      <dsp:spPr>
        <a:xfrm>
          <a:off x="396100" y="3825986"/>
          <a:ext cx="6448325" cy="586652"/>
        </a:xfrm>
        <a:prstGeom prst="trapezoid">
          <a:avLst>
            <a:gd name="adj" fmla="val 73067"/>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kern="1200" dirty="0" smtClean="0"/>
            <a:t>Infrastructure</a:t>
          </a:r>
          <a:r>
            <a:rPr lang="en-US" sz="1400" kern="1200" dirty="0" smtClean="0"/>
            <a:t>: </a:t>
          </a:r>
          <a:r>
            <a:rPr lang="en-US" sz="1400" i="1" kern="1200" dirty="0" smtClean="0"/>
            <a:t>HPC, Cloud systems, Databases, Custom processors, Big Data frameworks</a:t>
          </a:r>
          <a:endParaRPr lang="en-US" sz="1400" i="1" kern="1200" dirty="0"/>
        </a:p>
      </dsp:txBody>
      <dsp:txXfrm>
        <a:off x="1524557" y="3825986"/>
        <a:ext cx="4191411" cy="586652"/>
      </dsp:txXfrm>
    </dsp:sp>
    <dsp:sp modelId="{28E2C72E-96A4-A040-B322-1C7FA47984D0}">
      <dsp:nvSpPr>
        <dsp:cNvPr id="0" name=""/>
        <dsp:cNvSpPr/>
      </dsp:nvSpPr>
      <dsp:spPr>
        <a:xfrm>
          <a:off x="0" y="4412639"/>
          <a:ext cx="7275089" cy="565760"/>
        </a:xfrm>
        <a:prstGeom prst="trapezoid">
          <a:avLst>
            <a:gd name="adj" fmla="val 73067"/>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kern="1200" dirty="0" smtClean="0"/>
            <a:t>Data Collection</a:t>
          </a:r>
          <a:r>
            <a:rPr lang="en-US" sz="1400" kern="1200" dirty="0" smtClean="0"/>
            <a:t>: </a:t>
          </a:r>
          <a:r>
            <a:rPr lang="en-US" sz="1400" i="1" kern="1200" dirty="0" smtClean="0"/>
            <a:t>Instrumentation, Logging, Sensors</a:t>
          </a:r>
          <a:endParaRPr lang="en-US" sz="1400" i="1" kern="1200" dirty="0"/>
        </a:p>
      </dsp:txBody>
      <dsp:txXfrm>
        <a:off x="1273140" y="4412639"/>
        <a:ext cx="4728807" cy="565760"/>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C5EA4C-EB77-486B-A8B9-1B3D2C292B4D}" type="datetimeFigureOut">
              <a:rPr lang="en-US" smtClean="0"/>
              <a:t>11/17/2017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EBAC83-7B50-43C2-9797-BAFE50357FBF}" type="slidenum">
              <a:rPr lang="en-US" smtClean="0"/>
              <a:t>‹#›</a:t>
            </a:fld>
            <a:endParaRPr lang="en-US"/>
          </a:p>
        </p:txBody>
      </p:sp>
    </p:spTree>
    <p:extLst>
      <p:ext uri="{BB962C8B-B14F-4D97-AF65-F5344CB8AC3E}">
        <p14:creationId xmlns:p14="http://schemas.microsoft.com/office/powerpoint/2010/main" val="3130372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28688" eaLnBrk="0" hangingPunct="0">
              <a:defRPr sz="2400">
                <a:solidFill>
                  <a:schemeClr val="tx1"/>
                </a:solidFill>
                <a:latin typeface="Times New Roman" panose="02020603050405020304" pitchFamily="18" charset="0"/>
              </a:defRPr>
            </a:lvl1pPr>
            <a:lvl2pPr marL="742950" indent="-285750" algn="r" defTabSz="928688" eaLnBrk="0" hangingPunct="0">
              <a:defRPr sz="2400">
                <a:solidFill>
                  <a:schemeClr val="tx1"/>
                </a:solidFill>
                <a:latin typeface="Times New Roman" panose="02020603050405020304" pitchFamily="18" charset="0"/>
              </a:defRPr>
            </a:lvl2pPr>
            <a:lvl3pPr marL="1143000" indent="-228600" algn="r" defTabSz="928688" eaLnBrk="0" hangingPunct="0">
              <a:defRPr sz="2400">
                <a:solidFill>
                  <a:schemeClr val="tx1"/>
                </a:solidFill>
                <a:latin typeface="Times New Roman" panose="02020603050405020304" pitchFamily="18" charset="0"/>
              </a:defRPr>
            </a:lvl3pPr>
            <a:lvl4pPr marL="1600200" indent="-228600" algn="r" defTabSz="928688" eaLnBrk="0" hangingPunct="0">
              <a:defRPr sz="2400">
                <a:solidFill>
                  <a:schemeClr val="tx1"/>
                </a:solidFill>
                <a:latin typeface="Times New Roman" panose="02020603050405020304" pitchFamily="18" charset="0"/>
              </a:defRPr>
            </a:lvl4pPr>
            <a:lvl5pPr marL="2057400" indent="-228600" algn="r" defTabSz="928688" eaLnBrk="0" hangingPunct="0">
              <a:defRPr sz="2400">
                <a:solidFill>
                  <a:schemeClr val="tx1"/>
                </a:solidFill>
                <a:latin typeface="Times New Roman" panose="02020603050405020304" pitchFamily="18" charset="0"/>
              </a:defRPr>
            </a:lvl5pPr>
            <a:lvl6pPr marL="2514600" indent="-228600" algn="r" defTabSz="9286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defTabSz="9286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defTabSz="9286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defTabSz="928688" eaLnBrk="0" fontAlgn="base" hangingPunct="0">
              <a:spcBef>
                <a:spcPct val="0"/>
              </a:spcBef>
              <a:spcAft>
                <a:spcPct val="0"/>
              </a:spcAft>
              <a:defRPr sz="2400">
                <a:solidFill>
                  <a:schemeClr val="tx1"/>
                </a:solidFill>
                <a:latin typeface="Times New Roman" panose="02020603050405020304" pitchFamily="18" charset="0"/>
              </a:defRPr>
            </a:lvl9pPr>
          </a:lstStyle>
          <a:p>
            <a:fld id="{89E580AA-6258-4F14-9CA8-F0431CC6E7CB}" type="slidenum">
              <a:rPr lang="en-US" altLang="en-US" sz="1200">
                <a:latin typeface="Arial" panose="020B0604020202020204" pitchFamily="34" charset="0"/>
                <a:ea typeface="MS PGothic" panose="020B0600070205080204" pitchFamily="34" charset="-128"/>
              </a:rPr>
              <a:pPr/>
              <a:t>5</a:t>
            </a:fld>
            <a:endParaRPr lang="en-US" altLang="en-US" sz="1200">
              <a:latin typeface="Arial" panose="020B0604020202020204" pitchFamily="34" charset="0"/>
              <a:ea typeface="MS PGothic" panose="020B0600070205080204" pitchFamily="34" charset="-128"/>
            </a:endParaRPr>
          </a:p>
        </p:txBody>
      </p:sp>
      <p:sp>
        <p:nvSpPr>
          <p:cNvPr id="192514" name="Rectangle 2"/>
          <p:cNvSpPr>
            <a:spLocks noGrp="1" noRot="1" noChangeAspect="1" noChangeArrowheads="1"/>
          </p:cNvSpPr>
          <p:nvPr>
            <p:ph type="sldImg"/>
          </p:nvPr>
        </p:nvSpPr>
        <p:spPr>
          <a:solidFill>
            <a:srgbClr val="FFFFFF"/>
          </a:solidFill>
          <a:ln/>
        </p:spPr>
      </p:sp>
      <p:sp>
        <p:nvSpPr>
          <p:cNvPr id="192515"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GB" altLang="en-US">
              <a:ea typeface="MS PGothic" panose="020B0600070205080204" pitchFamily="34" charset="-128"/>
            </a:endParaRPr>
          </a:p>
        </p:txBody>
      </p:sp>
    </p:spTree>
    <p:extLst>
      <p:ext uri="{BB962C8B-B14F-4D97-AF65-F5344CB8AC3E}">
        <p14:creationId xmlns:p14="http://schemas.microsoft.com/office/powerpoint/2010/main" val="111345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kumimoji="1" sz="1200">
                <a:solidFill>
                  <a:schemeClr val="tx1"/>
                </a:solidFill>
                <a:latin typeface="Times New Roman" panose="02020603050405020304" pitchFamily="18" charset="0"/>
              </a:defRPr>
            </a:lvl1pPr>
            <a:lvl2pPr marL="742950" indent="-285750" defTabSz="928688">
              <a:spcBef>
                <a:spcPct val="30000"/>
              </a:spcBef>
              <a:defRPr kumimoji="1" sz="1200">
                <a:solidFill>
                  <a:schemeClr val="tx1"/>
                </a:solidFill>
                <a:latin typeface="Times New Roman" panose="02020603050405020304" pitchFamily="18" charset="0"/>
              </a:defRPr>
            </a:lvl2pPr>
            <a:lvl3pPr marL="1143000" indent="-228600" defTabSz="928688">
              <a:spcBef>
                <a:spcPct val="30000"/>
              </a:spcBef>
              <a:defRPr kumimoji="1" sz="1200">
                <a:solidFill>
                  <a:schemeClr val="tx1"/>
                </a:solidFill>
                <a:latin typeface="Times New Roman" panose="02020603050405020304" pitchFamily="18" charset="0"/>
              </a:defRPr>
            </a:lvl3pPr>
            <a:lvl4pPr marL="1600200" indent="-228600" defTabSz="928688">
              <a:spcBef>
                <a:spcPct val="30000"/>
              </a:spcBef>
              <a:defRPr kumimoji="1" sz="1200">
                <a:solidFill>
                  <a:schemeClr val="tx1"/>
                </a:solidFill>
                <a:latin typeface="Times New Roman" panose="02020603050405020304" pitchFamily="18" charset="0"/>
              </a:defRPr>
            </a:lvl4pPr>
            <a:lvl5pPr marL="2057400" indent="-228600" defTabSz="928688">
              <a:spcBef>
                <a:spcPct val="30000"/>
              </a:spcBef>
              <a:defRPr kumimoji="1"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F27C655E-79F3-4FCB-953C-6F6EA0CDB4C3}" type="slidenum">
              <a:rPr kumimoji="0" lang="en-US" altLang="en-US">
                <a:latin typeface="Arial" panose="020B0604020202020204" pitchFamily="34" charset="0"/>
                <a:ea typeface="MS PGothic" panose="020B0600070205080204" pitchFamily="34" charset="-128"/>
              </a:rPr>
              <a:pPr>
                <a:spcBef>
                  <a:spcPct val="0"/>
                </a:spcBef>
              </a:pPr>
              <a:t>15</a:t>
            </a:fld>
            <a:endParaRPr kumimoji="0" lang="en-US" altLang="en-US">
              <a:latin typeface="Arial" panose="020B0604020202020204" pitchFamily="34" charset="0"/>
              <a:ea typeface="MS PGothic" panose="020B0600070205080204" pitchFamily="34" charset="-128"/>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ea typeface="MS PGothic" panose="020B0600070205080204" pitchFamily="34" charset="-128"/>
            </a:endParaRPr>
          </a:p>
        </p:txBody>
      </p:sp>
    </p:spTree>
    <p:extLst>
      <p:ext uri="{BB962C8B-B14F-4D97-AF65-F5344CB8AC3E}">
        <p14:creationId xmlns:p14="http://schemas.microsoft.com/office/powerpoint/2010/main" val="34349044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kumimoji="1" sz="1200">
                <a:solidFill>
                  <a:schemeClr val="tx1"/>
                </a:solidFill>
                <a:latin typeface="Times New Roman" panose="02020603050405020304" pitchFamily="18" charset="0"/>
              </a:defRPr>
            </a:lvl1pPr>
            <a:lvl2pPr marL="742950" indent="-285750" defTabSz="928688">
              <a:spcBef>
                <a:spcPct val="30000"/>
              </a:spcBef>
              <a:defRPr kumimoji="1" sz="1200">
                <a:solidFill>
                  <a:schemeClr val="tx1"/>
                </a:solidFill>
                <a:latin typeface="Times New Roman" panose="02020603050405020304" pitchFamily="18" charset="0"/>
              </a:defRPr>
            </a:lvl2pPr>
            <a:lvl3pPr marL="1143000" indent="-228600" defTabSz="928688">
              <a:spcBef>
                <a:spcPct val="30000"/>
              </a:spcBef>
              <a:defRPr kumimoji="1" sz="1200">
                <a:solidFill>
                  <a:schemeClr val="tx1"/>
                </a:solidFill>
                <a:latin typeface="Times New Roman" panose="02020603050405020304" pitchFamily="18" charset="0"/>
              </a:defRPr>
            </a:lvl3pPr>
            <a:lvl4pPr marL="1600200" indent="-228600" defTabSz="928688">
              <a:spcBef>
                <a:spcPct val="30000"/>
              </a:spcBef>
              <a:defRPr kumimoji="1" sz="1200">
                <a:solidFill>
                  <a:schemeClr val="tx1"/>
                </a:solidFill>
                <a:latin typeface="Times New Roman" panose="02020603050405020304" pitchFamily="18" charset="0"/>
              </a:defRPr>
            </a:lvl4pPr>
            <a:lvl5pPr marL="2057400" indent="-228600" defTabSz="928688">
              <a:spcBef>
                <a:spcPct val="30000"/>
              </a:spcBef>
              <a:defRPr kumimoji="1"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ECEB0C40-0FBD-476D-AE53-C39001F24C93}" type="slidenum">
              <a:rPr kumimoji="0" lang="en-US" altLang="en-US">
                <a:latin typeface="Arial" panose="020B0604020202020204" pitchFamily="34" charset="0"/>
                <a:ea typeface="MS PGothic" panose="020B0600070205080204" pitchFamily="34" charset="-128"/>
              </a:rPr>
              <a:pPr>
                <a:spcBef>
                  <a:spcPct val="0"/>
                </a:spcBef>
              </a:pPr>
              <a:t>16</a:t>
            </a:fld>
            <a:endParaRPr kumimoji="0" lang="en-US" altLang="en-US">
              <a:latin typeface="Arial" panose="020B0604020202020204" pitchFamily="34" charset="0"/>
              <a:ea typeface="MS PGothic" panose="020B0600070205080204" pitchFamily="34" charset="-128"/>
            </a:endParaRPr>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ea typeface="MS PGothic" panose="020B0600070205080204" pitchFamily="34" charset="-128"/>
            </a:endParaRPr>
          </a:p>
        </p:txBody>
      </p:sp>
    </p:spTree>
    <p:extLst>
      <p:ext uri="{BB962C8B-B14F-4D97-AF65-F5344CB8AC3E}">
        <p14:creationId xmlns:p14="http://schemas.microsoft.com/office/powerpoint/2010/main" val="40970775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kumimoji="1" sz="1200">
                <a:solidFill>
                  <a:schemeClr val="tx1"/>
                </a:solidFill>
                <a:latin typeface="Times New Roman" panose="02020603050405020304" pitchFamily="18" charset="0"/>
              </a:defRPr>
            </a:lvl1pPr>
            <a:lvl2pPr marL="742950" indent="-285750" defTabSz="928688">
              <a:spcBef>
                <a:spcPct val="30000"/>
              </a:spcBef>
              <a:defRPr kumimoji="1" sz="1200">
                <a:solidFill>
                  <a:schemeClr val="tx1"/>
                </a:solidFill>
                <a:latin typeface="Times New Roman" panose="02020603050405020304" pitchFamily="18" charset="0"/>
              </a:defRPr>
            </a:lvl2pPr>
            <a:lvl3pPr marL="1143000" indent="-228600" defTabSz="928688">
              <a:spcBef>
                <a:spcPct val="30000"/>
              </a:spcBef>
              <a:defRPr kumimoji="1" sz="1200">
                <a:solidFill>
                  <a:schemeClr val="tx1"/>
                </a:solidFill>
                <a:latin typeface="Times New Roman" panose="02020603050405020304" pitchFamily="18" charset="0"/>
              </a:defRPr>
            </a:lvl3pPr>
            <a:lvl4pPr marL="1600200" indent="-228600" defTabSz="928688">
              <a:spcBef>
                <a:spcPct val="30000"/>
              </a:spcBef>
              <a:defRPr kumimoji="1" sz="1200">
                <a:solidFill>
                  <a:schemeClr val="tx1"/>
                </a:solidFill>
                <a:latin typeface="Times New Roman" panose="02020603050405020304" pitchFamily="18" charset="0"/>
              </a:defRPr>
            </a:lvl4pPr>
            <a:lvl5pPr marL="2057400" indent="-228600" defTabSz="928688">
              <a:spcBef>
                <a:spcPct val="30000"/>
              </a:spcBef>
              <a:defRPr kumimoji="1"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15959843-FED2-462C-89E7-5CF1A3BCAEA3}" type="slidenum">
              <a:rPr kumimoji="0" lang="en-US" altLang="en-US">
                <a:latin typeface="Arial" panose="020B0604020202020204" pitchFamily="34" charset="0"/>
                <a:ea typeface="MS PGothic" panose="020B0600070205080204" pitchFamily="34" charset="-128"/>
              </a:rPr>
              <a:pPr>
                <a:spcBef>
                  <a:spcPct val="0"/>
                </a:spcBef>
              </a:pPr>
              <a:t>17</a:t>
            </a:fld>
            <a:endParaRPr kumimoji="0" lang="en-US" altLang="en-US">
              <a:latin typeface="Arial" panose="020B0604020202020204" pitchFamily="34" charset="0"/>
              <a:ea typeface="MS PGothic" panose="020B0600070205080204" pitchFamily="34" charset="-128"/>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ea typeface="MS PGothic" panose="020B0600070205080204" pitchFamily="34" charset="-128"/>
            </a:endParaRPr>
          </a:p>
        </p:txBody>
      </p:sp>
    </p:spTree>
    <p:extLst>
      <p:ext uri="{BB962C8B-B14F-4D97-AF65-F5344CB8AC3E}">
        <p14:creationId xmlns:p14="http://schemas.microsoft.com/office/powerpoint/2010/main" val="35106420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kumimoji="1" sz="1200">
                <a:solidFill>
                  <a:schemeClr val="tx1"/>
                </a:solidFill>
                <a:latin typeface="Times New Roman" panose="02020603050405020304" pitchFamily="18" charset="0"/>
              </a:defRPr>
            </a:lvl1pPr>
            <a:lvl2pPr marL="742950" indent="-285750" defTabSz="928688">
              <a:spcBef>
                <a:spcPct val="30000"/>
              </a:spcBef>
              <a:defRPr kumimoji="1" sz="1200">
                <a:solidFill>
                  <a:schemeClr val="tx1"/>
                </a:solidFill>
                <a:latin typeface="Times New Roman" panose="02020603050405020304" pitchFamily="18" charset="0"/>
              </a:defRPr>
            </a:lvl2pPr>
            <a:lvl3pPr marL="1143000" indent="-228600" defTabSz="928688">
              <a:spcBef>
                <a:spcPct val="30000"/>
              </a:spcBef>
              <a:defRPr kumimoji="1" sz="1200">
                <a:solidFill>
                  <a:schemeClr val="tx1"/>
                </a:solidFill>
                <a:latin typeface="Times New Roman" panose="02020603050405020304" pitchFamily="18" charset="0"/>
              </a:defRPr>
            </a:lvl3pPr>
            <a:lvl4pPr marL="1600200" indent="-228600" defTabSz="928688">
              <a:spcBef>
                <a:spcPct val="30000"/>
              </a:spcBef>
              <a:defRPr kumimoji="1" sz="1200">
                <a:solidFill>
                  <a:schemeClr val="tx1"/>
                </a:solidFill>
                <a:latin typeface="Times New Roman" panose="02020603050405020304" pitchFamily="18" charset="0"/>
              </a:defRPr>
            </a:lvl4pPr>
            <a:lvl5pPr marL="2057400" indent="-228600" defTabSz="928688">
              <a:spcBef>
                <a:spcPct val="30000"/>
              </a:spcBef>
              <a:defRPr kumimoji="1"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437D1B1B-90C3-47F9-8E4D-E1B7DFD4C413}" type="slidenum">
              <a:rPr kumimoji="0" lang="en-US" altLang="en-US">
                <a:latin typeface="Arial" panose="020B0604020202020204" pitchFamily="34" charset="0"/>
                <a:ea typeface="MS PGothic" panose="020B0600070205080204" pitchFamily="34" charset="-128"/>
              </a:rPr>
              <a:pPr>
                <a:spcBef>
                  <a:spcPct val="0"/>
                </a:spcBef>
              </a:pPr>
              <a:t>18</a:t>
            </a:fld>
            <a:endParaRPr kumimoji="0" lang="en-US" altLang="en-US">
              <a:latin typeface="Arial" panose="020B0604020202020204" pitchFamily="34" charset="0"/>
              <a:ea typeface="MS PGothic" panose="020B0600070205080204" pitchFamily="34" charset="-128"/>
            </a:endParaRPr>
          </a:p>
        </p:txBody>
      </p:sp>
      <p:sp>
        <p:nvSpPr>
          <p:cNvPr id="137219" name="Rectangle 2"/>
          <p:cNvSpPr>
            <a:spLocks noGrp="1" noRot="1" noChangeAspect="1" noChangeArrowheads="1" noTextEdit="1"/>
          </p:cNvSpPr>
          <p:nvPr>
            <p:ph type="sldImg"/>
          </p:nvPr>
        </p:nvSpPr>
        <p:spPr>
          <a:solidFill>
            <a:srgbClr val="FFFFFF"/>
          </a:solidFill>
          <a:ln/>
        </p:spPr>
      </p:sp>
      <p:sp>
        <p:nvSpPr>
          <p:cNvPr id="13722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GB" altLang="en-US">
              <a:ea typeface="MS PGothic" panose="020B0600070205080204" pitchFamily="34" charset="-128"/>
            </a:endParaRPr>
          </a:p>
        </p:txBody>
      </p:sp>
    </p:spTree>
    <p:extLst>
      <p:ext uri="{BB962C8B-B14F-4D97-AF65-F5344CB8AC3E}">
        <p14:creationId xmlns:p14="http://schemas.microsoft.com/office/powerpoint/2010/main" val="1794311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28688" eaLnBrk="0" hangingPunct="0">
              <a:defRPr sz="2400">
                <a:solidFill>
                  <a:schemeClr val="tx1"/>
                </a:solidFill>
                <a:latin typeface="Times New Roman" panose="02020603050405020304" pitchFamily="18" charset="0"/>
              </a:defRPr>
            </a:lvl1pPr>
            <a:lvl2pPr marL="742950" indent="-285750" algn="r" defTabSz="928688" eaLnBrk="0" hangingPunct="0">
              <a:defRPr sz="2400">
                <a:solidFill>
                  <a:schemeClr val="tx1"/>
                </a:solidFill>
                <a:latin typeface="Times New Roman" panose="02020603050405020304" pitchFamily="18" charset="0"/>
              </a:defRPr>
            </a:lvl2pPr>
            <a:lvl3pPr marL="1143000" indent="-228600" algn="r" defTabSz="928688" eaLnBrk="0" hangingPunct="0">
              <a:defRPr sz="2400">
                <a:solidFill>
                  <a:schemeClr val="tx1"/>
                </a:solidFill>
                <a:latin typeface="Times New Roman" panose="02020603050405020304" pitchFamily="18" charset="0"/>
              </a:defRPr>
            </a:lvl3pPr>
            <a:lvl4pPr marL="1600200" indent="-228600" algn="r" defTabSz="928688" eaLnBrk="0" hangingPunct="0">
              <a:defRPr sz="2400">
                <a:solidFill>
                  <a:schemeClr val="tx1"/>
                </a:solidFill>
                <a:latin typeface="Times New Roman" panose="02020603050405020304" pitchFamily="18" charset="0"/>
              </a:defRPr>
            </a:lvl4pPr>
            <a:lvl5pPr marL="2057400" indent="-228600" algn="r" defTabSz="928688" eaLnBrk="0" hangingPunct="0">
              <a:defRPr sz="2400">
                <a:solidFill>
                  <a:schemeClr val="tx1"/>
                </a:solidFill>
                <a:latin typeface="Times New Roman" panose="02020603050405020304" pitchFamily="18" charset="0"/>
              </a:defRPr>
            </a:lvl5pPr>
            <a:lvl6pPr marL="2514600" indent="-228600" algn="r" defTabSz="9286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defTabSz="9286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defTabSz="9286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defTabSz="928688" eaLnBrk="0" fontAlgn="base" hangingPunct="0">
              <a:spcBef>
                <a:spcPct val="0"/>
              </a:spcBef>
              <a:spcAft>
                <a:spcPct val="0"/>
              </a:spcAft>
              <a:defRPr sz="2400">
                <a:solidFill>
                  <a:schemeClr val="tx1"/>
                </a:solidFill>
                <a:latin typeface="Times New Roman" panose="02020603050405020304" pitchFamily="18" charset="0"/>
              </a:defRPr>
            </a:lvl9pPr>
          </a:lstStyle>
          <a:p>
            <a:fld id="{AE033CDB-2BB9-40F9-A06B-3818F3E23DAC}" type="slidenum">
              <a:rPr lang="en-US" altLang="en-US" sz="1200">
                <a:latin typeface="Arial" panose="020B0604020202020204" pitchFamily="34" charset="0"/>
                <a:ea typeface="MS PGothic" panose="020B0600070205080204" pitchFamily="34" charset="-128"/>
              </a:rPr>
              <a:pPr/>
              <a:t>7</a:t>
            </a:fld>
            <a:endParaRPr lang="en-US" altLang="en-US" sz="1200">
              <a:latin typeface="Arial" panose="020B0604020202020204" pitchFamily="34" charset="0"/>
              <a:ea typeface="MS PGothic" panose="020B0600070205080204" pitchFamily="34" charset="-128"/>
            </a:endParaRPr>
          </a:p>
        </p:txBody>
      </p:sp>
      <p:sp>
        <p:nvSpPr>
          <p:cNvPr id="199682" name="Rectangle 2"/>
          <p:cNvSpPr>
            <a:spLocks noGrp="1" noRot="1" noChangeAspect="1" noChangeArrowheads="1"/>
          </p:cNvSpPr>
          <p:nvPr>
            <p:ph type="sldImg"/>
          </p:nvPr>
        </p:nvSpPr>
        <p:spPr>
          <a:solidFill>
            <a:srgbClr val="FFFFFF"/>
          </a:solidFill>
          <a:ln/>
        </p:spPr>
      </p:sp>
      <p:sp>
        <p:nvSpPr>
          <p:cNvPr id="199683"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GB" altLang="en-US">
              <a:ea typeface="MS PGothic" panose="020B0600070205080204" pitchFamily="34" charset="-128"/>
            </a:endParaRPr>
          </a:p>
        </p:txBody>
      </p:sp>
    </p:spTree>
    <p:extLst>
      <p:ext uri="{BB962C8B-B14F-4D97-AF65-F5344CB8AC3E}">
        <p14:creationId xmlns:p14="http://schemas.microsoft.com/office/powerpoint/2010/main" val="443438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28688" eaLnBrk="0" hangingPunct="0">
              <a:defRPr sz="2400">
                <a:solidFill>
                  <a:schemeClr val="tx1"/>
                </a:solidFill>
                <a:latin typeface="Times New Roman" panose="02020603050405020304" pitchFamily="18" charset="0"/>
              </a:defRPr>
            </a:lvl1pPr>
            <a:lvl2pPr marL="742950" indent="-285750" algn="r" defTabSz="928688" eaLnBrk="0" hangingPunct="0">
              <a:defRPr sz="2400">
                <a:solidFill>
                  <a:schemeClr val="tx1"/>
                </a:solidFill>
                <a:latin typeface="Times New Roman" panose="02020603050405020304" pitchFamily="18" charset="0"/>
              </a:defRPr>
            </a:lvl2pPr>
            <a:lvl3pPr marL="1143000" indent="-228600" algn="r" defTabSz="928688" eaLnBrk="0" hangingPunct="0">
              <a:defRPr sz="2400">
                <a:solidFill>
                  <a:schemeClr val="tx1"/>
                </a:solidFill>
                <a:latin typeface="Times New Roman" panose="02020603050405020304" pitchFamily="18" charset="0"/>
              </a:defRPr>
            </a:lvl3pPr>
            <a:lvl4pPr marL="1600200" indent="-228600" algn="r" defTabSz="928688" eaLnBrk="0" hangingPunct="0">
              <a:defRPr sz="2400">
                <a:solidFill>
                  <a:schemeClr val="tx1"/>
                </a:solidFill>
                <a:latin typeface="Times New Roman" panose="02020603050405020304" pitchFamily="18" charset="0"/>
              </a:defRPr>
            </a:lvl4pPr>
            <a:lvl5pPr marL="2057400" indent="-228600" algn="r" defTabSz="928688" eaLnBrk="0" hangingPunct="0">
              <a:defRPr sz="2400">
                <a:solidFill>
                  <a:schemeClr val="tx1"/>
                </a:solidFill>
                <a:latin typeface="Times New Roman" panose="02020603050405020304" pitchFamily="18" charset="0"/>
              </a:defRPr>
            </a:lvl5pPr>
            <a:lvl6pPr marL="2514600" indent="-228600" algn="r" defTabSz="9286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defTabSz="9286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defTabSz="9286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defTabSz="928688" eaLnBrk="0" fontAlgn="base" hangingPunct="0">
              <a:spcBef>
                <a:spcPct val="0"/>
              </a:spcBef>
              <a:spcAft>
                <a:spcPct val="0"/>
              </a:spcAft>
              <a:defRPr sz="2400">
                <a:solidFill>
                  <a:schemeClr val="tx1"/>
                </a:solidFill>
                <a:latin typeface="Times New Roman" panose="02020603050405020304" pitchFamily="18" charset="0"/>
              </a:defRPr>
            </a:lvl9pPr>
          </a:lstStyle>
          <a:p>
            <a:fld id="{71CA0F36-89C3-44C8-A460-27C2215D66EF}" type="slidenum">
              <a:rPr lang="en-US" altLang="en-US" sz="1200">
                <a:latin typeface="Arial" panose="020B0604020202020204" pitchFamily="34" charset="0"/>
                <a:ea typeface="MS PGothic" panose="020B0600070205080204" pitchFamily="34" charset="-128"/>
              </a:rPr>
              <a:pPr/>
              <a:t>8</a:t>
            </a:fld>
            <a:endParaRPr lang="en-US" altLang="en-US" sz="1200">
              <a:latin typeface="Arial" panose="020B0604020202020204" pitchFamily="34" charset="0"/>
              <a:ea typeface="MS PGothic" panose="020B0600070205080204" pitchFamily="34" charset="-128"/>
            </a:endParaRPr>
          </a:p>
        </p:txBody>
      </p:sp>
      <p:sp>
        <p:nvSpPr>
          <p:cNvPr id="202754" name="Rectangle 2"/>
          <p:cNvSpPr>
            <a:spLocks noGrp="1" noRot="1" noChangeAspect="1" noChangeArrowheads="1"/>
          </p:cNvSpPr>
          <p:nvPr>
            <p:ph type="sldImg"/>
          </p:nvPr>
        </p:nvSpPr>
        <p:spPr>
          <a:solidFill>
            <a:srgbClr val="FFFFFF"/>
          </a:solidFill>
          <a:ln/>
        </p:spPr>
      </p:sp>
      <p:sp>
        <p:nvSpPr>
          <p:cNvPr id="202755"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GB" altLang="en-US">
              <a:ea typeface="MS PGothic" panose="020B0600070205080204" pitchFamily="34" charset="-128"/>
            </a:endParaRPr>
          </a:p>
        </p:txBody>
      </p:sp>
    </p:spTree>
    <p:extLst>
      <p:ext uri="{BB962C8B-B14F-4D97-AF65-F5344CB8AC3E}">
        <p14:creationId xmlns:p14="http://schemas.microsoft.com/office/powerpoint/2010/main" val="4267314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28688" eaLnBrk="0" hangingPunct="0">
              <a:defRPr sz="2400">
                <a:solidFill>
                  <a:schemeClr val="tx1"/>
                </a:solidFill>
                <a:latin typeface="Times New Roman" panose="02020603050405020304" pitchFamily="18" charset="0"/>
              </a:defRPr>
            </a:lvl1pPr>
            <a:lvl2pPr marL="742950" indent="-285750" algn="r" defTabSz="928688" eaLnBrk="0" hangingPunct="0">
              <a:defRPr sz="2400">
                <a:solidFill>
                  <a:schemeClr val="tx1"/>
                </a:solidFill>
                <a:latin typeface="Times New Roman" panose="02020603050405020304" pitchFamily="18" charset="0"/>
              </a:defRPr>
            </a:lvl2pPr>
            <a:lvl3pPr marL="1143000" indent="-228600" algn="r" defTabSz="928688" eaLnBrk="0" hangingPunct="0">
              <a:defRPr sz="2400">
                <a:solidFill>
                  <a:schemeClr val="tx1"/>
                </a:solidFill>
                <a:latin typeface="Times New Roman" panose="02020603050405020304" pitchFamily="18" charset="0"/>
              </a:defRPr>
            </a:lvl3pPr>
            <a:lvl4pPr marL="1600200" indent="-228600" algn="r" defTabSz="928688" eaLnBrk="0" hangingPunct="0">
              <a:defRPr sz="2400">
                <a:solidFill>
                  <a:schemeClr val="tx1"/>
                </a:solidFill>
                <a:latin typeface="Times New Roman" panose="02020603050405020304" pitchFamily="18" charset="0"/>
              </a:defRPr>
            </a:lvl4pPr>
            <a:lvl5pPr marL="2057400" indent="-228600" algn="r" defTabSz="928688" eaLnBrk="0" hangingPunct="0">
              <a:defRPr sz="2400">
                <a:solidFill>
                  <a:schemeClr val="tx1"/>
                </a:solidFill>
                <a:latin typeface="Times New Roman" panose="02020603050405020304" pitchFamily="18" charset="0"/>
              </a:defRPr>
            </a:lvl5pPr>
            <a:lvl6pPr marL="2514600" indent="-228600" algn="r" defTabSz="9286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defTabSz="9286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defTabSz="9286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defTabSz="928688" eaLnBrk="0" fontAlgn="base" hangingPunct="0">
              <a:spcBef>
                <a:spcPct val="0"/>
              </a:spcBef>
              <a:spcAft>
                <a:spcPct val="0"/>
              </a:spcAft>
              <a:defRPr sz="2400">
                <a:solidFill>
                  <a:schemeClr val="tx1"/>
                </a:solidFill>
                <a:latin typeface="Times New Roman" panose="02020603050405020304" pitchFamily="18" charset="0"/>
              </a:defRPr>
            </a:lvl9pPr>
          </a:lstStyle>
          <a:p>
            <a:fld id="{D59C1056-B2DD-4B98-AF75-3AACD9B1AD40}" type="slidenum">
              <a:rPr lang="en-US" altLang="en-US" sz="1200">
                <a:latin typeface="Arial" panose="020B0604020202020204" pitchFamily="34" charset="0"/>
                <a:ea typeface="MS PGothic" panose="020B0600070205080204" pitchFamily="34" charset="-128"/>
              </a:rPr>
              <a:pPr/>
              <a:t>9</a:t>
            </a:fld>
            <a:endParaRPr lang="en-US" altLang="en-US" sz="1200">
              <a:latin typeface="Arial" panose="020B0604020202020204" pitchFamily="34" charset="0"/>
              <a:ea typeface="MS PGothic" panose="020B0600070205080204" pitchFamily="34" charset="-128"/>
            </a:endParaRPr>
          </a:p>
        </p:txBody>
      </p:sp>
      <p:sp>
        <p:nvSpPr>
          <p:cNvPr id="204802" name="Rectangle 2"/>
          <p:cNvSpPr>
            <a:spLocks noGrp="1" noRot="1" noChangeAspect="1" noChangeArrowheads="1"/>
          </p:cNvSpPr>
          <p:nvPr>
            <p:ph type="sldImg"/>
          </p:nvPr>
        </p:nvSpPr>
        <p:spPr>
          <a:solidFill>
            <a:srgbClr val="FFFFFF"/>
          </a:solidFill>
          <a:ln/>
        </p:spPr>
      </p:sp>
      <p:sp>
        <p:nvSpPr>
          <p:cNvPr id="204803"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GB" altLang="en-US">
              <a:ea typeface="MS PGothic" panose="020B0600070205080204" pitchFamily="34" charset="-128"/>
            </a:endParaRPr>
          </a:p>
        </p:txBody>
      </p:sp>
    </p:spTree>
    <p:extLst>
      <p:ext uri="{BB962C8B-B14F-4D97-AF65-F5344CB8AC3E}">
        <p14:creationId xmlns:p14="http://schemas.microsoft.com/office/powerpoint/2010/main" val="13119374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28688" eaLnBrk="0" hangingPunct="0">
              <a:defRPr sz="2400">
                <a:solidFill>
                  <a:schemeClr val="tx1"/>
                </a:solidFill>
                <a:latin typeface="Times New Roman" panose="02020603050405020304" pitchFamily="18" charset="0"/>
              </a:defRPr>
            </a:lvl1pPr>
            <a:lvl2pPr marL="742950" indent="-285750" algn="r" defTabSz="928688" eaLnBrk="0" hangingPunct="0">
              <a:defRPr sz="2400">
                <a:solidFill>
                  <a:schemeClr val="tx1"/>
                </a:solidFill>
                <a:latin typeface="Times New Roman" panose="02020603050405020304" pitchFamily="18" charset="0"/>
              </a:defRPr>
            </a:lvl2pPr>
            <a:lvl3pPr marL="1143000" indent="-228600" algn="r" defTabSz="928688" eaLnBrk="0" hangingPunct="0">
              <a:defRPr sz="2400">
                <a:solidFill>
                  <a:schemeClr val="tx1"/>
                </a:solidFill>
                <a:latin typeface="Times New Roman" panose="02020603050405020304" pitchFamily="18" charset="0"/>
              </a:defRPr>
            </a:lvl3pPr>
            <a:lvl4pPr marL="1600200" indent="-228600" algn="r" defTabSz="928688" eaLnBrk="0" hangingPunct="0">
              <a:defRPr sz="2400">
                <a:solidFill>
                  <a:schemeClr val="tx1"/>
                </a:solidFill>
                <a:latin typeface="Times New Roman" panose="02020603050405020304" pitchFamily="18" charset="0"/>
              </a:defRPr>
            </a:lvl4pPr>
            <a:lvl5pPr marL="2057400" indent="-228600" algn="r" defTabSz="928688" eaLnBrk="0" hangingPunct="0">
              <a:defRPr sz="2400">
                <a:solidFill>
                  <a:schemeClr val="tx1"/>
                </a:solidFill>
                <a:latin typeface="Times New Roman" panose="02020603050405020304" pitchFamily="18" charset="0"/>
              </a:defRPr>
            </a:lvl5pPr>
            <a:lvl6pPr marL="2514600" indent="-228600" algn="r" defTabSz="9286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defTabSz="9286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defTabSz="9286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defTabSz="928688" eaLnBrk="0" fontAlgn="base" hangingPunct="0">
              <a:spcBef>
                <a:spcPct val="0"/>
              </a:spcBef>
              <a:spcAft>
                <a:spcPct val="0"/>
              </a:spcAft>
              <a:defRPr sz="2400">
                <a:solidFill>
                  <a:schemeClr val="tx1"/>
                </a:solidFill>
                <a:latin typeface="Times New Roman" panose="02020603050405020304" pitchFamily="18" charset="0"/>
              </a:defRPr>
            </a:lvl9pPr>
          </a:lstStyle>
          <a:p>
            <a:fld id="{82ECE1D2-75EA-443C-9ABB-55C8FCC9FDDE}" type="slidenum">
              <a:rPr lang="en-US" altLang="en-US" sz="1200">
                <a:latin typeface="Arial" panose="020B0604020202020204" pitchFamily="34" charset="0"/>
                <a:ea typeface="MS PGothic" panose="020B0600070205080204" pitchFamily="34" charset="-128"/>
              </a:rPr>
              <a:pPr/>
              <a:t>10</a:t>
            </a:fld>
            <a:endParaRPr lang="en-US" altLang="en-US" sz="1200">
              <a:latin typeface="Arial" panose="020B0604020202020204" pitchFamily="34" charset="0"/>
              <a:ea typeface="MS PGothic" panose="020B0600070205080204" pitchFamily="34" charset="-128"/>
            </a:endParaRPr>
          </a:p>
        </p:txBody>
      </p:sp>
      <p:sp>
        <p:nvSpPr>
          <p:cNvPr id="206850" name="Rectangle 2"/>
          <p:cNvSpPr>
            <a:spLocks noGrp="1" noRot="1" noChangeAspect="1" noChangeArrowheads="1"/>
          </p:cNvSpPr>
          <p:nvPr>
            <p:ph type="sldImg"/>
          </p:nvPr>
        </p:nvSpPr>
        <p:spPr>
          <a:solidFill>
            <a:srgbClr val="FFFFFF"/>
          </a:solidFill>
          <a:ln/>
        </p:spPr>
      </p:sp>
      <p:sp>
        <p:nvSpPr>
          <p:cNvPr id="206851"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GB" altLang="en-US">
              <a:ea typeface="MS PGothic" panose="020B0600070205080204" pitchFamily="34" charset="-128"/>
            </a:endParaRPr>
          </a:p>
        </p:txBody>
      </p:sp>
    </p:spTree>
    <p:extLst>
      <p:ext uri="{BB962C8B-B14F-4D97-AF65-F5344CB8AC3E}">
        <p14:creationId xmlns:p14="http://schemas.microsoft.com/office/powerpoint/2010/main" val="3130538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kumimoji="1" sz="1200">
                <a:solidFill>
                  <a:schemeClr val="tx1"/>
                </a:solidFill>
                <a:latin typeface="Times New Roman" panose="02020603050405020304" pitchFamily="18" charset="0"/>
              </a:defRPr>
            </a:lvl1pPr>
            <a:lvl2pPr marL="742950" indent="-285750" defTabSz="928688">
              <a:spcBef>
                <a:spcPct val="30000"/>
              </a:spcBef>
              <a:defRPr kumimoji="1" sz="1200">
                <a:solidFill>
                  <a:schemeClr val="tx1"/>
                </a:solidFill>
                <a:latin typeface="Times New Roman" panose="02020603050405020304" pitchFamily="18" charset="0"/>
              </a:defRPr>
            </a:lvl2pPr>
            <a:lvl3pPr marL="1143000" indent="-228600" defTabSz="928688">
              <a:spcBef>
                <a:spcPct val="30000"/>
              </a:spcBef>
              <a:defRPr kumimoji="1" sz="1200">
                <a:solidFill>
                  <a:schemeClr val="tx1"/>
                </a:solidFill>
                <a:latin typeface="Times New Roman" panose="02020603050405020304" pitchFamily="18" charset="0"/>
              </a:defRPr>
            </a:lvl3pPr>
            <a:lvl4pPr marL="1600200" indent="-228600" defTabSz="928688">
              <a:spcBef>
                <a:spcPct val="30000"/>
              </a:spcBef>
              <a:defRPr kumimoji="1" sz="1200">
                <a:solidFill>
                  <a:schemeClr val="tx1"/>
                </a:solidFill>
                <a:latin typeface="Times New Roman" panose="02020603050405020304" pitchFamily="18" charset="0"/>
              </a:defRPr>
            </a:lvl4pPr>
            <a:lvl5pPr marL="2057400" indent="-228600" defTabSz="928688">
              <a:spcBef>
                <a:spcPct val="30000"/>
              </a:spcBef>
              <a:defRPr kumimoji="1"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C44E6765-1AC4-488B-BB93-007C0ABC5896}" type="slidenum">
              <a:rPr kumimoji="0" lang="en-US" altLang="en-US">
                <a:latin typeface="Arial" panose="020B0604020202020204" pitchFamily="34" charset="0"/>
                <a:ea typeface="MS PGothic" panose="020B0600070205080204" pitchFamily="34" charset="-128"/>
              </a:rPr>
              <a:pPr>
                <a:spcBef>
                  <a:spcPct val="0"/>
                </a:spcBef>
              </a:pPr>
              <a:t>11</a:t>
            </a:fld>
            <a:endParaRPr kumimoji="0" lang="en-US" altLang="en-US">
              <a:latin typeface="Arial" panose="020B0604020202020204" pitchFamily="34" charset="0"/>
              <a:ea typeface="MS PGothic" panose="020B0600070205080204" pitchFamily="34" charset="-128"/>
            </a:endParaRPr>
          </a:p>
        </p:txBody>
      </p:sp>
      <p:sp>
        <p:nvSpPr>
          <p:cNvPr id="122883" name="Rectangle 2"/>
          <p:cNvSpPr>
            <a:spLocks noGrp="1" noRot="1" noChangeAspect="1" noChangeArrowheads="1" noTextEdit="1"/>
          </p:cNvSpPr>
          <p:nvPr>
            <p:ph type="sldImg"/>
          </p:nvPr>
        </p:nvSpPr>
        <p:spPr>
          <a:solidFill>
            <a:srgbClr val="FFFFFF"/>
          </a:solidFill>
          <a:ln/>
        </p:spPr>
      </p:sp>
      <p:sp>
        <p:nvSpPr>
          <p:cNvPr id="12288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GB" altLang="en-US">
              <a:ea typeface="MS PGothic" panose="020B0600070205080204" pitchFamily="34" charset="-128"/>
            </a:endParaRPr>
          </a:p>
        </p:txBody>
      </p:sp>
    </p:spTree>
    <p:extLst>
      <p:ext uri="{BB962C8B-B14F-4D97-AF65-F5344CB8AC3E}">
        <p14:creationId xmlns:p14="http://schemas.microsoft.com/office/powerpoint/2010/main" val="28989489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kumimoji="1" sz="1200">
                <a:solidFill>
                  <a:schemeClr val="tx1"/>
                </a:solidFill>
                <a:latin typeface="Times New Roman" panose="02020603050405020304" pitchFamily="18" charset="0"/>
              </a:defRPr>
            </a:lvl1pPr>
            <a:lvl2pPr marL="742950" indent="-285750" defTabSz="928688">
              <a:spcBef>
                <a:spcPct val="30000"/>
              </a:spcBef>
              <a:defRPr kumimoji="1" sz="1200">
                <a:solidFill>
                  <a:schemeClr val="tx1"/>
                </a:solidFill>
                <a:latin typeface="Times New Roman" panose="02020603050405020304" pitchFamily="18" charset="0"/>
              </a:defRPr>
            </a:lvl2pPr>
            <a:lvl3pPr marL="1143000" indent="-228600" defTabSz="928688">
              <a:spcBef>
                <a:spcPct val="30000"/>
              </a:spcBef>
              <a:defRPr kumimoji="1" sz="1200">
                <a:solidFill>
                  <a:schemeClr val="tx1"/>
                </a:solidFill>
                <a:latin typeface="Times New Roman" panose="02020603050405020304" pitchFamily="18" charset="0"/>
              </a:defRPr>
            </a:lvl3pPr>
            <a:lvl4pPr marL="1600200" indent="-228600" defTabSz="928688">
              <a:spcBef>
                <a:spcPct val="30000"/>
              </a:spcBef>
              <a:defRPr kumimoji="1" sz="1200">
                <a:solidFill>
                  <a:schemeClr val="tx1"/>
                </a:solidFill>
                <a:latin typeface="Times New Roman" panose="02020603050405020304" pitchFamily="18" charset="0"/>
              </a:defRPr>
            </a:lvl4pPr>
            <a:lvl5pPr marL="2057400" indent="-228600" defTabSz="928688">
              <a:spcBef>
                <a:spcPct val="30000"/>
              </a:spcBef>
              <a:defRPr kumimoji="1"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293AD6A6-584D-42E4-AE2D-2C1AD50ADFF6}" type="slidenum">
              <a:rPr kumimoji="0" lang="en-US" altLang="en-US">
                <a:latin typeface="Arial" panose="020B0604020202020204" pitchFamily="34" charset="0"/>
                <a:ea typeface="MS PGothic" panose="020B0600070205080204" pitchFamily="34" charset="-128"/>
              </a:rPr>
              <a:pPr>
                <a:spcBef>
                  <a:spcPct val="0"/>
                </a:spcBef>
              </a:pPr>
              <a:t>12</a:t>
            </a:fld>
            <a:endParaRPr kumimoji="0" lang="en-US" altLang="en-US">
              <a:latin typeface="Arial" panose="020B0604020202020204" pitchFamily="34" charset="0"/>
              <a:ea typeface="MS PGothic" panose="020B0600070205080204" pitchFamily="34" charset="-128"/>
            </a:endParaRPr>
          </a:p>
        </p:txBody>
      </p:sp>
      <p:sp>
        <p:nvSpPr>
          <p:cNvPr id="124931" name="Rectangle 2"/>
          <p:cNvSpPr>
            <a:spLocks noGrp="1" noRot="1" noChangeAspect="1" noChangeArrowheads="1" noTextEdit="1"/>
          </p:cNvSpPr>
          <p:nvPr>
            <p:ph type="sldImg"/>
          </p:nvPr>
        </p:nvSpPr>
        <p:spPr>
          <a:solidFill>
            <a:srgbClr val="FFFFFF"/>
          </a:solidFill>
          <a:ln/>
        </p:spPr>
      </p:sp>
      <p:sp>
        <p:nvSpPr>
          <p:cNvPr id="12493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GB" altLang="en-US">
              <a:ea typeface="MS PGothic" panose="020B0600070205080204" pitchFamily="34" charset="-128"/>
            </a:endParaRPr>
          </a:p>
        </p:txBody>
      </p:sp>
    </p:spTree>
    <p:extLst>
      <p:ext uri="{BB962C8B-B14F-4D97-AF65-F5344CB8AC3E}">
        <p14:creationId xmlns:p14="http://schemas.microsoft.com/office/powerpoint/2010/main" val="11239608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kumimoji="1" sz="1200">
                <a:solidFill>
                  <a:schemeClr val="tx1"/>
                </a:solidFill>
                <a:latin typeface="Times New Roman" panose="02020603050405020304" pitchFamily="18" charset="0"/>
              </a:defRPr>
            </a:lvl1pPr>
            <a:lvl2pPr marL="742950" indent="-285750" defTabSz="928688">
              <a:spcBef>
                <a:spcPct val="30000"/>
              </a:spcBef>
              <a:defRPr kumimoji="1" sz="1200">
                <a:solidFill>
                  <a:schemeClr val="tx1"/>
                </a:solidFill>
                <a:latin typeface="Times New Roman" panose="02020603050405020304" pitchFamily="18" charset="0"/>
              </a:defRPr>
            </a:lvl2pPr>
            <a:lvl3pPr marL="1143000" indent="-228600" defTabSz="928688">
              <a:spcBef>
                <a:spcPct val="30000"/>
              </a:spcBef>
              <a:defRPr kumimoji="1" sz="1200">
                <a:solidFill>
                  <a:schemeClr val="tx1"/>
                </a:solidFill>
                <a:latin typeface="Times New Roman" panose="02020603050405020304" pitchFamily="18" charset="0"/>
              </a:defRPr>
            </a:lvl3pPr>
            <a:lvl4pPr marL="1600200" indent="-228600" defTabSz="928688">
              <a:spcBef>
                <a:spcPct val="30000"/>
              </a:spcBef>
              <a:defRPr kumimoji="1" sz="1200">
                <a:solidFill>
                  <a:schemeClr val="tx1"/>
                </a:solidFill>
                <a:latin typeface="Times New Roman" panose="02020603050405020304" pitchFamily="18" charset="0"/>
              </a:defRPr>
            </a:lvl4pPr>
            <a:lvl5pPr marL="2057400" indent="-228600" defTabSz="928688">
              <a:spcBef>
                <a:spcPct val="30000"/>
              </a:spcBef>
              <a:defRPr kumimoji="1"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1FD7CA8E-9A1D-477A-B660-DB0D5C75FFE1}" type="slidenum">
              <a:rPr kumimoji="0" lang="en-US" altLang="en-US">
                <a:latin typeface="Arial" panose="020B0604020202020204" pitchFamily="34" charset="0"/>
                <a:ea typeface="MS PGothic" panose="020B0600070205080204" pitchFamily="34" charset="-128"/>
              </a:rPr>
              <a:pPr>
                <a:spcBef>
                  <a:spcPct val="0"/>
                </a:spcBef>
              </a:pPr>
              <a:t>13</a:t>
            </a:fld>
            <a:endParaRPr kumimoji="0" lang="en-US" altLang="en-US">
              <a:latin typeface="Arial" panose="020B0604020202020204" pitchFamily="34" charset="0"/>
              <a:ea typeface="MS PGothic" panose="020B0600070205080204" pitchFamily="34" charset="-128"/>
            </a:endParaRPr>
          </a:p>
        </p:txBody>
      </p:sp>
      <p:sp>
        <p:nvSpPr>
          <p:cNvPr id="126979" name="Rectangle 2"/>
          <p:cNvSpPr>
            <a:spLocks noGrp="1" noRot="1" noChangeAspect="1" noChangeArrowheads="1" noTextEdit="1"/>
          </p:cNvSpPr>
          <p:nvPr>
            <p:ph type="sldImg"/>
          </p:nvPr>
        </p:nvSpPr>
        <p:spPr>
          <a:solidFill>
            <a:srgbClr val="FFFFFF"/>
          </a:solidFill>
          <a:ln/>
        </p:spPr>
      </p:sp>
      <p:sp>
        <p:nvSpPr>
          <p:cNvPr id="12698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GB" altLang="en-US">
              <a:ea typeface="MS PGothic" panose="020B0600070205080204" pitchFamily="34" charset="-128"/>
            </a:endParaRPr>
          </a:p>
        </p:txBody>
      </p:sp>
    </p:spTree>
    <p:extLst>
      <p:ext uri="{BB962C8B-B14F-4D97-AF65-F5344CB8AC3E}">
        <p14:creationId xmlns:p14="http://schemas.microsoft.com/office/powerpoint/2010/main" val="569811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kumimoji="1" sz="1200">
                <a:solidFill>
                  <a:schemeClr val="tx1"/>
                </a:solidFill>
                <a:latin typeface="Times New Roman" panose="02020603050405020304" pitchFamily="18" charset="0"/>
              </a:defRPr>
            </a:lvl1pPr>
            <a:lvl2pPr marL="742950" indent="-285750" defTabSz="928688">
              <a:spcBef>
                <a:spcPct val="30000"/>
              </a:spcBef>
              <a:defRPr kumimoji="1" sz="1200">
                <a:solidFill>
                  <a:schemeClr val="tx1"/>
                </a:solidFill>
                <a:latin typeface="Times New Roman" panose="02020603050405020304" pitchFamily="18" charset="0"/>
              </a:defRPr>
            </a:lvl2pPr>
            <a:lvl3pPr marL="1143000" indent="-228600" defTabSz="928688">
              <a:spcBef>
                <a:spcPct val="30000"/>
              </a:spcBef>
              <a:defRPr kumimoji="1" sz="1200">
                <a:solidFill>
                  <a:schemeClr val="tx1"/>
                </a:solidFill>
                <a:latin typeface="Times New Roman" panose="02020603050405020304" pitchFamily="18" charset="0"/>
              </a:defRPr>
            </a:lvl3pPr>
            <a:lvl4pPr marL="1600200" indent="-228600" defTabSz="928688">
              <a:spcBef>
                <a:spcPct val="30000"/>
              </a:spcBef>
              <a:defRPr kumimoji="1" sz="1200">
                <a:solidFill>
                  <a:schemeClr val="tx1"/>
                </a:solidFill>
                <a:latin typeface="Times New Roman" panose="02020603050405020304" pitchFamily="18" charset="0"/>
              </a:defRPr>
            </a:lvl4pPr>
            <a:lvl5pPr marL="2057400" indent="-228600" defTabSz="928688">
              <a:spcBef>
                <a:spcPct val="30000"/>
              </a:spcBef>
              <a:defRPr kumimoji="1"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7FE8DCB4-D8F3-4D85-A662-AD959663C287}" type="slidenum">
              <a:rPr kumimoji="0" lang="en-US" altLang="en-US">
                <a:latin typeface="Arial" panose="020B0604020202020204" pitchFamily="34" charset="0"/>
                <a:ea typeface="MS PGothic" panose="020B0600070205080204" pitchFamily="34" charset="-128"/>
              </a:rPr>
              <a:pPr>
                <a:spcBef>
                  <a:spcPct val="0"/>
                </a:spcBef>
              </a:pPr>
              <a:t>14</a:t>
            </a:fld>
            <a:endParaRPr kumimoji="0" lang="en-US" altLang="en-US">
              <a:latin typeface="Arial" panose="020B0604020202020204" pitchFamily="34" charset="0"/>
              <a:ea typeface="MS PGothic" panose="020B0600070205080204" pitchFamily="34" charset="-128"/>
            </a:endParaRP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ea typeface="MS PGothic" panose="020B0600070205080204" pitchFamily="34" charset="-128"/>
            </a:endParaRPr>
          </a:p>
        </p:txBody>
      </p:sp>
    </p:spTree>
    <p:extLst>
      <p:ext uri="{BB962C8B-B14F-4D97-AF65-F5344CB8AC3E}">
        <p14:creationId xmlns:p14="http://schemas.microsoft.com/office/powerpoint/2010/main" val="3979928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377151" y="1905004"/>
            <a:ext cx="9437699" cy="1625599"/>
          </a:xfrm>
        </p:spPr>
        <p:txBody>
          <a:bodyPr>
            <a:normAutofit/>
          </a:bodyPr>
          <a:lstStyle>
            <a:lvl1pPr algn="ctr">
              <a:lnSpc>
                <a:spcPct val="90000"/>
              </a:lnSpc>
              <a:defRPr sz="4800">
                <a:solidFill>
                  <a:schemeClr val="tx2"/>
                </a:solidFill>
              </a:defRPr>
            </a:lvl1pPr>
          </a:lstStyle>
          <a:p>
            <a:r>
              <a:rPr lang="en-US"/>
              <a:t>Click to edit Master title style</a:t>
            </a:r>
            <a:endParaRPr/>
          </a:p>
        </p:txBody>
      </p:sp>
      <p:sp>
        <p:nvSpPr>
          <p:cNvPr id="3" name="Subtitle 2"/>
          <p:cNvSpPr>
            <a:spLocks noGrp="1"/>
          </p:cNvSpPr>
          <p:nvPr>
            <p:ph type="subTitle" idx="1"/>
          </p:nvPr>
        </p:nvSpPr>
        <p:spPr>
          <a:xfrm>
            <a:off x="1382464" y="3657124"/>
            <a:ext cx="9432387" cy="991077"/>
          </a:xfrm>
        </p:spPr>
        <p:txBody>
          <a:bodyPr>
            <a:normAutofit/>
          </a:bodyPr>
          <a:lstStyle>
            <a:lvl1pPr marL="0" indent="0" algn="ctr">
              <a:spcBef>
                <a:spcPts val="0"/>
              </a:spcBef>
              <a:buNone/>
              <a:defRPr sz="2000" cap="all"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lvl1pPr>
              <a:defRPr>
                <a:solidFill>
                  <a:schemeClr val="tx2"/>
                </a:solidFill>
              </a:defRPr>
            </a:lvl1pPr>
          </a:lstStyle>
          <a:p>
            <a:fld id="{C156CAA0-8EF5-478B-859B-E62EB472ADFE}" type="datetimeFigureOut">
              <a:rPr lang="en-US" smtClean="0"/>
              <a:t>11/17/2017</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4643120-0475-4D3F-8C9D-CA54BD3DEF2F}" type="slidenum">
              <a:rPr lang="en-US" smtClean="0"/>
              <a:t>‹#›</a:t>
            </a:fld>
            <a:endParaRPr lang="en-US"/>
          </a:p>
        </p:txBody>
      </p:sp>
      <p:grpSp>
        <p:nvGrpSpPr>
          <p:cNvPr id="7" name="Group 6"/>
          <p:cNvGrpSpPr/>
          <p:nvPr/>
        </p:nvGrpSpPr>
        <p:grpSpPr>
          <a:xfrm>
            <a:off x="1219200" y="1600200"/>
            <a:ext cx="9742283" cy="73152"/>
            <a:chOff x="914400" y="1200150"/>
            <a:chExt cx="7306712" cy="54864"/>
          </a:xfrm>
        </p:grpSpPr>
        <p:sp>
          <p:nvSpPr>
            <p:cNvPr id="8" name="Oval 7"/>
            <p:cNvSpPr/>
            <p:nvPr/>
          </p:nvSpPr>
          <p:spPr>
            <a:xfrm>
              <a:off x="8166248"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9" name="Oval 8"/>
            <p:cNvSpPr/>
            <p:nvPr/>
          </p:nvSpPr>
          <p:spPr>
            <a:xfrm>
              <a:off x="914400"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10" name="Group 9"/>
            <p:cNvGrpSpPr/>
            <p:nvPr/>
          </p:nvGrpSpPr>
          <p:grpSpPr>
            <a:xfrm>
              <a:off x="1036847" y="1207626"/>
              <a:ext cx="7074290" cy="38998"/>
              <a:chOff x="2141408" y="1752956"/>
              <a:chExt cx="7315200" cy="38998"/>
            </a:xfrm>
            <a:solidFill>
              <a:schemeClr val="tx2"/>
            </a:solidFill>
          </p:grpSpPr>
          <p:cxnSp>
            <p:nvCxnSpPr>
              <p:cNvPr id="11" name="Straight Connector 10"/>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grpSp>
        <p:nvGrpSpPr>
          <p:cNvPr id="13" name="Group 12"/>
          <p:cNvGrpSpPr/>
          <p:nvPr/>
        </p:nvGrpSpPr>
        <p:grpSpPr>
          <a:xfrm>
            <a:off x="1219200" y="4851400"/>
            <a:ext cx="9742283" cy="73152"/>
            <a:chOff x="914400" y="3638550"/>
            <a:chExt cx="7306712" cy="54864"/>
          </a:xfrm>
        </p:grpSpPr>
        <p:sp>
          <p:nvSpPr>
            <p:cNvPr id="14" name="Oval 13"/>
            <p:cNvSpPr/>
            <p:nvPr/>
          </p:nvSpPr>
          <p:spPr>
            <a:xfrm>
              <a:off x="8166248"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5" name="Oval 14"/>
            <p:cNvSpPr/>
            <p:nvPr/>
          </p:nvSpPr>
          <p:spPr>
            <a:xfrm>
              <a:off x="914400"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16" name="Group 15"/>
            <p:cNvGrpSpPr/>
            <p:nvPr/>
          </p:nvGrpSpPr>
          <p:grpSpPr>
            <a:xfrm>
              <a:off x="1036847" y="3646026"/>
              <a:ext cx="7074290" cy="38998"/>
              <a:chOff x="2141408" y="1752956"/>
              <a:chExt cx="7315200" cy="38998"/>
            </a:xfrm>
            <a:solidFill>
              <a:schemeClr val="tx2"/>
            </a:solidFill>
          </p:grpSpPr>
          <p:cxnSp>
            <p:nvCxnSpPr>
              <p:cNvPr id="17" name="Straight Connector 16"/>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379635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156CAA0-8EF5-478B-859B-E62EB472ADFE}" type="datetimeFigureOut">
              <a:rPr lang="en-US" smtClean="0"/>
              <a:t>11/17/2017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643120-0475-4D3F-8C9D-CA54BD3DEF2F}" type="slidenum">
              <a:rPr lang="en-US" smtClean="0"/>
              <a:t>‹#›</a:t>
            </a:fld>
            <a:endParaRPr lang="en-US"/>
          </a:p>
        </p:txBody>
      </p:sp>
    </p:spTree>
    <p:extLst>
      <p:ext uri="{BB962C8B-B14F-4D97-AF65-F5344CB8AC3E}">
        <p14:creationId xmlns:p14="http://schemas.microsoft.com/office/powerpoint/2010/main" val="114921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37125" y="434976"/>
            <a:ext cx="1168704" cy="566102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930" y="434976"/>
            <a:ext cx="8415942" cy="5661025"/>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156CAA0-8EF5-478B-859B-E62EB472ADFE}" type="datetimeFigureOut">
              <a:rPr lang="en-US" smtClean="0"/>
              <a:t>11/17/2017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643120-0475-4D3F-8C9D-CA54BD3DEF2F}" type="slidenum">
              <a:rPr lang="en-US" smtClean="0"/>
              <a:t>‹#›</a:t>
            </a:fld>
            <a:endParaRPr lang="en-US"/>
          </a:p>
        </p:txBody>
      </p:sp>
    </p:spTree>
    <p:extLst>
      <p:ext uri="{BB962C8B-B14F-4D97-AF65-F5344CB8AC3E}">
        <p14:creationId xmlns:p14="http://schemas.microsoft.com/office/powerpoint/2010/main" val="3575531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156CAA0-8EF5-478B-859B-E62EB472ADFE}" type="datetimeFigureOut">
              <a:rPr lang="en-US" smtClean="0"/>
              <a:t>11/17/2017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643120-0475-4D3F-8C9D-CA54BD3DEF2F}" type="slidenum">
              <a:rPr lang="en-US" smtClean="0"/>
              <a:t>‹#›</a:t>
            </a:fld>
            <a:endParaRPr lang="en-US"/>
          </a:p>
        </p:txBody>
      </p:sp>
    </p:spTree>
    <p:extLst>
      <p:ext uri="{BB962C8B-B14F-4D97-AF65-F5344CB8AC3E}">
        <p14:creationId xmlns:p14="http://schemas.microsoft.com/office/powerpoint/2010/main" val="368796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22401" y="990600"/>
            <a:ext cx="9347199" cy="2235203"/>
          </a:xfrm>
        </p:spPr>
        <p:txBody>
          <a:bodyPr anchor="b">
            <a:normAutofit/>
          </a:bodyPr>
          <a:lstStyle>
            <a:lvl1pPr algn="ctr">
              <a:lnSpc>
                <a:spcPct val="9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422401" y="3733800"/>
            <a:ext cx="9347199" cy="1219200"/>
          </a:xfrm>
        </p:spPr>
        <p:txBody>
          <a:bodyPr anchor="t"/>
          <a:lstStyle>
            <a:lvl1pPr marL="0" indent="0" algn="ctr">
              <a:spcBef>
                <a:spcPts val="0"/>
              </a:spcBef>
              <a:buNone/>
              <a:defRPr sz="2000" cap="all"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156CAA0-8EF5-478B-859B-E62EB472ADFE}" type="datetimeFigureOut">
              <a:rPr lang="en-US" smtClean="0"/>
              <a:t>11/17/2017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643120-0475-4D3F-8C9D-CA54BD3DEF2F}" type="slidenum">
              <a:rPr lang="en-US" smtClean="0"/>
              <a:t>‹#›</a:t>
            </a:fld>
            <a:endParaRPr lang="en-US"/>
          </a:p>
        </p:txBody>
      </p:sp>
      <p:grpSp>
        <p:nvGrpSpPr>
          <p:cNvPr id="13" name="Group 12"/>
          <p:cNvGrpSpPr/>
          <p:nvPr/>
        </p:nvGrpSpPr>
        <p:grpSpPr>
          <a:xfrm>
            <a:off x="3274635" y="3475736"/>
            <a:ext cx="5642734" cy="54864"/>
            <a:chOff x="2455975" y="2588441"/>
            <a:chExt cx="4232051" cy="41148"/>
          </a:xfrm>
        </p:grpSpPr>
        <p:sp>
          <p:nvSpPr>
            <p:cNvPr id="14" name="Oval 13"/>
            <p:cNvSpPr/>
            <p:nvPr/>
          </p:nvSpPr>
          <p:spPr>
            <a:xfrm>
              <a:off x="6642306"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sp>
          <p:nvSpPr>
            <p:cNvPr id="15" name="Oval 14"/>
            <p:cNvSpPr/>
            <p:nvPr/>
          </p:nvSpPr>
          <p:spPr>
            <a:xfrm>
              <a:off x="2455975"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grpSp>
          <p:nvGrpSpPr>
            <p:cNvPr id="16" name="Group 15"/>
            <p:cNvGrpSpPr/>
            <p:nvPr/>
          </p:nvGrpSpPr>
          <p:grpSpPr>
            <a:xfrm>
              <a:off x="2563229" y="2594391"/>
              <a:ext cx="4023360" cy="29249"/>
              <a:chOff x="2550323" y="3458731"/>
              <a:chExt cx="4023360" cy="38998"/>
            </a:xfrm>
          </p:grpSpPr>
          <p:cxnSp>
            <p:nvCxnSpPr>
              <p:cNvPr id="17" name="Straight Connector 16"/>
              <p:cNvCxnSpPr/>
              <p:nvPr/>
            </p:nvCxnSpPr>
            <p:spPr>
              <a:xfrm>
                <a:off x="2550323" y="3458731"/>
                <a:ext cx="4023360" cy="0"/>
              </a:xfrm>
              <a:prstGeom prst="line">
                <a:avLst/>
              </a:prstGeom>
              <a:noFill/>
              <a:ln w="12700" cap="flat" cmpd="sng" algn="ctr">
                <a:solidFill>
                  <a:schemeClr val="tx1"/>
                </a:solidFill>
                <a:prstDash val="solid"/>
              </a:ln>
              <a:effectLst/>
            </p:spPr>
          </p:cxnSp>
          <p:cxnSp>
            <p:nvCxnSpPr>
              <p:cNvPr id="18" name="Straight Connector 17"/>
              <p:cNvCxnSpPr/>
              <p:nvPr/>
            </p:nvCxnSpPr>
            <p:spPr>
              <a:xfrm>
                <a:off x="2550323" y="3497729"/>
                <a:ext cx="4023360" cy="0"/>
              </a:xfrm>
              <a:prstGeom prst="line">
                <a:avLst/>
              </a:prstGeom>
              <a:noFill/>
              <a:ln w="12700" cap="flat" cmpd="sng" algn="ctr">
                <a:solidFill>
                  <a:schemeClr val="tx1"/>
                </a:solidFill>
                <a:prstDash val="solid"/>
              </a:ln>
              <a:effectLst/>
            </p:spPr>
          </p:cxnSp>
        </p:grpSp>
      </p:grpSp>
    </p:spTree>
    <p:extLst>
      <p:ext uri="{BB962C8B-B14F-4D97-AF65-F5344CB8AC3E}">
        <p14:creationId xmlns:p14="http://schemas.microsoft.com/office/powerpoint/2010/main" val="3259333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9200" y="1803400"/>
            <a:ext cx="4775200"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97600" y="1803400"/>
            <a:ext cx="4775200"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baseline="0"/>
            </a:lvl8pPr>
            <a:lvl9pPr>
              <a:defRPr sz="18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C156CAA0-8EF5-478B-859B-E62EB472ADFE}" type="datetimeFigureOut">
              <a:rPr lang="en-US" smtClean="0"/>
              <a:t>11/17/2017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643120-0475-4D3F-8C9D-CA54BD3DEF2F}" type="slidenum">
              <a:rPr lang="en-US" smtClean="0"/>
              <a:t>‹#›</a:t>
            </a:fld>
            <a:endParaRPr lang="en-US"/>
          </a:p>
        </p:txBody>
      </p:sp>
    </p:spTree>
    <p:extLst>
      <p:ext uri="{BB962C8B-B14F-4D97-AF65-F5344CB8AC3E}">
        <p14:creationId xmlns:p14="http://schemas.microsoft.com/office/powerpoint/2010/main" val="4015357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23264" y="1803400"/>
            <a:ext cx="4771048"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19200" y="2514600"/>
            <a:ext cx="4775200"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01664" y="1803400"/>
            <a:ext cx="4771048"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7600" y="2514600"/>
            <a:ext cx="4775200"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C156CAA0-8EF5-478B-859B-E62EB472ADFE}" type="datetimeFigureOut">
              <a:rPr lang="en-US" smtClean="0"/>
              <a:t>11/17/2017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643120-0475-4D3F-8C9D-CA54BD3DEF2F}" type="slidenum">
              <a:rPr lang="en-US" smtClean="0"/>
              <a:t>‹#›</a:t>
            </a:fld>
            <a:endParaRPr lang="en-US"/>
          </a:p>
        </p:txBody>
      </p:sp>
    </p:spTree>
    <p:extLst>
      <p:ext uri="{BB962C8B-B14F-4D97-AF65-F5344CB8AC3E}">
        <p14:creationId xmlns:p14="http://schemas.microsoft.com/office/powerpoint/2010/main" val="4056228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C156CAA0-8EF5-478B-859B-E62EB472ADFE}" type="datetimeFigureOut">
              <a:rPr lang="en-US" smtClean="0"/>
              <a:t>11/17/2017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643120-0475-4D3F-8C9D-CA54BD3DEF2F}" type="slidenum">
              <a:rPr lang="en-US" smtClean="0"/>
              <a:t>‹#›</a:t>
            </a:fld>
            <a:endParaRPr lang="en-US"/>
          </a:p>
        </p:txBody>
      </p:sp>
    </p:spTree>
    <p:extLst>
      <p:ext uri="{BB962C8B-B14F-4D97-AF65-F5344CB8AC3E}">
        <p14:creationId xmlns:p14="http://schemas.microsoft.com/office/powerpoint/2010/main" val="967399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56CAA0-8EF5-478B-859B-E62EB472ADFE}" type="datetimeFigureOut">
              <a:rPr lang="en-US" smtClean="0"/>
              <a:t>11/17/2017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643120-0475-4D3F-8C9D-CA54BD3DEF2F}" type="slidenum">
              <a:rPr lang="en-US" smtClean="0"/>
              <a:t>‹#›</a:t>
            </a:fld>
            <a:endParaRPr lang="en-US"/>
          </a:p>
        </p:txBody>
      </p:sp>
    </p:spTree>
    <p:extLst>
      <p:ext uri="{BB962C8B-B14F-4D97-AF65-F5344CB8AC3E}">
        <p14:creationId xmlns:p14="http://schemas.microsoft.com/office/powerpoint/2010/main" val="4236261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1219201" y="1803401"/>
            <a:ext cx="6604001" cy="426720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128000" y="1803401"/>
            <a:ext cx="2844801" cy="4267201"/>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156CAA0-8EF5-478B-859B-E62EB472ADFE}" type="datetimeFigureOut">
              <a:rPr lang="en-US" smtClean="0"/>
              <a:t>11/17/2017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643120-0475-4D3F-8C9D-CA54BD3DEF2F}" type="slidenum">
              <a:rPr lang="en-US" smtClean="0"/>
              <a:t>‹#›</a:t>
            </a:fld>
            <a:endParaRPr lang="en-US"/>
          </a:p>
        </p:txBody>
      </p:sp>
    </p:spTree>
    <p:extLst>
      <p:ext uri="{BB962C8B-B14F-4D97-AF65-F5344CB8AC3E}">
        <p14:creationId xmlns:p14="http://schemas.microsoft.com/office/powerpoint/2010/main" val="3104246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1219200" y="1803400"/>
            <a:ext cx="6604000" cy="4267200"/>
          </a:xfrm>
          <a:prstGeom prst="rect">
            <a:avLst/>
          </a:prstGeom>
          <a:noFill/>
          <a:ln w="127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sp>
        <p:nvSpPr>
          <p:cNvPr id="2" name="Title 1"/>
          <p:cNvSpPr>
            <a:spLocks noGrp="1"/>
          </p:cNvSpPr>
          <p:nvPr>
            <p:ph type="title"/>
          </p:nvPr>
        </p:nvSpPr>
        <p:spPr/>
        <p:txBody>
          <a:bodyPr anchor="b">
            <a:normAutofit/>
          </a:bodyPr>
          <a:lstStyle>
            <a:lvl1pPr algn="l">
              <a:defRPr sz="3200" b="0"/>
            </a:lvl1pPr>
          </a:lstStyle>
          <a:p>
            <a:r>
              <a:rPr lang="en-US"/>
              <a:t>Click to edit Master title style</a:t>
            </a:r>
            <a:endParaRPr/>
          </a:p>
        </p:txBody>
      </p:sp>
      <p:sp>
        <p:nvSpPr>
          <p:cNvPr id="3" name="Picture Placeholder 2"/>
          <p:cNvSpPr>
            <a:spLocks noGrp="1"/>
          </p:cNvSpPr>
          <p:nvPr>
            <p:ph type="pic" idx="1"/>
          </p:nvPr>
        </p:nvSpPr>
        <p:spPr>
          <a:xfrm>
            <a:off x="1339088" y="1925320"/>
            <a:ext cx="6364224" cy="4023360"/>
          </a:xfrm>
          <a:solidFill>
            <a:schemeClr val="bg2"/>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8128000" y="1803401"/>
            <a:ext cx="2844801" cy="4165600"/>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156CAA0-8EF5-478B-859B-E62EB472ADFE}" type="datetimeFigureOut">
              <a:rPr lang="en-US" smtClean="0"/>
              <a:t>11/17/2017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643120-0475-4D3F-8C9D-CA54BD3DEF2F}" type="slidenum">
              <a:rPr lang="en-US" smtClean="0"/>
              <a:t>‹#›</a:t>
            </a:fld>
            <a:endParaRPr lang="en-US"/>
          </a:p>
        </p:txBody>
      </p:sp>
    </p:spTree>
    <p:extLst>
      <p:ext uri="{BB962C8B-B14F-4D97-AF65-F5344CB8AC3E}">
        <p14:creationId xmlns:p14="http://schemas.microsoft.com/office/powerpoint/2010/main" val="1722310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1" y="0"/>
            <a:ext cx="12192000" cy="6858000"/>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sz="2400"/>
          </a:p>
        </p:txBody>
      </p:sp>
      <p:sp>
        <p:nvSpPr>
          <p:cNvPr id="8" name="Rounded Rectangle 7"/>
          <p:cNvSpPr/>
          <p:nvPr/>
        </p:nvSpPr>
        <p:spPr>
          <a:xfrm>
            <a:off x="304801" y="301752"/>
            <a:ext cx="11582400" cy="6254496"/>
          </a:xfrm>
          <a:prstGeom prst="roundRect">
            <a:avLst>
              <a:gd name="adj" fmla="val 2341"/>
            </a:avLst>
          </a:prstGeom>
          <a:solidFill>
            <a:srgbClr val="FFFFFF"/>
          </a:solidFill>
          <a:ln>
            <a:noFill/>
          </a:ln>
          <a:effectLst>
            <a:innerShdw blurRad="508000">
              <a:srgbClr val="FFD14B">
                <a:alpha val="69804"/>
              </a:srgbClr>
            </a:innerShdw>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sp>
        <p:nvSpPr>
          <p:cNvPr id="2" name="Title Placeholder 1"/>
          <p:cNvSpPr>
            <a:spLocks noGrp="1"/>
          </p:cNvSpPr>
          <p:nvPr>
            <p:ph type="title"/>
          </p:nvPr>
        </p:nvSpPr>
        <p:spPr>
          <a:xfrm>
            <a:off x="1219201" y="431800"/>
            <a:ext cx="9753600" cy="11684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9201" y="1803400"/>
            <a:ext cx="9753600" cy="4267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8839200" y="6172200"/>
            <a:ext cx="1219201" cy="304800"/>
          </a:xfrm>
          <a:prstGeom prst="rect">
            <a:avLst/>
          </a:prstGeom>
        </p:spPr>
        <p:txBody>
          <a:bodyPr vert="horz" lIns="91440" tIns="45720" rIns="91440" bIns="45720" rtlCol="0" anchor="ctr"/>
          <a:lstStyle>
            <a:lvl1pPr algn="r">
              <a:defRPr sz="1100">
                <a:solidFill>
                  <a:schemeClr val="tx1"/>
                </a:solidFill>
              </a:defRPr>
            </a:lvl1pPr>
          </a:lstStyle>
          <a:p>
            <a:fld id="{C156CAA0-8EF5-478B-859B-E62EB472ADFE}" type="datetimeFigureOut">
              <a:rPr lang="en-US" smtClean="0"/>
              <a:t>11/17/2017</a:t>
            </a:fld>
            <a:endParaRPr lang="en-US"/>
          </a:p>
        </p:txBody>
      </p:sp>
      <p:sp>
        <p:nvSpPr>
          <p:cNvPr id="5" name="Footer Placeholder 4"/>
          <p:cNvSpPr>
            <a:spLocks noGrp="1"/>
          </p:cNvSpPr>
          <p:nvPr>
            <p:ph type="ftr" sz="quarter" idx="3"/>
          </p:nvPr>
        </p:nvSpPr>
        <p:spPr>
          <a:xfrm>
            <a:off x="1219200" y="6172200"/>
            <a:ext cx="7416801" cy="304800"/>
          </a:xfrm>
          <a:prstGeom prst="rect">
            <a:avLst/>
          </a:prstGeom>
        </p:spPr>
        <p:txBody>
          <a:bodyPr vert="horz" lIns="91440" tIns="45720" rIns="91440" bIns="45720" rtlCol="0" anchor="ctr"/>
          <a:lstStyle>
            <a:lvl1pPr algn="l">
              <a:defRPr sz="1100">
                <a:solidFill>
                  <a:schemeClr val="tx1"/>
                </a:solidFill>
              </a:defRPr>
            </a:lvl1pPr>
          </a:lstStyle>
          <a:p>
            <a:endParaRPr lang="en-US"/>
          </a:p>
        </p:txBody>
      </p:sp>
      <p:sp>
        <p:nvSpPr>
          <p:cNvPr id="6" name="Slide Number Placeholder 5"/>
          <p:cNvSpPr>
            <a:spLocks noGrp="1"/>
          </p:cNvSpPr>
          <p:nvPr>
            <p:ph type="sldNum" sz="quarter" idx="4"/>
          </p:nvPr>
        </p:nvSpPr>
        <p:spPr>
          <a:xfrm>
            <a:off x="10261601" y="6172200"/>
            <a:ext cx="711200" cy="304800"/>
          </a:xfrm>
          <a:prstGeom prst="rect">
            <a:avLst/>
          </a:prstGeom>
        </p:spPr>
        <p:txBody>
          <a:bodyPr vert="horz" lIns="91440" tIns="45720" rIns="91440" bIns="45720" rtlCol="0" anchor="ctr"/>
          <a:lstStyle>
            <a:lvl1pPr algn="r">
              <a:defRPr sz="1100">
                <a:solidFill>
                  <a:schemeClr val="tx1"/>
                </a:solidFill>
              </a:defRPr>
            </a:lvl1pPr>
          </a:lstStyle>
          <a:p>
            <a:fld id="{D4643120-0475-4D3F-8C9D-CA54BD3DEF2F}" type="slidenum">
              <a:rPr lang="en-US" smtClean="0"/>
              <a:t>‹#›</a:t>
            </a:fld>
            <a:endParaRPr lang="en-US"/>
          </a:p>
        </p:txBody>
      </p:sp>
    </p:spTree>
    <p:extLst>
      <p:ext uri="{BB962C8B-B14F-4D97-AF65-F5344CB8AC3E}">
        <p14:creationId xmlns:p14="http://schemas.microsoft.com/office/powerpoint/2010/main" val="26074486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spcBef>
          <a:spcPct val="0"/>
        </a:spcBef>
        <a:buNone/>
        <a:defRPr sz="3200" kern="1200">
          <a:solidFill>
            <a:schemeClr val="tx1"/>
          </a:solidFill>
          <a:latin typeface="+mj-lt"/>
          <a:ea typeface="+mj-ea"/>
          <a:cs typeface="+mj-cs"/>
        </a:defRPr>
      </a:lvl1pPr>
    </p:titleStyle>
    <p:bodyStyle>
      <a:lvl1pPr marL="246888" indent="-246888" algn="l" defTabSz="914400" rtl="0" eaLnBrk="1" latinLnBrk="0" hangingPunct="1">
        <a:lnSpc>
          <a:spcPct val="90000"/>
        </a:lnSpc>
        <a:spcBef>
          <a:spcPts val="1800"/>
        </a:spcBef>
        <a:buClr>
          <a:schemeClr val="tx1"/>
        </a:buClr>
        <a:buFont typeface="Arial" pitchFamily="34" charset="0"/>
        <a:buChar char="•"/>
        <a:defRPr sz="2400" kern="1200">
          <a:solidFill>
            <a:schemeClr val="tx1"/>
          </a:solidFill>
          <a:latin typeface="+mn-lt"/>
          <a:ea typeface="+mn-ea"/>
          <a:cs typeface="+mn-cs"/>
        </a:defRPr>
      </a:lvl1pPr>
      <a:lvl2pPr marL="548640" indent="-246888" algn="l" defTabSz="914400" rtl="0" eaLnBrk="1" latinLnBrk="0" hangingPunct="1">
        <a:lnSpc>
          <a:spcPct val="90000"/>
        </a:lnSpc>
        <a:spcBef>
          <a:spcPts val="800"/>
        </a:spcBef>
        <a:buClr>
          <a:schemeClr val="tx1"/>
        </a:buClr>
        <a:buFont typeface="Arial" pitchFamily="34" charset="0"/>
        <a:buChar char="•"/>
        <a:defRPr sz="2000" kern="1200">
          <a:solidFill>
            <a:schemeClr val="tx1"/>
          </a:solidFill>
          <a:latin typeface="+mn-lt"/>
          <a:ea typeface="+mn-ea"/>
          <a:cs typeface="+mn-cs"/>
        </a:defRPr>
      </a:lvl2pPr>
      <a:lvl3pPr marL="850392" indent="-246888" algn="l" defTabSz="914400" rtl="0" eaLnBrk="1" latinLnBrk="0" hangingPunct="1">
        <a:lnSpc>
          <a:spcPct val="90000"/>
        </a:lnSpc>
        <a:spcBef>
          <a:spcPts val="800"/>
        </a:spcBef>
        <a:buClr>
          <a:schemeClr val="tx1"/>
        </a:buClr>
        <a:buFont typeface="Arial" pitchFamily="34" charset="0"/>
        <a:buChar char="•"/>
        <a:defRPr sz="1800" kern="1200">
          <a:solidFill>
            <a:schemeClr val="tx1"/>
          </a:solidFill>
          <a:latin typeface="+mn-lt"/>
          <a:ea typeface="+mn-ea"/>
          <a:cs typeface="+mn-cs"/>
        </a:defRPr>
      </a:lvl3pPr>
      <a:lvl4pPr marL="1152144"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4pPr>
      <a:lvl5pPr marL="1453896"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5pPr>
      <a:lvl6pPr marL="1755648"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6pPr>
      <a:lvl7pPr marL="2057400"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7pPr>
      <a:lvl8pPr marL="2359152"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8pPr>
      <a:lvl9pPr marL="2660904"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image" Target="../media/image7.emf"/><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vmlDrawing" Target="../drawings/vmlDrawing4.vml"/><Relationship Id="rId5" Type="http://schemas.openxmlformats.org/officeDocument/2006/relationships/image" Target="../media/image8.emf"/><Relationship Id="rId4"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0.emf"/><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oleObject" Target="../embeddings/oleObject6.bin"/><Relationship Id="rId5" Type="http://schemas.openxmlformats.org/officeDocument/2006/relationships/image" Target="../media/image9.emf"/><Relationship Id="rId4" Type="http://schemas.openxmlformats.org/officeDocument/2006/relationships/oleObject" Target="../embeddings/oleObject5.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12.emf"/><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oleObject" Target="../embeddings/oleObject8.bin"/><Relationship Id="rId5" Type="http://schemas.openxmlformats.org/officeDocument/2006/relationships/image" Target="../media/image11.emf"/><Relationship Id="rId4" Type="http://schemas.openxmlformats.org/officeDocument/2006/relationships/oleObject" Target="../embeddings/oleObject7.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14.emf"/><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oleObject" Target="../embeddings/oleObject10.bin"/><Relationship Id="rId5" Type="http://schemas.openxmlformats.org/officeDocument/2006/relationships/image" Target="../media/image13.emf"/><Relationship Id="rId4" Type="http://schemas.openxmlformats.org/officeDocument/2006/relationships/oleObject" Target="../embeddings/oleObject9.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vmlDrawing" Target="../drawings/vmlDrawing8.vml"/><Relationship Id="rId5" Type="http://schemas.openxmlformats.org/officeDocument/2006/relationships/image" Target="../media/image15.emf"/><Relationship Id="rId4" Type="http://schemas.openxmlformats.org/officeDocument/2006/relationships/oleObject" Target="../embeddings/oleObject11.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6.e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DSE </a:t>
            </a:r>
            <a:r>
              <a:rPr lang="en-US" sz="6600" dirty="0"/>
              <a:t>203</a:t>
            </a:r>
          </a:p>
        </p:txBody>
      </p:sp>
      <p:sp>
        <p:nvSpPr>
          <p:cNvPr id="3" name="Subtitle 2"/>
          <p:cNvSpPr>
            <a:spLocks noGrp="1"/>
          </p:cNvSpPr>
          <p:nvPr>
            <p:ph type="subTitle" idx="1"/>
          </p:nvPr>
        </p:nvSpPr>
        <p:spPr/>
        <p:txBody>
          <a:bodyPr/>
          <a:lstStyle/>
          <a:p>
            <a:r>
              <a:rPr lang="en-US" dirty="0"/>
              <a:t>Day </a:t>
            </a:r>
            <a:r>
              <a:rPr lang="en-US" sz="2800" dirty="0"/>
              <a:t>5</a:t>
            </a:r>
            <a:r>
              <a:rPr lang="en-US" dirty="0"/>
              <a:t>: query rewriting for LAV</a:t>
            </a:r>
          </a:p>
        </p:txBody>
      </p:sp>
    </p:spTree>
    <p:extLst>
      <p:ext uri="{BB962C8B-B14F-4D97-AF65-F5344CB8AC3E}">
        <p14:creationId xmlns:p14="http://schemas.microsoft.com/office/powerpoint/2010/main" val="270754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3" name="Rectangle 2"/>
          <p:cNvSpPr>
            <a:spLocks noGrp="1" noChangeArrowheads="1"/>
          </p:cNvSpPr>
          <p:nvPr>
            <p:ph type="title"/>
          </p:nvPr>
        </p:nvSpPr>
        <p:spPr/>
        <p:txBody>
          <a:bodyPr/>
          <a:lstStyle/>
          <a:p>
            <a:pPr>
              <a:defRPr/>
            </a:pPr>
            <a:r>
              <a:rPr lang="en-US" dirty="0">
                <a:ea typeface="ＭＳ Ｐゴシック" charset="0"/>
                <a:cs typeface="ＭＳ Ｐゴシック" charset="0"/>
              </a:rPr>
              <a:t>Inverse Rules in General</a:t>
            </a:r>
            <a:br>
              <a:rPr lang="en-US" dirty="0">
                <a:ea typeface="ＭＳ Ｐゴシック" charset="0"/>
                <a:cs typeface="ＭＳ Ｐゴシック" charset="0"/>
              </a:rPr>
            </a:br>
            <a:r>
              <a:rPr lang="en-US" dirty="0">
                <a:ea typeface="ＭＳ Ｐゴシック" charset="0"/>
                <a:cs typeface="ＭＳ Ｐゴシック" charset="0"/>
              </a:rPr>
              <a:t>Rewriting = Inverse Rules + Query</a:t>
            </a:r>
          </a:p>
        </p:txBody>
      </p:sp>
      <p:sp>
        <p:nvSpPr>
          <p:cNvPr id="124956" name="Text Box 3"/>
          <p:cNvSpPr txBox="1">
            <a:spLocks noChangeArrowheads="1"/>
          </p:cNvSpPr>
          <p:nvPr/>
        </p:nvSpPr>
        <p:spPr bwMode="auto">
          <a:xfrm>
            <a:off x="1952627" y="1970088"/>
            <a:ext cx="6621463"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3200">
                <a:latin typeface="Calibri" panose="020F0502020204030204" pitchFamily="34" charset="0"/>
                <a:ea typeface="MS PGothic" panose="020B0600070205080204" pitchFamily="34" charset="-128"/>
                <a:cs typeface="Calibri" panose="020F0502020204030204" pitchFamily="34" charset="0"/>
              </a:rPr>
              <a:t>Given Q2, the rewriting would include:</a:t>
            </a:r>
          </a:p>
          <a:p>
            <a:pPr algn="l"/>
            <a:r>
              <a:rPr lang="en-US" altLang="en-US" sz="3200">
                <a:latin typeface="Calibri" panose="020F0502020204030204" pitchFamily="34" charset="0"/>
                <a:ea typeface="MS PGothic" panose="020B0600070205080204" pitchFamily="34" charset="-128"/>
                <a:cs typeface="Calibri" panose="020F0502020204030204" pitchFamily="34" charset="0"/>
              </a:rPr>
              <a:t>	IN</a:t>
            </a:r>
            <a:r>
              <a:rPr lang="en-US" altLang="en-US" sz="3200" baseline="-25000">
                <a:latin typeface="Calibri" panose="020F0502020204030204" pitchFamily="34" charset="0"/>
                <a:ea typeface="MS PGothic" panose="020B0600070205080204" pitchFamily="34" charset="-128"/>
                <a:cs typeface="Calibri" panose="020F0502020204030204" pitchFamily="34" charset="0"/>
              </a:rPr>
              <a:t>1</a:t>
            </a:r>
            <a:r>
              <a:rPr lang="en-US" altLang="en-US" sz="3200">
                <a:latin typeface="Calibri" panose="020F0502020204030204" pitchFamily="34" charset="0"/>
                <a:ea typeface="MS PGothic" panose="020B0600070205080204" pitchFamily="34" charset="-128"/>
                <a:cs typeface="Calibri" panose="020F0502020204030204" pitchFamily="34" charset="0"/>
              </a:rPr>
              <a:t>, IN</a:t>
            </a:r>
            <a:r>
              <a:rPr lang="en-US" altLang="en-US" sz="3200" baseline="-25000">
                <a:latin typeface="Calibri" panose="020F0502020204030204" pitchFamily="34" charset="0"/>
                <a:ea typeface="MS PGothic" panose="020B0600070205080204" pitchFamily="34" charset="-128"/>
                <a:cs typeface="Calibri" panose="020F0502020204030204" pitchFamily="34" charset="0"/>
              </a:rPr>
              <a:t>2</a:t>
            </a:r>
            <a:r>
              <a:rPr lang="en-US" altLang="en-US" sz="3200">
                <a:latin typeface="Calibri" panose="020F0502020204030204" pitchFamily="34" charset="0"/>
                <a:ea typeface="MS PGothic" panose="020B0600070205080204" pitchFamily="34" charset="-128"/>
                <a:cs typeface="Calibri" panose="020F0502020204030204" pitchFamily="34" charset="0"/>
              </a:rPr>
              <a:t>, IN</a:t>
            </a:r>
            <a:r>
              <a:rPr lang="en-US" altLang="en-US" sz="3200" baseline="-25000">
                <a:latin typeface="Calibri" panose="020F0502020204030204" pitchFamily="34" charset="0"/>
                <a:ea typeface="MS PGothic" panose="020B0600070205080204" pitchFamily="34" charset="-128"/>
                <a:cs typeface="Calibri" panose="020F0502020204030204" pitchFamily="34" charset="0"/>
              </a:rPr>
              <a:t>3</a:t>
            </a:r>
            <a:r>
              <a:rPr lang="en-US" altLang="en-US" sz="3200">
                <a:latin typeface="Calibri" panose="020F0502020204030204" pitchFamily="34" charset="0"/>
                <a:ea typeface="MS PGothic" panose="020B0600070205080204" pitchFamily="34" charset="-128"/>
                <a:cs typeface="Calibri" panose="020F0502020204030204" pitchFamily="34" charset="0"/>
              </a:rPr>
              <a:t>, Q</a:t>
            </a:r>
            <a:r>
              <a:rPr lang="en-US" altLang="en-US" sz="3200" baseline="-25000">
                <a:latin typeface="Calibri" panose="020F0502020204030204" pitchFamily="34" charset="0"/>
                <a:ea typeface="MS PGothic" panose="020B0600070205080204" pitchFamily="34" charset="-128"/>
                <a:cs typeface="Calibri" panose="020F0502020204030204" pitchFamily="34" charset="0"/>
              </a:rPr>
              <a:t>2</a:t>
            </a:r>
            <a:r>
              <a:rPr lang="en-US" altLang="en-US" sz="3200">
                <a:latin typeface="Calibri" panose="020F0502020204030204" pitchFamily="34" charset="0"/>
                <a:ea typeface="MS PGothic" panose="020B0600070205080204" pitchFamily="34" charset="-128"/>
                <a:cs typeface="Calibri" panose="020F0502020204030204" pitchFamily="34" charset="0"/>
              </a:rPr>
              <a:t>. </a:t>
            </a:r>
          </a:p>
        </p:txBody>
      </p:sp>
      <p:graphicFrame>
        <p:nvGraphicFramePr>
          <p:cNvPr id="124954" name="Object 26"/>
          <p:cNvGraphicFramePr>
            <a:graphicFrameLocks noChangeAspect="1"/>
          </p:cNvGraphicFramePr>
          <p:nvPr>
            <p:extLst/>
          </p:nvPr>
        </p:nvGraphicFramePr>
        <p:xfrm>
          <a:off x="1981200" y="1684338"/>
          <a:ext cx="7808912" cy="449262"/>
        </p:xfrm>
        <a:graphic>
          <a:graphicData uri="http://schemas.openxmlformats.org/presentationml/2006/ole">
            <mc:AlternateContent xmlns:mc="http://schemas.openxmlformats.org/markup-compatibility/2006">
              <mc:Choice xmlns:v="urn:schemas-microsoft-com:vml" Requires="v">
                <p:oleObj spid="_x0000_s3095" name="Equation" r:id="rId4" imgW="3071880" imgH="164520" progId="Equation.3">
                  <p:embed/>
                </p:oleObj>
              </mc:Choice>
              <mc:Fallback>
                <p:oleObj name="Equation" r:id="rId4" imgW="3071880" imgH="164520" progId="Equation.3">
                  <p:embed/>
                  <p:pic>
                    <p:nvPicPr>
                      <p:cNvPr id="124954" name="Object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1684338"/>
                        <a:ext cx="7808912" cy="449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4957" name="Text Box 5"/>
          <p:cNvSpPr txBox="1">
            <a:spLocks noChangeArrowheads="1"/>
          </p:cNvSpPr>
          <p:nvPr/>
        </p:nvSpPr>
        <p:spPr bwMode="auto">
          <a:xfrm>
            <a:off x="2057400" y="3200400"/>
            <a:ext cx="7723188"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3200" dirty="0">
                <a:solidFill>
                  <a:schemeClr val="hlink"/>
                </a:solidFill>
                <a:latin typeface="Calibri" panose="020F0502020204030204" pitchFamily="34" charset="0"/>
                <a:ea typeface="MS PGothic" panose="020B0600070205080204" pitchFamily="34" charset="-128"/>
                <a:cs typeface="Calibri" panose="020F0502020204030204" pitchFamily="34" charset="0"/>
              </a:rPr>
              <a:t>Given input:</a:t>
            </a:r>
            <a:r>
              <a:rPr lang="en-US" altLang="en-US" sz="3200" dirty="0">
                <a:latin typeface="Calibri" panose="020F0502020204030204" pitchFamily="34" charset="0"/>
                <a:ea typeface="MS PGothic" panose="020B0600070205080204" pitchFamily="34" charset="-128"/>
                <a:cs typeface="Calibri" panose="020F0502020204030204" pitchFamily="34" charset="0"/>
              </a:rPr>
              <a:t> V</a:t>
            </a:r>
            <a:r>
              <a:rPr lang="en-US" altLang="en-US" sz="3200" baseline="-25000" dirty="0">
                <a:latin typeface="Calibri" panose="020F0502020204030204" pitchFamily="34" charset="0"/>
                <a:ea typeface="MS PGothic" panose="020B0600070205080204" pitchFamily="34" charset="-128"/>
                <a:cs typeface="Calibri" panose="020F0502020204030204" pitchFamily="34" charset="0"/>
              </a:rPr>
              <a:t>7</a:t>
            </a:r>
            <a:r>
              <a:rPr lang="en-US" altLang="en-US" sz="3200" dirty="0">
                <a:latin typeface="Calibri" panose="020F0502020204030204" pitchFamily="34" charset="0"/>
                <a:ea typeface="MS PGothic" panose="020B0600070205080204" pitchFamily="34" charset="-128"/>
                <a:cs typeface="Calibri" panose="020F0502020204030204" pitchFamily="34" charset="0"/>
              </a:rPr>
              <a:t>(79,Manhattan,1979,Comedy)</a:t>
            </a:r>
          </a:p>
          <a:p>
            <a:pPr algn="l"/>
            <a:r>
              <a:rPr lang="en-US" altLang="en-US" sz="3200" dirty="0">
                <a:solidFill>
                  <a:schemeClr val="hlink"/>
                </a:solidFill>
                <a:latin typeface="Calibri" panose="020F0502020204030204" pitchFamily="34" charset="0"/>
                <a:ea typeface="MS PGothic" panose="020B0600070205080204" pitchFamily="34" charset="-128"/>
                <a:cs typeface="Calibri" panose="020F0502020204030204" pitchFamily="34" charset="0"/>
              </a:rPr>
              <a:t>Inverse rules produce:</a:t>
            </a:r>
          </a:p>
          <a:p>
            <a:pPr algn="l"/>
            <a:r>
              <a:rPr lang="en-US" altLang="en-US" sz="3200" dirty="0">
                <a:latin typeface="Calibri" panose="020F0502020204030204" pitchFamily="34" charset="0"/>
                <a:ea typeface="MS PGothic" panose="020B0600070205080204" pitchFamily="34" charset="-128"/>
                <a:cs typeface="Calibri" panose="020F0502020204030204" pitchFamily="34" charset="0"/>
              </a:rPr>
              <a:t>   </a:t>
            </a:r>
            <a:r>
              <a:rPr lang="en-US" altLang="en-US" dirty="0">
                <a:latin typeface="Calibri" panose="020F0502020204030204" pitchFamily="34" charset="0"/>
                <a:ea typeface="MS PGothic" panose="020B0600070205080204" pitchFamily="34" charset="-128"/>
                <a:cs typeface="Calibri" panose="020F0502020204030204" pitchFamily="34" charset="0"/>
              </a:rPr>
              <a:t>Movie(79,Manhattan,1979,Comedy)</a:t>
            </a:r>
          </a:p>
          <a:p>
            <a:pPr algn="l"/>
            <a:r>
              <a:rPr lang="en-US" altLang="en-US" dirty="0">
                <a:latin typeface="Calibri" panose="020F0502020204030204" pitchFamily="34" charset="0"/>
                <a:ea typeface="MS PGothic" panose="020B0600070205080204" pitchFamily="34" charset="-128"/>
                <a:cs typeface="Calibri" panose="020F0502020204030204" pitchFamily="34" charset="0"/>
              </a:rPr>
              <a:t>    Director(79,</a:t>
            </a:r>
            <a:r>
              <a:rPr lang="en-US" altLang="en-US" i="1" dirty="0">
                <a:solidFill>
                  <a:srgbClr val="800080"/>
                </a:solidFill>
                <a:latin typeface="Calibri" panose="020F0502020204030204" pitchFamily="34" charset="0"/>
                <a:ea typeface="MS PGothic" panose="020B0600070205080204" pitchFamily="34" charset="-128"/>
                <a:cs typeface="Calibri" panose="020F0502020204030204" pitchFamily="34" charset="0"/>
              </a:rPr>
              <a:t>f</a:t>
            </a:r>
            <a:r>
              <a:rPr lang="en-US" altLang="en-US" i="1" baseline="-25000" dirty="0">
                <a:solidFill>
                  <a:srgbClr val="800080"/>
                </a:solidFill>
                <a:latin typeface="Calibri" panose="020F0502020204030204" pitchFamily="34" charset="0"/>
                <a:ea typeface="MS PGothic" panose="020B0600070205080204" pitchFamily="34" charset="-128"/>
                <a:cs typeface="Calibri" panose="020F0502020204030204" pitchFamily="34" charset="0"/>
              </a:rPr>
              <a:t>1</a:t>
            </a:r>
            <a:r>
              <a:rPr lang="en-US" altLang="en-US" i="1" dirty="0">
                <a:solidFill>
                  <a:srgbClr val="800080"/>
                </a:solidFill>
                <a:latin typeface="Calibri" panose="020F0502020204030204" pitchFamily="34" charset="0"/>
                <a:ea typeface="MS PGothic" panose="020B0600070205080204" pitchFamily="34" charset="-128"/>
                <a:cs typeface="Calibri" panose="020F0502020204030204" pitchFamily="34" charset="0"/>
              </a:rPr>
              <a:t>(79,Manhattan,1979,Comedy)</a:t>
            </a:r>
            <a:r>
              <a:rPr lang="en-US" altLang="en-US" dirty="0">
                <a:latin typeface="Calibri" panose="020F0502020204030204" pitchFamily="34" charset="0"/>
                <a:ea typeface="MS PGothic" panose="020B0600070205080204" pitchFamily="34" charset="-128"/>
                <a:cs typeface="Calibri" panose="020F0502020204030204" pitchFamily="34" charset="0"/>
              </a:rPr>
              <a:t>)</a:t>
            </a:r>
          </a:p>
          <a:p>
            <a:pPr algn="l"/>
            <a:r>
              <a:rPr lang="en-US" altLang="en-US" dirty="0">
                <a:latin typeface="Calibri" panose="020F0502020204030204" pitchFamily="34" charset="0"/>
                <a:ea typeface="MS PGothic" panose="020B0600070205080204" pitchFamily="34" charset="-128"/>
                <a:cs typeface="Calibri" panose="020F0502020204030204" pitchFamily="34" charset="0"/>
              </a:rPr>
              <a:t>    Actor(79,</a:t>
            </a:r>
            <a:r>
              <a:rPr lang="en-US" altLang="en-US" i="1" dirty="0">
                <a:solidFill>
                  <a:srgbClr val="800080"/>
                </a:solidFill>
                <a:latin typeface="Calibri" panose="020F0502020204030204" pitchFamily="34" charset="0"/>
                <a:ea typeface="MS PGothic" panose="020B0600070205080204" pitchFamily="34" charset="-128"/>
                <a:cs typeface="Calibri" panose="020F0502020204030204" pitchFamily="34" charset="0"/>
              </a:rPr>
              <a:t>f</a:t>
            </a:r>
            <a:r>
              <a:rPr lang="en-US" altLang="en-US" i="1" baseline="-25000" dirty="0">
                <a:solidFill>
                  <a:srgbClr val="800080"/>
                </a:solidFill>
                <a:latin typeface="Calibri" panose="020F0502020204030204" pitchFamily="34" charset="0"/>
                <a:ea typeface="MS PGothic" panose="020B0600070205080204" pitchFamily="34" charset="-128"/>
                <a:cs typeface="Calibri" panose="020F0502020204030204" pitchFamily="34" charset="0"/>
              </a:rPr>
              <a:t>1</a:t>
            </a:r>
            <a:r>
              <a:rPr lang="en-US" altLang="en-US" i="1" dirty="0">
                <a:solidFill>
                  <a:srgbClr val="800080"/>
                </a:solidFill>
                <a:latin typeface="Calibri" panose="020F0502020204030204" pitchFamily="34" charset="0"/>
                <a:ea typeface="MS PGothic" panose="020B0600070205080204" pitchFamily="34" charset="-128"/>
                <a:cs typeface="Calibri" panose="020F0502020204030204" pitchFamily="34" charset="0"/>
              </a:rPr>
              <a:t>(79,Manhattan,1979,Comedy)</a:t>
            </a:r>
            <a:r>
              <a:rPr lang="en-US" altLang="en-US" dirty="0">
                <a:latin typeface="Calibri" panose="020F0502020204030204" pitchFamily="34" charset="0"/>
                <a:ea typeface="MS PGothic" panose="020B0600070205080204" pitchFamily="34" charset="-128"/>
                <a:cs typeface="Calibri" panose="020F0502020204030204" pitchFamily="34" charset="0"/>
              </a:rPr>
              <a:t>)</a:t>
            </a:r>
          </a:p>
          <a:p>
            <a:pPr algn="l"/>
            <a:r>
              <a:rPr lang="en-US" altLang="en-US" dirty="0">
                <a:latin typeface="Calibri" panose="020F0502020204030204" pitchFamily="34" charset="0"/>
                <a:ea typeface="MS PGothic" panose="020B0600070205080204" pitchFamily="34" charset="-128"/>
                <a:cs typeface="Calibri" panose="020F0502020204030204" pitchFamily="34" charset="0"/>
              </a:rPr>
              <a:t>    </a:t>
            </a:r>
            <a:r>
              <a:rPr lang="en-US" altLang="en-US" sz="2800" i="1" dirty="0">
                <a:latin typeface="Calibri" panose="020F0502020204030204" pitchFamily="34" charset="0"/>
                <a:ea typeface="MS PGothic" panose="020B0600070205080204" pitchFamily="34" charset="-128"/>
                <a:cs typeface="Calibri" panose="020F0502020204030204" pitchFamily="34" charset="0"/>
              </a:rPr>
              <a:t>Movie(Manhattan,1979,Comedy)</a:t>
            </a:r>
          </a:p>
          <a:p>
            <a:pPr algn="l"/>
            <a:r>
              <a:rPr lang="en-US" altLang="en-US" sz="2800" dirty="0">
                <a:latin typeface="Calibri" panose="020F0502020204030204" pitchFamily="34" charset="0"/>
                <a:ea typeface="MS PGothic" panose="020B0600070205080204" pitchFamily="34" charset="-128"/>
                <a:cs typeface="Calibri" panose="020F0502020204030204" pitchFamily="34" charset="0"/>
              </a:rPr>
              <a:t>(the last tuple is produced by applying Q</a:t>
            </a:r>
            <a:r>
              <a:rPr lang="en-US" altLang="en-US" sz="2800" baseline="-25000" dirty="0">
                <a:latin typeface="Calibri" panose="020F0502020204030204" pitchFamily="34" charset="0"/>
                <a:ea typeface="MS PGothic" panose="020B0600070205080204" pitchFamily="34" charset="-128"/>
                <a:cs typeface="Calibri" panose="020F0502020204030204" pitchFamily="34" charset="0"/>
              </a:rPr>
              <a:t>2</a:t>
            </a:r>
            <a:r>
              <a:rPr lang="en-US" altLang="en-US" sz="2800" dirty="0">
                <a:latin typeface="Calibri" panose="020F0502020204030204" pitchFamily="34" charset="0"/>
                <a:ea typeface="MS PGothic" panose="020B0600070205080204" pitchFamily="34" charset="-128"/>
                <a:cs typeface="Calibri" panose="020F0502020204030204" pitchFamily="34" charset="0"/>
              </a:rPr>
              <a:t>).</a:t>
            </a:r>
            <a:endParaRPr lang="en-US" altLang="en-US" sz="2800" i="1" dirty="0">
              <a:latin typeface="Calibri" panose="020F0502020204030204" pitchFamily="34" charset="0"/>
              <a:ea typeface="MS PGothic" panose="020B0600070205080204" pitchFamily="34" charset="-128"/>
              <a:cs typeface="Calibri" panose="020F0502020204030204" pitchFamily="34" charset="0"/>
            </a:endParaRPr>
          </a:p>
        </p:txBody>
      </p:sp>
    </p:spTree>
    <p:extLst>
      <p:ext uri="{BB962C8B-B14F-4D97-AF65-F5344CB8AC3E}">
        <p14:creationId xmlns:p14="http://schemas.microsoft.com/office/powerpoint/2010/main" val="1724979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a:xfrm>
            <a:off x="1220471" y="431800"/>
            <a:ext cx="9751060" cy="900114"/>
          </a:xfrm>
        </p:spPr>
        <p:txBody>
          <a:bodyPr/>
          <a:lstStyle/>
          <a:p>
            <a:pPr eaLnBrk="1" hangingPunct="1">
              <a:defRPr/>
            </a:pPr>
            <a:r>
              <a:rPr lang="en-US" dirty="0"/>
              <a:t>Integrity Constraints with LAV</a:t>
            </a:r>
          </a:p>
        </p:txBody>
      </p:sp>
      <p:sp>
        <p:nvSpPr>
          <p:cNvPr id="121859" name="Text Box 3"/>
          <p:cNvSpPr txBox="1">
            <a:spLocks noChangeArrowheads="1"/>
          </p:cNvSpPr>
          <p:nvPr/>
        </p:nvSpPr>
        <p:spPr bwMode="auto">
          <a:xfrm>
            <a:off x="2327277" y="1739900"/>
            <a:ext cx="76626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00000"/>
              </a:buClr>
              <a:buFont typeface="Wingdings" panose="05000000000000000000" pitchFamily="2" charset="2"/>
              <a:buChar char="§"/>
              <a:defRPr kumimoji="1" sz="2800">
                <a:solidFill>
                  <a:schemeClr val="tx2"/>
                </a:solidFill>
                <a:latin typeface="Calibri" panose="020F0502020204030204" pitchFamily="34" charset="0"/>
              </a:defRPr>
            </a:lvl1pPr>
            <a:lvl2pPr marL="742950" indent="-285750">
              <a:spcBef>
                <a:spcPct val="20000"/>
              </a:spcBef>
              <a:buClr>
                <a:srgbClr val="800000"/>
              </a:buClr>
              <a:buFont typeface="Wingdings" panose="05000000000000000000" pitchFamily="2" charset="2"/>
              <a:buChar char="§"/>
              <a:defRPr kumimoji="1" sz="2400">
                <a:solidFill>
                  <a:schemeClr val="tx2"/>
                </a:solidFill>
                <a:latin typeface="Calibri" panose="020F0502020204030204" pitchFamily="34" charset="0"/>
              </a:defRPr>
            </a:lvl2pPr>
            <a:lvl3pPr marL="1143000" indent="-228600">
              <a:spcBef>
                <a:spcPct val="20000"/>
              </a:spcBef>
              <a:buClr>
                <a:srgbClr val="800000"/>
              </a:buClr>
              <a:buFont typeface="Wingdings" panose="05000000000000000000" pitchFamily="2" charset="2"/>
              <a:buChar char=""/>
              <a:defRPr kumimoji="1" sz="2000">
                <a:solidFill>
                  <a:srgbClr val="8E736A"/>
                </a:solidFill>
                <a:latin typeface="Calibri" panose="020F0502020204030204" pitchFamily="34" charset="0"/>
              </a:defRPr>
            </a:lvl3pPr>
            <a:lvl4pPr marL="1600200" indent="-228600">
              <a:spcBef>
                <a:spcPct val="20000"/>
              </a:spcBef>
              <a:buClr>
                <a:srgbClr val="CC0000"/>
              </a:buClr>
              <a:buFont typeface="Wingdings" panose="05000000000000000000" pitchFamily="2" charset="2"/>
              <a:buChar char="s"/>
              <a:defRPr kumimoji="1" sz="2000">
                <a:solidFill>
                  <a:srgbClr val="8E736A"/>
                </a:solidFill>
                <a:latin typeface="Calibri" panose="020F0502020204030204" pitchFamily="34" charset="0"/>
              </a:defRPr>
            </a:lvl4pPr>
            <a:lvl5pPr marL="2057400" indent="-228600">
              <a:spcBef>
                <a:spcPct val="20000"/>
              </a:spcBef>
              <a:buClr>
                <a:srgbClr val="CC0000"/>
              </a:buClr>
              <a:buFont typeface="Wingdings" panose="05000000000000000000" pitchFamily="2" charset="2"/>
              <a:buChar char=" "/>
              <a:defRPr kumimoji="1" sz="2000">
                <a:solidFill>
                  <a:srgbClr val="8E736A"/>
                </a:solidFill>
                <a:latin typeface="Calibri" panose="020F0502020204030204" pitchFamily="34" charset="0"/>
              </a:defRPr>
            </a:lvl5pPr>
            <a:lvl6pPr marL="25146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6pPr>
            <a:lvl7pPr marL="29718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7pPr>
            <a:lvl8pPr marL="34290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8pPr>
            <a:lvl9pPr marL="38862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9pPr>
          </a:lstStyle>
          <a:p>
            <a:pPr>
              <a:spcBef>
                <a:spcPct val="0"/>
              </a:spcBef>
              <a:buClrTx/>
              <a:buFontTx/>
              <a:buNone/>
            </a:pPr>
            <a:r>
              <a:rPr kumimoji="0" lang="en-US" altLang="en-US" dirty="0">
                <a:solidFill>
                  <a:schemeClr val="tx1"/>
                </a:solidFill>
                <a:latin typeface="Arial" panose="020B0604020202020204" pitchFamily="34" charset="0"/>
                <a:ea typeface="MS PGothic" panose="020B0600070205080204" pitchFamily="34" charset="-128"/>
              </a:rPr>
              <a:t>Schedule(airline, </a:t>
            </a:r>
            <a:r>
              <a:rPr kumimoji="0" lang="en-US" altLang="en-US" dirty="0" err="1">
                <a:solidFill>
                  <a:schemeClr val="tx1"/>
                </a:solidFill>
                <a:latin typeface="Arial" panose="020B0604020202020204" pitchFamily="34" charset="0"/>
                <a:ea typeface="MS PGothic" panose="020B0600070205080204" pitchFamily="34" charset="-128"/>
              </a:rPr>
              <a:t>flightNum</a:t>
            </a:r>
            <a:r>
              <a:rPr kumimoji="0" lang="en-US" altLang="en-US" dirty="0">
                <a:solidFill>
                  <a:schemeClr val="tx1"/>
                </a:solidFill>
                <a:latin typeface="Arial" panose="020B0604020202020204" pitchFamily="34" charset="0"/>
                <a:ea typeface="MS PGothic" panose="020B0600070205080204" pitchFamily="34" charset="-128"/>
              </a:rPr>
              <a:t>, date, pilot, aircraft)</a:t>
            </a:r>
          </a:p>
        </p:txBody>
      </p:sp>
      <p:sp>
        <p:nvSpPr>
          <p:cNvPr id="121860" name="Text Box 4"/>
          <p:cNvSpPr txBox="1">
            <a:spLocks noChangeArrowheads="1"/>
          </p:cNvSpPr>
          <p:nvPr/>
        </p:nvSpPr>
        <p:spPr bwMode="auto">
          <a:xfrm>
            <a:off x="1766888" y="2301875"/>
            <a:ext cx="655796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00000"/>
              </a:buClr>
              <a:buFont typeface="Wingdings" panose="05000000000000000000" pitchFamily="2" charset="2"/>
              <a:buChar char="§"/>
              <a:defRPr kumimoji="1" sz="2800">
                <a:solidFill>
                  <a:schemeClr val="tx2"/>
                </a:solidFill>
                <a:latin typeface="Calibri" panose="020F0502020204030204" pitchFamily="34" charset="0"/>
              </a:defRPr>
            </a:lvl1pPr>
            <a:lvl2pPr marL="742950" indent="-285750">
              <a:spcBef>
                <a:spcPct val="20000"/>
              </a:spcBef>
              <a:buClr>
                <a:srgbClr val="800000"/>
              </a:buClr>
              <a:buFont typeface="Wingdings" panose="05000000000000000000" pitchFamily="2" charset="2"/>
              <a:buChar char="§"/>
              <a:defRPr kumimoji="1" sz="2400">
                <a:solidFill>
                  <a:schemeClr val="tx2"/>
                </a:solidFill>
                <a:latin typeface="Calibri" panose="020F0502020204030204" pitchFamily="34" charset="0"/>
              </a:defRPr>
            </a:lvl2pPr>
            <a:lvl3pPr marL="1143000" indent="-228600">
              <a:spcBef>
                <a:spcPct val="20000"/>
              </a:spcBef>
              <a:buClr>
                <a:srgbClr val="800000"/>
              </a:buClr>
              <a:buFont typeface="Wingdings" panose="05000000000000000000" pitchFamily="2" charset="2"/>
              <a:buChar char=""/>
              <a:defRPr kumimoji="1" sz="2000">
                <a:solidFill>
                  <a:srgbClr val="8E736A"/>
                </a:solidFill>
                <a:latin typeface="Calibri" panose="020F0502020204030204" pitchFamily="34" charset="0"/>
              </a:defRPr>
            </a:lvl3pPr>
            <a:lvl4pPr marL="1600200" indent="-228600">
              <a:spcBef>
                <a:spcPct val="20000"/>
              </a:spcBef>
              <a:buClr>
                <a:srgbClr val="CC0000"/>
              </a:buClr>
              <a:buFont typeface="Wingdings" panose="05000000000000000000" pitchFamily="2" charset="2"/>
              <a:buChar char="s"/>
              <a:defRPr kumimoji="1" sz="2000">
                <a:solidFill>
                  <a:srgbClr val="8E736A"/>
                </a:solidFill>
                <a:latin typeface="Calibri" panose="020F0502020204030204" pitchFamily="34" charset="0"/>
              </a:defRPr>
            </a:lvl4pPr>
            <a:lvl5pPr marL="2057400" indent="-228600">
              <a:spcBef>
                <a:spcPct val="20000"/>
              </a:spcBef>
              <a:buClr>
                <a:srgbClr val="CC0000"/>
              </a:buClr>
              <a:buFont typeface="Wingdings" panose="05000000000000000000" pitchFamily="2" charset="2"/>
              <a:buChar char=" "/>
              <a:defRPr kumimoji="1" sz="2000">
                <a:solidFill>
                  <a:srgbClr val="8E736A"/>
                </a:solidFill>
                <a:latin typeface="Calibri" panose="020F0502020204030204" pitchFamily="34" charset="0"/>
              </a:defRPr>
            </a:lvl5pPr>
            <a:lvl6pPr marL="25146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6pPr>
            <a:lvl7pPr marL="29718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7pPr>
            <a:lvl8pPr marL="34290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8pPr>
            <a:lvl9pPr marL="38862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9pPr>
          </a:lstStyle>
          <a:p>
            <a:pPr>
              <a:spcBef>
                <a:spcPct val="0"/>
              </a:spcBef>
              <a:buClrTx/>
              <a:buFontTx/>
              <a:buNone/>
            </a:pPr>
            <a:r>
              <a:rPr kumimoji="0" lang="en-US" altLang="en-US">
                <a:solidFill>
                  <a:schemeClr val="hlink"/>
                </a:solidFill>
                <a:latin typeface="Arial" panose="020B0604020202020204" pitchFamily="34" charset="0"/>
                <a:ea typeface="MS PGothic" panose="020B0600070205080204" pitchFamily="34" charset="-128"/>
              </a:rPr>
              <a:t>Functional dependencies:</a:t>
            </a:r>
            <a:endParaRPr kumimoji="0" lang="en-US" altLang="en-US">
              <a:solidFill>
                <a:schemeClr val="tx1"/>
              </a:solidFill>
              <a:latin typeface="Arial" panose="020B0604020202020204" pitchFamily="34" charset="0"/>
              <a:ea typeface="MS PGothic" panose="020B0600070205080204" pitchFamily="34" charset="-128"/>
            </a:endParaRPr>
          </a:p>
          <a:p>
            <a:pPr>
              <a:spcBef>
                <a:spcPct val="0"/>
              </a:spcBef>
              <a:buClrTx/>
              <a:buFontTx/>
              <a:buNone/>
            </a:pPr>
            <a:r>
              <a:rPr kumimoji="0" lang="en-US" altLang="en-US">
                <a:solidFill>
                  <a:schemeClr val="tx1"/>
                </a:solidFill>
                <a:latin typeface="Arial" panose="020B0604020202020204" pitchFamily="34" charset="0"/>
                <a:ea typeface="MS PGothic" panose="020B0600070205080204" pitchFamily="34" charset="-128"/>
              </a:rPr>
              <a:t>   </a:t>
            </a:r>
            <a:r>
              <a:rPr kumimoji="0" lang="en-US" altLang="en-US" i="1">
                <a:solidFill>
                  <a:schemeClr val="tx1"/>
                </a:solidFill>
                <a:latin typeface="Arial" panose="020B0604020202020204" pitchFamily="34" charset="0"/>
                <a:ea typeface="MS PGothic" panose="020B0600070205080204" pitchFamily="34" charset="-128"/>
              </a:rPr>
              <a:t>Pilot </a:t>
            </a:r>
            <a:r>
              <a:rPr kumimoji="0" lang="en-US" altLang="en-US" i="1">
                <a:solidFill>
                  <a:schemeClr val="tx1"/>
                </a:solidFill>
                <a:latin typeface="Arial" panose="020B0604020202020204" pitchFamily="34" charset="0"/>
                <a:ea typeface="MS PGothic" panose="020B0600070205080204" pitchFamily="34" charset="-128"/>
                <a:sym typeface="Symbol" panose="05050102010706020507" pitchFamily="18" charset="2"/>
              </a:rPr>
              <a:t> Airline   and   </a:t>
            </a:r>
            <a:r>
              <a:rPr kumimoji="0" lang="en-US" altLang="en-US" i="1">
                <a:solidFill>
                  <a:schemeClr val="tx1"/>
                </a:solidFill>
                <a:latin typeface="Arial" panose="020B0604020202020204" pitchFamily="34" charset="0"/>
                <a:ea typeface="MS PGothic" panose="020B0600070205080204" pitchFamily="34" charset="-128"/>
              </a:rPr>
              <a:t>Aircraft </a:t>
            </a:r>
            <a:r>
              <a:rPr kumimoji="0" lang="en-US" altLang="en-US" i="1">
                <a:solidFill>
                  <a:schemeClr val="tx1"/>
                </a:solidFill>
                <a:latin typeface="Arial" panose="020B0604020202020204" pitchFamily="34" charset="0"/>
                <a:ea typeface="MS PGothic" panose="020B0600070205080204" pitchFamily="34" charset="-128"/>
                <a:sym typeface="Symbol" panose="05050102010706020507" pitchFamily="18" charset="2"/>
              </a:rPr>
              <a:t> Airline</a:t>
            </a:r>
            <a:endParaRPr kumimoji="0" lang="en-US" altLang="en-US">
              <a:solidFill>
                <a:schemeClr val="tx1"/>
              </a:solidFill>
              <a:latin typeface="Arial" panose="020B0604020202020204" pitchFamily="34" charset="0"/>
              <a:ea typeface="MS PGothic" panose="020B0600070205080204" pitchFamily="34" charset="-128"/>
              <a:sym typeface="Symbol" panose="05050102010706020507" pitchFamily="18" charset="2"/>
            </a:endParaRPr>
          </a:p>
        </p:txBody>
      </p:sp>
      <p:sp>
        <p:nvSpPr>
          <p:cNvPr id="441349" name="Text Box 5"/>
          <p:cNvSpPr txBox="1">
            <a:spLocks noChangeArrowheads="1"/>
          </p:cNvSpPr>
          <p:nvPr/>
        </p:nvSpPr>
        <p:spPr bwMode="auto">
          <a:xfrm>
            <a:off x="1841500" y="3230565"/>
            <a:ext cx="6559550" cy="138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00000"/>
              </a:buClr>
              <a:buFont typeface="Wingdings" panose="05000000000000000000" pitchFamily="2" charset="2"/>
              <a:buChar char="§"/>
              <a:defRPr kumimoji="1" sz="2800">
                <a:solidFill>
                  <a:schemeClr val="tx2"/>
                </a:solidFill>
                <a:latin typeface="Calibri" panose="020F0502020204030204" pitchFamily="34" charset="0"/>
              </a:defRPr>
            </a:lvl1pPr>
            <a:lvl2pPr marL="742950" indent="-285750">
              <a:spcBef>
                <a:spcPct val="20000"/>
              </a:spcBef>
              <a:buClr>
                <a:srgbClr val="800000"/>
              </a:buClr>
              <a:buFont typeface="Wingdings" panose="05000000000000000000" pitchFamily="2" charset="2"/>
              <a:buChar char="§"/>
              <a:defRPr kumimoji="1" sz="2400">
                <a:solidFill>
                  <a:schemeClr val="tx2"/>
                </a:solidFill>
                <a:latin typeface="Calibri" panose="020F0502020204030204" pitchFamily="34" charset="0"/>
              </a:defRPr>
            </a:lvl2pPr>
            <a:lvl3pPr marL="1143000" indent="-228600">
              <a:spcBef>
                <a:spcPct val="20000"/>
              </a:spcBef>
              <a:buClr>
                <a:srgbClr val="800000"/>
              </a:buClr>
              <a:buFont typeface="Wingdings" panose="05000000000000000000" pitchFamily="2" charset="2"/>
              <a:buChar char=""/>
              <a:defRPr kumimoji="1" sz="2000">
                <a:solidFill>
                  <a:srgbClr val="8E736A"/>
                </a:solidFill>
                <a:latin typeface="Calibri" panose="020F0502020204030204" pitchFamily="34" charset="0"/>
              </a:defRPr>
            </a:lvl3pPr>
            <a:lvl4pPr marL="1600200" indent="-228600">
              <a:spcBef>
                <a:spcPct val="20000"/>
              </a:spcBef>
              <a:buClr>
                <a:srgbClr val="CC0000"/>
              </a:buClr>
              <a:buFont typeface="Wingdings" panose="05000000000000000000" pitchFamily="2" charset="2"/>
              <a:buChar char="s"/>
              <a:defRPr kumimoji="1" sz="2000">
                <a:solidFill>
                  <a:srgbClr val="8E736A"/>
                </a:solidFill>
                <a:latin typeface="Calibri" panose="020F0502020204030204" pitchFamily="34" charset="0"/>
              </a:defRPr>
            </a:lvl4pPr>
            <a:lvl5pPr marL="2057400" indent="-228600">
              <a:spcBef>
                <a:spcPct val="20000"/>
              </a:spcBef>
              <a:buClr>
                <a:srgbClr val="CC0000"/>
              </a:buClr>
              <a:buFont typeface="Wingdings" panose="05000000000000000000" pitchFamily="2" charset="2"/>
              <a:buChar char=" "/>
              <a:defRPr kumimoji="1" sz="2000">
                <a:solidFill>
                  <a:srgbClr val="8E736A"/>
                </a:solidFill>
                <a:latin typeface="Calibri" panose="020F0502020204030204" pitchFamily="34" charset="0"/>
              </a:defRPr>
            </a:lvl5pPr>
            <a:lvl6pPr marL="25146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6pPr>
            <a:lvl7pPr marL="29718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7pPr>
            <a:lvl8pPr marL="34290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8pPr>
            <a:lvl9pPr marL="38862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9pPr>
          </a:lstStyle>
          <a:p>
            <a:pPr>
              <a:spcBef>
                <a:spcPct val="0"/>
              </a:spcBef>
              <a:buClrTx/>
              <a:buFontTx/>
              <a:buNone/>
            </a:pPr>
            <a:r>
              <a:rPr kumimoji="0" lang="en-US" altLang="en-US">
                <a:solidFill>
                  <a:schemeClr val="hlink"/>
                </a:solidFill>
                <a:latin typeface="Arial" panose="020B0604020202020204" pitchFamily="34" charset="0"/>
                <a:ea typeface="MS PGothic" panose="020B0600070205080204" pitchFamily="34" charset="-128"/>
              </a:rPr>
              <a:t>Data source:</a:t>
            </a:r>
            <a:endParaRPr kumimoji="0" lang="en-US" altLang="en-US">
              <a:solidFill>
                <a:schemeClr val="tx1"/>
              </a:solidFill>
              <a:latin typeface="Arial" panose="020B0604020202020204" pitchFamily="34" charset="0"/>
              <a:ea typeface="MS PGothic" panose="020B0600070205080204" pitchFamily="34" charset="-128"/>
            </a:endParaRPr>
          </a:p>
          <a:p>
            <a:pPr>
              <a:spcBef>
                <a:spcPct val="0"/>
              </a:spcBef>
              <a:buClrTx/>
              <a:buFontTx/>
              <a:buNone/>
            </a:pPr>
            <a:r>
              <a:rPr kumimoji="0" lang="en-US" altLang="en-US">
                <a:solidFill>
                  <a:schemeClr val="tx1"/>
                </a:solidFill>
                <a:latin typeface="Arial" panose="020B0604020202020204" pitchFamily="34" charset="0"/>
                <a:ea typeface="MS PGothic" panose="020B0600070205080204" pitchFamily="34" charset="-128"/>
              </a:rPr>
              <a:t>   </a:t>
            </a:r>
            <a:r>
              <a:rPr kumimoji="0" lang="en-US" altLang="en-US" i="1">
                <a:solidFill>
                  <a:schemeClr val="tx1"/>
                </a:solidFill>
                <a:latin typeface="Arial" panose="020B0604020202020204" pitchFamily="34" charset="0"/>
                <a:ea typeface="MS PGothic" panose="020B0600070205080204" pitchFamily="34" charset="-128"/>
              </a:rPr>
              <a:t>S(date,pilot,aircraft) </a:t>
            </a:r>
            <a:r>
              <a:rPr kumimoji="0" lang="en-US" altLang="en-US" i="1">
                <a:solidFill>
                  <a:schemeClr val="tx1"/>
                </a:solidFill>
                <a:latin typeface="Arial" panose="020B0604020202020204" pitchFamily="34" charset="0"/>
                <a:ea typeface="MS PGothic" panose="020B0600070205080204" pitchFamily="34" charset="-128"/>
                <a:sym typeface="Symbol" panose="05050102010706020507" pitchFamily="18" charset="2"/>
              </a:rPr>
              <a:t> </a:t>
            </a:r>
          </a:p>
          <a:p>
            <a:pPr>
              <a:spcBef>
                <a:spcPct val="0"/>
              </a:spcBef>
              <a:buClrTx/>
              <a:buFontTx/>
              <a:buNone/>
            </a:pPr>
            <a:r>
              <a:rPr kumimoji="0" lang="en-US" altLang="en-US" i="1">
                <a:solidFill>
                  <a:schemeClr val="tx1"/>
                </a:solidFill>
                <a:latin typeface="Arial" panose="020B0604020202020204" pitchFamily="34" charset="0"/>
                <a:ea typeface="MS PGothic" panose="020B0600070205080204" pitchFamily="34" charset="-128"/>
                <a:sym typeface="Symbol" panose="05050102010706020507" pitchFamily="18" charset="2"/>
              </a:rPr>
              <a:t>            schedule(a,fN,date,pilot,aircraft)</a:t>
            </a:r>
          </a:p>
        </p:txBody>
      </p:sp>
      <p:sp>
        <p:nvSpPr>
          <p:cNvPr id="441350" name="Text Box 6"/>
          <p:cNvSpPr txBox="1">
            <a:spLocks noChangeArrowheads="1"/>
          </p:cNvSpPr>
          <p:nvPr/>
        </p:nvSpPr>
        <p:spPr bwMode="auto">
          <a:xfrm>
            <a:off x="1841500" y="4543426"/>
            <a:ext cx="7520072"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00000"/>
              </a:buClr>
              <a:buFont typeface="Wingdings" panose="05000000000000000000" pitchFamily="2" charset="2"/>
              <a:buChar char="§"/>
              <a:defRPr kumimoji="1" sz="2800">
                <a:solidFill>
                  <a:schemeClr val="tx2"/>
                </a:solidFill>
                <a:latin typeface="Calibri" panose="020F0502020204030204" pitchFamily="34" charset="0"/>
              </a:defRPr>
            </a:lvl1pPr>
            <a:lvl2pPr marL="742950" indent="-285750">
              <a:spcBef>
                <a:spcPct val="20000"/>
              </a:spcBef>
              <a:buClr>
                <a:srgbClr val="800000"/>
              </a:buClr>
              <a:buFont typeface="Wingdings" panose="05000000000000000000" pitchFamily="2" charset="2"/>
              <a:buChar char="§"/>
              <a:defRPr kumimoji="1" sz="2400">
                <a:solidFill>
                  <a:schemeClr val="tx2"/>
                </a:solidFill>
                <a:latin typeface="Calibri" panose="020F0502020204030204" pitchFamily="34" charset="0"/>
              </a:defRPr>
            </a:lvl2pPr>
            <a:lvl3pPr marL="1143000" indent="-228600">
              <a:spcBef>
                <a:spcPct val="20000"/>
              </a:spcBef>
              <a:buClr>
                <a:srgbClr val="800000"/>
              </a:buClr>
              <a:buFont typeface="Wingdings" panose="05000000000000000000" pitchFamily="2" charset="2"/>
              <a:buChar char=""/>
              <a:defRPr kumimoji="1" sz="2000">
                <a:solidFill>
                  <a:srgbClr val="8E736A"/>
                </a:solidFill>
                <a:latin typeface="Calibri" panose="020F0502020204030204" pitchFamily="34" charset="0"/>
              </a:defRPr>
            </a:lvl3pPr>
            <a:lvl4pPr marL="1600200" indent="-228600">
              <a:spcBef>
                <a:spcPct val="20000"/>
              </a:spcBef>
              <a:buClr>
                <a:srgbClr val="CC0000"/>
              </a:buClr>
              <a:buFont typeface="Wingdings" panose="05000000000000000000" pitchFamily="2" charset="2"/>
              <a:buChar char="s"/>
              <a:defRPr kumimoji="1" sz="2000">
                <a:solidFill>
                  <a:srgbClr val="8E736A"/>
                </a:solidFill>
                <a:latin typeface="Calibri" panose="020F0502020204030204" pitchFamily="34" charset="0"/>
              </a:defRPr>
            </a:lvl4pPr>
            <a:lvl5pPr marL="2057400" indent="-228600">
              <a:spcBef>
                <a:spcPct val="20000"/>
              </a:spcBef>
              <a:buClr>
                <a:srgbClr val="CC0000"/>
              </a:buClr>
              <a:buFont typeface="Wingdings" panose="05000000000000000000" pitchFamily="2" charset="2"/>
              <a:buChar char=" "/>
              <a:defRPr kumimoji="1" sz="2000">
                <a:solidFill>
                  <a:srgbClr val="8E736A"/>
                </a:solidFill>
                <a:latin typeface="Calibri" panose="020F0502020204030204" pitchFamily="34" charset="0"/>
              </a:defRPr>
            </a:lvl5pPr>
            <a:lvl6pPr marL="25146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6pPr>
            <a:lvl7pPr marL="29718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7pPr>
            <a:lvl8pPr marL="34290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8pPr>
            <a:lvl9pPr marL="38862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9pPr>
          </a:lstStyle>
          <a:p>
            <a:pPr>
              <a:spcBef>
                <a:spcPct val="0"/>
              </a:spcBef>
              <a:buClrTx/>
              <a:buFontTx/>
              <a:buNone/>
            </a:pPr>
            <a:r>
              <a:rPr kumimoji="0" lang="en-US" altLang="en-US" dirty="0">
                <a:solidFill>
                  <a:schemeClr val="hlink"/>
                </a:solidFill>
                <a:latin typeface="Arial" panose="020B0604020202020204" pitchFamily="34" charset="0"/>
                <a:ea typeface="MS PGothic" panose="020B0600070205080204" pitchFamily="34" charset="-128"/>
              </a:rPr>
              <a:t>Query:</a:t>
            </a:r>
            <a:r>
              <a:rPr kumimoji="0" lang="en-US" altLang="en-US" dirty="0">
                <a:solidFill>
                  <a:schemeClr val="tx1"/>
                </a:solidFill>
                <a:latin typeface="Arial" panose="020B0604020202020204" pitchFamily="34" charset="0"/>
                <a:ea typeface="MS PGothic" panose="020B0600070205080204" pitchFamily="34" charset="-128"/>
              </a:rPr>
              <a:t> (pilots in same airline as Mike)</a:t>
            </a:r>
          </a:p>
          <a:p>
            <a:pPr>
              <a:spcBef>
                <a:spcPct val="0"/>
              </a:spcBef>
              <a:buClrTx/>
              <a:buFontTx/>
              <a:buNone/>
            </a:pPr>
            <a:r>
              <a:rPr kumimoji="0" lang="en-US" altLang="en-US" dirty="0">
                <a:solidFill>
                  <a:schemeClr val="tx1"/>
                </a:solidFill>
                <a:latin typeface="Arial" panose="020B0604020202020204" pitchFamily="34" charset="0"/>
                <a:ea typeface="MS PGothic" panose="020B0600070205080204" pitchFamily="34" charset="-128"/>
              </a:rPr>
              <a:t>   </a:t>
            </a:r>
            <a:r>
              <a:rPr kumimoji="0" lang="en-US" altLang="en-US" i="1" dirty="0">
                <a:solidFill>
                  <a:schemeClr val="tx1"/>
                </a:solidFill>
                <a:latin typeface="Arial" panose="020B0604020202020204" pitchFamily="34" charset="0"/>
                <a:ea typeface="MS PGothic" panose="020B0600070205080204" pitchFamily="34" charset="-128"/>
              </a:rPr>
              <a:t>q(p) :- schedule(</a:t>
            </a:r>
            <a:r>
              <a:rPr kumimoji="0" lang="en-US" altLang="en-US" i="1" dirty="0" err="1">
                <a:solidFill>
                  <a:schemeClr val="hlink"/>
                </a:solidFill>
                <a:latin typeface="Arial" panose="020B0604020202020204" pitchFamily="34" charset="0"/>
                <a:ea typeface="MS PGothic" panose="020B0600070205080204" pitchFamily="34" charset="-128"/>
              </a:rPr>
              <a:t>a</a:t>
            </a:r>
            <a:r>
              <a:rPr kumimoji="0" lang="en-US" altLang="en-US" i="1" dirty="0" err="1">
                <a:solidFill>
                  <a:schemeClr val="tx1"/>
                </a:solidFill>
                <a:latin typeface="Arial" panose="020B0604020202020204" pitchFamily="34" charset="0"/>
                <a:ea typeface="MS PGothic" panose="020B0600070205080204" pitchFamily="34" charset="-128"/>
              </a:rPr>
              <a:t>,fN,date</a:t>
            </a:r>
            <a:r>
              <a:rPr kumimoji="0" lang="en-US" altLang="en-US" i="1" dirty="0">
                <a:solidFill>
                  <a:schemeClr val="tx1"/>
                </a:solidFill>
                <a:latin typeface="Arial" panose="020B0604020202020204" pitchFamily="34" charset="0"/>
                <a:ea typeface="MS PGothic" panose="020B0600070205080204" pitchFamily="34" charset="-128"/>
              </a:rPr>
              <a:t>, “</a:t>
            </a:r>
            <a:r>
              <a:rPr kumimoji="0" lang="en-US" altLang="ja-JP" i="1" dirty="0" err="1">
                <a:solidFill>
                  <a:schemeClr val="tx1"/>
                </a:solidFill>
                <a:latin typeface="Arial" panose="020B0604020202020204" pitchFamily="34" charset="0"/>
                <a:ea typeface="MS PGothic" panose="020B0600070205080204" pitchFamily="34" charset="-128"/>
              </a:rPr>
              <a:t>M</a:t>
            </a:r>
            <a:r>
              <a:rPr kumimoji="0" lang="en-US" altLang="en-US" i="1" dirty="0" err="1">
                <a:solidFill>
                  <a:schemeClr val="tx1"/>
                </a:solidFill>
                <a:latin typeface="Arial" panose="020B0604020202020204" pitchFamily="34" charset="0"/>
                <a:ea typeface="MS PGothic" panose="020B0600070205080204" pitchFamily="34" charset="-128"/>
              </a:rPr>
              <a:t>ike”,aircraft</a:t>
            </a:r>
            <a:r>
              <a:rPr kumimoji="0" lang="en-US" altLang="en-US" i="1" dirty="0">
                <a:solidFill>
                  <a:schemeClr val="tx1"/>
                </a:solidFill>
                <a:latin typeface="Arial" panose="020B0604020202020204" pitchFamily="34" charset="0"/>
                <a:ea typeface="MS PGothic" panose="020B0600070205080204" pitchFamily="34" charset="-128"/>
              </a:rPr>
              <a:t>)</a:t>
            </a:r>
          </a:p>
          <a:p>
            <a:pPr>
              <a:spcBef>
                <a:spcPct val="0"/>
              </a:spcBef>
              <a:buClrTx/>
              <a:buFontTx/>
              <a:buNone/>
            </a:pPr>
            <a:r>
              <a:rPr kumimoji="0" lang="en-US" altLang="en-US" i="1" dirty="0">
                <a:solidFill>
                  <a:schemeClr val="tx1"/>
                </a:solidFill>
                <a:latin typeface="Arial" panose="020B0604020202020204" pitchFamily="34" charset="0"/>
                <a:ea typeface="MS PGothic" panose="020B0600070205080204" pitchFamily="34" charset="-128"/>
              </a:rPr>
              <a:t>              schedule(</a:t>
            </a:r>
            <a:r>
              <a:rPr kumimoji="0" lang="en-US" altLang="en-US" i="1" dirty="0" err="1">
                <a:solidFill>
                  <a:schemeClr val="hlink"/>
                </a:solidFill>
                <a:latin typeface="Arial" panose="020B0604020202020204" pitchFamily="34" charset="0"/>
                <a:ea typeface="MS PGothic" panose="020B0600070205080204" pitchFamily="34" charset="-128"/>
              </a:rPr>
              <a:t>a</a:t>
            </a:r>
            <a:r>
              <a:rPr kumimoji="0" lang="en-US" altLang="en-US" i="1" dirty="0" err="1">
                <a:solidFill>
                  <a:schemeClr val="tx1"/>
                </a:solidFill>
                <a:latin typeface="Arial" panose="020B0604020202020204" pitchFamily="34" charset="0"/>
                <a:ea typeface="MS PGothic" panose="020B0600070205080204" pitchFamily="34" charset="-128"/>
              </a:rPr>
              <a:t>,fN,date,p,aircraft</a:t>
            </a:r>
            <a:r>
              <a:rPr kumimoji="0" lang="en-US" altLang="en-US" i="1" dirty="0">
                <a:solidFill>
                  <a:schemeClr val="tx1"/>
                </a:solidFill>
                <a:latin typeface="Arial" panose="020B0604020202020204" pitchFamily="34" charset="0"/>
                <a:ea typeface="MS PGothic" panose="020B0600070205080204" pitchFamily="34" charset="-128"/>
              </a:rPr>
              <a:t>)</a:t>
            </a:r>
          </a:p>
          <a:p>
            <a:pPr>
              <a:spcBef>
                <a:spcPct val="0"/>
              </a:spcBef>
              <a:buClrTx/>
              <a:buFontTx/>
              <a:buNone/>
            </a:pPr>
            <a:r>
              <a:rPr kumimoji="0" lang="en-US" altLang="en-US" i="1" dirty="0">
                <a:solidFill>
                  <a:srgbClr val="800080"/>
                </a:solidFill>
                <a:latin typeface="Arial" panose="020B0604020202020204" pitchFamily="34" charset="0"/>
                <a:ea typeface="MS PGothic" panose="020B0600070205080204" pitchFamily="34" charset="-128"/>
              </a:rPr>
              <a:t>Without functional dependencies, no answers!</a:t>
            </a:r>
            <a:endParaRPr kumimoji="0" lang="en-US" altLang="en-US" dirty="0">
              <a:solidFill>
                <a:srgbClr val="800080"/>
              </a:solidFill>
              <a:latin typeface="Arial" panose="020B0604020202020204" pitchFamily="34" charset="0"/>
              <a:ea typeface="MS PGothic" panose="020B0600070205080204" pitchFamily="34" charset="-128"/>
              <a:sym typeface="Symbol" panose="05050102010706020507" pitchFamily="18" charset="2"/>
            </a:endParaRPr>
          </a:p>
        </p:txBody>
      </p:sp>
      <p:sp>
        <p:nvSpPr>
          <p:cNvPr id="121863" name="Text Box 3"/>
          <p:cNvSpPr txBox="1">
            <a:spLocks noChangeArrowheads="1"/>
          </p:cNvSpPr>
          <p:nvPr/>
        </p:nvSpPr>
        <p:spPr bwMode="auto">
          <a:xfrm>
            <a:off x="1695450" y="1331915"/>
            <a:ext cx="31194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00000"/>
              </a:buClr>
              <a:buFont typeface="Wingdings" panose="05000000000000000000" pitchFamily="2" charset="2"/>
              <a:buChar char="§"/>
              <a:defRPr kumimoji="1" sz="2800">
                <a:solidFill>
                  <a:schemeClr val="tx2"/>
                </a:solidFill>
                <a:latin typeface="Calibri" panose="020F0502020204030204" pitchFamily="34" charset="0"/>
              </a:defRPr>
            </a:lvl1pPr>
            <a:lvl2pPr marL="742950" indent="-285750">
              <a:spcBef>
                <a:spcPct val="20000"/>
              </a:spcBef>
              <a:buClr>
                <a:srgbClr val="800000"/>
              </a:buClr>
              <a:buFont typeface="Wingdings" panose="05000000000000000000" pitchFamily="2" charset="2"/>
              <a:buChar char="§"/>
              <a:defRPr kumimoji="1" sz="2400">
                <a:solidFill>
                  <a:schemeClr val="tx2"/>
                </a:solidFill>
                <a:latin typeface="Calibri" panose="020F0502020204030204" pitchFamily="34" charset="0"/>
              </a:defRPr>
            </a:lvl2pPr>
            <a:lvl3pPr marL="1143000" indent="-228600">
              <a:spcBef>
                <a:spcPct val="20000"/>
              </a:spcBef>
              <a:buClr>
                <a:srgbClr val="800000"/>
              </a:buClr>
              <a:buFont typeface="Wingdings" panose="05000000000000000000" pitchFamily="2" charset="2"/>
              <a:buChar char=""/>
              <a:defRPr kumimoji="1" sz="2000">
                <a:solidFill>
                  <a:srgbClr val="8E736A"/>
                </a:solidFill>
                <a:latin typeface="Calibri" panose="020F0502020204030204" pitchFamily="34" charset="0"/>
              </a:defRPr>
            </a:lvl3pPr>
            <a:lvl4pPr marL="1600200" indent="-228600">
              <a:spcBef>
                <a:spcPct val="20000"/>
              </a:spcBef>
              <a:buClr>
                <a:srgbClr val="CC0000"/>
              </a:buClr>
              <a:buFont typeface="Wingdings" panose="05000000000000000000" pitchFamily="2" charset="2"/>
              <a:buChar char="s"/>
              <a:defRPr kumimoji="1" sz="2000">
                <a:solidFill>
                  <a:srgbClr val="8E736A"/>
                </a:solidFill>
                <a:latin typeface="Calibri" panose="020F0502020204030204" pitchFamily="34" charset="0"/>
              </a:defRPr>
            </a:lvl4pPr>
            <a:lvl5pPr marL="2057400" indent="-228600">
              <a:spcBef>
                <a:spcPct val="20000"/>
              </a:spcBef>
              <a:buClr>
                <a:srgbClr val="CC0000"/>
              </a:buClr>
              <a:buFont typeface="Wingdings" panose="05000000000000000000" pitchFamily="2" charset="2"/>
              <a:buChar char=" "/>
              <a:defRPr kumimoji="1" sz="2000">
                <a:solidFill>
                  <a:srgbClr val="8E736A"/>
                </a:solidFill>
                <a:latin typeface="Calibri" panose="020F0502020204030204" pitchFamily="34" charset="0"/>
              </a:defRPr>
            </a:lvl5pPr>
            <a:lvl6pPr marL="25146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6pPr>
            <a:lvl7pPr marL="29718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7pPr>
            <a:lvl8pPr marL="34290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8pPr>
            <a:lvl9pPr marL="38862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9pPr>
          </a:lstStyle>
          <a:p>
            <a:pPr>
              <a:spcBef>
                <a:spcPct val="0"/>
              </a:spcBef>
              <a:buClrTx/>
              <a:buFontTx/>
              <a:buNone/>
            </a:pPr>
            <a:r>
              <a:rPr kumimoji="0" lang="en-US" altLang="en-US">
                <a:solidFill>
                  <a:srgbClr val="800000"/>
                </a:solidFill>
                <a:latin typeface="Arial" panose="020B0604020202020204" pitchFamily="34" charset="0"/>
                <a:ea typeface="MS PGothic" panose="020B0600070205080204" pitchFamily="34" charset="-128"/>
              </a:rPr>
              <a:t>Mediated schema:</a:t>
            </a:r>
          </a:p>
        </p:txBody>
      </p:sp>
    </p:spTree>
    <p:extLst>
      <p:ext uri="{BB962C8B-B14F-4D97-AF65-F5344CB8AC3E}">
        <p14:creationId xmlns:p14="http://schemas.microsoft.com/office/powerpoint/2010/main" val="304957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134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13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49" grpId="0"/>
      <p:bldP spid="44135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p:txBody>
          <a:bodyPr/>
          <a:lstStyle/>
          <a:p>
            <a:pPr eaLnBrk="1" hangingPunct="1">
              <a:defRPr/>
            </a:pPr>
            <a:r>
              <a:rPr lang="en-US"/>
              <a:t>But We Do Have Answers…</a:t>
            </a:r>
          </a:p>
        </p:txBody>
      </p:sp>
      <p:graphicFrame>
        <p:nvGraphicFramePr>
          <p:cNvPr id="443395" name="Group 3"/>
          <p:cNvGraphicFramePr>
            <a:graphicFrameLocks noGrp="1"/>
          </p:cNvGraphicFramePr>
          <p:nvPr/>
        </p:nvGraphicFramePr>
        <p:xfrm>
          <a:off x="3048000" y="1752602"/>
          <a:ext cx="5867400" cy="3098801"/>
        </p:xfrm>
        <a:graphic>
          <a:graphicData uri="http://schemas.openxmlformats.org/drawingml/2006/table">
            <a:tbl>
              <a:tblPr/>
              <a:tblGrid>
                <a:gridCol w="1955800">
                  <a:extLst>
                    <a:ext uri="{9D8B030D-6E8A-4147-A177-3AD203B41FA5}">
                      <a16:colId xmlns:a16="http://schemas.microsoft.com/office/drawing/2014/main" val="20000"/>
                    </a:ext>
                  </a:extLst>
                </a:gridCol>
                <a:gridCol w="1955800">
                  <a:extLst>
                    <a:ext uri="{9D8B030D-6E8A-4147-A177-3AD203B41FA5}">
                      <a16:colId xmlns:a16="http://schemas.microsoft.com/office/drawing/2014/main" val="20001"/>
                    </a:ext>
                  </a:extLst>
                </a:gridCol>
                <a:gridCol w="1955800">
                  <a:extLst>
                    <a:ext uri="{9D8B030D-6E8A-4147-A177-3AD203B41FA5}">
                      <a16:colId xmlns:a16="http://schemas.microsoft.com/office/drawing/2014/main" val="20002"/>
                    </a:ext>
                  </a:extLst>
                </a:gridCol>
              </a:tblGrid>
              <a:tr h="619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0"/>
                          <a:cs typeface="ＭＳ Ｐゴシック" charset="0"/>
                        </a:rPr>
                        <a:t>Date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0"/>
                          <a:cs typeface="ＭＳ Ｐゴシック" charset="0"/>
                        </a:rPr>
                        <a:t>Pilot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0"/>
                          <a:cs typeface="ＭＳ Ｐゴシック" charset="0"/>
                        </a:rPr>
                        <a:t>Aircraft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207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0"/>
                          <a:cs typeface="ＭＳ Ｐゴシック" charset="0"/>
                        </a:rPr>
                        <a:t>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0"/>
                          <a:cs typeface="ＭＳ Ｐゴシック" charset="0"/>
                        </a:rPr>
                        <a:t>Mike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0"/>
                          <a:cs typeface="ＭＳ Ｐゴシック" charset="0"/>
                        </a:rPr>
                        <a:t>111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9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0"/>
                          <a:cs typeface="ＭＳ Ｐゴシック" charset="0"/>
                        </a:rPr>
                        <a:t>5/2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0"/>
                          <a:cs typeface="ＭＳ Ｐゴシック" charset="0"/>
                        </a:rPr>
                        <a:t>Ann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0"/>
                          <a:cs typeface="ＭＳ Ｐゴシック" charset="0"/>
                        </a:rPr>
                        <a:t>111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207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0"/>
                          <a:cs typeface="ＭＳ Ｐゴシック" charset="0"/>
                        </a:rPr>
                        <a:t>1/3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0"/>
                          <a:cs typeface="ＭＳ Ｐゴシック" charset="0"/>
                        </a:rPr>
                        <a:t>Ann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0"/>
                          <a:cs typeface="ＭＳ Ｐゴシック" charset="0"/>
                        </a:rPr>
                        <a:t>222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19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0"/>
                          <a:cs typeface="ＭＳ Ｐゴシック" charset="0"/>
                        </a:rPr>
                        <a:t>4/3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0"/>
                          <a:cs typeface="ＭＳ Ｐゴシック" charset="0"/>
                        </a:rPr>
                        <a:t>John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0"/>
                          <a:cs typeface="ＭＳ Ｐゴシック" charset="0"/>
                        </a:rPr>
                        <a:t>222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2" name="Group 29"/>
          <p:cNvGrpSpPr>
            <a:grpSpLocks/>
          </p:cNvGrpSpPr>
          <p:nvPr/>
        </p:nvGrpSpPr>
        <p:grpSpPr bwMode="auto">
          <a:xfrm>
            <a:off x="8229600" y="2743200"/>
            <a:ext cx="1066800" cy="533400"/>
            <a:chOff x="4224" y="1728"/>
            <a:chExt cx="672" cy="336"/>
          </a:xfrm>
        </p:grpSpPr>
        <p:sp>
          <p:nvSpPr>
            <p:cNvPr id="123943" name="Line 30"/>
            <p:cNvSpPr>
              <a:spLocks noChangeShapeType="1"/>
            </p:cNvSpPr>
            <p:nvPr/>
          </p:nvSpPr>
          <p:spPr bwMode="auto">
            <a:xfrm flipH="1" flipV="1">
              <a:off x="4224" y="1728"/>
              <a:ext cx="672" cy="144"/>
            </a:xfrm>
            <a:prstGeom prst="line">
              <a:avLst/>
            </a:prstGeom>
            <a:noFill/>
            <a:ln w="38100">
              <a:solidFill>
                <a:srgbClr val="FF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3944" name="Line 31"/>
            <p:cNvSpPr>
              <a:spLocks noChangeShapeType="1"/>
            </p:cNvSpPr>
            <p:nvPr/>
          </p:nvSpPr>
          <p:spPr bwMode="auto">
            <a:xfrm flipH="1">
              <a:off x="4272" y="1872"/>
              <a:ext cx="624" cy="192"/>
            </a:xfrm>
            <a:prstGeom prst="line">
              <a:avLst/>
            </a:prstGeom>
            <a:noFill/>
            <a:ln w="38100">
              <a:solidFill>
                <a:srgbClr val="FF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443424" name="Text Box 32"/>
          <p:cNvSpPr txBox="1">
            <a:spLocks noChangeArrowheads="1"/>
          </p:cNvSpPr>
          <p:nvPr/>
        </p:nvSpPr>
        <p:spPr bwMode="auto">
          <a:xfrm>
            <a:off x="2879725" y="5029200"/>
            <a:ext cx="6330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00000"/>
              </a:buClr>
              <a:buFont typeface="Wingdings" panose="05000000000000000000" pitchFamily="2" charset="2"/>
              <a:buChar char="§"/>
              <a:defRPr kumimoji="1" sz="2800">
                <a:solidFill>
                  <a:schemeClr val="tx2"/>
                </a:solidFill>
                <a:latin typeface="Calibri" panose="020F0502020204030204" pitchFamily="34" charset="0"/>
              </a:defRPr>
            </a:lvl1pPr>
            <a:lvl2pPr marL="742950" indent="-285750">
              <a:spcBef>
                <a:spcPct val="20000"/>
              </a:spcBef>
              <a:buClr>
                <a:srgbClr val="800000"/>
              </a:buClr>
              <a:buFont typeface="Wingdings" panose="05000000000000000000" pitchFamily="2" charset="2"/>
              <a:buChar char="§"/>
              <a:defRPr kumimoji="1" sz="2400">
                <a:solidFill>
                  <a:schemeClr val="tx2"/>
                </a:solidFill>
                <a:latin typeface="Calibri" panose="020F0502020204030204" pitchFamily="34" charset="0"/>
              </a:defRPr>
            </a:lvl2pPr>
            <a:lvl3pPr marL="1143000" indent="-228600">
              <a:spcBef>
                <a:spcPct val="20000"/>
              </a:spcBef>
              <a:buClr>
                <a:srgbClr val="800000"/>
              </a:buClr>
              <a:buFont typeface="Wingdings" panose="05000000000000000000" pitchFamily="2" charset="2"/>
              <a:buChar char=""/>
              <a:defRPr kumimoji="1" sz="2000">
                <a:solidFill>
                  <a:srgbClr val="8E736A"/>
                </a:solidFill>
                <a:latin typeface="Calibri" panose="020F0502020204030204" pitchFamily="34" charset="0"/>
              </a:defRPr>
            </a:lvl3pPr>
            <a:lvl4pPr marL="1600200" indent="-228600">
              <a:spcBef>
                <a:spcPct val="20000"/>
              </a:spcBef>
              <a:buClr>
                <a:srgbClr val="CC0000"/>
              </a:buClr>
              <a:buFont typeface="Wingdings" panose="05000000000000000000" pitchFamily="2" charset="2"/>
              <a:buChar char="s"/>
              <a:defRPr kumimoji="1" sz="2000">
                <a:solidFill>
                  <a:srgbClr val="8E736A"/>
                </a:solidFill>
                <a:latin typeface="Calibri" panose="020F0502020204030204" pitchFamily="34" charset="0"/>
              </a:defRPr>
            </a:lvl4pPr>
            <a:lvl5pPr marL="2057400" indent="-228600">
              <a:spcBef>
                <a:spcPct val="20000"/>
              </a:spcBef>
              <a:buClr>
                <a:srgbClr val="CC0000"/>
              </a:buClr>
              <a:buFont typeface="Wingdings" panose="05000000000000000000" pitchFamily="2" charset="2"/>
              <a:buChar char=" "/>
              <a:defRPr kumimoji="1" sz="2000">
                <a:solidFill>
                  <a:srgbClr val="8E736A"/>
                </a:solidFill>
                <a:latin typeface="Calibri" panose="020F0502020204030204" pitchFamily="34" charset="0"/>
              </a:defRPr>
            </a:lvl5pPr>
            <a:lvl6pPr marL="25146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6pPr>
            <a:lvl7pPr marL="29718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7pPr>
            <a:lvl8pPr marL="34290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8pPr>
            <a:lvl9pPr marL="38862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9pPr>
          </a:lstStyle>
          <a:p>
            <a:pPr algn="r">
              <a:spcBef>
                <a:spcPct val="0"/>
              </a:spcBef>
              <a:buClrTx/>
              <a:buFontTx/>
              <a:buNone/>
            </a:pPr>
            <a:r>
              <a:rPr kumimoji="0" lang="en-US" altLang="en-US" dirty="0">
                <a:solidFill>
                  <a:schemeClr val="tx1"/>
                </a:solidFill>
                <a:latin typeface="Arial" panose="020B0604020202020204" pitchFamily="34" charset="0"/>
                <a:ea typeface="MS PGothic" panose="020B0600070205080204" pitchFamily="34" charset="-128"/>
              </a:rPr>
              <a:t>Mike and Ann work for the same airline</a:t>
            </a:r>
          </a:p>
        </p:txBody>
      </p:sp>
      <p:grpSp>
        <p:nvGrpSpPr>
          <p:cNvPr id="3" name="Group 33"/>
          <p:cNvGrpSpPr>
            <a:grpSpLocks/>
          </p:cNvGrpSpPr>
          <p:nvPr/>
        </p:nvGrpSpPr>
        <p:grpSpPr bwMode="auto">
          <a:xfrm>
            <a:off x="8305800" y="4114800"/>
            <a:ext cx="1066800" cy="533400"/>
            <a:chOff x="4224" y="1728"/>
            <a:chExt cx="672" cy="336"/>
          </a:xfrm>
        </p:grpSpPr>
        <p:sp>
          <p:nvSpPr>
            <p:cNvPr id="123941" name="Line 34"/>
            <p:cNvSpPr>
              <a:spLocks noChangeShapeType="1"/>
            </p:cNvSpPr>
            <p:nvPr/>
          </p:nvSpPr>
          <p:spPr bwMode="auto">
            <a:xfrm flipH="1" flipV="1">
              <a:off x="4224" y="1728"/>
              <a:ext cx="672" cy="144"/>
            </a:xfrm>
            <a:prstGeom prst="line">
              <a:avLst/>
            </a:prstGeom>
            <a:noFill/>
            <a:ln w="38100">
              <a:solidFill>
                <a:srgbClr val="FF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3942" name="Line 35"/>
            <p:cNvSpPr>
              <a:spLocks noChangeShapeType="1"/>
            </p:cNvSpPr>
            <p:nvPr/>
          </p:nvSpPr>
          <p:spPr bwMode="auto">
            <a:xfrm flipH="1">
              <a:off x="4272" y="1872"/>
              <a:ext cx="624" cy="192"/>
            </a:xfrm>
            <a:prstGeom prst="line">
              <a:avLst/>
            </a:prstGeom>
            <a:noFill/>
            <a:ln w="38100">
              <a:solidFill>
                <a:srgbClr val="FF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443428" name="Text Box 36"/>
          <p:cNvSpPr txBox="1">
            <a:spLocks noChangeArrowheads="1"/>
          </p:cNvSpPr>
          <p:nvPr/>
        </p:nvSpPr>
        <p:spPr bwMode="auto">
          <a:xfrm>
            <a:off x="2879725" y="5548314"/>
            <a:ext cx="63325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00000"/>
              </a:buClr>
              <a:buFont typeface="Wingdings" panose="05000000000000000000" pitchFamily="2" charset="2"/>
              <a:buChar char="§"/>
              <a:defRPr kumimoji="1" sz="2800">
                <a:solidFill>
                  <a:schemeClr val="tx2"/>
                </a:solidFill>
                <a:latin typeface="Calibri" panose="020F0502020204030204" pitchFamily="34" charset="0"/>
              </a:defRPr>
            </a:lvl1pPr>
            <a:lvl2pPr marL="742950" indent="-285750">
              <a:spcBef>
                <a:spcPct val="20000"/>
              </a:spcBef>
              <a:buClr>
                <a:srgbClr val="800000"/>
              </a:buClr>
              <a:buFont typeface="Wingdings" panose="05000000000000000000" pitchFamily="2" charset="2"/>
              <a:buChar char="§"/>
              <a:defRPr kumimoji="1" sz="2400">
                <a:solidFill>
                  <a:schemeClr val="tx2"/>
                </a:solidFill>
                <a:latin typeface="Calibri" panose="020F0502020204030204" pitchFamily="34" charset="0"/>
              </a:defRPr>
            </a:lvl2pPr>
            <a:lvl3pPr marL="1143000" indent="-228600">
              <a:spcBef>
                <a:spcPct val="20000"/>
              </a:spcBef>
              <a:buClr>
                <a:srgbClr val="800000"/>
              </a:buClr>
              <a:buFont typeface="Wingdings" panose="05000000000000000000" pitchFamily="2" charset="2"/>
              <a:buChar char=""/>
              <a:defRPr kumimoji="1" sz="2000">
                <a:solidFill>
                  <a:srgbClr val="8E736A"/>
                </a:solidFill>
                <a:latin typeface="Calibri" panose="020F0502020204030204" pitchFamily="34" charset="0"/>
              </a:defRPr>
            </a:lvl3pPr>
            <a:lvl4pPr marL="1600200" indent="-228600">
              <a:spcBef>
                <a:spcPct val="20000"/>
              </a:spcBef>
              <a:buClr>
                <a:srgbClr val="CC0000"/>
              </a:buClr>
              <a:buFont typeface="Wingdings" panose="05000000000000000000" pitchFamily="2" charset="2"/>
              <a:buChar char="s"/>
              <a:defRPr kumimoji="1" sz="2000">
                <a:solidFill>
                  <a:srgbClr val="8E736A"/>
                </a:solidFill>
                <a:latin typeface="Calibri" panose="020F0502020204030204" pitchFamily="34" charset="0"/>
              </a:defRPr>
            </a:lvl4pPr>
            <a:lvl5pPr marL="2057400" indent="-228600">
              <a:spcBef>
                <a:spcPct val="20000"/>
              </a:spcBef>
              <a:buClr>
                <a:srgbClr val="CC0000"/>
              </a:buClr>
              <a:buFont typeface="Wingdings" panose="05000000000000000000" pitchFamily="2" charset="2"/>
              <a:buChar char=" "/>
              <a:defRPr kumimoji="1" sz="2000">
                <a:solidFill>
                  <a:srgbClr val="8E736A"/>
                </a:solidFill>
                <a:latin typeface="Calibri" panose="020F0502020204030204" pitchFamily="34" charset="0"/>
              </a:defRPr>
            </a:lvl5pPr>
            <a:lvl6pPr marL="25146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6pPr>
            <a:lvl7pPr marL="29718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7pPr>
            <a:lvl8pPr marL="34290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8pPr>
            <a:lvl9pPr marL="38862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9pPr>
          </a:lstStyle>
          <a:p>
            <a:pPr algn="r">
              <a:spcBef>
                <a:spcPct val="0"/>
              </a:spcBef>
              <a:buClrTx/>
              <a:buFontTx/>
              <a:buNone/>
            </a:pPr>
            <a:r>
              <a:rPr kumimoji="0" lang="en-US" altLang="en-US">
                <a:solidFill>
                  <a:schemeClr val="tx1"/>
                </a:solidFill>
                <a:latin typeface="Arial" panose="020B0604020202020204" pitchFamily="34" charset="0"/>
                <a:ea typeface="MS PGothic" panose="020B0600070205080204" pitchFamily="34" charset="-128"/>
              </a:rPr>
              <a:t>111 and 222 belong to the same airline</a:t>
            </a:r>
          </a:p>
        </p:txBody>
      </p:sp>
      <p:grpSp>
        <p:nvGrpSpPr>
          <p:cNvPr id="4" name="Group 37"/>
          <p:cNvGrpSpPr>
            <a:grpSpLocks/>
          </p:cNvGrpSpPr>
          <p:nvPr/>
        </p:nvGrpSpPr>
        <p:grpSpPr bwMode="auto">
          <a:xfrm>
            <a:off x="8458200" y="3505200"/>
            <a:ext cx="1066800" cy="533400"/>
            <a:chOff x="4224" y="1728"/>
            <a:chExt cx="672" cy="336"/>
          </a:xfrm>
        </p:grpSpPr>
        <p:sp>
          <p:nvSpPr>
            <p:cNvPr id="123939" name="Line 38"/>
            <p:cNvSpPr>
              <a:spLocks noChangeShapeType="1"/>
            </p:cNvSpPr>
            <p:nvPr/>
          </p:nvSpPr>
          <p:spPr bwMode="auto">
            <a:xfrm flipH="1" flipV="1">
              <a:off x="4224" y="1728"/>
              <a:ext cx="672" cy="144"/>
            </a:xfrm>
            <a:prstGeom prst="line">
              <a:avLst/>
            </a:prstGeom>
            <a:noFill/>
            <a:ln w="38100">
              <a:solidFill>
                <a:srgbClr val="FF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3940" name="Line 39"/>
            <p:cNvSpPr>
              <a:spLocks noChangeShapeType="1"/>
            </p:cNvSpPr>
            <p:nvPr/>
          </p:nvSpPr>
          <p:spPr bwMode="auto">
            <a:xfrm flipH="1">
              <a:off x="4272" y="1872"/>
              <a:ext cx="624" cy="192"/>
            </a:xfrm>
            <a:prstGeom prst="line">
              <a:avLst/>
            </a:prstGeom>
            <a:noFill/>
            <a:ln w="38100">
              <a:solidFill>
                <a:srgbClr val="FF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443432" name="Text Box 40"/>
          <p:cNvSpPr txBox="1">
            <a:spLocks noChangeArrowheads="1"/>
          </p:cNvSpPr>
          <p:nvPr/>
        </p:nvSpPr>
        <p:spPr bwMode="auto">
          <a:xfrm>
            <a:off x="2809477" y="6067425"/>
            <a:ext cx="696158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00000"/>
              </a:buClr>
              <a:buFont typeface="Wingdings" panose="05000000000000000000" pitchFamily="2" charset="2"/>
              <a:buChar char="§"/>
              <a:defRPr kumimoji="1" sz="2800">
                <a:solidFill>
                  <a:schemeClr val="tx2"/>
                </a:solidFill>
                <a:latin typeface="Calibri" panose="020F0502020204030204" pitchFamily="34" charset="0"/>
              </a:defRPr>
            </a:lvl1pPr>
            <a:lvl2pPr marL="742950" indent="-285750">
              <a:spcBef>
                <a:spcPct val="20000"/>
              </a:spcBef>
              <a:buClr>
                <a:srgbClr val="800000"/>
              </a:buClr>
              <a:buFont typeface="Wingdings" panose="05000000000000000000" pitchFamily="2" charset="2"/>
              <a:buChar char="§"/>
              <a:defRPr kumimoji="1" sz="2400">
                <a:solidFill>
                  <a:schemeClr val="tx2"/>
                </a:solidFill>
                <a:latin typeface="Calibri" panose="020F0502020204030204" pitchFamily="34" charset="0"/>
              </a:defRPr>
            </a:lvl2pPr>
            <a:lvl3pPr marL="1143000" indent="-228600">
              <a:spcBef>
                <a:spcPct val="20000"/>
              </a:spcBef>
              <a:buClr>
                <a:srgbClr val="800000"/>
              </a:buClr>
              <a:buFont typeface="Wingdings" panose="05000000000000000000" pitchFamily="2" charset="2"/>
              <a:buChar char=""/>
              <a:defRPr kumimoji="1" sz="2000">
                <a:solidFill>
                  <a:srgbClr val="8E736A"/>
                </a:solidFill>
                <a:latin typeface="Calibri" panose="020F0502020204030204" pitchFamily="34" charset="0"/>
              </a:defRPr>
            </a:lvl3pPr>
            <a:lvl4pPr marL="1600200" indent="-228600">
              <a:spcBef>
                <a:spcPct val="20000"/>
              </a:spcBef>
              <a:buClr>
                <a:srgbClr val="CC0000"/>
              </a:buClr>
              <a:buFont typeface="Wingdings" panose="05000000000000000000" pitchFamily="2" charset="2"/>
              <a:buChar char="s"/>
              <a:defRPr kumimoji="1" sz="2000">
                <a:solidFill>
                  <a:srgbClr val="8E736A"/>
                </a:solidFill>
                <a:latin typeface="Calibri" panose="020F0502020204030204" pitchFamily="34" charset="0"/>
              </a:defRPr>
            </a:lvl4pPr>
            <a:lvl5pPr marL="2057400" indent="-228600">
              <a:spcBef>
                <a:spcPct val="20000"/>
              </a:spcBef>
              <a:buClr>
                <a:srgbClr val="CC0000"/>
              </a:buClr>
              <a:buFont typeface="Wingdings" panose="05000000000000000000" pitchFamily="2" charset="2"/>
              <a:buChar char=" "/>
              <a:defRPr kumimoji="1" sz="2000">
                <a:solidFill>
                  <a:srgbClr val="8E736A"/>
                </a:solidFill>
                <a:latin typeface="Calibri" panose="020F0502020204030204" pitchFamily="34" charset="0"/>
              </a:defRPr>
            </a:lvl5pPr>
            <a:lvl6pPr marL="25146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6pPr>
            <a:lvl7pPr marL="29718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7pPr>
            <a:lvl8pPr marL="34290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8pPr>
            <a:lvl9pPr marL="38862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9pPr>
          </a:lstStyle>
          <a:p>
            <a:pPr algn="r">
              <a:spcBef>
                <a:spcPct val="0"/>
              </a:spcBef>
              <a:buClrTx/>
              <a:buFontTx/>
              <a:buNone/>
            </a:pPr>
            <a:r>
              <a:rPr kumimoji="0" lang="en-US" altLang="en-US">
                <a:solidFill>
                  <a:schemeClr val="tx1"/>
                </a:solidFill>
                <a:latin typeface="Arial" panose="020B0604020202020204" pitchFamily="34" charset="0"/>
                <a:ea typeface="MS PGothic" panose="020B0600070205080204" pitchFamily="34" charset="-128"/>
              </a:rPr>
              <a:t>John and Ann work for the same airline, …</a:t>
            </a:r>
          </a:p>
        </p:txBody>
      </p:sp>
    </p:spTree>
    <p:extLst>
      <p:ext uri="{BB962C8B-B14F-4D97-AF65-F5344CB8AC3E}">
        <p14:creationId xmlns:p14="http://schemas.microsoft.com/office/powerpoint/2010/main" val="2280847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43424"/>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44342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4434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424" grpId="0"/>
      <p:bldP spid="443428" grpId="0"/>
      <p:bldP spid="44343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5" name="Rectangle 2"/>
          <p:cNvSpPr>
            <a:spLocks noGrp="1" noChangeArrowheads="1"/>
          </p:cNvSpPr>
          <p:nvPr>
            <p:ph type="title"/>
          </p:nvPr>
        </p:nvSpPr>
        <p:spPr/>
        <p:txBody>
          <a:bodyPr/>
          <a:lstStyle/>
          <a:p>
            <a:pPr eaLnBrk="1" hangingPunct="1">
              <a:defRPr/>
            </a:pPr>
            <a:r>
              <a:rPr lang="en-US"/>
              <a:t>No Limit to Rewriting Size</a:t>
            </a:r>
          </a:p>
        </p:txBody>
      </p:sp>
      <p:graphicFrame>
        <p:nvGraphicFramePr>
          <p:cNvPr id="125955" name="Object 48"/>
          <p:cNvGraphicFramePr>
            <a:graphicFrameLocks noChangeAspect="1"/>
          </p:cNvGraphicFramePr>
          <p:nvPr/>
        </p:nvGraphicFramePr>
        <p:xfrm>
          <a:off x="2743200" y="2057402"/>
          <a:ext cx="6477000" cy="2373313"/>
        </p:xfrm>
        <a:graphic>
          <a:graphicData uri="http://schemas.openxmlformats.org/presentationml/2006/ole">
            <mc:AlternateContent xmlns:mc="http://schemas.openxmlformats.org/markup-compatibility/2006">
              <mc:Choice xmlns:v="urn:schemas-microsoft-com:vml" Requires="v">
                <p:oleObj spid="_x0000_s4119" name="Equation" r:id="rId4" imgW="2413440" imgH="877680" progId="Equation.3">
                  <p:embed/>
                </p:oleObj>
              </mc:Choice>
              <mc:Fallback>
                <p:oleObj name="Equation" r:id="rId4" imgW="2413440" imgH="877680" progId="Equation.3">
                  <p:embed/>
                  <p:pic>
                    <p:nvPicPr>
                      <p:cNvPr id="125955" name="Object 4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2057402"/>
                        <a:ext cx="6477000" cy="2373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sp>
        <p:nvSpPr>
          <p:cNvPr id="125956" name="Text Box 4"/>
          <p:cNvSpPr txBox="1">
            <a:spLocks noChangeArrowheads="1"/>
          </p:cNvSpPr>
          <p:nvPr/>
        </p:nvSpPr>
        <p:spPr bwMode="auto">
          <a:xfrm>
            <a:off x="2112965" y="4911726"/>
            <a:ext cx="729297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800000"/>
              </a:buClr>
              <a:buFont typeface="Wingdings" panose="05000000000000000000" pitchFamily="2" charset="2"/>
              <a:buChar char="§"/>
              <a:defRPr kumimoji="1" sz="2800">
                <a:solidFill>
                  <a:schemeClr val="tx2"/>
                </a:solidFill>
                <a:latin typeface="Calibri" panose="020F0502020204030204" pitchFamily="34" charset="0"/>
              </a:defRPr>
            </a:lvl1pPr>
            <a:lvl2pPr marL="742950" indent="-285750">
              <a:spcBef>
                <a:spcPct val="20000"/>
              </a:spcBef>
              <a:buClr>
                <a:srgbClr val="800000"/>
              </a:buClr>
              <a:buFont typeface="Wingdings" panose="05000000000000000000" pitchFamily="2" charset="2"/>
              <a:buChar char="§"/>
              <a:defRPr kumimoji="1" sz="2400">
                <a:solidFill>
                  <a:schemeClr val="tx2"/>
                </a:solidFill>
                <a:latin typeface="Calibri" panose="020F0502020204030204" pitchFamily="34" charset="0"/>
              </a:defRPr>
            </a:lvl2pPr>
            <a:lvl3pPr marL="1143000" indent="-228600">
              <a:spcBef>
                <a:spcPct val="20000"/>
              </a:spcBef>
              <a:buClr>
                <a:srgbClr val="800000"/>
              </a:buClr>
              <a:buFont typeface="Wingdings" panose="05000000000000000000" pitchFamily="2" charset="2"/>
              <a:buChar char=""/>
              <a:defRPr kumimoji="1" sz="2000">
                <a:solidFill>
                  <a:srgbClr val="8E736A"/>
                </a:solidFill>
                <a:latin typeface="Calibri" panose="020F0502020204030204" pitchFamily="34" charset="0"/>
              </a:defRPr>
            </a:lvl3pPr>
            <a:lvl4pPr marL="1600200" indent="-228600">
              <a:spcBef>
                <a:spcPct val="20000"/>
              </a:spcBef>
              <a:buClr>
                <a:srgbClr val="CC0000"/>
              </a:buClr>
              <a:buFont typeface="Wingdings" panose="05000000000000000000" pitchFamily="2" charset="2"/>
              <a:buChar char="s"/>
              <a:defRPr kumimoji="1" sz="2000">
                <a:solidFill>
                  <a:srgbClr val="8E736A"/>
                </a:solidFill>
                <a:latin typeface="Calibri" panose="020F0502020204030204" pitchFamily="34" charset="0"/>
              </a:defRPr>
            </a:lvl4pPr>
            <a:lvl5pPr marL="2057400" indent="-228600">
              <a:spcBef>
                <a:spcPct val="20000"/>
              </a:spcBef>
              <a:buClr>
                <a:srgbClr val="CC0000"/>
              </a:buClr>
              <a:buFont typeface="Wingdings" panose="05000000000000000000" pitchFamily="2" charset="2"/>
              <a:buChar char=" "/>
              <a:defRPr kumimoji="1" sz="2000">
                <a:solidFill>
                  <a:srgbClr val="8E736A"/>
                </a:solidFill>
                <a:latin typeface="Calibri" panose="020F0502020204030204" pitchFamily="34" charset="0"/>
              </a:defRPr>
            </a:lvl5pPr>
            <a:lvl6pPr marL="25146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6pPr>
            <a:lvl7pPr marL="29718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7pPr>
            <a:lvl8pPr marL="34290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8pPr>
            <a:lvl9pPr marL="38862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9pPr>
          </a:lstStyle>
          <a:p>
            <a:pPr>
              <a:spcBef>
                <a:spcPct val="50000"/>
              </a:spcBef>
              <a:buClrTx/>
              <a:buFontTx/>
              <a:buNone/>
            </a:pPr>
            <a:r>
              <a:rPr kumimoji="0" lang="en-US" altLang="en-US" sz="3200" dirty="0">
                <a:solidFill>
                  <a:schemeClr val="tx1"/>
                </a:solidFill>
                <a:latin typeface="Arial" panose="020B0604020202020204" pitchFamily="34" charset="0"/>
                <a:ea typeface="MS PGothic" panose="020B0600070205080204" pitchFamily="34" charset="-128"/>
              </a:rPr>
              <a:t>Does this sound familiar?</a:t>
            </a:r>
          </a:p>
          <a:p>
            <a:pPr>
              <a:spcBef>
                <a:spcPct val="50000"/>
              </a:spcBef>
              <a:buClrTx/>
              <a:buFontTx/>
              <a:buNone/>
            </a:pPr>
            <a:r>
              <a:rPr kumimoji="0" lang="en-US" altLang="en-US" sz="3200" dirty="0">
                <a:solidFill>
                  <a:schemeClr val="tx1"/>
                </a:solidFill>
                <a:latin typeface="Arial" panose="020B0604020202020204" pitchFamily="34" charset="0"/>
                <a:ea typeface="MS PGothic" panose="020B0600070205080204" pitchFamily="34" charset="-128"/>
              </a:rPr>
              <a:t>Recursive plans to the rescue!</a:t>
            </a:r>
          </a:p>
        </p:txBody>
      </p:sp>
    </p:spTree>
    <p:extLst>
      <p:ext uri="{BB962C8B-B14F-4D97-AF65-F5344CB8AC3E}">
        <p14:creationId xmlns:p14="http://schemas.microsoft.com/office/powerpoint/2010/main" val="705063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4" name="Rectangle 2"/>
          <p:cNvSpPr>
            <a:spLocks noGrp="1" noChangeArrowheads="1"/>
          </p:cNvSpPr>
          <p:nvPr>
            <p:ph type="title"/>
          </p:nvPr>
        </p:nvSpPr>
        <p:spPr/>
        <p:txBody>
          <a:bodyPr/>
          <a:lstStyle/>
          <a:p>
            <a:pPr eaLnBrk="1" hangingPunct="1">
              <a:defRPr/>
            </a:pPr>
            <a:r>
              <a:rPr lang="en-US"/>
              <a:t>Recursive Plan</a:t>
            </a:r>
            <a:endParaRPr lang="en-US" dirty="0"/>
          </a:p>
        </p:txBody>
      </p:sp>
      <p:graphicFrame>
        <p:nvGraphicFramePr>
          <p:cNvPr id="128003" name="Object 92"/>
          <p:cNvGraphicFramePr>
            <a:graphicFrameLocks noChangeAspect="1"/>
          </p:cNvGraphicFramePr>
          <p:nvPr/>
        </p:nvGraphicFramePr>
        <p:xfrm>
          <a:off x="1905000" y="2286000"/>
          <a:ext cx="8312150" cy="1766888"/>
        </p:xfrm>
        <a:graphic>
          <a:graphicData uri="http://schemas.openxmlformats.org/presentationml/2006/ole">
            <mc:AlternateContent xmlns:mc="http://schemas.openxmlformats.org/markup-compatibility/2006">
              <mc:Choice xmlns:v="urn:schemas-microsoft-com:vml" Requires="v">
                <p:oleObj spid="_x0000_s5164" name="Equation" r:id="rId4" imgW="4050000" imgH="849960" progId="Equation.3">
                  <p:embed/>
                </p:oleObj>
              </mc:Choice>
              <mc:Fallback>
                <p:oleObj name="Equation" r:id="rId4" imgW="4050000" imgH="849960" progId="Equation.3">
                  <p:embed/>
                  <p:pic>
                    <p:nvPicPr>
                      <p:cNvPr id="128003" name="Object 9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2286000"/>
                        <a:ext cx="8312150" cy="176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sp>
        <p:nvSpPr>
          <p:cNvPr id="128004" name="Text Box 5"/>
          <p:cNvSpPr txBox="1">
            <a:spLocks noChangeArrowheads="1"/>
          </p:cNvSpPr>
          <p:nvPr/>
        </p:nvSpPr>
        <p:spPr bwMode="auto">
          <a:xfrm>
            <a:off x="1981200" y="4114800"/>
            <a:ext cx="33924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00000"/>
              </a:buClr>
              <a:buFont typeface="Wingdings" panose="05000000000000000000" pitchFamily="2" charset="2"/>
              <a:buChar char="§"/>
              <a:defRPr kumimoji="1" sz="2800">
                <a:solidFill>
                  <a:schemeClr val="tx2"/>
                </a:solidFill>
                <a:latin typeface="Calibri" panose="020F0502020204030204" pitchFamily="34" charset="0"/>
              </a:defRPr>
            </a:lvl1pPr>
            <a:lvl2pPr marL="742950" indent="-285750">
              <a:spcBef>
                <a:spcPct val="20000"/>
              </a:spcBef>
              <a:buClr>
                <a:srgbClr val="800000"/>
              </a:buClr>
              <a:buFont typeface="Wingdings" panose="05000000000000000000" pitchFamily="2" charset="2"/>
              <a:buChar char="§"/>
              <a:defRPr kumimoji="1" sz="2400">
                <a:solidFill>
                  <a:schemeClr val="tx2"/>
                </a:solidFill>
                <a:latin typeface="Calibri" panose="020F0502020204030204" pitchFamily="34" charset="0"/>
              </a:defRPr>
            </a:lvl2pPr>
            <a:lvl3pPr marL="1143000" indent="-228600">
              <a:spcBef>
                <a:spcPct val="20000"/>
              </a:spcBef>
              <a:buClr>
                <a:srgbClr val="800000"/>
              </a:buClr>
              <a:buFont typeface="Wingdings" panose="05000000000000000000" pitchFamily="2" charset="2"/>
              <a:buChar char=""/>
              <a:defRPr kumimoji="1" sz="2000">
                <a:solidFill>
                  <a:srgbClr val="8E736A"/>
                </a:solidFill>
                <a:latin typeface="Calibri" panose="020F0502020204030204" pitchFamily="34" charset="0"/>
              </a:defRPr>
            </a:lvl3pPr>
            <a:lvl4pPr marL="1600200" indent="-228600">
              <a:spcBef>
                <a:spcPct val="20000"/>
              </a:spcBef>
              <a:buClr>
                <a:srgbClr val="CC0000"/>
              </a:buClr>
              <a:buFont typeface="Wingdings" panose="05000000000000000000" pitchFamily="2" charset="2"/>
              <a:buChar char="s"/>
              <a:defRPr kumimoji="1" sz="2000">
                <a:solidFill>
                  <a:srgbClr val="8E736A"/>
                </a:solidFill>
                <a:latin typeface="Calibri" panose="020F0502020204030204" pitchFamily="34" charset="0"/>
              </a:defRPr>
            </a:lvl4pPr>
            <a:lvl5pPr marL="2057400" indent="-228600">
              <a:spcBef>
                <a:spcPct val="20000"/>
              </a:spcBef>
              <a:buClr>
                <a:srgbClr val="CC0000"/>
              </a:buClr>
              <a:buFont typeface="Wingdings" panose="05000000000000000000" pitchFamily="2" charset="2"/>
              <a:buChar char=" "/>
              <a:defRPr kumimoji="1" sz="2000">
                <a:solidFill>
                  <a:srgbClr val="8E736A"/>
                </a:solidFill>
                <a:latin typeface="Calibri" panose="020F0502020204030204" pitchFamily="34" charset="0"/>
              </a:defRPr>
            </a:lvl5pPr>
            <a:lvl6pPr marL="25146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6pPr>
            <a:lvl7pPr marL="29718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7pPr>
            <a:lvl8pPr marL="34290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8pPr>
            <a:lvl9pPr marL="38862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9pPr>
          </a:lstStyle>
          <a:p>
            <a:pPr algn="r">
              <a:spcBef>
                <a:spcPct val="0"/>
              </a:spcBef>
              <a:buClrTx/>
              <a:buFontTx/>
              <a:buNone/>
            </a:pPr>
            <a:r>
              <a:rPr kumimoji="0" lang="en-US" altLang="en-US" sz="3200">
                <a:solidFill>
                  <a:srgbClr val="800080"/>
                </a:solidFill>
                <a:latin typeface="Arial" panose="020B0604020202020204" pitchFamily="34" charset="0"/>
                <a:ea typeface="MS PGothic" panose="020B0600070205080204" pitchFamily="34" charset="-128"/>
              </a:rPr>
              <a:t>But we know that:</a:t>
            </a:r>
          </a:p>
        </p:txBody>
      </p:sp>
      <p:graphicFrame>
        <p:nvGraphicFramePr>
          <p:cNvPr id="128005" name="Object 93"/>
          <p:cNvGraphicFramePr>
            <a:graphicFrameLocks noChangeAspect="1"/>
          </p:cNvGraphicFramePr>
          <p:nvPr>
            <p:extLst/>
          </p:nvPr>
        </p:nvGraphicFramePr>
        <p:xfrm>
          <a:off x="2819400" y="4800600"/>
          <a:ext cx="6096000" cy="1589088"/>
        </p:xfrm>
        <a:graphic>
          <a:graphicData uri="http://schemas.openxmlformats.org/presentationml/2006/ole">
            <mc:AlternateContent xmlns:mc="http://schemas.openxmlformats.org/markup-compatibility/2006">
              <mc:Choice xmlns:v="urn:schemas-microsoft-com:vml" Requires="v">
                <p:oleObj spid="_x0000_s5165" name="Equation" r:id="rId6" imgW="2422800" imgH="621360" progId="Equation.3">
                  <p:embed/>
                </p:oleObj>
              </mc:Choice>
              <mc:Fallback>
                <p:oleObj name="Equation" r:id="rId6" imgW="2422800" imgH="621360" progId="Equation.3">
                  <p:embed/>
                  <p:pic>
                    <p:nvPicPr>
                      <p:cNvPr id="128005" name="Object 9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9400" y="4800600"/>
                        <a:ext cx="6096000" cy="1589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sp>
        <p:nvSpPr>
          <p:cNvPr id="128006" name="Text Box 8"/>
          <p:cNvSpPr txBox="1">
            <a:spLocks noChangeArrowheads="1"/>
          </p:cNvSpPr>
          <p:nvPr/>
        </p:nvSpPr>
        <p:spPr bwMode="auto">
          <a:xfrm>
            <a:off x="1905002" y="1447800"/>
            <a:ext cx="58769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00000"/>
              </a:buClr>
              <a:buFont typeface="Wingdings" panose="05000000000000000000" pitchFamily="2" charset="2"/>
              <a:buChar char="§"/>
              <a:defRPr kumimoji="1" sz="2800">
                <a:solidFill>
                  <a:schemeClr val="tx2"/>
                </a:solidFill>
                <a:latin typeface="Calibri" panose="020F0502020204030204" pitchFamily="34" charset="0"/>
              </a:defRPr>
            </a:lvl1pPr>
            <a:lvl2pPr marL="742950" indent="-285750">
              <a:spcBef>
                <a:spcPct val="20000"/>
              </a:spcBef>
              <a:buClr>
                <a:srgbClr val="800000"/>
              </a:buClr>
              <a:buFont typeface="Wingdings" panose="05000000000000000000" pitchFamily="2" charset="2"/>
              <a:buChar char="§"/>
              <a:defRPr kumimoji="1" sz="2400">
                <a:solidFill>
                  <a:schemeClr val="tx2"/>
                </a:solidFill>
                <a:latin typeface="Calibri" panose="020F0502020204030204" pitchFamily="34" charset="0"/>
              </a:defRPr>
            </a:lvl2pPr>
            <a:lvl3pPr marL="1143000" indent="-228600">
              <a:spcBef>
                <a:spcPct val="20000"/>
              </a:spcBef>
              <a:buClr>
                <a:srgbClr val="800000"/>
              </a:buClr>
              <a:buFont typeface="Wingdings" panose="05000000000000000000" pitchFamily="2" charset="2"/>
              <a:buChar char=""/>
              <a:defRPr kumimoji="1" sz="2000">
                <a:solidFill>
                  <a:srgbClr val="8E736A"/>
                </a:solidFill>
                <a:latin typeface="Calibri" panose="020F0502020204030204" pitchFamily="34" charset="0"/>
              </a:defRPr>
            </a:lvl3pPr>
            <a:lvl4pPr marL="1600200" indent="-228600">
              <a:spcBef>
                <a:spcPct val="20000"/>
              </a:spcBef>
              <a:buClr>
                <a:srgbClr val="CC0000"/>
              </a:buClr>
              <a:buFont typeface="Wingdings" panose="05000000000000000000" pitchFamily="2" charset="2"/>
              <a:buChar char="s"/>
              <a:defRPr kumimoji="1" sz="2000">
                <a:solidFill>
                  <a:srgbClr val="8E736A"/>
                </a:solidFill>
                <a:latin typeface="Calibri" panose="020F0502020204030204" pitchFamily="34" charset="0"/>
              </a:defRPr>
            </a:lvl4pPr>
            <a:lvl5pPr marL="2057400" indent="-228600">
              <a:spcBef>
                <a:spcPct val="20000"/>
              </a:spcBef>
              <a:buClr>
                <a:srgbClr val="CC0000"/>
              </a:buClr>
              <a:buFont typeface="Wingdings" panose="05000000000000000000" pitchFamily="2" charset="2"/>
              <a:buChar char=" "/>
              <a:defRPr kumimoji="1" sz="2000">
                <a:solidFill>
                  <a:srgbClr val="8E736A"/>
                </a:solidFill>
                <a:latin typeface="Calibri" panose="020F0502020204030204" pitchFamily="34" charset="0"/>
              </a:defRPr>
            </a:lvl5pPr>
            <a:lvl6pPr marL="25146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6pPr>
            <a:lvl7pPr marL="29718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7pPr>
            <a:lvl8pPr marL="34290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8pPr>
            <a:lvl9pPr marL="38862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9pPr>
          </a:lstStyle>
          <a:p>
            <a:pPr algn="r">
              <a:spcBef>
                <a:spcPct val="0"/>
              </a:spcBef>
              <a:buClrTx/>
              <a:buFontTx/>
              <a:buNone/>
            </a:pPr>
            <a:r>
              <a:rPr kumimoji="0" lang="en-US" altLang="en-US" sz="3200">
                <a:solidFill>
                  <a:srgbClr val="800080"/>
                </a:solidFill>
                <a:latin typeface="Arial" panose="020B0604020202020204" pitchFamily="34" charset="0"/>
                <a:ea typeface="MS PGothic" panose="020B0600070205080204" pitchFamily="34" charset="-128"/>
              </a:rPr>
              <a:t>Start with inverse rules and get:</a:t>
            </a:r>
            <a:endParaRPr kumimoji="0" lang="en-US" altLang="en-US" sz="3200">
              <a:solidFill>
                <a:schemeClr val="tx1"/>
              </a:solidFill>
              <a:latin typeface="Arial" panose="020B0604020202020204" pitchFamily="34" charset="0"/>
              <a:ea typeface="MS PGothic" panose="020B0600070205080204" pitchFamily="34" charset="-128"/>
            </a:endParaRPr>
          </a:p>
        </p:txBody>
      </p:sp>
    </p:spTree>
    <p:extLst>
      <p:ext uri="{BB962C8B-B14F-4D97-AF65-F5344CB8AC3E}">
        <p14:creationId xmlns:p14="http://schemas.microsoft.com/office/powerpoint/2010/main" val="2504578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a:xfrm>
            <a:off x="1930400" y="152402"/>
            <a:ext cx="7772400" cy="1044575"/>
          </a:xfrm>
        </p:spPr>
        <p:txBody>
          <a:bodyPr/>
          <a:lstStyle/>
          <a:p>
            <a:pPr eaLnBrk="1" hangingPunct="1">
              <a:defRPr/>
            </a:pPr>
            <a:r>
              <a:rPr lang="en-US"/>
              <a:t>The e relation</a:t>
            </a:r>
          </a:p>
        </p:txBody>
      </p:sp>
      <p:sp>
        <p:nvSpPr>
          <p:cNvPr id="130051" name="Rectangle 4"/>
          <p:cNvSpPr>
            <a:spLocks noGrp="1" noChangeArrowheads="1"/>
          </p:cNvSpPr>
          <p:nvPr>
            <p:ph idx="1"/>
          </p:nvPr>
        </p:nvSpPr>
        <p:spPr>
          <a:xfrm>
            <a:off x="1981200" y="1463677"/>
            <a:ext cx="8178800" cy="4594225"/>
          </a:xfrm>
        </p:spPr>
        <p:txBody>
          <a:bodyPr/>
          <a:lstStyle/>
          <a:p>
            <a:pPr eaLnBrk="1" hangingPunct="1"/>
            <a:r>
              <a:rPr lang="en-US" altLang="en-US"/>
              <a:t>Let</a:t>
            </a:r>
            <a:r>
              <a:rPr lang="ja-JP" altLang="en-US">
                <a:ea typeface="MS PGothic" panose="020B0600070205080204" pitchFamily="34" charset="-128"/>
              </a:rPr>
              <a:t>’</a:t>
            </a:r>
            <a:r>
              <a:rPr lang="en-US" altLang="en-US"/>
              <a:t>s define a relation </a:t>
            </a:r>
            <a:r>
              <a:rPr lang="en-US" altLang="en-US" i="1"/>
              <a:t>e(X,Y)</a:t>
            </a:r>
            <a:r>
              <a:rPr lang="en-US" altLang="en-US"/>
              <a:t> that stores all pairs that are actually equal.</a:t>
            </a:r>
          </a:p>
          <a:p>
            <a:pPr eaLnBrk="1" hangingPunct="1"/>
            <a:r>
              <a:rPr lang="en-US" altLang="en-US" i="1"/>
              <a:t>e(x,x)</a:t>
            </a:r>
            <a:r>
              <a:rPr lang="en-US" altLang="en-US"/>
              <a:t> – holds for every </a:t>
            </a:r>
            <a:r>
              <a:rPr lang="en-US" altLang="en-US" i="1"/>
              <a:t>x</a:t>
            </a:r>
            <a:r>
              <a:rPr lang="en-US" altLang="en-US"/>
              <a:t>.</a:t>
            </a:r>
          </a:p>
          <a:p>
            <a:pPr eaLnBrk="1" hangingPunct="1"/>
            <a:r>
              <a:rPr lang="en-US" altLang="en-US"/>
              <a:t>The other rules for inferring </a:t>
            </a:r>
            <a:r>
              <a:rPr lang="en-US" altLang="en-US" i="1"/>
              <a:t>e(X,Y)</a:t>
            </a:r>
            <a:r>
              <a:rPr lang="en-US" altLang="en-US"/>
              <a:t> are derived from the functional dependencies. </a:t>
            </a:r>
          </a:p>
          <a:p>
            <a:pPr eaLnBrk="1" hangingPunct="1"/>
            <a:r>
              <a:rPr lang="en-US" altLang="en-US"/>
              <a:t>Add: </a:t>
            </a:r>
            <a:r>
              <a:rPr lang="en-US" altLang="en-US" i="1"/>
              <a:t>e(X,Y) </a:t>
            </a:r>
            <a:r>
              <a:rPr lang="en-US" altLang="en-US"/>
              <a:t>:- </a:t>
            </a:r>
            <a:r>
              <a:rPr lang="en-US" altLang="en-US" i="1"/>
              <a:t>e(X,Z)</a:t>
            </a:r>
            <a:r>
              <a:rPr lang="en-US" altLang="en-US"/>
              <a:t>, </a:t>
            </a:r>
            <a:r>
              <a:rPr lang="en-US" altLang="en-US" i="1"/>
              <a:t>e(Z,Y)</a:t>
            </a:r>
          </a:p>
        </p:txBody>
      </p:sp>
    </p:spTree>
    <p:extLst>
      <p:ext uri="{BB962C8B-B14F-4D97-AF65-F5344CB8AC3E}">
        <p14:creationId xmlns:p14="http://schemas.microsoft.com/office/powerpoint/2010/main" val="369144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80" name="Rectangle 2"/>
          <p:cNvSpPr>
            <a:spLocks noGrp="1" noChangeArrowheads="1"/>
          </p:cNvSpPr>
          <p:nvPr>
            <p:ph type="title"/>
          </p:nvPr>
        </p:nvSpPr>
        <p:spPr/>
        <p:txBody>
          <a:bodyPr/>
          <a:lstStyle/>
          <a:p>
            <a:pPr eaLnBrk="1" hangingPunct="1">
              <a:defRPr/>
            </a:pPr>
            <a:r>
              <a:rPr lang="en-US"/>
              <a:t>The Rules</a:t>
            </a:r>
          </a:p>
        </p:txBody>
      </p:sp>
      <p:graphicFrame>
        <p:nvGraphicFramePr>
          <p:cNvPr id="132099" name="Object 92"/>
          <p:cNvGraphicFramePr>
            <a:graphicFrameLocks noChangeAspect="1"/>
          </p:cNvGraphicFramePr>
          <p:nvPr/>
        </p:nvGraphicFramePr>
        <p:xfrm>
          <a:off x="2438400" y="2590800"/>
          <a:ext cx="5106988" cy="1531938"/>
        </p:xfrm>
        <a:graphic>
          <a:graphicData uri="http://schemas.openxmlformats.org/presentationml/2006/ole">
            <mc:AlternateContent xmlns:mc="http://schemas.openxmlformats.org/markup-compatibility/2006">
              <mc:Choice xmlns:v="urn:schemas-microsoft-com:vml" Requires="v">
                <p:oleObj spid="_x0000_s6188" name="Equation" r:id="rId4" imgW="2111760" imgH="621360" progId="Equation.3">
                  <p:embed/>
                </p:oleObj>
              </mc:Choice>
              <mc:Fallback>
                <p:oleObj name="Equation" r:id="rId4" imgW="2111760" imgH="621360" progId="Equation.3">
                  <p:embed/>
                  <p:pic>
                    <p:nvPicPr>
                      <p:cNvPr id="132099" name="Object 9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2590800"/>
                        <a:ext cx="5106988" cy="153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sp>
        <p:nvSpPr>
          <p:cNvPr id="132100" name="Rectangle 4"/>
          <p:cNvSpPr>
            <a:spLocks noChangeArrowheads="1"/>
          </p:cNvSpPr>
          <p:nvPr/>
        </p:nvSpPr>
        <p:spPr bwMode="auto">
          <a:xfrm>
            <a:off x="2514600" y="1828802"/>
            <a:ext cx="3835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00000"/>
              </a:buClr>
              <a:buFont typeface="Wingdings" panose="05000000000000000000" pitchFamily="2" charset="2"/>
              <a:buChar char="§"/>
              <a:defRPr kumimoji="1" sz="2800">
                <a:solidFill>
                  <a:schemeClr val="tx2"/>
                </a:solidFill>
                <a:latin typeface="Calibri" panose="020F0502020204030204" pitchFamily="34" charset="0"/>
              </a:defRPr>
            </a:lvl1pPr>
            <a:lvl2pPr marL="742950" indent="-285750">
              <a:spcBef>
                <a:spcPct val="20000"/>
              </a:spcBef>
              <a:buClr>
                <a:srgbClr val="800000"/>
              </a:buClr>
              <a:buFont typeface="Wingdings" panose="05000000000000000000" pitchFamily="2" charset="2"/>
              <a:buChar char="§"/>
              <a:defRPr kumimoji="1" sz="2400">
                <a:solidFill>
                  <a:schemeClr val="tx2"/>
                </a:solidFill>
                <a:latin typeface="Calibri" panose="020F0502020204030204" pitchFamily="34" charset="0"/>
              </a:defRPr>
            </a:lvl2pPr>
            <a:lvl3pPr marL="1143000" indent="-228600">
              <a:spcBef>
                <a:spcPct val="20000"/>
              </a:spcBef>
              <a:buClr>
                <a:srgbClr val="800000"/>
              </a:buClr>
              <a:buFont typeface="Wingdings" panose="05000000000000000000" pitchFamily="2" charset="2"/>
              <a:buChar char=""/>
              <a:defRPr kumimoji="1" sz="2000">
                <a:solidFill>
                  <a:srgbClr val="8E736A"/>
                </a:solidFill>
                <a:latin typeface="Calibri" panose="020F0502020204030204" pitchFamily="34" charset="0"/>
              </a:defRPr>
            </a:lvl3pPr>
            <a:lvl4pPr marL="1600200" indent="-228600">
              <a:spcBef>
                <a:spcPct val="20000"/>
              </a:spcBef>
              <a:buClr>
                <a:srgbClr val="CC0000"/>
              </a:buClr>
              <a:buFont typeface="Wingdings" panose="05000000000000000000" pitchFamily="2" charset="2"/>
              <a:buChar char="s"/>
              <a:defRPr kumimoji="1" sz="2000">
                <a:solidFill>
                  <a:srgbClr val="8E736A"/>
                </a:solidFill>
                <a:latin typeface="Calibri" panose="020F0502020204030204" pitchFamily="34" charset="0"/>
              </a:defRPr>
            </a:lvl4pPr>
            <a:lvl5pPr marL="2057400" indent="-228600">
              <a:spcBef>
                <a:spcPct val="20000"/>
              </a:spcBef>
              <a:buClr>
                <a:srgbClr val="CC0000"/>
              </a:buClr>
              <a:buFont typeface="Wingdings" panose="05000000000000000000" pitchFamily="2" charset="2"/>
              <a:buChar char=" "/>
              <a:defRPr kumimoji="1" sz="2000">
                <a:solidFill>
                  <a:srgbClr val="8E736A"/>
                </a:solidFill>
                <a:latin typeface="Calibri" panose="020F0502020204030204" pitchFamily="34" charset="0"/>
              </a:defRPr>
            </a:lvl5pPr>
            <a:lvl6pPr marL="25146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6pPr>
            <a:lvl7pPr marL="29718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7pPr>
            <a:lvl8pPr marL="34290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8pPr>
            <a:lvl9pPr marL="38862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9pPr>
          </a:lstStyle>
          <a:p>
            <a:pPr algn="r">
              <a:spcBef>
                <a:spcPct val="0"/>
              </a:spcBef>
              <a:buClrTx/>
              <a:buFontTx/>
              <a:buNone/>
            </a:pPr>
            <a:r>
              <a:rPr kumimoji="0" lang="en-US" altLang="en-US" i="1">
                <a:solidFill>
                  <a:srgbClr val="800080"/>
                </a:solidFill>
                <a:latin typeface="Times New Roman" panose="02020603050405020304" pitchFamily="18" charset="0"/>
              </a:rPr>
              <a:t>Aircraft </a:t>
            </a:r>
            <a:r>
              <a:rPr kumimoji="0" lang="en-US" altLang="en-US" i="1">
                <a:solidFill>
                  <a:srgbClr val="800080"/>
                </a:solidFill>
                <a:latin typeface="Times New Roman" panose="02020603050405020304" pitchFamily="18" charset="0"/>
                <a:sym typeface="Symbol" panose="05050102010706020507" pitchFamily="18" charset="2"/>
              </a:rPr>
              <a:t> Airline: So…</a:t>
            </a:r>
            <a:endParaRPr kumimoji="0" lang="en-US" altLang="en-US" i="1">
              <a:solidFill>
                <a:schemeClr val="tx1"/>
              </a:solidFill>
              <a:latin typeface="Times New Roman" panose="02020603050405020304" pitchFamily="18" charset="0"/>
              <a:sym typeface="Symbol" panose="05050102010706020507" pitchFamily="18" charset="2"/>
            </a:endParaRPr>
          </a:p>
        </p:txBody>
      </p:sp>
      <p:graphicFrame>
        <p:nvGraphicFramePr>
          <p:cNvPr id="132101" name="Object 93"/>
          <p:cNvGraphicFramePr>
            <a:graphicFrameLocks noChangeAspect="1"/>
          </p:cNvGraphicFramePr>
          <p:nvPr/>
        </p:nvGraphicFramePr>
        <p:xfrm>
          <a:off x="2362200" y="5029200"/>
          <a:ext cx="5106988" cy="1531938"/>
        </p:xfrm>
        <a:graphic>
          <a:graphicData uri="http://schemas.openxmlformats.org/presentationml/2006/ole">
            <mc:AlternateContent xmlns:mc="http://schemas.openxmlformats.org/markup-compatibility/2006">
              <mc:Choice xmlns:v="urn:schemas-microsoft-com:vml" Requires="v">
                <p:oleObj spid="_x0000_s6189" name="Equation" r:id="rId6" imgW="2111760" imgH="621360" progId="Equation.3">
                  <p:embed/>
                </p:oleObj>
              </mc:Choice>
              <mc:Fallback>
                <p:oleObj name="Equation" r:id="rId6" imgW="2111760" imgH="621360" progId="Equation.3">
                  <p:embed/>
                  <p:pic>
                    <p:nvPicPr>
                      <p:cNvPr id="132101" name="Object 9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62200" y="5029200"/>
                        <a:ext cx="5106988" cy="153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sp>
        <p:nvSpPr>
          <p:cNvPr id="132102" name="Rectangle 6"/>
          <p:cNvSpPr>
            <a:spLocks noChangeArrowheads="1"/>
          </p:cNvSpPr>
          <p:nvPr/>
        </p:nvSpPr>
        <p:spPr bwMode="auto">
          <a:xfrm>
            <a:off x="2438402" y="4419602"/>
            <a:ext cx="34004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00000"/>
              </a:buClr>
              <a:buFont typeface="Wingdings" panose="05000000000000000000" pitchFamily="2" charset="2"/>
              <a:buChar char="§"/>
              <a:defRPr kumimoji="1" sz="2800">
                <a:solidFill>
                  <a:schemeClr val="tx2"/>
                </a:solidFill>
                <a:latin typeface="Calibri" panose="020F0502020204030204" pitchFamily="34" charset="0"/>
              </a:defRPr>
            </a:lvl1pPr>
            <a:lvl2pPr marL="742950" indent="-285750">
              <a:spcBef>
                <a:spcPct val="20000"/>
              </a:spcBef>
              <a:buClr>
                <a:srgbClr val="800000"/>
              </a:buClr>
              <a:buFont typeface="Wingdings" panose="05000000000000000000" pitchFamily="2" charset="2"/>
              <a:buChar char="§"/>
              <a:defRPr kumimoji="1" sz="2400">
                <a:solidFill>
                  <a:schemeClr val="tx2"/>
                </a:solidFill>
                <a:latin typeface="Calibri" panose="020F0502020204030204" pitchFamily="34" charset="0"/>
              </a:defRPr>
            </a:lvl2pPr>
            <a:lvl3pPr marL="1143000" indent="-228600">
              <a:spcBef>
                <a:spcPct val="20000"/>
              </a:spcBef>
              <a:buClr>
                <a:srgbClr val="800000"/>
              </a:buClr>
              <a:buFont typeface="Wingdings" panose="05000000000000000000" pitchFamily="2" charset="2"/>
              <a:buChar char=""/>
              <a:defRPr kumimoji="1" sz="2000">
                <a:solidFill>
                  <a:srgbClr val="8E736A"/>
                </a:solidFill>
                <a:latin typeface="Calibri" panose="020F0502020204030204" pitchFamily="34" charset="0"/>
              </a:defRPr>
            </a:lvl3pPr>
            <a:lvl4pPr marL="1600200" indent="-228600">
              <a:spcBef>
                <a:spcPct val="20000"/>
              </a:spcBef>
              <a:buClr>
                <a:srgbClr val="CC0000"/>
              </a:buClr>
              <a:buFont typeface="Wingdings" panose="05000000000000000000" pitchFamily="2" charset="2"/>
              <a:buChar char="s"/>
              <a:defRPr kumimoji="1" sz="2000">
                <a:solidFill>
                  <a:srgbClr val="8E736A"/>
                </a:solidFill>
                <a:latin typeface="Calibri" panose="020F0502020204030204" pitchFamily="34" charset="0"/>
              </a:defRPr>
            </a:lvl4pPr>
            <a:lvl5pPr marL="2057400" indent="-228600">
              <a:spcBef>
                <a:spcPct val="20000"/>
              </a:spcBef>
              <a:buClr>
                <a:srgbClr val="CC0000"/>
              </a:buClr>
              <a:buFont typeface="Wingdings" panose="05000000000000000000" pitchFamily="2" charset="2"/>
              <a:buChar char=" "/>
              <a:defRPr kumimoji="1" sz="2000">
                <a:solidFill>
                  <a:srgbClr val="8E736A"/>
                </a:solidFill>
                <a:latin typeface="Calibri" panose="020F0502020204030204" pitchFamily="34" charset="0"/>
              </a:defRPr>
            </a:lvl5pPr>
            <a:lvl6pPr marL="25146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6pPr>
            <a:lvl7pPr marL="29718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7pPr>
            <a:lvl8pPr marL="34290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8pPr>
            <a:lvl9pPr marL="38862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9pPr>
          </a:lstStyle>
          <a:p>
            <a:pPr algn="r">
              <a:spcBef>
                <a:spcPct val="0"/>
              </a:spcBef>
              <a:buClrTx/>
              <a:buFontTx/>
              <a:buNone/>
            </a:pPr>
            <a:r>
              <a:rPr kumimoji="0" lang="en-US" altLang="en-US" i="1">
                <a:solidFill>
                  <a:srgbClr val="800080"/>
                </a:solidFill>
                <a:latin typeface="Times New Roman" panose="02020603050405020304" pitchFamily="18" charset="0"/>
              </a:rPr>
              <a:t>Pilot </a:t>
            </a:r>
            <a:r>
              <a:rPr kumimoji="0" lang="en-US" altLang="en-US" i="1">
                <a:solidFill>
                  <a:srgbClr val="800080"/>
                </a:solidFill>
                <a:latin typeface="Times New Roman" panose="02020603050405020304" pitchFamily="18" charset="0"/>
                <a:sym typeface="Symbol" panose="05050102010706020507" pitchFamily="18" charset="2"/>
              </a:rPr>
              <a:t> Airline: So…</a:t>
            </a:r>
            <a:endParaRPr kumimoji="0" lang="en-US" altLang="en-US" i="1">
              <a:solidFill>
                <a:schemeClr val="tx1"/>
              </a:solidFill>
              <a:latin typeface="Times New Roman" panose="02020603050405020304" pitchFamily="18" charset="0"/>
              <a:sym typeface="Symbol" panose="05050102010706020507" pitchFamily="18" charset="2"/>
            </a:endParaRPr>
          </a:p>
        </p:txBody>
      </p:sp>
      <p:sp>
        <p:nvSpPr>
          <p:cNvPr id="2" name="TextBox 1">
            <a:extLst>
              <a:ext uri="{FF2B5EF4-FFF2-40B4-BE49-F238E27FC236}">
                <a16:creationId xmlns:a16="http://schemas.microsoft.com/office/drawing/2014/main" id="{BF9C64BF-68DD-4453-9B65-E7EA89FDDD0D}"/>
              </a:ext>
            </a:extLst>
          </p:cNvPr>
          <p:cNvSpPr txBox="1"/>
          <p:nvPr/>
        </p:nvSpPr>
        <p:spPr>
          <a:xfrm>
            <a:off x="8991600" y="2133600"/>
            <a:ext cx="2362200" cy="923330"/>
          </a:xfrm>
          <a:prstGeom prst="rect">
            <a:avLst/>
          </a:prstGeom>
          <a:noFill/>
        </p:spPr>
        <p:txBody>
          <a:bodyPr wrap="square" rtlCol="0">
            <a:spAutoFit/>
          </a:bodyPr>
          <a:lstStyle/>
          <a:p>
            <a:r>
              <a:rPr lang="en-US" dirty="0"/>
              <a:t>Schedule(airline, </a:t>
            </a:r>
            <a:r>
              <a:rPr lang="en-US" dirty="0" err="1"/>
              <a:t>flightNum</a:t>
            </a:r>
            <a:r>
              <a:rPr lang="en-US" dirty="0"/>
              <a:t>, date, pilot, aircraft)</a:t>
            </a:r>
          </a:p>
        </p:txBody>
      </p:sp>
    </p:spTree>
    <p:extLst>
      <p:ext uri="{BB962C8B-B14F-4D97-AF65-F5344CB8AC3E}">
        <p14:creationId xmlns:p14="http://schemas.microsoft.com/office/powerpoint/2010/main" val="112212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8" name="Rectangle 2"/>
          <p:cNvSpPr>
            <a:spLocks noGrp="1" noChangeArrowheads="1"/>
          </p:cNvSpPr>
          <p:nvPr>
            <p:ph type="title"/>
          </p:nvPr>
        </p:nvSpPr>
        <p:spPr/>
        <p:txBody>
          <a:bodyPr/>
          <a:lstStyle/>
          <a:p>
            <a:pPr eaLnBrk="1" hangingPunct="1">
              <a:defRPr/>
            </a:pPr>
            <a:r>
              <a:rPr lang="en-US"/>
              <a:t>One More Step</a:t>
            </a:r>
          </a:p>
        </p:txBody>
      </p:sp>
      <p:graphicFrame>
        <p:nvGraphicFramePr>
          <p:cNvPr id="134147" name="Object 92"/>
          <p:cNvGraphicFramePr>
            <a:graphicFrameLocks noChangeAspect="1"/>
          </p:cNvGraphicFramePr>
          <p:nvPr/>
        </p:nvGraphicFramePr>
        <p:xfrm>
          <a:off x="2438400" y="2743200"/>
          <a:ext cx="5410200" cy="984250"/>
        </p:xfrm>
        <a:graphic>
          <a:graphicData uri="http://schemas.openxmlformats.org/presentationml/2006/ole">
            <mc:AlternateContent xmlns:mc="http://schemas.openxmlformats.org/markup-compatibility/2006">
              <mc:Choice xmlns:v="urn:schemas-microsoft-com:vml" Requires="v">
                <p:oleObj spid="_x0000_s7212" name="Equation" r:id="rId4" imgW="2221560" imgH="393120" progId="Equation.3">
                  <p:embed/>
                </p:oleObj>
              </mc:Choice>
              <mc:Fallback>
                <p:oleObj name="Equation" r:id="rId4" imgW="2221560" imgH="393120" progId="Equation.3">
                  <p:embed/>
                  <p:pic>
                    <p:nvPicPr>
                      <p:cNvPr id="134147" name="Object 9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2743200"/>
                        <a:ext cx="5410200" cy="98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134148" name="Object 93"/>
          <p:cNvGraphicFramePr>
            <a:graphicFrameLocks noChangeAspect="1"/>
          </p:cNvGraphicFramePr>
          <p:nvPr/>
        </p:nvGraphicFramePr>
        <p:xfrm>
          <a:off x="2652715" y="4724400"/>
          <a:ext cx="4979987" cy="1538288"/>
        </p:xfrm>
        <a:graphic>
          <a:graphicData uri="http://schemas.openxmlformats.org/presentationml/2006/ole">
            <mc:AlternateContent xmlns:mc="http://schemas.openxmlformats.org/markup-compatibility/2006">
              <mc:Choice xmlns:v="urn:schemas-microsoft-com:vml" Requires="v">
                <p:oleObj spid="_x0000_s7213" name="Equation" r:id="rId6" imgW="2047680" imgH="621360" progId="Equation.3">
                  <p:embed/>
                </p:oleObj>
              </mc:Choice>
              <mc:Fallback>
                <p:oleObj name="Equation" r:id="rId6" imgW="2047680" imgH="621360" progId="Equation.3">
                  <p:embed/>
                  <p:pic>
                    <p:nvPicPr>
                      <p:cNvPr id="134148" name="Object 9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52715" y="4724400"/>
                        <a:ext cx="4979987" cy="153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sp>
        <p:nvSpPr>
          <p:cNvPr id="134149" name="Text Box 6"/>
          <p:cNvSpPr txBox="1">
            <a:spLocks noChangeArrowheads="1"/>
          </p:cNvSpPr>
          <p:nvPr/>
        </p:nvSpPr>
        <p:spPr bwMode="auto">
          <a:xfrm>
            <a:off x="2346325" y="1933575"/>
            <a:ext cx="68024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00000"/>
              </a:buClr>
              <a:buFont typeface="Wingdings" panose="05000000000000000000" pitchFamily="2" charset="2"/>
              <a:buChar char="§"/>
              <a:defRPr kumimoji="1" sz="2800">
                <a:solidFill>
                  <a:schemeClr val="tx2"/>
                </a:solidFill>
                <a:latin typeface="Calibri" panose="020F0502020204030204" pitchFamily="34" charset="0"/>
              </a:defRPr>
            </a:lvl1pPr>
            <a:lvl2pPr marL="742950" indent="-285750">
              <a:spcBef>
                <a:spcPct val="20000"/>
              </a:spcBef>
              <a:buClr>
                <a:srgbClr val="800000"/>
              </a:buClr>
              <a:buFont typeface="Wingdings" panose="05000000000000000000" pitchFamily="2" charset="2"/>
              <a:buChar char="§"/>
              <a:defRPr kumimoji="1" sz="2400">
                <a:solidFill>
                  <a:schemeClr val="tx2"/>
                </a:solidFill>
                <a:latin typeface="Calibri" panose="020F0502020204030204" pitchFamily="34" charset="0"/>
              </a:defRPr>
            </a:lvl2pPr>
            <a:lvl3pPr marL="1143000" indent="-228600">
              <a:spcBef>
                <a:spcPct val="20000"/>
              </a:spcBef>
              <a:buClr>
                <a:srgbClr val="800000"/>
              </a:buClr>
              <a:buFont typeface="Wingdings" panose="05000000000000000000" pitchFamily="2" charset="2"/>
              <a:buChar char=""/>
              <a:defRPr kumimoji="1" sz="2000">
                <a:solidFill>
                  <a:srgbClr val="8E736A"/>
                </a:solidFill>
                <a:latin typeface="Calibri" panose="020F0502020204030204" pitchFamily="34" charset="0"/>
              </a:defRPr>
            </a:lvl3pPr>
            <a:lvl4pPr marL="1600200" indent="-228600">
              <a:spcBef>
                <a:spcPct val="20000"/>
              </a:spcBef>
              <a:buClr>
                <a:srgbClr val="CC0000"/>
              </a:buClr>
              <a:buFont typeface="Wingdings" panose="05000000000000000000" pitchFamily="2" charset="2"/>
              <a:buChar char="s"/>
              <a:defRPr kumimoji="1" sz="2000">
                <a:solidFill>
                  <a:srgbClr val="8E736A"/>
                </a:solidFill>
                <a:latin typeface="Calibri" panose="020F0502020204030204" pitchFamily="34" charset="0"/>
              </a:defRPr>
            </a:lvl4pPr>
            <a:lvl5pPr marL="2057400" indent="-228600">
              <a:spcBef>
                <a:spcPct val="20000"/>
              </a:spcBef>
              <a:buClr>
                <a:srgbClr val="CC0000"/>
              </a:buClr>
              <a:buFont typeface="Wingdings" panose="05000000000000000000" pitchFamily="2" charset="2"/>
              <a:buChar char=" "/>
              <a:defRPr kumimoji="1" sz="2000">
                <a:solidFill>
                  <a:srgbClr val="8E736A"/>
                </a:solidFill>
                <a:latin typeface="Calibri" panose="020F0502020204030204" pitchFamily="34" charset="0"/>
              </a:defRPr>
            </a:lvl5pPr>
            <a:lvl6pPr marL="25146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6pPr>
            <a:lvl7pPr marL="29718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7pPr>
            <a:lvl8pPr marL="34290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8pPr>
            <a:lvl9pPr marL="38862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9pPr>
          </a:lstStyle>
          <a:p>
            <a:pPr algn="r">
              <a:spcBef>
                <a:spcPct val="0"/>
              </a:spcBef>
              <a:buClrTx/>
              <a:buFontTx/>
              <a:buNone/>
            </a:pPr>
            <a:r>
              <a:rPr kumimoji="0" lang="en-US" altLang="en-US" sz="3200">
                <a:solidFill>
                  <a:schemeClr val="tx1"/>
                </a:solidFill>
                <a:latin typeface="Arial" panose="020B0604020202020204" pitchFamily="34" charset="0"/>
                <a:ea typeface="MS PGothic" panose="020B0600070205080204" pitchFamily="34" charset="-128"/>
              </a:rPr>
              <a:t>Reformulate the query to use </a:t>
            </a:r>
            <a:r>
              <a:rPr kumimoji="0" lang="en-US" altLang="en-US" sz="3200" i="1">
                <a:solidFill>
                  <a:schemeClr val="tx1"/>
                </a:solidFill>
                <a:latin typeface="Arial" panose="020B0604020202020204" pitchFamily="34" charset="0"/>
                <a:ea typeface="MS PGothic" panose="020B0600070205080204" pitchFamily="34" charset="-128"/>
              </a:rPr>
              <a:t>e(X,Y):</a:t>
            </a:r>
            <a:endParaRPr kumimoji="0" lang="en-US" altLang="en-US" sz="3200">
              <a:solidFill>
                <a:schemeClr val="tx1"/>
              </a:solidFill>
              <a:latin typeface="Arial" panose="020B0604020202020204" pitchFamily="34" charset="0"/>
              <a:ea typeface="MS PGothic" panose="020B0600070205080204" pitchFamily="34" charset="-128"/>
            </a:endParaRPr>
          </a:p>
        </p:txBody>
      </p:sp>
      <p:sp>
        <p:nvSpPr>
          <p:cNvPr id="134150" name="Line 7"/>
          <p:cNvSpPr>
            <a:spLocks noChangeShapeType="1"/>
          </p:cNvSpPr>
          <p:nvPr/>
        </p:nvSpPr>
        <p:spPr bwMode="auto">
          <a:xfrm>
            <a:off x="5029200" y="3886200"/>
            <a:ext cx="0" cy="762000"/>
          </a:xfrm>
          <a:prstGeom prst="line">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1115916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5" name="Rectangle 2"/>
          <p:cNvSpPr>
            <a:spLocks noGrp="1" noChangeArrowheads="1"/>
          </p:cNvSpPr>
          <p:nvPr>
            <p:ph type="title"/>
          </p:nvPr>
        </p:nvSpPr>
        <p:spPr/>
        <p:txBody>
          <a:bodyPr/>
          <a:lstStyle/>
          <a:p>
            <a:pPr eaLnBrk="1" hangingPunct="1">
              <a:defRPr/>
            </a:pPr>
            <a:r>
              <a:rPr lang="en-US"/>
              <a:t>Integrity Constraints in GAV</a:t>
            </a:r>
            <a:endParaRPr lang="en-US" dirty="0"/>
          </a:p>
        </p:txBody>
      </p:sp>
      <p:graphicFrame>
        <p:nvGraphicFramePr>
          <p:cNvPr id="447491" name="Group 3"/>
          <p:cNvGraphicFramePr>
            <a:graphicFrameLocks noGrp="1"/>
          </p:cNvGraphicFramePr>
          <p:nvPr/>
        </p:nvGraphicFramePr>
        <p:xfrm>
          <a:off x="4800600" y="3581400"/>
          <a:ext cx="4724400" cy="1409700"/>
        </p:xfrm>
        <a:graphic>
          <a:graphicData uri="http://schemas.openxmlformats.org/drawingml/2006/table">
            <a:tbl>
              <a:tblPr/>
              <a:tblGrid>
                <a:gridCol w="1574800">
                  <a:extLst>
                    <a:ext uri="{9D8B030D-6E8A-4147-A177-3AD203B41FA5}">
                      <a16:colId xmlns:a16="http://schemas.microsoft.com/office/drawing/2014/main" val="20000"/>
                    </a:ext>
                  </a:extLst>
                </a:gridCol>
                <a:gridCol w="1574800">
                  <a:extLst>
                    <a:ext uri="{9D8B030D-6E8A-4147-A177-3AD203B41FA5}">
                      <a16:colId xmlns:a16="http://schemas.microsoft.com/office/drawing/2014/main" val="20001"/>
                    </a:ext>
                  </a:extLst>
                </a:gridCol>
                <a:gridCol w="1574800">
                  <a:extLst>
                    <a:ext uri="{9D8B030D-6E8A-4147-A177-3AD203B41FA5}">
                      <a16:colId xmlns:a16="http://schemas.microsoft.com/office/drawing/2014/main" val="20002"/>
                    </a:ext>
                  </a:extLst>
                </a:gridCol>
              </a:tblGrid>
              <a:tr h="495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hlink"/>
                          </a:solidFill>
                          <a:effectLst/>
                          <a:latin typeface="Arial" charset="0"/>
                          <a:ea typeface="ＭＳ Ｐゴシック" charset="0"/>
                          <a:cs typeface="ＭＳ Ｐゴシック" charset="0"/>
                        </a:rPr>
                        <a:t>flightNum</a:t>
                      </a:r>
                      <a:endParaRPr kumimoji="0" lang="en-US" sz="2400" b="0" i="0"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cs typeface="ＭＳ Ｐゴシック" charset="0"/>
                        </a:rPr>
                        <a:t>Origin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cs typeface="ＭＳ Ｐゴシック" charset="0"/>
                        </a:rPr>
                        <a:t>Dest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1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cs typeface="ＭＳ Ｐゴシック" charset="0"/>
                        </a:rPr>
                        <a:t>222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cs typeface="ＭＳ Ｐゴシック" charset="0"/>
                        </a:rPr>
                        <a:t>Seattle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cs typeface="ＭＳ Ｐゴシック" charset="0"/>
                        </a:rPr>
                        <a:t>SFO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8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cs typeface="ＭＳ Ｐゴシック" charset="0"/>
                        </a:rPr>
                        <a:t>333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cs typeface="ＭＳ Ｐゴシック" charset="0"/>
                        </a:rPr>
                        <a:t>SFO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cs typeface="ＭＳ Ｐゴシック" charset="0"/>
                        </a:rPr>
                        <a:t>CPH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447509" name="Group 21"/>
          <p:cNvGraphicFramePr>
            <a:graphicFrameLocks noGrp="1"/>
          </p:cNvGraphicFramePr>
          <p:nvPr/>
        </p:nvGraphicFramePr>
        <p:xfrm>
          <a:off x="4800600" y="1524002"/>
          <a:ext cx="5867400" cy="1905001"/>
        </p:xfrm>
        <a:graphic>
          <a:graphicData uri="http://schemas.openxmlformats.org/drawingml/2006/table">
            <a:tbl>
              <a:tblPr/>
              <a:tblGrid>
                <a:gridCol w="1173163">
                  <a:extLst>
                    <a:ext uri="{9D8B030D-6E8A-4147-A177-3AD203B41FA5}">
                      <a16:colId xmlns:a16="http://schemas.microsoft.com/office/drawing/2014/main" val="20000"/>
                    </a:ext>
                  </a:extLst>
                </a:gridCol>
                <a:gridCol w="1173162">
                  <a:extLst>
                    <a:ext uri="{9D8B030D-6E8A-4147-A177-3AD203B41FA5}">
                      <a16:colId xmlns:a16="http://schemas.microsoft.com/office/drawing/2014/main" val="20001"/>
                    </a:ext>
                  </a:extLst>
                </a:gridCol>
                <a:gridCol w="1174750">
                  <a:extLst>
                    <a:ext uri="{9D8B030D-6E8A-4147-A177-3AD203B41FA5}">
                      <a16:colId xmlns:a16="http://schemas.microsoft.com/office/drawing/2014/main" val="20002"/>
                    </a:ext>
                  </a:extLst>
                </a:gridCol>
                <a:gridCol w="1173163">
                  <a:extLst>
                    <a:ext uri="{9D8B030D-6E8A-4147-A177-3AD203B41FA5}">
                      <a16:colId xmlns:a16="http://schemas.microsoft.com/office/drawing/2014/main" val="20003"/>
                    </a:ext>
                  </a:extLst>
                </a:gridCol>
                <a:gridCol w="1173162">
                  <a:extLst>
                    <a:ext uri="{9D8B030D-6E8A-4147-A177-3AD203B41FA5}">
                      <a16:colId xmlns:a16="http://schemas.microsoft.com/office/drawing/2014/main" val="20004"/>
                    </a:ext>
                  </a:extLst>
                </a:gridCol>
              </a:tblGrid>
              <a:tr h="6175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cs typeface="ＭＳ Ｐゴシック" charset="0"/>
                        </a:rPr>
                        <a:t>Airline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hlink"/>
                          </a:solidFill>
                          <a:effectLst/>
                          <a:latin typeface="Arial" charset="0"/>
                          <a:ea typeface="ＭＳ Ｐゴシック" charset="0"/>
                          <a:cs typeface="ＭＳ Ｐゴシック" charset="0"/>
                        </a:rPr>
                        <a:t>flNum</a:t>
                      </a:r>
                      <a:endParaRPr kumimoji="0" lang="en-US" sz="2400" b="0" i="0" u="none" strike="noStrike" cap="none" normalizeH="0" baseline="0">
                        <a:ln>
                          <a:noFill/>
                        </a:ln>
                        <a:solidFill>
                          <a:srgbClr val="800080"/>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cs typeface="ＭＳ Ｐゴシック" charset="0"/>
                        </a:rPr>
                        <a:t>Date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cs typeface="ＭＳ Ｐゴシック" charset="0"/>
                        </a:rPr>
                        <a:t>Pilot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cs typeface="ＭＳ Ｐゴシック" charset="0"/>
                        </a:rPr>
                        <a:t>Craft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44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cs typeface="ＭＳ Ｐゴシック" charset="0"/>
                        </a:rPr>
                        <a:t>United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cs typeface="ＭＳ Ｐゴシック" charset="0"/>
                        </a:rPr>
                        <a:t>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cs typeface="ＭＳ Ｐゴシック"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cs typeface="ＭＳ Ｐゴシック" charset="0"/>
                        </a:rPr>
                        <a:t>Mike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cs typeface="ＭＳ Ｐゴシック" charset="0"/>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2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cs typeface="ＭＳ Ｐゴシック" charset="0"/>
                        </a:rPr>
                        <a:t>SAS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cs typeface="ＭＳ Ｐゴシック" charset="0"/>
                        </a:rPr>
                        <a:t>222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cs typeface="ＭＳ Ｐゴシック"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cs typeface="ＭＳ Ｐゴシック" charset="0"/>
                        </a:rPr>
                        <a:t>Ann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cs typeface="ＭＳ Ｐゴシック" charset="0"/>
                        </a:rPr>
                        <a:t>17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36239" name="Object 48"/>
          <p:cNvGraphicFramePr>
            <a:graphicFrameLocks noChangeAspect="1"/>
          </p:cNvGraphicFramePr>
          <p:nvPr/>
        </p:nvGraphicFramePr>
        <p:xfrm>
          <a:off x="1828800" y="2438400"/>
          <a:ext cx="2895600" cy="820738"/>
        </p:xfrm>
        <a:graphic>
          <a:graphicData uri="http://schemas.openxmlformats.org/presentationml/2006/ole">
            <mc:AlternateContent xmlns:mc="http://schemas.openxmlformats.org/markup-compatibility/2006">
              <mc:Choice xmlns:v="urn:schemas-microsoft-com:vml" Requires="v">
                <p:oleObj spid="_x0000_s8215" name="Equation" r:id="rId4" imgW="1425960" imgH="393120" progId="Equation.3">
                  <p:embed/>
                </p:oleObj>
              </mc:Choice>
              <mc:Fallback>
                <p:oleObj name="Equation" r:id="rId4" imgW="1425960" imgH="393120" progId="Equation.3">
                  <p:embed/>
                  <p:pic>
                    <p:nvPicPr>
                      <p:cNvPr id="136239" name="Object 4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2438400"/>
                        <a:ext cx="2895600" cy="82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sp>
        <p:nvSpPr>
          <p:cNvPr id="136240" name="Text Box 48"/>
          <p:cNvSpPr txBox="1">
            <a:spLocks noChangeArrowheads="1"/>
          </p:cNvSpPr>
          <p:nvPr/>
        </p:nvSpPr>
        <p:spPr bwMode="auto">
          <a:xfrm>
            <a:off x="1727979" y="5105401"/>
            <a:ext cx="760176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00000"/>
              </a:buClr>
              <a:buFont typeface="Wingdings" panose="05000000000000000000" pitchFamily="2" charset="2"/>
              <a:buChar char="§"/>
              <a:defRPr kumimoji="1" sz="2800">
                <a:solidFill>
                  <a:schemeClr val="tx2"/>
                </a:solidFill>
                <a:latin typeface="Calibri" panose="020F0502020204030204" pitchFamily="34" charset="0"/>
              </a:defRPr>
            </a:lvl1pPr>
            <a:lvl2pPr marL="742950" indent="-285750">
              <a:spcBef>
                <a:spcPct val="20000"/>
              </a:spcBef>
              <a:buClr>
                <a:srgbClr val="800000"/>
              </a:buClr>
              <a:buFont typeface="Wingdings" panose="05000000000000000000" pitchFamily="2" charset="2"/>
              <a:buChar char="§"/>
              <a:defRPr kumimoji="1" sz="2400">
                <a:solidFill>
                  <a:schemeClr val="tx2"/>
                </a:solidFill>
                <a:latin typeface="Calibri" panose="020F0502020204030204" pitchFamily="34" charset="0"/>
              </a:defRPr>
            </a:lvl2pPr>
            <a:lvl3pPr marL="1143000" indent="-228600">
              <a:spcBef>
                <a:spcPct val="20000"/>
              </a:spcBef>
              <a:buClr>
                <a:srgbClr val="800000"/>
              </a:buClr>
              <a:buFont typeface="Wingdings" panose="05000000000000000000" pitchFamily="2" charset="2"/>
              <a:buChar char=""/>
              <a:defRPr kumimoji="1" sz="2000">
                <a:solidFill>
                  <a:srgbClr val="8E736A"/>
                </a:solidFill>
                <a:latin typeface="Calibri" panose="020F0502020204030204" pitchFamily="34" charset="0"/>
              </a:defRPr>
            </a:lvl3pPr>
            <a:lvl4pPr marL="1600200" indent="-228600">
              <a:spcBef>
                <a:spcPct val="20000"/>
              </a:spcBef>
              <a:buClr>
                <a:srgbClr val="CC0000"/>
              </a:buClr>
              <a:buFont typeface="Wingdings" panose="05000000000000000000" pitchFamily="2" charset="2"/>
              <a:buChar char="s"/>
              <a:defRPr kumimoji="1" sz="2000">
                <a:solidFill>
                  <a:srgbClr val="8E736A"/>
                </a:solidFill>
                <a:latin typeface="Calibri" panose="020F0502020204030204" pitchFamily="34" charset="0"/>
              </a:defRPr>
            </a:lvl4pPr>
            <a:lvl5pPr marL="2057400" indent="-228600">
              <a:spcBef>
                <a:spcPct val="20000"/>
              </a:spcBef>
              <a:buClr>
                <a:srgbClr val="CC0000"/>
              </a:buClr>
              <a:buFont typeface="Wingdings" panose="05000000000000000000" pitchFamily="2" charset="2"/>
              <a:buChar char=" "/>
              <a:defRPr kumimoji="1" sz="2000">
                <a:solidFill>
                  <a:srgbClr val="8E736A"/>
                </a:solidFill>
                <a:latin typeface="Calibri" panose="020F0502020204030204" pitchFamily="34" charset="0"/>
              </a:defRPr>
            </a:lvl5pPr>
            <a:lvl6pPr marL="25146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6pPr>
            <a:lvl7pPr marL="29718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7pPr>
            <a:lvl8pPr marL="34290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8pPr>
            <a:lvl9pPr marL="38862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9pPr>
          </a:lstStyle>
          <a:p>
            <a:pPr algn="r">
              <a:spcBef>
                <a:spcPct val="0"/>
              </a:spcBef>
              <a:buClrTx/>
              <a:buFontTx/>
              <a:buNone/>
            </a:pPr>
            <a:r>
              <a:rPr kumimoji="0" lang="en-US" altLang="en-US" i="1" dirty="0">
                <a:solidFill>
                  <a:schemeClr val="tx1"/>
                </a:solidFill>
                <a:latin typeface="Arial" panose="020B0604020202020204" pitchFamily="34" charset="0"/>
                <a:ea typeface="MS PGothic" panose="020B0600070205080204" pitchFamily="34" charset="-128"/>
              </a:rPr>
              <a:t>q(</a:t>
            </a:r>
            <a:r>
              <a:rPr kumimoji="0" lang="en-US" altLang="en-US" i="1" dirty="0" err="1">
                <a:solidFill>
                  <a:schemeClr val="tx1"/>
                </a:solidFill>
                <a:latin typeface="Arial" panose="020B0604020202020204" pitchFamily="34" charset="0"/>
                <a:ea typeface="MS PGothic" panose="020B0600070205080204" pitchFamily="34" charset="-128"/>
              </a:rPr>
              <a:t>fn</a:t>
            </a:r>
            <a:r>
              <a:rPr kumimoji="0" lang="en-US" altLang="en-US" i="1" dirty="0">
                <a:solidFill>
                  <a:schemeClr val="tx1"/>
                </a:solidFill>
                <a:latin typeface="Arial" panose="020B0604020202020204" pitchFamily="34" charset="0"/>
                <a:ea typeface="MS PGothic" panose="020B0600070205080204" pitchFamily="34" charset="-128"/>
              </a:rPr>
              <a:t>) :- schedule(airline, </a:t>
            </a:r>
            <a:r>
              <a:rPr kumimoji="0" lang="en-US" altLang="en-US" i="1" dirty="0" err="1">
                <a:solidFill>
                  <a:schemeClr val="tx1"/>
                </a:solidFill>
                <a:latin typeface="Arial" panose="020B0604020202020204" pitchFamily="34" charset="0"/>
                <a:ea typeface="MS PGothic" panose="020B0600070205080204" pitchFamily="34" charset="-128"/>
              </a:rPr>
              <a:t>fN</a:t>
            </a:r>
            <a:r>
              <a:rPr kumimoji="0" lang="en-US" altLang="en-US" i="1" dirty="0">
                <a:solidFill>
                  <a:schemeClr val="tx1"/>
                </a:solidFill>
                <a:latin typeface="Arial" panose="020B0604020202020204" pitchFamily="34" charset="0"/>
                <a:ea typeface="MS PGothic" panose="020B0600070205080204" pitchFamily="34" charset="-128"/>
              </a:rPr>
              <a:t>, date, pilot, aircraft)</a:t>
            </a:r>
          </a:p>
          <a:p>
            <a:pPr algn="r">
              <a:spcBef>
                <a:spcPct val="0"/>
              </a:spcBef>
              <a:buClrTx/>
              <a:buFontTx/>
              <a:buNone/>
            </a:pPr>
            <a:r>
              <a:rPr kumimoji="0" lang="en-US" altLang="en-US" i="1" dirty="0">
                <a:solidFill>
                  <a:schemeClr val="tx1"/>
                </a:solidFill>
                <a:latin typeface="Arial" panose="020B0604020202020204" pitchFamily="34" charset="0"/>
                <a:ea typeface="MS PGothic" panose="020B0600070205080204" pitchFamily="34" charset="-128"/>
              </a:rPr>
              <a:t>           flight(</a:t>
            </a:r>
            <a:r>
              <a:rPr kumimoji="0" lang="en-US" altLang="en-US" i="1" dirty="0" err="1">
                <a:solidFill>
                  <a:schemeClr val="tx1"/>
                </a:solidFill>
                <a:latin typeface="Arial" panose="020B0604020202020204" pitchFamily="34" charset="0"/>
                <a:ea typeface="MS PGothic" panose="020B0600070205080204" pitchFamily="34" charset="-128"/>
              </a:rPr>
              <a:t>fN</a:t>
            </a:r>
            <a:r>
              <a:rPr kumimoji="0" lang="en-US" altLang="en-US" i="1" dirty="0">
                <a:solidFill>
                  <a:schemeClr val="tx1"/>
                </a:solidFill>
                <a:latin typeface="Arial" panose="020B0604020202020204" pitchFamily="34" charset="0"/>
                <a:ea typeface="MS PGothic" panose="020B0600070205080204" pitchFamily="34" charset="-128"/>
              </a:rPr>
              <a:t>, origin, destination)</a:t>
            </a:r>
            <a:endParaRPr kumimoji="0" lang="en-US" altLang="en-US" dirty="0">
              <a:solidFill>
                <a:schemeClr val="tx1"/>
              </a:solidFill>
              <a:latin typeface="Arial" panose="020B0604020202020204" pitchFamily="34" charset="0"/>
              <a:ea typeface="MS PGothic" panose="020B0600070205080204" pitchFamily="34" charset="-128"/>
            </a:endParaRPr>
          </a:p>
        </p:txBody>
      </p:sp>
      <p:sp>
        <p:nvSpPr>
          <p:cNvPr id="136241" name="Text Box 49"/>
          <p:cNvSpPr txBox="1">
            <a:spLocks noChangeArrowheads="1"/>
          </p:cNvSpPr>
          <p:nvPr/>
        </p:nvSpPr>
        <p:spPr bwMode="auto">
          <a:xfrm>
            <a:off x="2030412" y="6096000"/>
            <a:ext cx="63515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00000"/>
              </a:buClr>
              <a:buFont typeface="Wingdings" panose="05000000000000000000" pitchFamily="2" charset="2"/>
              <a:buChar char="§"/>
              <a:defRPr kumimoji="1" sz="2800">
                <a:solidFill>
                  <a:schemeClr val="tx2"/>
                </a:solidFill>
                <a:latin typeface="Calibri" panose="020F0502020204030204" pitchFamily="34" charset="0"/>
              </a:defRPr>
            </a:lvl1pPr>
            <a:lvl2pPr marL="742950" indent="-285750">
              <a:spcBef>
                <a:spcPct val="20000"/>
              </a:spcBef>
              <a:buClr>
                <a:srgbClr val="800000"/>
              </a:buClr>
              <a:buFont typeface="Wingdings" panose="05000000000000000000" pitchFamily="2" charset="2"/>
              <a:buChar char="§"/>
              <a:defRPr kumimoji="1" sz="2400">
                <a:solidFill>
                  <a:schemeClr val="tx2"/>
                </a:solidFill>
                <a:latin typeface="Calibri" panose="020F0502020204030204" pitchFamily="34" charset="0"/>
              </a:defRPr>
            </a:lvl2pPr>
            <a:lvl3pPr marL="1143000" indent="-228600">
              <a:spcBef>
                <a:spcPct val="20000"/>
              </a:spcBef>
              <a:buClr>
                <a:srgbClr val="800000"/>
              </a:buClr>
              <a:buFont typeface="Wingdings" panose="05000000000000000000" pitchFamily="2" charset="2"/>
              <a:buChar char=""/>
              <a:defRPr kumimoji="1" sz="2000">
                <a:solidFill>
                  <a:srgbClr val="8E736A"/>
                </a:solidFill>
                <a:latin typeface="Calibri" panose="020F0502020204030204" pitchFamily="34" charset="0"/>
              </a:defRPr>
            </a:lvl3pPr>
            <a:lvl4pPr marL="1600200" indent="-228600">
              <a:spcBef>
                <a:spcPct val="20000"/>
              </a:spcBef>
              <a:buClr>
                <a:srgbClr val="CC0000"/>
              </a:buClr>
              <a:buFont typeface="Wingdings" panose="05000000000000000000" pitchFamily="2" charset="2"/>
              <a:buChar char="s"/>
              <a:defRPr kumimoji="1" sz="2000">
                <a:solidFill>
                  <a:srgbClr val="8E736A"/>
                </a:solidFill>
                <a:latin typeface="Calibri" panose="020F0502020204030204" pitchFamily="34" charset="0"/>
              </a:defRPr>
            </a:lvl4pPr>
            <a:lvl5pPr marL="2057400" indent="-228600">
              <a:spcBef>
                <a:spcPct val="20000"/>
              </a:spcBef>
              <a:buClr>
                <a:srgbClr val="CC0000"/>
              </a:buClr>
              <a:buFont typeface="Wingdings" panose="05000000000000000000" pitchFamily="2" charset="2"/>
              <a:buChar char=" "/>
              <a:defRPr kumimoji="1" sz="2000">
                <a:solidFill>
                  <a:srgbClr val="8E736A"/>
                </a:solidFill>
                <a:latin typeface="Calibri" panose="020F0502020204030204" pitchFamily="34" charset="0"/>
              </a:defRPr>
            </a:lvl5pPr>
            <a:lvl6pPr marL="25146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6pPr>
            <a:lvl7pPr marL="29718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7pPr>
            <a:lvl8pPr marL="34290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8pPr>
            <a:lvl9pPr marL="3886200" indent="-228600" eaLnBrk="0" fontAlgn="base" hangingPunct="0">
              <a:spcBef>
                <a:spcPct val="20000"/>
              </a:spcBef>
              <a:spcAft>
                <a:spcPct val="0"/>
              </a:spcAft>
              <a:buClr>
                <a:srgbClr val="CC0000"/>
              </a:buClr>
              <a:buFont typeface="Wingdings" panose="05000000000000000000" pitchFamily="2" charset="2"/>
              <a:buChar char=" "/>
              <a:defRPr kumimoji="1" sz="2000">
                <a:solidFill>
                  <a:srgbClr val="8E736A"/>
                </a:solidFill>
                <a:latin typeface="Calibri" panose="020F0502020204030204" pitchFamily="34" charset="0"/>
              </a:defRPr>
            </a:lvl9pPr>
          </a:lstStyle>
          <a:p>
            <a:pPr algn="r">
              <a:spcBef>
                <a:spcPct val="0"/>
              </a:spcBef>
              <a:buClrTx/>
              <a:buFontTx/>
              <a:buNone/>
            </a:pPr>
            <a:r>
              <a:rPr kumimoji="0" lang="en-US" altLang="en-US">
                <a:solidFill>
                  <a:srgbClr val="800080"/>
                </a:solidFill>
                <a:latin typeface="Arial" panose="020B0604020202020204" pitchFamily="34" charset="0"/>
                <a:ea typeface="MS PGothic" panose="020B0600070205080204" pitchFamily="34" charset="-128"/>
              </a:rPr>
              <a:t>111 should be in the answer, but won’t.</a:t>
            </a:r>
            <a:endParaRPr kumimoji="0" lang="en-US" altLang="en-US" sz="3200">
              <a:solidFill>
                <a:srgbClr val="800080"/>
              </a:solidFill>
              <a:latin typeface="Arial" panose="020B0604020202020204" pitchFamily="34" charset="0"/>
              <a:ea typeface="MS PGothic" panose="020B0600070205080204" pitchFamily="34" charset="-128"/>
            </a:endParaRPr>
          </a:p>
        </p:txBody>
      </p:sp>
      <p:sp>
        <p:nvSpPr>
          <p:cNvPr id="2" name="TextBox 1">
            <a:extLst>
              <a:ext uri="{FF2B5EF4-FFF2-40B4-BE49-F238E27FC236}">
                <a16:creationId xmlns:a16="http://schemas.microsoft.com/office/drawing/2014/main" id="{1A65972C-BE4F-4F19-88C8-9F6F32275016}"/>
              </a:ext>
            </a:extLst>
          </p:cNvPr>
          <p:cNvSpPr txBox="1"/>
          <p:nvPr/>
        </p:nvSpPr>
        <p:spPr>
          <a:xfrm>
            <a:off x="8427680" y="6096000"/>
            <a:ext cx="2194640" cy="400110"/>
          </a:xfrm>
          <a:prstGeom prst="rect">
            <a:avLst/>
          </a:prstGeom>
          <a:solidFill>
            <a:srgbClr val="FFFF00"/>
          </a:solidFill>
          <a:ln>
            <a:solidFill>
              <a:schemeClr val="accent1"/>
            </a:solidFill>
          </a:ln>
        </p:spPr>
        <p:txBody>
          <a:bodyPr wrap="none" rtlCol="0">
            <a:spAutoFit/>
          </a:bodyPr>
          <a:lstStyle/>
          <a:p>
            <a:r>
              <a:rPr lang="en-US" sz="2000" dirty="0">
                <a:solidFill>
                  <a:srgbClr val="FF0000"/>
                </a:solidFill>
              </a:rPr>
              <a:t>How do we get 111?</a:t>
            </a:r>
          </a:p>
        </p:txBody>
      </p:sp>
    </p:spTree>
    <p:extLst>
      <p:ext uri="{BB962C8B-B14F-4D97-AF65-F5344CB8AC3E}">
        <p14:creationId xmlns:p14="http://schemas.microsoft.com/office/powerpoint/2010/main" val="1054446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DSE </a:t>
            </a:r>
            <a:r>
              <a:rPr lang="en-US" sz="6600" dirty="0"/>
              <a:t>203</a:t>
            </a:r>
          </a:p>
        </p:txBody>
      </p:sp>
      <p:sp>
        <p:nvSpPr>
          <p:cNvPr id="3" name="Subtitle 2"/>
          <p:cNvSpPr>
            <a:spLocks noGrp="1"/>
          </p:cNvSpPr>
          <p:nvPr>
            <p:ph type="subTitle" idx="1"/>
          </p:nvPr>
        </p:nvSpPr>
        <p:spPr/>
        <p:txBody>
          <a:bodyPr/>
          <a:lstStyle/>
          <a:p>
            <a:r>
              <a:rPr lang="en-US" dirty="0"/>
              <a:t>Day </a:t>
            </a:r>
            <a:r>
              <a:rPr lang="en-US" sz="2800" dirty="0"/>
              <a:t>5</a:t>
            </a:r>
            <a:r>
              <a:rPr lang="en-US" dirty="0"/>
              <a:t>: CROSS-MODEL data integration</a:t>
            </a:r>
          </a:p>
        </p:txBody>
      </p:sp>
    </p:spTree>
    <p:extLst>
      <p:ext uri="{BB962C8B-B14F-4D97-AF65-F5344CB8AC3E}">
        <p14:creationId xmlns:p14="http://schemas.microsoft.com/office/powerpoint/2010/main" val="3341190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0471" y="685800"/>
            <a:ext cx="9751060" cy="914400"/>
          </a:xfrm>
        </p:spPr>
        <p:txBody>
          <a:bodyPr/>
          <a:lstStyle/>
          <a:p>
            <a:r>
              <a:rPr lang="en-US" dirty="0"/>
              <a:t>The Bucket Algorithm</a:t>
            </a:r>
          </a:p>
        </p:txBody>
      </p:sp>
      <p:sp>
        <p:nvSpPr>
          <p:cNvPr id="3" name="Content Placeholder 2"/>
          <p:cNvSpPr>
            <a:spLocks noGrp="1"/>
          </p:cNvSpPr>
          <p:nvPr>
            <p:ph sz="half" idx="1"/>
          </p:nvPr>
        </p:nvSpPr>
        <p:spPr/>
        <p:txBody>
          <a:bodyPr/>
          <a:lstStyle/>
          <a:p>
            <a:r>
              <a:rPr lang="en-US" dirty="0"/>
              <a:t>Integrated Schema</a:t>
            </a:r>
          </a:p>
          <a:p>
            <a:pPr lvl="1"/>
            <a:r>
              <a:rPr lang="en-US" dirty="0"/>
              <a:t>Movie(ID, title, year, genre)</a:t>
            </a:r>
          </a:p>
          <a:p>
            <a:pPr lvl="1"/>
            <a:r>
              <a:rPr lang="en-US" dirty="0"/>
              <a:t>Director(ID, director)</a:t>
            </a:r>
          </a:p>
          <a:p>
            <a:pPr lvl="1"/>
            <a:r>
              <a:rPr lang="en-US" dirty="0"/>
              <a:t>Actor(ID, actor)</a:t>
            </a:r>
          </a:p>
          <a:p>
            <a:pPr lvl="1"/>
            <a:r>
              <a:rPr lang="en-US" dirty="0"/>
              <a:t>Revenues(ID, amount)</a:t>
            </a:r>
          </a:p>
          <a:p>
            <a:r>
              <a:rPr lang="en-US" dirty="0"/>
              <a:t>Query against integrated schema</a:t>
            </a:r>
          </a:p>
          <a:p>
            <a:pPr lvl="1"/>
            <a:r>
              <a:rPr lang="en-US" dirty="0"/>
              <a:t>Q(ID, Dir) </a:t>
            </a:r>
            <a:r>
              <a:rPr lang="en-US" dirty="0">
                <a:sym typeface="Wingdings" panose="05000000000000000000" pitchFamily="2" charset="2"/>
              </a:rPr>
              <a:t> Movie(</a:t>
            </a:r>
            <a:r>
              <a:rPr lang="en-US" dirty="0" err="1">
                <a:sym typeface="Wingdings" panose="05000000000000000000" pitchFamily="2" charset="2"/>
              </a:rPr>
              <a:t>ID,Title,Year,Genre</a:t>
            </a:r>
            <a:r>
              <a:rPr lang="en-US" dirty="0">
                <a:sym typeface="Wingdings" panose="05000000000000000000" pitchFamily="2" charset="2"/>
              </a:rPr>
              <a:t>), Revenues(</a:t>
            </a:r>
            <a:r>
              <a:rPr lang="en-US" dirty="0" err="1">
                <a:sym typeface="Wingdings" panose="05000000000000000000" pitchFamily="2" charset="2"/>
              </a:rPr>
              <a:t>ID,Amount</a:t>
            </a:r>
            <a:r>
              <a:rPr lang="en-US" dirty="0">
                <a:sym typeface="Wingdings" panose="05000000000000000000" pitchFamily="2" charset="2"/>
              </a:rPr>
              <a:t>), Director(</a:t>
            </a:r>
            <a:r>
              <a:rPr lang="en-US" dirty="0" err="1">
                <a:sym typeface="Wingdings" panose="05000000000000000000" pitchFamily="2" charset="2"/>
              </a:rPr>
              <a:t>ID,Dir</a:t>
            </a:r>
            <a:r>
              <a:rPr lang="en-US" dirty="0">
                <a:sym typeface="Wingdings" panose="05000000000000000000" pitchFamily="2" charset="2"/>
              </a:rPr>
              <a:t>), </a:t>
            </a:r>
            <a:r>
              <a:rPr lang="en-US" dirty="0">
                <a:solidFill>
                  <a:srgbClr val="002060"/>
                </a:solidFill>
                <a:sym typeface="Wingdings" panose="05000000000000000000" pitchFamily="2" charset="2"/>
              </a:rPr>
              <a:t>A&gt;$100M</a:t>
            </a:r>
            <a:endParaRPr lang="en-US" dirty="0">
              <a:solidFill>
                <a:srgbClr val="002060"/>
              </a:solidFill>
            </a:endParaRPr>
          </a:p>
        </p:txBody>
      </p:sp>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6197574" y="1803400"/>
                <a:ext cx="5308626" cy="4267200"/>
              </a:xfrm>
            </p:spPr>
            <p:txBody>
              <a:bodyPr/>
              <a:lstStyle/>
              <a:p>
                <a:r>
                  <a:rPr lang="en-US" dirty="0"/>
                  <a:t>Views</a:t>
                </a:r>
              </a:p>
              <a:p>
                <a:pPr lvl="1"/>
                <a:r>
                  <a:rPr lang="en-US" b="1" dirty="0"/>
                  <a:t>V1(I,Y)</a:t>
                </a:r>
                <a:r>
                  <a:rPr lang="en-US" dirty="0"/>
                  <a:t> </a:t>
                </a:r>
                <a:r>
                  <a:rPr lang="en-US" dirty="0">
                    <a:sym typeface="Wingdings" panose="05000000000000000000" pitchFamily="2" charset="2"/>
                  </a:rPr>
                  <a:t> Movie(I,T,Y,G), Revenues(I,A),</a:t>
                </a:r>
              </a:p>
              <a:p>
                <a:pPr marL="301752" lvl="1" indent="0">
                  <a:buNone/>
                </a:pPr>
                <a:r>
                  <a:rPr lang="en-US" dirty="0">
                    <a:sym typeface="Wingdings" panose="05000000000000000000" pitchFamily="2" charset="2"/>
                  </a:rPr>
                  <a:t>                     I</a:t>
                </a:r>
                <a14:m>
                  <m:oMath xmlns:m="http://schemas.openxmlformats.org/officeDocument/2006/math">
                    <m:r>
                      <a:rPr lang="en-US" i="1" dirty="0" smtClean="0">
                        <a:latin typeface="Cambria Math" panose="02040503050406030204" pitchFamily="18" charset="0"/>
                        <a:ea typeface="Cambria Math" panose="02040503050406030204" pitchFamily="18" charset="0"/>
                        <a:sym typeface="Wingdings" panose="05000000000000000000" pitchFamily="2" charset="2"/>
                      </a:rPr>
                      <m:t>≥</m:t>
                    </m:r>
                  </m:oMath>
                </a14:m>
                <a:r>
                  <a:rPr lang="en-US" dirty="0">
                    <a:sym typeface="Wingdings" panose="05000000000000000000" pitchFamily="2" charset="2"/>
                  </a:rPr>
                  <a:t>5000, A</a:t>
                </a:r>
                <a:r>
                  <a:rPr lang="en-US" dirty="0">
                    <a:ea typeface="Cambria Math" panose="02040503050406030204" pitchFamily="18" charset="0"/>
                    <a:sym typeface="Wingdings" panose="05000000000000000000" pitchFamily="2" charset="2"/>
                  </a:rPr>
                  <a:t> </a:t>
                </a:r>
                <a14:m>
                  <m:oMath xmlns:m="http://schemas.openxmlformats.org/officeDocument/2006/math">
                    <m:r>
                      <a:rPr lang="en-US" i="1" dirty="0">
                        <a:latin typeface="Cambria Math" panose="02040503050406030204" pitchFamily="18" charset="0"/>
                        <a:ea typeface="Cambria Math" panose="02040503050406030204" pitchFamily="18" charset="0"/>
                        <a:sym typeface="Wingdings" panose="05000000000000000000" pitchFamily="2" charset="2"/>
                      </a:rPr>
                      <m:t>≥ </m:t>
                    </m:r>
                  </m:oMath>
                </a14:m>
                <a:r>
                  <a:rPr lang="en-US" dirty="0">
                    <a:sym typeface="Wingdings" panose="05000000000000000000" pitchFamily="2" charset="2"/>
                  </a:rPr>
                  <a:t>$200M</a:t>
                </a:r>
              </a:p>
              <a:p>
                <a:pPr lvl="1"/>
                <a:r>
                  <a:rPr lang="en-US" b="1" dirty="0">
                    <a:sym typeface="Wingdings" panose="05000000000000000000" pitchFamily="2" charset="2"/>
                  </a:rPr>
                  <a:t>V2(I,A)</a:t>
                </a:r>
                <a:r>
                  <a:rPr lang="en-US" dirty="0">
                    <a:sym typeface="Wingdings" panose="05000000000000000000" pitchFamily="2" charset="2"/>
                  </a:rPr>
                  <a:t>  Movie(I,T,Y,G), Revenues(I,A)</a:t>
                </a:r>
              </a:p>
              <a:p>
                <a:pPr lvl="1"/>
                <a:r>
                  <a:rPr lang="en-US" b="1" dirty="0">
                    <a:sym typeface="Wingdings" panose="05000000000000000000" pitchFamily="2" charset="2"/>
                  </a:rPr>
                  <a:t>V3(I,A)</a:t>
                </a:r>
                <a:r>
                  <a:rPr lang="en-US" dirty="0">
                    <a:sym typeface="Wingdings" panose="05000000000000000000" pitchFamily="2" charset="2"/>
                  </a:rPr>
                  <a:t>  Revenues(I,A), A </a:t>
                </a:r>
                <a14:m>
                  <m:oMath xmlns:m="http://schemas.openxmlformats.org/officeDocument/2006/math">
                    <m:r>
                      <a:rPr lang="en-US" i="1" dirty="0" smtClean="0">
                        <a:latin typeface="Cambria Math" panose="02040503050406030204" pitchFamily="18" charset="0"/>
                        <a:ea typeface="Cambria Math" panose="02040503050406030204" pitchFamily="18" charset="0"/>
                        <a:sym typeface="Wingdings" panose="05000000000000000000" pitchFamily="2" charset="2"/>
                      </a:rPr>
                      <m:t>≤</m:t>
                    </m:r>
                  </m:oMath>
                </a14:m>
                <a:r>
                  <a:rPr lang="en-US" dirty="0">
                    <a:sym typeface="Wingdings" panose="05000000000000000000" pitchFamily="2" charset="2"/>
                  </a:rPr>
                  <a:t> $50M</a:t>
                </a:r>
              </a:p>
              <a:p>
                <a:pPr lvl="1"/>
                <a:r>
                  <a:rPr lang="en-US" b="1" dirty="0">
                    <a:sym typeface="Wingdings" panose="05000000000000000000" pitchFamily="2" charset="2"/>
                  </a:rPr>
                  <a:t>V4(I,D,Y)</a:t>
                </a:r>
                <a:r>
                  <a:rPr lang="en-US" dirty="0">
                    <a:sym typeface="Wingdings" panose="05000000000000000000" pitchFamily="2" charset="2"/>
                  </a:rPr>
                  <a:t>  Movie(I,T,Y,G), </a:t>
                </a:r>
              </a:p>
              <a:p>
                <a:pPr marL="301752" lvl="1" indent="0">
                  <a:buNone/>
                </a:pPr>
                <a:r>
                  <a:rPr lang="en-US" dirty="0">
                    <a:sym typeface="Wingdings" panose="05000000000000000000" pitchFamily="2" charset="2"/>
                  </a:rPr>
                  <a:t>                          Director(I,D), I </a:t>
                </a:r>
                <a14:m>
                  <m:oMath xmlns:m="http://schemas.openxmlformats.org/officeDocument/2006/math">
                    <m:r>
                      <a:rPr lang="en-US" i="1" dirty="0">
                        <a:latin typeface="Cambria Math" panose="02040503050406030204" pitchFamily="18" charset="0"/>
                        <a:ea typeface="Cambria Math" panose="02040503050406030204" pitchFamily="18" charset="0"/>
                        <a:sym typeface="Wingdings" panose="05000000000000000000" pitchFamily="2" charset="2"/>
                      </a:rPr>
                      <m:t>≤</m:t>
                    </m:r>
                  </m:oMath>
                </a14:m>
                <a:r>
                  <a:rPr lang="en-US" dirty="0">
                    <a:sym typeface="Wingdings" panose="05000000000000000000" pitchFamily="2" charset="2"/>
                  </a:rPr>
                  <a:t> 3000</a:t>
                </a:r>
              </a:p>
              <a:p>
                <a:pPr lvl="1"/>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6197574" y="1803400"/>
                <a:ext cx="5308626" cy="4267200"/>
              </a:xfrm>
              <a:blipFill>
                <a:blip r:embed="rId2"/>
                <a:stretch>
                  <a:fillRect l="-1607" t="-2000"/>
                </a:stretch>
              </a:blipFill>
            </p:spPr>
            <p:txBody>
              <a:bodyPr/>
              <a:lstStyle/>
              <a:p>
                <a:r>
                  <a:rPr lang="en-US">
                    <a:noFill/>
                  </a:rPr>
                  <a:t> </a:t>
                </a:r>
              </a:p>
            </p:txBody>
          </p:sp>
        </mc:Fallback>
      </mc:AlternateContent>
    </p:spTree>
    <p:extLst>
      <p:ext uri="{BB962C8B-B14F-4D97-AF65-F5344CB8AC3E}">
        <p14:creationId xmlns:p14="http://schemas.microsoft.com/office/powerpoint/2010/main" val="220330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Transformation</a:t>
            </a:r>
          </a:p>
        </p:txBody>
      </p:sp>
      <p:sp>
        <p:nvSpPr>
          <p:cNvPr id="3" name="Content Placeholder 2"/>
          <p:cNvSpPr>
            <a:spLocks noGrp="1"/>
          </p:cNvSpPr>
          <p:nvPr>
            <p:ph idx="1"/>
          </p:nvPr>
        </p:nvSpPr>
        <p:spPr/>
        <p:txBody>
          <a:bodyPr/>
          <a:lstStyle/>
          <a:p>
            <a:r>
              <a:rPr lang="en-US" dirty="0"/>
              <a:t>Scenario</a:t>
            </a:r>
          </a:p>
          <a:p>
            <a:pPr lvl="1"/>
            <a:r>
              <a:rPr lang="en-US" dirty="0"/>
              <a:t>Source and mediator have different data models</a:t>
            </a:r>
          </a:p>
          <a:p>
            <a:pPr lvl="1"/>
            <a:r>
              <a:rPr lang="en-US" dirty="0"/>
              <a:t>Data transformation from source model to mediator model</a:t>
            </a:r>
          </a:p>
          <a:p>
            <a:pPr lvl="1"/>
            <a:r>
              <a:rPr lang="en-US" dirty="0"/>
              <a:t>Query transformation from mediator’s query language to the source’s query language</a:t>
            </a:r>
          </a:p>
          <a:p>
            <a:r>
              <a:rPr lang="en-US" dirty="0"/>
              <a:t>We will look at some examples</a:t>
            </a:r>
          </a:p>
        </p:txBody>
      </p:sp>
    </p:spTree>
    <p:extLst>
      <p:ext uri="{BB962C8B-B14F-4D97-AF65-F5344CB8AC3E}">
        <p14:creationId xmlns:p14="http://schemas.microsoft.com/office/powerpoint/2010/main" val="1408269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1: Semi-structured and Relational</a:t>
            </a:r>
          </a:p>
        </p:txBody>
      </p:sp>
      <p:sp>
        <p:nvSpPr>
          <p:cNvPr id="3" name="Content Placeholder 2"/>
          <p:cNvSpPr>
            <a:spLocks noGrp="1"/>
          </p:cNvSpPr>
          <p:nvPr>
            <p:ph idx="1"/>
          </p:nvPr>
        </p:nvSpPr>
        <p:spPr/>
        <p:txBody>
          <a:bodyPr/>
          <a:lstStyle/>
          <a:p>
            <a:r>
              <a:rPr lang="en-US" dirty="0"/>
              <a:t>Many solutions</a:t>
            </a:r>
          </a:p>
          <a:p>
            <a:pPr lvl="1"/>
            <a:r>
              <a:rPr lang="en-US" dirty="0"/>
              <a:t>Convert relational data to EER representation </a:t>
            </a:r>
            <a:r>
              <a:rPr lang="en-US" dirty="0">
                <a:sym typeface="Wingdings" panose="05000000000000000000" pitchFamily="2" charset="2"/>
              </a:rPr>
              <a:t> convert EER to SS schema  mediator queries SS schema</a:t>
            </a:r>
          </a:p>
          <a:p>
            <a:pPr lvl="1"/>
            <a:r>
              <a:rPr lang="en-US" dirty="0">
                <a:sym typeface="Wingdings" panose="05000000000000000000" pitchFamily="2" charset="2"/>
              </a:rPr>
              <a:t>Create relational view of SS data  transform SS query to relational query against the view  write source’s relational schema to the SS view</a:t>
            </a:r>
          </a:p>
          <a:p>
            <a:pPr lvl="1"/>
            <a:r>
              <a:rPr lang="en-US" dirty="0">
                <a:sym typeface="Wingdings" panose="05000000000000000000" pitchFamily="2" charset="2"/>
              </a:rPr>
              <a:t>Create an </a:t>
            </a:r>
            <a:r>
              <a:rPr lang="en-US" dirty="0" err="1">
                <a:sym typeface="Wingdings" panose="05000000000000000000" pitchFamily="2" charset="2"/>
              </a:rPr>
              <a:t>SSQuery</a:t>
            </a:r>
            <a:r>
              <a:rPr lang="en-US" dirty="0">
                <a:sym typeface="Wingdings" panose="05000000000000000000" pitchFamily="2" charset="2"/>
              </a:rPr>
              <a:t> (XQuery, SQL++, …) to SQL converter  package the results into an SS document</a:t>
            </a:r>
          </a:p>
          <a:p>
            <a:pPr lvl="1"/>
            <a:r>
              <a:rPr lang="en-US" dirty="0">
                <a:sym typeface="Wingdings" panose="05000000000000000000" pitchFamily="2" charset="2"/>
              </a:rPr>
              <a:t>Create SS view of relational data  rewrite SS queries to queries against the views  transform these queries into SQL  compose results into SS</a:t>
            </a:r>
          </a:p>
          <a:p>
            <a:pPr lvl="1"/>
            <a:r>
              <a:rPr lang="en-US" dirty="0">
                <a:sym typeface="Wingdings" panose="05000000000000000000" pitchFamily="2" charset="2"/>
              </a:rPr>
              <a:t>…</a:t>
            </a:r>
          </a:p>
        </p:txBody>
      </p:sp>
    </p:spTree>
    <p:extLst>
      <p:ext uri="{BB962C8B-B14F-4D97-AF65-F5344CB8AC3E}">
        <p14:creationId xmlns:p14="http://schemas.microsoft.com/office/powerpoint/2010/main" val="95474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20471" y="2057400"/>
            <a:ext cx="9372600" cy="1371600"/>
          </a:xfrm>
          <a:prstGeom prst="rect">
            <a:avLst/>
          </a:prstGeom>
        </p:spPr>
      </p:pic>
      <p:sp>
        <p:nvSpPr>
          <p:cNvPr id="2" name="Title 1"/>
          <p:cNvSpPr>
            <a:spLocks noGrp="1"/>
          </p:cNvSpPr>
          <p:nvPr>
            <p:ph type="title"/>
          </p:nvPr>
        </p:nvSpPr>
        <p:spPr/>
        <p:txBody>
          <a:bodyPr/>
          <a:lstStyle/>
          <a:p>
            <a:r>
              <a:rPr lang="en-US" dirty="0"/>
              <a:t>The XPERANTO Approach (IBM Almaden)</a:t>
            </a:r>
          </a:p>
        </p:txBody>
      </p:sp>
      <p:sp>
        <p:nvSpPr>
          <p:cNvPr id="3" name="Content Placeholder 2"/>
          <p:cNvSpPr>
            <a:spLocks noGrp="1"/>
          </p:cNvSpPr>
          <p:nvPr>
            <p:ph idx="1"/>
          </p:nvPr>
        </p:nvSpPr>
        <p:spPr/>
        <p:txBody>
          <a:bodyPr/>
          <a:lstStyle/>
          <a:p>
            <a:r>
              <a:rPr lang="en-US" dirty="0"/>
              <a:t>A simple purchase order database – relational and its default XML view</a:t>
            </a:r>
          </a:p>
        </p:txBody>
      </p:sp>
      <p:pic>
        <p:nvPicPr>
          <p:cNvPr id="5" name="Picture 4"/>
          <p:cNvPicPr>
            <a:picLocks noChangeAspect="1"/>
          </p:cNvPicPr>
          <p:nvPr/>
        </p:nvPicPr>
        <p:blipFill>
          <a:blip r:embed="rId3"/>
          <a:stretch>
            <a:fillRect/>
          </a:stretch>
        </p:blipFill>
        <p:spPr>
          <a:xfrm>
            <a:off x="1560990" y="3352800"/>
            <a:ext cx="8691562" cy="3085542"/>
          </a:xfrm>
          <a:prstGeom prst="rect">
            <a:avLst/>
          </a:prstGeom>
        </p:spPr>
      </p:pic>
    </p:spTree>
    <p:extLst>
      <p:ext uri="{BB962C8B-B14F-4D97-AF65-F5344CB8AC3E}">
        <p14:creationId xmlns:p14="http://schemas.microsoft.com/office/powerpoint/2010/main" val="3435907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XML Views</a:t>
            </a:r>
          </a:p>
        </p:txBody>
      </p:sp>
      <p:sp>
        <p:nvSpPr>
          <p:cNvPr id="4" name="Content Placeholder 3"/>
          <p:cNvSpPr>
            <a:spLocks noGrp="1"/>
          </p:cNvSpPr>
          <p:nvPr>
            <p:ph sz="half" idx="1"/>
          </p:nvPr>
        </p:nvSpPr>
        <p:spPr>
          <a:xfrm>
            <a:off x="990601" y="1803400"/>
            <a:ext cx="5003827" cy="4267200"/>
          </a:xfrm>
        </p:spPr>
        <p:txBody>
          <a:bodyPr/>
          <a:lstStyle/>
          <a:p>
            <a:r>
              <a:rPr lang="en-US" dirty="0"/>
              <a:t>The desired view (purchase order)</a:t>
            </a:r>
          </a:p>
        </p:txBody>
      </p:sp>
      <p:sp>
        <p:nvSpPr>
          <p:cNvPr id="5" name="Content Placeholder 4"/>
          <p:cNvSpPr>
            <a:spLocks noGrp="1"/>
          </p:cNvSpPr>
          <p:nvPr>
            <p:ph sz="half" idx="2"/>
          </p:nvPr>
        </p:nvSpPr>
        <p:spPr>
          <a:xfrm>
            <a:off x="6197574" y="1803400"/>
            <a:ext cx="5156226" cy="4267200"/>
          </a:xfrm>
        </p:spPr>
        <p:txBody>
          <a:bodyPr/>
          <a:lstStyle/>
          <a:p>
            <a:r>
              <a:rPr lang="en-US" dirty="0"/>
              <a:t>The view definition (in XQuery)</a:t>
            </a:r>
          </a:p>
        </p:txBody>
      </p:sp>
      <p:pic>
        <p:nvPicPr>
          <p:cNvPr id="6" name="Picture 5"/>
          <p:cNvPicPr>
            <a:picLocks noChangeAspect="1"/>
          </p:cNvPicPr>
          <p:nvPr/>
        </p:nvPicPr>
        <p:blipFill>
          <a:blip r:embed="rId2"/>
          <a:stretch>
            <a:fillRect/>
          </a:stretch>
        </p:blipFill>
        <p:spPr>
          <a:xfrm>
            <a:off x="1371600" y="2209800"/>
            <a:ext cx="4267200" cy="4254308"/>
          </a:xfrm>
          <a:prstGeom prst="rect">
            <a:avLst/>
          </a:prstGeom>
        </p:spPr>
      </p:pic>
      <p:pic>
        <p:nvPicPr>
          <p:cNvPr id="7" name="Picture 6"/>
          <p:cNvPicPr>
            <a:picLocks noChangeAspect="1"/>
          </p:cNvPicPr>
          <p:nvPr/>
        </p:nvPicPr>
        <p:blipFill>
          <a:blip r:embed="rId3"/>
          <a:stretch>
            <a:fillRect/>
          </a:stretch>
        </p:blipFill>
        <p:spPr>
          <a:xfrm>
            <a:off x="6370792" y="2196908"/>
            <a:ext cx="4025309" cy="4267200"/>
          </a:xfrm>
          <a:prstGeom prst="rect">
            <a:avLst/>
          </a:prstGeom>
        </p:spPr>
      </p:pic>
    </p:spTree>
    <p:extLst>
      <p:ext uri="{BB962C8B-B14F-4D97-AF65-F5344CB8AC3E}">
        <p14:creationId xmlns:p14="http://schemas.microsoft.com/office/powerpoint/2010/main" val="2802097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20472" y="431800"/>
            <a:ext cx="4799329" cy="1168400"/>
          </a:xfrm>
        </p:spPr>
        <p:txBody>
          <a:bodyPr/>
          <a:lstStyle/>
          <a:p>
            <a:r>
              <a:rPr lang="en-US" dirty="0"/>
              <a:t>Query Graph for the view</a:t>
            </a:r>
          </a:p>
        </p:txBody>
      </p:sp>
      <p:sp>
        <p:nvSpPr>
          <p:cNvPr id="6" name="Content Placeholder 5"/>
          <p:cNvSpPr>
            <a:spLocks noGrp="1"/>
          </p:cNvSpPr>
          <p:nvPr>
            <p:ph idx="1"/>
          </p:nvPr>
        </p:nvSpPr>
        <p:spPr>
          <a:xfrm>
            <a:off x="1220472" y="1803400"/>
            <a:ext cx="4723129" cy="4267200"/>
          </a:xfrm>
        </p:spPr>
        <p:txBody>
          <a:bodyPr/>
          <a:lstStyle/>
          <a:p>
            <a:r>
              <a:rPr lang="en-US" dirty="0"/>
              <a:t>A node is an operation on a data structure containing the result of the previous operation</a:t>
            </a:r>
          </a:p>
          <a:p>
            <a:r>
              <a:rPr lang="en-US" dirty="0"/>
              <a:t>The output of the operation is a tuple as marked on top of the node</a:t>
            </a:r>
          </a:p>
          <a:p>
            <a:r>
              <a:rPr lang="en-US" dirty="0"/>
              <a:t>An edge represents the flow of intermediate results from one operator to the next </a:t>
            </a:r>
          </a:p>
        </p:txBody>
      </p:sp>
      <p:pic>
        <p:nvPicPr>
          <p:cNvPr id="7" name="Picture 6"/>
          <p:cNvPicPr>
            <a:picLocks noChangeAspect="1"/>
          </p:cNvPicPr>
          <p:nvPr/>
        </p:nvPicPr>
        <p:blipFill>
          <a:blip r:embed="rId2"/>
          <a:stretch>
            <a:fillRect/>
          </a:stretch>
        </p:blipFill>
        <p:spPr>
          <a:xfrm>
            <a:off x="5867109" y="453136"/>
            <a:ext cx="5104423" cy="5872162"/>
          </a:xfrm>
          <a:prstGeom prst="rect">
            <a:avLst/>
          </a:prstGeom>
          <a:ln>
            <a:solidFill>
              <a:schemeClr val="accent1"/>
            </a:solidFill>
          </a:ln>
        </p:spPr>
      </p:pic>
    </p:spTree>
    <p:extLst>
      <p:ext uri="{BB962C8B-B14F-4D97-AF65-F5344CB8AC3E}">
        <p14:creationId xmlns:p14="http://schemas.microsoft.com/office/powerpoint/2010/main" val="403169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Querying the XML view</a:t>
            </a:r>
          </a:p>
        </p:txBody>
      </p:sp>
      <p:sp>
        <p:nvSpPr>
          <p:cNvPr id="3" name="Content Placeholder 2"/>
          <p:cNvSpPr>
            <a:spLocks noGrp="1"/>
          </p:cNvSpPr>
          <p:nvPr>
            <p:ph idx="1"/>
          </p:nvPr>
        </p:nvSpPr>
        <p:spPr>
          <a:xfrm>
            <a:off x="1220472" y="2672222"/>
            <a:ext cx="5332729" cy="3652378"/>
          </a:xfrm>
        </p:spPr>
        <p:txBody>
          <a:bodyPr>
            <a:normAutofit/>
          </a:bodyPr>
          <a:lstStyle/>
          <a:p>
            <a:r>
              <a:rPr lang="en-US" dirty="0"/>
              <a:t>Correlated join</a:t>
            </a:r>
          </a:p>
          <a:p>
            <a:pPr lvl="1"/>
            <a:r>
              <a:rPr lang="en-US" dirty="0"/>
              <a:t>Join whose inputs are correlated queries</a:t>
            </a:r>
          </a:p>
          <a:p>
            <a:r>
              <a:rPr lang="en-US" dirty="0"/>
              <a:t>Correlated subqueries</a:t>
            </a:r>
          </a:p>
          <a:p>
            <a:pPr lvl="1"/>
            <a:r>
              <a:rPr lang="en-US" dirty="0"/>
              <a:t>Queries where variables of an outer query are shared by the inner subquery</a:t>
            </a:r>
          </a:p>
          <a:p>
            <a:r>
              <a:rPr lang="en-US" dirty="0"/>
              <a:t>Query decorrelation</a:t>
            </a:r>
          </a:p>
          <a:p>
            <a:pPr lvl="1"/>
            <a:r>
              <a:rPr lang="en-US" dirty="0"/>
              <a:t>Rewriting the query such that the inner query doesn’t get executed for every value of the correlating variable of outer query</a:t>
            </a:r>
          </a:p>
        </p:txBody>
      </p:sp>
      <p:pic>
        <p:nvPicPr>
          <p:cNvPr id="4" name="Picture 3"/>
          <p:cNvPicPr>
            <a:picLocks noChangeAspect="1"/>
          </p:cNvPicPr>
          <p:nvPr/>
        </p:nvPicPr>
        <p:blipFill>
          <a:blip r:embed="rId2"/>
          <a:stretch>
            <a:fillRect/>
          </a:stretch>
        </p:blipFill>
        <p:spPr>
          <a:xfrm>
            <a:off x="1200151" y="1803401"/>
            <a:ext cx="4895850" cy="868823"/>
          </a:xfrm>
          <a:prstGeom prst="rect">
            <a:avLst/>
          </a:prstGeom>
        </p:spPr>
      </p:pic>
      <p:pic>
        <p:nvPicPr>
          <p:cNvPr id="5" name="Picture 4"/>
          <p:cNvPicPr>
            <a:picLocks noChangeAspect="1"/>
          </p:cNvPicPr>
          <p:nvPr/>
        </p:nvPicPr>
        <p:blipFill>
          <a:blip r:embed="rId3"/>
          <a:stretch>
            <a:fillRect/>
          </a:stretch>
        </p:blipFill>
        <p:spPr>
          <a:xfrm>
            <a:off x="6553201" y="419609"/>
            <a:ext cx="4752975" cy="6096877"/>
          </a:xfrm>
          <a:prstGeom prst="rect">
            <a:avLst/>
          </a:prstGeom>
          <a:ln>
            <a:solidFill>
              <a:schemeClr val="accent1"/>
            </a:solidFill>
          </a:ln>
        </p:spPr>
      </p:pic>
    </p:spTree>
    <p:extLst>
      <p:ext uri="{BB962C8B-B14F-4D97-AF65-F5344CB8AC3E}">
        <p14:creationId xmlns:p14="http://schemas.microsoft.com/office/powerpoint/2010/main" val="1659065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295400" y="403462"/>
            <a:ext cx="9296400" cy="5944523"/>
          </a:xfrm>
          <a:prstGeom prst="rect">
            <a:avLst/>
          </a:prstGeom>
        </p:spPr>
      </p:pic>
      <p:sp>
        <p:nvSpPr>
          <p:cNvPr id="5" name="TextBox 4"/>
          <p:cNvSpPr txBox="1"/>
          <p:nvPr/>
        </p:nvSpPr>
        <p:spPr>
          <a:xfrm>
            <a:off x="7010400" y="5105400"/>
            <a:ext cx="3886200" cy="369332"/>
          </a:xfrm>
          <a:prstGeom prst="rect">
            <a:avLst/>
          </a:prstGeom>
          <a:noFill/>
        </p:spPr>
        <p:txBody>
          <a:bodyPr wrap="square" rtlCol="0">
            <a:spAutoFit/>
          </a:bodyPr>
          <a:lstStyle/>
          <a:p>
            <a:r>
              <a:rPr lang="en-US" dirty="0"/>
              <a:t>Composing the query with the view</a:t>
            </a:r>
          </a:p>
        </p:txBody>
      </p:sp>
    </p:spTree>
    <p:extLst>
      <p:ext uri="{BB962C8B-B14F-4D97-AF65-F5344CB8AC3E}">
        <p14:creationId xmlns:p14="http://schemas.microsoft.com/office/powerpoint/2010/main" val="1365276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330004" y="202380"/>
            <a:ext cx="5722312" cy="6581942"/>
          </a:xfrm>
          <a:prstGeom prst="rect">
            <a:avLst/>
          </a:prstGeom>
        </p:spPr>
      </p:pic>
      <p:sp>
        <p:nvSpPr>
          <p:cNvPr id="6" name="Right Arrow 5"/>
          <p:cNvSpPr/>
          <p:nvPr/>
        </p:nvSpPr>
        <p:spPr>
          <a:xfrm rot="1008696">
            <a:off x="2727852" y="4442197"/>
            <a:ext cx="7620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rot="7415107">
            <a:off x="8433938" y="4342764"/>
            <a:ext cx="7620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rot="1008696">
            <a:off x="4568372" y="4975595"/>
            <a:ext cx="7620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344834" y="4057134"/>
            <a:ext cx="2026919" cy="369332"/>
          </a:xfrm>
          <a:prstGeom prst="rect">
            <a:avLst/>
          </a:prstGeom>
          <a:noFill/>
        </p:spPr>
        <p:txBody>
          <a:bodyPr wrap="square" rtlCol="0">
            <a:spAutoFit/>
          </a:bodyPr>
          <a:lstStyle/>
          <a:p>
            <a:r>
              <a:rPr lang="en-US" dirty="0"/>
              <a:t>Translate to SQL </a:t>
            </a:r>
          </a:p>
        </p:txBody>
      </p:sp>
      <p:sp>
        <p:nvSpPr>
          <p:cNvPr id="10" name="TextBox 9"/>
          <p:cNvSpPr txBox="1"/>
          <p:nvPr/>
        </p:nvSpPr>
        <p:spPr>
          <a:xfrm>
            <a:off x="9052317" y="4057134"/>
            <a:ext cx="2026919" cy="369332"/>
          </a:xfrm>
          <a:prstGeom prst="rect">
            <a:avLst/>
          </a:prstGeom>
          <a:noFill/>
        </p:spPr>
        <p:txBody>
          <a:bodyPr wrap="square" rtlCol="0">
            <a:spAutoFit/>
          </a:bodyPr>
          <a:lstStyle/>
          <a:p>
            <a:r>
              <a:rPr lang="en-US" dirty="0"/>
              <a:t>Translate to SQL </a:t>
            </a:r>
          </a:p>
        </p:txBody>
      </p:sp>
    </p:spTree>
    <p:extLst>
      <p:ext uri="{BB962C8B-B14F-4D97-AF65-F5344CB8AC3E}">
        <p14:creationId xmlns:p14="http://schemas.microsoft.com/office/powerpoint/2010/main" val="4287748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80C0B-8500-4B15-9B67-A1F34CF12E57}"/>
              </a:ext>
            </a:extLst>
          </p:cNvPr>
          <p:cNvSpPr>
            <a:spLocks noGrp="1"/>
          </p:cNvSpPr>
          <p:nvPr>
            <p:ph type="title"/>
          </p:nvPr>
        </p:nvSpPr>
        <p:spPr/>
        <p:txBody>
          <a:bodyPr/>
          <a:lstStyle/>
          <a:p>
            <a:r>
              <a:rPr lang="en-US" dirty="0"/>
              <a:t>Property Graphs and Relational Data</a:t>
            </a:r>
          </a:p>
        </p:txBody>
      </p:sp>
      <p:sp>
        <p:nvSpPr>
          <p:cNvPr id="3" name="Content Placeholder 2">
            <a:extLst>
              <a:ext uri="{FF2B5EF4-FFF2-40B4-BE49-F238E27FC236}">
                <a16:creationId xmlns:a16="http://schemas.microsoft.com/office/drawing/2014/main" id="{EB226091-D5CA-4CF9-A400-43EBE16D08FD}"/>
              </a:ext>
            </a:extLst>
          </p:cNvPr>
          <p:cNvSpPr>
            <a:spLocks noGrp="1"/>
          </p:cNvSpPr>
          <p:nvPr>
            <p:ph idx="1"/>
          </p:nvPr>
        </p:nvSpPr>
        <p:spPr/>
        <p:txBody>
          <a:bodyPr/>
          <a:lstStyle/>
          <a:p>
            <a:r>
              <a:rPr lang="en-US" dirty="0"/>
              <a:t>An example Property Graph</a:t>
            </a:r>
          </a:p>
        </p:txBody>
      </p:sp>
      <p:pic>
        <p:nvPicPr>
          <p:cNvPr id="4" name="Picture 3">
            <a:extLst>
              <a:ext uri="{FF2B5EF4-FFF2-40B4-BE49-F238E27FC236}">
                <a16:creationId xmlns:a16="http://schemas.microsoft.com/office/drawing/2014/main" id="{D7BE57EA-262D-4A87-A89D-21C49C129B90}"/>
              </a:ext>
            </a:extLst>
          </p:cNvPr>
          <p:cNvPicPr>
            <a:picLocks noChangeAspect="1"/>
          </p:cNvPicPr>
          <p:nvPr/>
        </p:nvPicPr>
        <p:blipFill>
          <a:blip r:embed="rId2"/>
          <a:stretch>
            <a:fillRect/>
          </a:stretch>
        </p:blipFill>
        <p:spPr>
          <a:xfrm>
            <a:off x="360955" y="2281865"/>
            <a:ext cx="5026981" cy="3788735"/>
          </a:xfrm>
          <a:prstGeom prst="rect">
            <a:avLst/>
          </a:prstGeom>
        </p:spPr>
      </p:pic>
      <p:pic>
        <p:nvPicPr>
          <p:cNvPr id="5" name="Picture 4">
            <a:extLst>
              <a:ext uri="{FF2B5EF4-FFF2-40B4-BE49-F238E27FC236}">
                <a16:creationId xmlns:a16="http://schemas.microsoft.com/office/drawing/2014/main" id="{8B406060-0D89-4C94-9AF9-C54BFB3E9F68}"/>
              </a:ext>
            </a:extLst>
          </p:cNvPr>
          <p:cNvPicPr>
            <a:picLocks noChangeAspect="1"/>
          </p:cNvPicPr>
          <p:nvPr/>
        </p:nvPicPr>
        <p:blipFill>
          <a:blip r:embed="rId3"/>
          <a:stretch>
            <a:fillRect/>
          </a:stretch>
        </p:blipFill>
        <p:spPr>
          <a:xfrm>
            <a:off x="5387936" y="1494465"/>
            <a:ext cx="6421631" cy="4576135"/>
          </a:xfrm>
          <a:prstGeom prst="rect">
            <a:avLst/>
          </a:prstGeom>
        </p:spPr>
      </p:pic>
      <p:sp>
        <p:nvSpPr>
          <p:cNvPr id="6" name="Arrow: Right 5">
            <a:extLst>
              <a:ext uri="{FF2B5EF4-FFF2-40B4-BE49-F238E27FC236}">
                <a16:creationId xmlns:a16="http://schemas.microsoft.com/office/drawing/2014/main" id="{813062D4-29F0-4BBB-9151-E2E739C89B73}"/>
              </a:ext>
            </a:extLst>
          </p:cNvPr>
          <p:cNvSpPr/>
          <p:nvPr/>
        </p:nvSpPr>
        <p:spPr>
          <a:xfrm>
            <a:off x="5176057" y="3806456"/>
            <a:ext cx="423758" cy="3260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E7F4415-B02E-452B-8265-A291C9DB1C68}"/>
              </a:ext>
            </a:extLst>
          </p:cNvPr>
          <p:cNvSpPr txBox="1"/>
          <p:nvPr/>
        </p:nvSpPr>
        <p:spPr>
          <a:xfrm>
            <a:off x="4437320" y="5280692"/>
            <a:ext cx="1658680" cy="646331"/>
          </a:xfrm>
          <a:prstGeom prst="rect">
            <a:avLst/>
          </a:prstGeom>
          <a:noFill/>
        </p:spPr>
        <p:txBody>
          <a:bodyPr wrap="square" rtlCol="0">
            <a:spAutoFit/>
          </a:bodyPr>
          <a:lstStyle/>
          <a:p>
            <a:r>
              <a:rPr lang="en-US" dirty="0"/>
              <a:t>Person </a:t>
            </a:r>
            <a:r>
              <a:rPr lang="en-US" dirty="0">
                <a:sym typeface="Wingdings" panose="05000000000000000000" pitchFamily="2" charset="2"/>
              </a:rPr>
              <a:t></a:t>
            </a:r>
            <a:r>
              <a:rPr lang="bn-IN" dirty="0"/>
              <a:t> </a:t>
            </a:r>
            <a:r>
              <a:rPr lang="en-US" dirty="0"/>
              <a:t>database table</a:t>
            </a:r>
          </a:p>
        </p:txBody>
      </p:sp>
      <p:sp>
        <p:nvSpPr>
          <p:cNvPr id="8" name="Arrow: Right 7">
            <a:extLst>
              <a:ext uri="{FF2B5EF4-FFF2-40B4-BE49-F238E27FC236}">
                <a16:creationId xmlns:a16="http://schemas.microsoft.com/office/drawing/2014/main" id="{5C12DD44-E572-49E9-9F61-030E674A6ABB}"/>
              </a:ext>
            </a:extLst>
          </p:cNvPr>
          <p:cNvSpPr/>
          <p:nvPr/>
        </p:nvSpPr>
        <p:spPr>
          <a:xfrm rot="19061892">
            <a:off x="10093039" y="5793082"/>
            <a:ext cx="389860" cy="267882"/>
          </a:xfrm>
          <a:prstGeom prst="rightArrow">
            <a:avLst>
              <a:gd name="adj1" fmla="val 50000"/>
              <a:gd name="adj2" fmla="val 4874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3CBD1A7-E2FD-4612-A3B9-11A52F2111DD}"/>
              </a:ext>
            </a:extLst>
          </p:cNvPr>
          <p:cNvSpPr txBox="1"/>
          <p:nvPr/>
        </p:nvSpPr>
        <p:spPr>
          <a:xfrm>
            <a:off x="7296126" y="6044405"/>
            <a:ext cx="2991843" cy="381795"/>
          </a:xfrm>
          <a:prstGeom prst="rect">
            <a:avLst/>
          </a:prstGeom>
          <a:noFill/>
        </p:spPr>
        <p:txBody>
          <a:bodyPr wrap="square" rtlCol="0">
            <a:spAutoFit/>
          </a:bodyPr>
          <a:lstStyle/>
          <a:p>
            <a:r>
              <a:rPr lang="en-US" dirty="0"/>
              <a:t>Message </a:t>
            </a:r>
            <a:r>
              <a:rPr lang="en-US" dirty="0">
                <a:sym typeface="Wingdings" panose="05000000000000000000" pitchFamily="2" charset="2"/>
              </a:rPr>
              <a:t></a:t>
            </a:r>
            <a:r>
              <a:rPr lang="bn-IN" dirty="0"/>
              <a:t> </a:t>
            </a:r>
            <a:r>
              <a:rPr lang="en-US" dirty="0"/>
              <a:t>Comment, Post</a:t>
            </a:r>
          </a:p>
        </p:txBody>
      </p:sp>
      <p:sp>
        <p:nvSpPr>
          <p:cNvPr id="10" name="Rectangle: Rounded Corners 9">
            <a:extLst>
              <a:ext uri="{FF2B5EF4-FFF2-40B4-BE49-F238E27FC236}">
                <a16:creationId xmlns:a16="http://schemas.microsoft.com/office/drawing/2014/main" id="{39E61103-75E4-48F2-844D-D7E4C17AB6F9}"/>
              </a:ext>
            </a:extLst>
          </p:cNvPr>
          <p:cNvSpPr/>
          <p:nvPr/>
        </p:nvSpPr>
        <p:spPr>
          <a:xfrm>
            <a:off x="7953153" y="4366439"/>
            <a:ext cx="1495647" cy="1748315"/>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7B77B96-17A3-46BF-8A5D-C756DACAAAAC}"/>
              </a:ext>
            </a:extLst>
          </p:cNvPr>
          <p:cNvSpPr txBox="1"/>
          <p:nvPr/>
        </p:nvSpPr>
        <p:spPr>
          <a:xfrm>
            <a:off x="7959928" y="1578509"/>
            <a:ext cx="1664238" cy="369332"/>
          </a:xfrm>
          <a:prstGeom prst="rect">
            <a:avLst/>
          </a:prstGeom>
          <a:noFill/>
        </p:spPr>
        <p:txBody>
          <a:bodyPr wrap="none" rtlCol="0">
            <a:spAutoFit/>
          </a:bodyPr>
          <a:lstStyle/>
          <a:p>
            <a:r>
              <a:rPr lang="en-US" dirty="0" err="1"/>
              <a:t>GTop</a:t>
            </a:r>
            <a:r>
              <a:rPr lang="en-US" dirty="0"/>
              <a:t> Mapping</a:t>
            </a:r>
          </a:p>
        </p:txBody>
      </p:sp>
    </p:spTree>
    <p:extLst>
      <p:ext uri="{BB962C8B-B14F-4D97-AF65-F5344CB8AC3E}">
        <p14:creationId xmlns:p14="http://schemas.microsoft.com/office/powerpoint/2010/main" val="146134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38B11-04FB-4598-86E9-6C979141C597}"/>
              </a:ext>
            </a:extLst>
          </p:cNvPr>
          <p:cNvSpPr>
            <a:spLocks noGrp="1"/>
          </p:cNvSpPr>
          <p:nvPr>
            <p:ph type="title"/>
          </p:nvPr>
        </p:nvSpPr>
        <p:spPr/>
        <p:txBody>
          <a:bodyPr/>
          <a:lstStyle/>
          <a:p>
            <a:r>
              <a:rPr lang="en-US" dirty="0"/>
              <a:t>Cypher to </a:t>
            </a:r>
            <a:r>
              <a:rPr lang="en-US" dirty="0" err="1"/>
              <a:t>rOCQ</a:t>
            </a:r>
            <a:r>
              <a:rPr lang="en-US" dirty="0"/>
              <a:t> Using </a:t>
            </a:r>
            <a:r>
              <a:rPr lang="en-US" dirty="0" err="1"/>
              <a:t>GTop</a:t>
            </a:r>
            <a:endParaRPr lang="en-US" dirty="0"/>
          </a:p>
        </p:txBody>
      </p:sp>
      <p:sp>
        <p:nvSpPr>
          <p:cNvPr id="4" name="Rectangle 3">
            <a:extLst>
              <a:ext uri="{FF2B5EF4-FFF2-40B4-BE49-F238E27FC236}">
                <a16:creationId xmlns:a16="http://schemas.microsoft.com/office/drawing/2014/main" id="{4B6FB51A-8FB1-4392-B374-B4A84FDBC5D2}"/>
              </a:ext>
            </a:extLst>
          </p:cNvPr>
          <p:cNvSpPr/>
          <p:nvPr/>
        </p:nvSpPr>
        <p:spPr>
          <a:xfrm>
            <a:off x="985284" y="2028402"/>
            <a:ext cx="4182140" cy="923330"/>
          </a:xfrm>
          <a:prstGeom prst="rect">
            <a:avLst/>
          </a:prstGeom>
        </p:spPr>
        <p:txBody>
          <a:bodyPr wrap="square">
            <a:spAutoFit/>
          </a:bodyPr>
          <a:lstStyle/>
          <a:p>
            <a:r>
              <a:rPr lang="pt-BR" dirty="0"/>
              <a:t>Match (p : {firstName : “John”}) </a:t>
            </a:r>
          </a:p>
          <a:p>
            <a:r>
              <a:rPr lang="pt-BR" b="1" dirty="0"/>
              <a:t>Match (p) − [ ∗ 1 . . 2 ]−&gt; (m: Message) </a:t>
            </a:r>
          </a:p>
          <a:p>
            <a:r>
              <a:rPr lang="pt-BR" dirty="0"/>
              <a:t>Return p, m. content;</a:t>
            </a:r>
            <a:endParaRPr lang="en-US" dirty="0"/>
          </a:p>
        </p:txBody>
      </p:sp>
      <p:sp>
        <p:nvSpPr>
          <p:cNvPr id="5" name="Rectangle 4">
            <a:extLst>
              <a:ext uri="{FF2B5EF4-FFF2-40B4-BE49-F238E27FC236}">
                <a16:creationId xmlns:a16="http://schemas.microsoft.com/office/drawing/2014/main" id="{61E6B04E-2D62-413B-8D17-1F1159C823D2}"/>
              </a:ext>
            </a:extLst>
          </p:cNvPr>
          <p:cNvSpPr/>
          <p:nvPr/>
        </p:nvSpPr>
        <p:spPr>
          <a:xfrm>
            <a:off x="7336467" y="2166901"/>
            <a:ext cx="4097078" cy="646331"/>
          </a:xfrm>
          <a:prstGeom prst="rect">
            <a:avLst/>
          </a:prstGeom>
        </p:spPr>
        <p:txBody>
          <a:bodyPr wrap="square">
            <a:spAutoFit/>
          </a:bodyPr>
          <a:lstStyle/>
          <a:p>
            <a:r>
              <a:rPr lang="pt-BR" dirty="0"/>
              <a:t>( p : Person) −−−&gt; (m: Message) </a:t>
            </a:r>
          </a:p>
          <a:p>
            <a:r>
              <a:rPr lang="pt-BR" dirty="0"/>
              <a:t>( p : Person) −−−&gt; ( ) −−&gt; (m: Message)</a:t>
            </a:r>
            <a:endParaRPr lang="en-US" dirty="0"/>
          </a:p>
        </p:txBody>
      </p:sp>
      <p:cxnSp>
        <p:nvCxnSpPr>
          <p:cNvPr id="7" name="Straight Arrow Connector 6">
            <a:extLst>
              <a:ext uri="{FF2B5EF4-FFF2-40B4-BE49-F238E27FC236}">
                <a16:creationId xmlns:a16="http://schemas.microsoft.com/office/drawing/2014/main" id="{E403F12E-8DC9-444A-A14D-07FF75BCA1E1}"/>
              </a:ext>
            </a:extLst>
          </p:cNvPr>
          <p:cNvCxnSpPr>
            <a:cxnSpLocks/>
            <a:stCxn id="4" idx="3"/>
            <a:endCxn id="5" idx="1"/>
          </p:cNvCxnSpPr>
          <p:nvPr/>
        </p:nvCxnSpPr>
        <p:spPr>
          <a:xfrm>
            <a:off x="5167424" y="2490067"/>
            <a:ext cx="216904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97F795ED-A1BC-44B4-81E7-68D3E5FE8DB6}"/>
              </a:ext>
            </a:extLst>
          </p:cNvPr>
          <p:cNvSpPr/>
          <p:nvPr/>
        </p:nvSpPr>
        <p:spPr>
          <a:xfrm>
            <a:off x="985284" y="3511414"/>
            <a:ext cx="6010939" cy="1200329"/>
          </a:xfrm>
          <a:prstGeom prst="rect">
            <a:avLst/>
          </a:prstGeom>
        </p:spPr>
        <p:txBody>
          <a:bodyPr wrap="square">
            <a:spAutoFit/>
          </a:bodyPr>
          <a:lstStyle/>
          <a:p>
            <a:r>
              <a:rPr lang="pt-BR" dirty="0"/>
              <a:t>(p : Person) −[ : Likes]−&gt;(m: Post) </a:t>
            </a:r>
          </a:p>
          <a:p>
            <a:r>
              <a:rPr lang="pt-BR" dirty="0"/>
              <a:t>(p : Person) −[ : Likes]−&gt;(m: Comment ) </a:t>
            </a:r>
          </a:p>
          <a:p>
            <a:r>
              <a:rPr lang="pt-BR" dirty="0"/>
              <a:t>(p : Person) −[ : Knows ] − &gt;(:Person) −[ :Likes]−&gt;(m: Post)</a:t>
            </a:r>
          </a:p>
          <a:p>
            <a:r>
              <a:rPr lang="pt-BR" dirty="0"/>
              <a:t>...</a:t>
            </a:r>
            <a:endParaRPr lang="en-US" dirty="0"/>
          </a:p>
        </p:txBody>
      </p:sp>
      <p:sp>
        <p:nvSpPr>
          <p:cNvPr id="11" name="TextBox 10">
            <a:extLst>
              <a:ext uri="{FF2B5EF4-FFF2-40B4-BE49-F238E27FC236}">
                <a16:creationId xmlns:a16="http://schemas.microsoft.com/office/drawing/2014/main" id="{80D6BD78-515F-482E-844B-702876C0956D}"/>
              </a:ext>
            </a:extLst>
          </p:cNvPr>
          <p:cNvSpPr txBox="1"/>
          <p:nvPr/>
        </p:nvSpPr>
        <p:spPr>
          <a:xfrm>
            <a:off x="5235480" y="2166901"/>
            <a:ext cx="2032929" cy="646331"/>
          </a:xfrm>
          <a:prstGeom prst="rect">
            <a:avLst/>
          </a:prstGeom>
          <a:noFill/>
        </p:spPr>
        <p:txBody>
          <a:bodyPr wrap="none" rtlCol="0">
            <a:spAutoFit/>
          </a:bodyPr>
          <a:lstStyle/>
          <a:p>
            <a:r>
              <a:rPr lang="en-US" dirty="0"/>
              <a:t>Expand </a:t>
            </a:r>
            <a:r>
              <a:rPr lang="en-US" dirty="0" err="1"/>
              <a:t>VarLength</a:t>
            </a:r>
            <a:endParaRPr lang="en-US" dirty="0"/>
          </a:p>
          <a:p>
            <a:pPr algn="ctr"/>
            <a:r>
              <a:rPr lang="en-US" dirty="0"/>
              <a:t>Paths</a:t>
            </a:r>
          </a:p>
        </p:txBody>
      </p:sp>
      <p:sp>
        <p:nvSpPr>
          <p:cNvPr id="12" name="TextBox 11">
            <a:extLst>
              <a:ext uri="{FF2B5EF4-FFF2-40B4-BE49-F238E27FC236}">
                <a16:creationId xmlns:a16="http://schemas.microsoft.com/office/drawing/2014/main" id="{FCC482BC-6CB6-4E7A-A94A-14ACBE8E572D}"/>
              </a:ext>
            </a:extLst>
          </p:cNvPr>
          <p:cNvSpPr txBox="1"/>
          <p:nvPr/>
        </p:nvSpPr>
        <p:spPr>
          <a:xfrm>
            <a:off x="833377" y="3116157"/>
            <a:ext cx="6718827" cy="369332"/>
          </a:xfrm>
          <a:prstGeom prst="rect">
            <a:avLst/>
          </a:prstGeom>
          <a:noFill/>
        </p:spPr>
        <p:txBody>
          <a:bodyPr wrap="none" rtlCol="0">
            <a:spAutoFit/>
          </a:bodyPr>
          <a:lstStyle/>
          <a:p>
            <a:r>
              <a:rPr lang="en-US" dirty="0"/>
              <a:t>Using </a:t>
            </a:r>
            <a:r>
              <a:rPr lang="en-US" dirty="0" err="1"/>
              <a:t>GTop</a:t>
            </a:r>
            <a:r>
              <a:rPr lang="en-US" dirty="0"/>
              <a:t> mappings Fill in the Relations and Expand </a:t>
            </a:r>
            <a:r>
              <a:rPr lang="en-US" dirty="0" err="1"/>
              <a:t>MultiPaths</a:t>
            </a:r>
            <a:endParaRPr lang="en-US" dirty="0"/>
          </a:p>
        </p:txBody>
      </p:sp>
      <p:sp>
        <p:nvSpPr>
          <p:cNvPr id="13" name="TextBox 12">
            <a:extLst>
              <a:ext uri="{FF2B5EF4-FFF2-40B4-BE49-F238E27FC236}">
                <a16:creationId xmlns:a16="http://schemas.microsoft.com/office/drawing/2014/main" id="{F89217EB-10E7-4B57-8DBB-E44AA9047828}"/>
              </a:ext>
            </a:extLst>
          </p:cNvPr>
          <p:cNvSpPr txBox="1"/>
          <p:nvPr/>
        </p:nvSpPr>
        <p:spPr>
          <a:xfrm>
            <a:off x="922117" y="4711743"/>
            <a:ext cx="6491842" cy="369332"/>
          </a:xfrm>
          <a:prstGeom prst="rect">
            <a:avLst/>
          </a:prstGeom>
          <a:noFill/>
        </p:spPr>
        <p:txBody>
          <a:bodyPr wrap="none" rtlCol="0">
            <a:spAutoFit/>
          </a:bodyPr>
          <a:lstStyle/>
          <a:p>
            <a:r>
              <a:rPr lang="en-US" dirty="0"/>
              <a:t>Construct Cypher style queries after all expansions are complete</a:t>
            </a:r>
          </a:p>
        </p:txBody>
      </p:sp>
      <p:sp>
        <p:nvSpPr>
          <p:cNvPr id="14" name="Rectangle 13">
            <a:extLst>
              <a:ext uri="{FF2B5EF4-FFF2-40B4-BE49-F238E27FC236}">
                <a16:creationId xmlns:a16="http://schemas.microsoft.com/office/drawing/2014/main" id="{92AF1D8E-98DE-4928-9637-68C631301B0A}"/>
              </a:ext>
            </a:extLst>
          </p:cNvPr>
          <p:cNvSpPr/>
          <p:nvPr/>
        </p:nvSpPr>
        <p:spPr>
          <a:xfrm>
            <a:off x="1013280" y="5136255"/>
            <a:ext cx="6770695" cy="1477328"/>
          </a:xfrm>
          <a:prstGeom prst="rect">
            <a:avLst/>
          </a:prstGeom>
        </p:spPr>
        <p:txBody>
          <a:bodyPr wrap="square">
            <a:spAutoFit/>
          </a:bodyPr>
          <a:lstStyle/>
          <a:p>
            <a:r>
              <a:rPr lang="pt-BR" dirty="0"/>
              <a:t>Match (p : {firstName : “John”}) </a:t>
            </a:r>
          </a:p>
          <a:p>
            <a:r>
              <a:rPr lang="pt-BR" dirty="0"/>
              <a:t>Match (p : Person) −[ : Likes]−&gt;(m: Post) </a:t>
            </a:r>
          </a:p>
          <a:p>
            <a:r>
              <a:rPr lang="pt-BR" dirty="0"/>
              <a:t>Match (p : Person) −[ : Knows ] − &gt;(:Person) −[ :Likes]−&gt;(m: Post)</a:t>
            </a:r>
          </a:p>
          <a:p>
            <a:r>
              <a:rPr lang="pt-BR" dirty="0"/>
              <a:t>Return p, m. content;</a:t>
            </a:r>
          </a:p>
          <a:p>
            <a:r>
              <a:rPr lang="pt-BR" dirty="0"/>
              <a:t>...</a:t>
            </a:r>
            <a:endParaRPr lang="en-US" dirty="0"/>
          </a:p>
        </p:txBody>
      </p:sp>
    </p:spTree>
    <p:extLst>
      <p:ext uri="{BB962C8B-B14F-4D97-AF65-F5344CB8AC3E}">
        <p14:creationId xmlns:p14="http://schemas.microsoft.com/office/powerpoint/2010/main" val="144971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20471" y="762000"/>
            <a:ext cx="10057129" cy="685800"/>
          </a:xfrm>
        </p:spPr>
        <p:txBody>
          <a:bodyPr>
            <a:normAutofit/>
          </a:bodyPr>
          <a:lstStyle/>
          <a:p>
            <a:r>
              <a:rPr lang="en-US" dirty="0"/>
              <a:t>Bucket Formation and Maximally Contained Rewriting</a:t>
            </a:r>
          </a:p>
        </p:txBody>
      </p:sp>
      <p:pic>
        <p:nvPicPr>
          <p:cNvPr id="7" name="Picture 6"/>
          <p:cNvPicPr>
            <a:picLocks noChangeAspect="1"/>
          </p:cNvPicPr>
          <p:nvPr/>
        </p:nvPicPr>
        <p:blipFill>
          <a:blip r:embed="rId2"/>
          <a:stretch>
            <a:fillRect/>
          </a:stretch>
        </p:blipFill>
        <p:spPr>
          <a:xfrm>
            <a:off x="1776414" y="1676400"/>
            <a:ext cx="8639175" cy="3619500"/>
          </a:xfrm>
          <a:prstGeom prst="rect">
            <a:avLst/>
          </a:prstGeom>
        </p:spPr>
      </p:pic>
      <p:sp>
        <p:nvSpPr>
          <p:cNvPr id="8" name="TextBox 7"/>
          <p:cNvSpPr txBox="1"/>
          <p:nvPr/>
        </p:nvSpPr>
        <p:spPr>
          <a:xfrm>
            <a:off x="1600201" y="5372100"/>
            <a:ext cx="7272825" cy="923330"/>
          </a:xfrm>
          <a:prstGeom prst="rect">
            <a:avLst/>
          </a:prstGeom>
          <a:noFill/>
        </p:spPr>
        <p:txBody>
          <a:bodyPr wrap="none" rtlCol="0">
            <a:spAutoFit/>
          </a:bodyPr>
          <a:lstStyle/>
          <a:p>
            <a:r>
              <a:rPr lang="en-US" dirty="0"/>
              <a:t>Rewriting 1: q’1 (</a:t>
            </a:r>
            <a:r>
              <a:rPr lang="en-US" dirty="0" err="1"/>
              <a:t>ID,Dir</a:t>
            </a:r>
            <a:r>
              <a:rPr lang="en-US" dirty="0"/>
              <a:t>)</a:t>
            </a:r>
            <a:r>
              <a:rPr lang="en-US" dirty="0">
                <a:sym typeface="Wingdings" panose="05000000000000000000" pitchFamily="2" charset="2"/>
              </a:rPr>
              <a:t> V1(</a:t>
            </a:r>
            <a:r>
              <a:rPr lang="en-US" dirty="0" err="1">
                <a:sym typeface="Wingdings" panose="05000000000000000000" pitchFamily="2" charset="2"/>
              </a:rPr>
              <a:t>ID,year</a:t>
            </a:r>
            <a:r>
              <a:rPr lang="en-US" dirty="0">
                <a:sym typeface="Wingdings" panose="05000000000000000000" pitchFamily="2" charset="2"/>
              </a:rPr>
              <a:t>),</a:t>
            </a:r>
            <a:r>
              <a:rPr lang="en-US" strike="sngStrike" dirty="0">
                <a:solidFill>
                  <a:srgbClr val="C00000"/>
                </a:solidFill>
                <a:sym typeface="Wingdings" panose="05000000000000000000" pitchFamily="2" charset="2"/>
              </a:rPr>
              <a:t>V1(ID,Y’),</a:t>
            </a:r>
            <a:r>
              <a:rPr lang="en-US" dirty="0">
                <a:sym typeface="Wingdings" panose="05000000000000000000" pitchFamily="2" charset="2"/>
              </a:rPr>
              <a:t>V4(</a:t>
            </a:r>
            <a:r>
              <a:rPr lang="en-US" dirty="0" err="1">
                <a:sym typeface="Wingdings" panose="05000000000000000000" pitchFamily="2" charset="2"/>
              </a:rPr>
              <a:t>ID,Dir,Y</a:t>
            </a:r>
            <a:r>
              <a:rPr lang="en-US" dirty="0">
                <a:sym typeface="Wingdings" panose="05000000000000000000" pitchFamily="2" charset="2"/>
              </a:rPr>
              <a:t>’), </a:t>
            </a:r>
            <a:r>
              <a:rPr lang="en-US" strike="dblStrike" dirty="0">
                <a:solidFill>
                  <a:srgbClr val="002060"/>
                </a:solidFill>
                <a:sym typeface="Wingdings" panose="05000000000000000000" pitchFamily="2" charset="2"/>
              </a:rPr>
              <a:t>A&gt;$100M</a:t>
            </a:r>
            <a:endParaRPr lang="en-US" strike="dblStrike" dirty="0">
              <a:sym typeface="Wingdings" panose="05000000000000000000" pitchFamily="2" charset="2"/>
            </a:endParaRPr>
          </a:p>
          <a:p>
            <a:r>
              <a:rPr lang="en-US" dirty="0">
                <a:sym typeface="Wingdings" panose="05000000000000000000" pitchFamily="2" charset="2"/>
              </a:rPr>
              <a:t>Rewriting 2: </a:t>
            </a:r>
            <a:r>
              <a:rPr lang="en-US" dirty="0"/>
              <a:t>: q’2 (</a:t>
            </a:r>
            <a:r>
              <a:rPr lang="en-US" dirty="0" err="1"/>
              <a:t>ID,Dir</a:t>
            </a:r>
            <a:r>
              <a:rPr lang="en-US" dirty="0"/>
              <a:t>)</a:t>
            </a:r>
            <a:r>
              <a:rPr lang="en-US" dirty="0">
                <a:sym typeface="Wingdings" panose="05000000000000000000" pitchFamily="2" charset="2"/>
              </a:rPr>
              <a:t> </a:t>
            </a:r>
            <a:r>
              <a:rPr lang="en-US" b="1" dirty="0">
                <a:sym typeface="Wingdings" panose="05000000000000000000" pitchFamily="2" charset="2"/>
              </a:rPr>
              <a:t>V2(ID,A’), V1(ID,Y’),V4(</a:t>
            </a:r>
            <a:r>
              <a:rPr lang="en-US" b="1" dirty="0" err="1">
                <a:sym typeface="Wingdings" panose="05000000000000000000" pitchFamily="2" charset="2"/>
              </a:rPr>
              <a:t>ID,Dir,Y</a:t>
            </a:r>
            <a:r>
              <a:rPr lang="en-US" b="1" dirty="0">
                <a:sym typeface="Wingdings" panose="05000000000000000000" pitchFamily="2" charset="2"/>
              </a:rPr>
              <a:t>’),</a:t>
            </a:r>
            <a:r>
              <a:rPr lang="en-US" dirty="0">
                <a:sym typeface="Wingdings" panose="05000000000000000000" pitchFamily="2" charset="2"/>
              </a:rPr>
              <a:t> </a:t>
            </a:r>
            <a:r>
              <a:rPr lang="en-US" dirty="0">
                <a:solidFill>
                  <a:srgbClr val="002060"/>
                </a:solidFill>
                <a:sym typeface="Wingdings" panose="05000000000000000000" pitchFamily="2" charset="2"/>
              </a:rPr>
              <a:t>A&gt;$100M</a:t>
            </a:r>
          </a:p>
          <a:p>
            <a:r>
              <a:rPr lang="en-US" dirty="0">
                <a:solidFill>
                  <a:schemeClr val="accent1"/>
                </a:solidFill>
                <a:sym typeface="Wingdings" panose="05000000000000000000" pitchFamily="2" charset="2"/>
              </a:rPr>
              <a:t>Rewriting 3: </a:t>
            </a:r>
            <a:r>
              <a:rPr lang="en-US" dirty="0"/>
              <a:t>q’3 (</a:t>
            </a:r>
            <a:r>
              <a:rPr lang="en-US" dirty="0" err="1"/>
              <a:t>ID,Dir</a:t>
            </a:r>
            <a:r>
              <a:rPr lang="en-US" dirty="0"/>
              <a:t>)</a:t>
            </a:r>
            <a:r>
              <a:rPr lang="en-US" dirty="0">
                <a:sym typeface="Wingdings" panose="05000000000000000000" pitchFamily="2" charset="2"/>
              </a:rPr>
              <a:t> </a:t>
            </a:r>
            <a:r>
              <a:rPr lang="en-US" strike="sngStrike" dirty="0">
                <a:solidFill>
                  <a:srgbClr val="C00000"/>
                </a:solidFill>
                <a:sym typeface="Wingdings" panose="05000000000000000000" pitchFamily="2" charset="2"/>
              </a:rPr>
              <a:t>V2(ID,A’)</a:t>
            </a:r>
            <a:r>
              <a:rPr lang="en-US" dirty="0">
                <a:solidFill>
                  <a:srgbClr val="C00000"/>
                </a:solidFill>
                <a:sym typeface="Wingdings" panose="05000000000000000000" pitchFamily="2" charset="2"/>
              </a:rPr>
              <a:t>, </a:t>
            </a:r>
            <a:r>
              <a:rPr lang="en-US" dirty="0">
                <a:sym typeface="Wingdings" panose="05000000000000000000" pitchFamily="2" charset="2"/>
              </a:rPr>
              <a:t>V2(ID, amount), V4(</a:t>
            </a:r>
            <a:r>
              <a:rPr lang="en-US" dirty="0" err="1">
                <a:sym typeface="Wingdings" panose="05000000000000000000" pitchFamily="2" charset="2"/>
              </a:rPr>
              <a:t>ID,Dir,Y</a:t>
            </a:r>
            <a:r>
              <a:rPr lang="en-US" dirty="0">
                <a:sym typeface="Wingdings" panose="05000000000000000000" pitchFamily="2" charset="2"/>
              </a:rPr>
              <a:t>’), </a:t>
            </a:r>
            <a:r>
              <a:rPr lang="en-US" dirty="0">
                <a:solidFill>
                  <a:srgbClr val="002060"/>
                </a:solidFill>
                <a:sym typeface="Wingdings" panose="05000000000000000000" pitchFamily="2" charset="2"/>
              </a:rPr>
              <a:t>A&gt;$100M</a:t>
            </a:r>
            <a:endParaRPr lang="en-US" dirty="0">
              <a:solidFill>
                <a:schemeClr val="accent1"/>
              </a:solidFill>
            </a:endParaRPr>
          </a:p>
        </p:txBody>
      </p:sp>
      <p:sp>
        <p:nvSpPr>
          <p:cNvPr id="9" name="TextBox 8"/>
          <p:cNvSpPr txBox="1"/>
          <p:nvPr/>
        </p:nvSpPr>
        <p:spPr>
          <a:xfrm rot="20598561">
            <a:off x="9275853" y="5120912"/>
            <a:ext cx="2279470" cy="369332"/>
          </a:xfrm>
          <a:prstGeom prst="rect">
            <a:avLst/>
          </a:prstGeom>
          <a:noFill/>
        </p:spPr>
        <p:txBody>
          <a:bodyPr wrap="none" lIns="0" rIns="0" rtlCol="0">
            <a:spAutoFit/>
          </a:bodyPr>
          <a:lstStyle/>
          <a:p>
            <a:r>
              <a:rPr lang="en-US" sz="1600" dirty="0">
                <a:solidFill>
                  <a:schemeClr val="accent1">
                    <a:lumMod val="60000"/>
                    <a:lumOff val="40000"/>
                  </a:schemeClr>
                </a:solidFill>
                <a:latin typeface="Comic Sans MS" panose="030F0702030302020204" pitchFamily="66" charset="0"/>
              </a:rPr>
              <a:t>Interpreted</a:t>
            </a:r>
            <a:r>
              <a:rPr lang="en-US" dirty="0">
                <a:solidFill>
                  <a:schemeClr val="accent1">
                    <a:lumMod val="60000"/>
                    <a:lumOff val="40000"/>
                  </a:schemeClr>
                </a:solidFill>
                <a:latin typeface="Comic Sans MS" panose="030F0702030302020204" pitchFamily="66" charset="0"/>
              </a:rPr>
              <a:t> predicate</a:t>
            </a:r>
          </a:p>
        </p:txBody>
      </p:sp>
      <p:cxnSp>
        <p:nvCxnSpPr>
          <p:cNvPr id="11" name="Straight Arrow Connector 10"/>
          <p:cNvCxnSpPr>
            <a:stCxn id="9" idx="1"/>
          </p:cNvCxnSpPr>
          <p:nvPr/>
        </p:nvCxnSpPr>
        <p:spPr>
          <a:xfrm flipH="1">
            <a:off x="8915401" y="5632915"/>
            <a:ext cx="408471" cy="176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5099959" y="4495800"/>
            <a:ext cx="1823769" cy="369332"/>
          </a:xfrm>
          <a:prstGeom prst="rect">
            <a:avLst/>
          </a:prstGeom>
          <a:noFill/>
        </p:spPr>
        <p:txBody>
          <a:bodyPr wrap="none" rtlCol="0">
            <a:spAutoFit/>
          </a:bodyPr>
          <a:lstStyle/>
          <a:p>
            <a:r>
              <a:rPr lang="en-US" b="1" dirty="0">
                <a:solidFill>
                  <a:srgbClr val="C00000"/>
                </a:solidFill>
              </a:rPr>
              <a:t>Why not V3(I,A)?</a:t>
            </a:r>
          </a:p>
        </p:txBody>
      </p:sp>
    </p:spTree>
    <p:extLst>
      <p:ext uri="{BB962C8B-B14F-4D97-AF65-F5344CB8AC3E}">
        <p14:creationId xmlns:p14="http://schemas.microsoft.com/office/powerpoint/2010/main" val="3331740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A5692-7AA7-4719-947B-F839A6F35FFA}"/>
              </a:ext>
            </a:extLst>
          </p:cNvPr>
          <p:cNvSpPr>
            <a:spLocks noGrp="1"/>
          </p:cNvSpPr>
          <p:nvPr>
            <p:ph type="title"/>
          </p:nvPr>
        </p:nvSpPr>
        <p:spPr>
          <a:xfrm>
            <a:off x="1219201" y="431800"/>
            <a:ext cx="4319286" cy="1168400"/>
          </a:xfrm>
        </p:spPr>
        <p:txBody>
          <a:bodyPr/>
          <a:lstStyle/>
          <a:p>
            <a:r>
              <a:rPr lang="en-US" dirty="0" err="1"/>
              <a:t>rOCQ</a:t>
            </a:r>
            <a:r>
              <a:rPr lang="en-US" dirty="0"/>
              <a:t> to SQL</a:t>
            </a:r>
          </a:p>
        </p:txBody>
      </p:sp>
      <p:sp>
        <p:nvSpPr>
          <p:cNvPr id="3" name="Content Placeholder 2">
            <a:extLst>
              <a:ext uri="{FF2B5EF4-FFF2-40B4-BE49-F238E27FC236}">
                <a16:creationId xmlns:a16="http://schemas.microsoft.com/office/drawing/2014/main" id="{8F943B7E-CD9C-454B-8110-6703CEB31915}"/>
              </a:ext>
            </a:extLst>
          </p:cNvPr>
          <p:cNvSpPr>
            <a:spLocks noGrp="1"/>
          </p:cNvSpPr>
          <p:nvPr>
            <p:ph idx="1"/>
          </p:nvPr>
        </p:nvSpPr>
        <p:spPr>
          <a:xfrm>
            <a:off x="1219201" y="1803400"/>
            <a:ext cx="4267199" cy="4536954"/>
          </a:xfrm>
        </p:spPr>
        <p:txBody>
          <a:bodyPr>
            <a:normAutofit lnSpcReduction="10000"/>
          </a:bodyPr>
          <a:lstStyle/>
          <a:p>
            <a:r>
              <a:rPr lang="en-US" dirty="0"/>
              <a:t>The return clause becomes the outer select</a:t>
            </a:r>
          </a:p>
          <a:p>
            <a:r>
              <a:rPr lang="en-US" dirty="0"/>
              <a:t>Every match clause is transformed into an WITH…SELECT clause</a:t>
            </a:r>
          </a:p>
          <a:p>
            <a:r>
              <a:rPr lang="en-US" dirty="0"/>
              <a:t>When a node label can be mapped to multiple tables, a UNION is introduced</a:t>
            </a:r>
          </a:p>
          <a:p>
            <a:r>
              <a:rPr lang="en-US" dirty="0"/>
              <a:t>All edges are translated through the JOIN Tables using UNIONs where needed</a:t>
            </a:r>
          </a:p>
        </p:txBody>
      </p:sp>
      <p:pic>
        <p:nvPicPr>
          <p:cNvPr id="4" name="Picture 3">
            <a:extLst>
              <a:ext uri="{FF2B5EF4-FFF2-40B4-BE49-F238E27FC236}">
                <a16:creationId xmlns:a16="http://schemas.microsoft.com/office/drawing/2014/main" id="{B5E1D7BE-71ED-4941-8D83-A7F40AAAAB41}"/>
              </a:ext>
            </a:extLst>
          </p:cNvPr>
          <p:cNvPicPr>
            <a:picLocks noChangeAspect="1"/>
          </p:cNvPicPr>
          <p:nvPr/>
        </p:nvPicPr>
        <p:blipFill>
          <a:blip r:embed="rId2"/>
          <a:stretch>
            <a:fillRect/>
          </a:stretch>
        </p:blipFill>
        <p:spPr>
          <a:xfrm>
            <a:off x="5538487" y="787400"/>
            <a:ext cx="4835123" cy="5552954"/>
          </a:xfrm>
          <a:prstGeom prst="rect">
            <a:avLst/>
          </a:prstGeom>
        </p:spPr>
      </p:pic>
    </p:spTree>
    <p:extLst>
      <p:ext uri="{BB962C8B-B14F-4D97-AF65-F5344CB8AC3E}">
        <p14:creationId xmlns:p14="http://schemas.microsoft.com/office/powerpoint/2010/main" val="617384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DSE </a:t>
            </a:r>
            <a:r>
              <a:rPr lang="en-US" sz="6600" dirty="0"/>
              <a:t>203</a:t>
            </a:r>
          </a:p>
        </p:txBody>
      </p:sp>
      <p:sp>
        <p:nvSpPr>
          <p:cNvPr id="3" name="Subtitle 2"/>
          <p:cNvSpPr>
            <a:spLocks noGrp="1"/>
          </p:cNvSpPr>
          <p:nvPr>
            <p:ph type="subTitle" idx="1"/>
          </p:nvPr>
        </p:nvSpPr>
        <p:spPr/>
        <p:txBody>
          <a:bodyPr/>
          <a:lstStyle/>
          <a:p>
            <a:r>
              <a:rPr lang="en-US" dirty="0"/>
              <a:t>Day </a:t>
            </a:r>
            <a:r>
              <a:rPr lang="en-US" sz="2800" dirty="0"/>
              <a:t>5</a:t>
            </a:r>
            <a:r>
              <a:rPr lang="en-US" dirty="0"/>
              <a:t>: </a:t>
            </a:r>
            <a:r>
              <a:rPr lang="en-US" dirty="0" smtClean="0"/>
              <a:t>MODERN TRENDS</a:t>
            </a:r>
            <a:endParaRPr lang="en-US" dirty="0"/>
          </a:p>
        </p:txBody>
      </p:sp>
    </p:spTree>
    <p:extLst>
      <p:ext uri="{BB962C8B-B14F-4D97-AF65-F5344CB8AC3E}">
        <p14:creationId xmlns:p14="http://schemas.microsoft.com/office/powerpoint/2010/main" val="1015694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Big Stack</a:t>
            </a:r>
            <a:endParaRPr lang="en-US" dirty="0"/>
          </a:p>
        </p:txBody>
      </p:sp>
      <p:graphicFrame>
        <p:nvGraphicFramePr>
          <p:cNvPr id="4" name="Diagram 3"/>
          <p:cNvGraphicFramePr/>
          <p:nvPr>
            <p:extLst/>
          </p:nvPr>
        </p:nvGraphicFramePr>
        <p:xfrm>
          <a:off x="2458457" y="1168400"/>
          <a:ext cx="7275089" cy="4978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4161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Taxonomy of Multi-Database Systems</a:t>
            </a:r>
            <a:endParaRPr lang="en-US" dirty="0"/>
          </a:p>
        </p:txBody>
      </p:sp>
      <p:sp>
        <p:nvSpPr>
          <p:cNvPr id="3" name="Content Placeholder 2"/>
          <p:cNvSpPr>
            <a:spLocks noGrp="1"/>
          </p:cNvSpPr>
          <p:nvPr>
            <p:ph idx="1"/>
          </p:nvPr>
        </p:nvSpPr>
        <p:spPr/>
        <p:txBody>
          <a:bodyPr>
            <a:normAutofit fontScale="92500"/>
          </a:bodyPr>
          <a:lstStyle/>
          <a:p>
            <a:r>
              <a:rPr lang="en-US" dirty="0" smtClean="0"/>
              <a:t>Federated </a:t>
            </a:r>
            <a:r>
              <a:rPr lang="en-US" dirty="0"/>
              <a:t>database </a:t>
            </a:r>
            <a:r>
              <a:rPr lang="en-US" dirty="0" smtClean="0"/>
              <a:t>system</a:t>
            </a:r>
          </a:p>
          <a:p>
            <a:pPr lvl="1"/>
            <a:r>
              <a:rPr lang="en-US" dirty="0" smtClean="0"/>
              <a:t>A </a:t>
            </a:r>
            <a:r>
              <a:rPr lang="en-US" dirty="0"/>
              <a:t>collection </a:t>
            </a:r>
            <a:r>
              <a:rPr lang="en-US" dirty="0" smtClean="0"/>
              <a:t>of homogeneous </a:t>
            </a:r>
            <a:r>
              <a:rPr lang="en-US" dirty="0"/>
              <a:t>data stores and features a single </a:t>
            </a:r>
            <a:r>
              <a:rPr lang="en-US" dirty="0" smtClean="0"/>
              <a:t>standard query interface</a:t>
            </a:r>
            <a:endParaRPr lang="en-US" dirty="0"/>
          </a:p>
          <a:p>
            <a:r>
              <a:rPr lang="en-US" dirty="0"/>
              <a:t> </a:t>
            </a:r>
            <a:r>
              <a:rPr lang="en-US" dirty="0" smtClean="0"/>
              <a:t>Polyglot </a:t>
            </a:r>
            <a:r>
              <a:rPr lang="en-US" dirty="0"/>
              <a:t>system </a:t>
            </a:r>
            <a:endParaRPr lang="en-US" dirty="0" smtClean="0"/>
          </a:p>
          <a:p>
            <a:pPr lvl="1"/>
            <a:r>
              <a:rPr lang="en-US" dirty="0" smtClean="0"/>
              <a:t>Hosts </a:t>
            </a:r>
            <a:r>
              <a:rPr lang="en-US" dirty="0"/>
              <a:t>data using a collection </a:t>
            </a:r>
            <a:r>
              <a:rPr lang="en-US" dirty="0" smtClean="0"/>
              <a:t>of homogeneous </a:t>
            </a:r>
            <a:r>
              <a:rPr lang="en-US" dirty="0"/>
              <a:t>data stores and exposes multiple </a:t>
            </a:r>
            <a:r>
              <a:rPr lang="en-US" dirty="0" smtClean="0"/>
              <a:t>query interfaces </a:t>
            </a:r>
            <a:r>
              <a:rPr lang="en-US" dirty="0"/>
              <a:t>to the users.</a:t>
            </a:r>
          </a:p>
          <a:p>
            <a:r>
              <a:rPr lang="en-US" dirty="0"/>
              <a:t> </a:t>
            </a:r>
            <a:r>
              <a:rPr lang="en-US" dirty="0" smtClean="0"/>
              <a:t>Multistore </a:t>
            </a:r>
            <a:r>
              <a:rPr lang="en-US" dirty="0"/>
              <a:t>system </a:t>
            </a:r>
            <a:endParaRPr lang="en-US" dirty="0" smtClean="0"/>
          </a:p>
          <a:p>
            <a:pPr lvl="1"/>
            <a:r>
              <a:rPr lang="en-US" dirty="0" smtClean="0"/>
              <a:t>System to </a:t>
            </a:r>
            <a:r>
              <a:rPr lang="en-US" dirty="0"/>
              <a:t>manage data </a:t>
            </a:r>
            <a:r>
              <a:rPr lang="en-US" dirty="0" smtClean="0"/>
              <a:t>across heterogeneous </a:t>
            </a:r>
            <a:r>
              <a:rPr lang="en-US" dirty="0"/>
              <a:t>data stores, while supporting a </a:t>
            </a:r>
            <a:r>
              <a:rPr lang="en-US" dirty="0" smtClean="0"/>
              <a:t>single query </a:t>
            </a:r>
            <a:r>
              <a:rPr lang="en-US" dirty="0"/>
              <a:t>interface.</a:t>
            </a:r>
          </a:p>
          <a:p>
            <a:r>
              <a:rPr lang="en-US" dirty="0"/>
              <a:t> </a:t>
            </a:r>
            <a:r>
              <a:rPr lang="en-US" dirty="0" err="1" smtClean="0"/>
              <a:t>Polystore</a:t>
            </a:r>
            <a:r>
              <a:rPr lang="en-US" dirty="0" smtClean="0"/>
              <a:t> </a:t>
            </a:r>
            <a:r>
              <a:rPr lang="en-US" dirty="0"/>
              <a:t>system </a:t>
            </a:r>
            <a:endParaRPr lang="en-US" dirty="0" smtClean="0"/>
          </a:p>
          <a:p>
            <a:pPr lvl="1"/>
            <a:r>
              <a:rPr lang="en-US" dirty="0" smtClean="0"/>
              <a:t>Enables </a:t>
            </a:r>
            <a:r>
              <a:rPr lang="en-US" dirty="0"/>
              <a:t>query processing </a:t>
            </a:r>
            <a:r>
              <a:rPr lang="en-US" dirty="0" smtClean="0"/>
              <a:t>across heterogeneous </a:t>
            </a:r>
            <a:r>
              <a:rPr lang="en-US" dirty="0"/>
              <a:t>data stores and supports multiple </a:t>
            </a:r>
            <a:r>
              <a:rPr lang="en-US" dirty="0" smtClean="0"/>
              <a:t>query interfaces</a:t>
            </a:r>
            <a:r>
              <a:rPr lang="en-US" dirty="0"/>
              <a:t>.</a:t>
            </a:r>
            <a:endParaRPr lang="en-US" dirty="0"/>
          </a:p>
        </p:txBody>
      </p:sp>
    </p:spTree>
    <p:extLst>
      <p:ext uri="{BB962C8B-B14F-4D97-AF65-F5344CB8AC3E}">
        <p14:creationId xmlns:p14="http://schemas.microsoft.com/office/powerpoint/2010/main" val="1825121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1" y="627016"/>
            <a:ext cx="9753600" cy="973183"/>
          </a:xfrm>
        </p:spPr>
        <p:txBody>
          <a:bodyPr/>
          <a:lstStyle/>
          <a:p>
            <a:r>
              <a:rPr lang="en-US" dirty="0" err="1" smtClean="0"/>
              <a:t>HadoopDB</a:t>
            </a:r>
            <a:r>
              <a:rPr lang="en-US" dirty="0" smtClean="0"/>
              <a:t> </a:t>
            </a:r>
            <a:r>
              <a:rPr lang="en-US" dirty="0" smtClean="0">
                <a:sym typeface="Wingdings" panose="05000000000000000000" pitchFamily="2" charset="2"/>
              </a:rPr>
              <a:t> </a:t>
            </a:r>
            <a:r>
              <a:rPr lang="en-US" dirty="0" err="1" smtClean="0">
                <a:sym typeface="Wingdings" panose="05000000000000000000" pitchFamily="2" charset="2"/>
              </a:rPr>
              <a:t>Hadapt</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565024" y="1815896"/>
            <a:ext cx="5094702" cy="4088516"/>
          </a:xfrm>
          <a:prstGeom prst="rect">
            <a:avLst/>
          </a:prstGeom>
        </p:spPr>
      </p:pic>
      <p:pic>
        <p:nvPicPr>
          <p:cNvPr id="5" name="Picture 4"/>
          <p:cNvPicPr>
            <a:picLocks noChangeAspect="1"/>
          </p:cNvPicPr>
          <p:nvPr/>
        </p:nvPicPr>
        <p:blipFill>
          <a:blip r:embed="rId3"/>
          <a:stretch>
            <a:fillRect/>
          </a:stretch>
        </p:blipFill>
        <p:spPr>
          <a:xfrm>
            <a:off x="6598447" y="3849189"/>
            <a:ext cx="4152958" cy="2473891"/>
          </a:xfrm>
          <a:prstGeom prst="rect">
            <a:avLst/>
          </a:prstGeom>
        </p:spPr>
      </p:pic>
      <p:sp>
        <p:nvSpPr>
          <p:cNvPr id="6" name="Rectangle 5"/>
          <p:cNvSpPr/>
          <p:nvPr/>
        </p:nvSpPr>
        <p:spPr>
          <a:xfrm>
            <a:off x="5661607" y="1259344"/>
            <a:ext cx="5677989" cy="2677656"/>
          </a:xfrm>
          <a:prstGeom prst="rect">
            <a:avLst/>
          </a:prstGeom>
        </p:spPr>
        <p:txBody>
          <a:bodyPr wrap="square">
            <a:spAutoFit/>
          </a:bodyPr>
          <a:lstStyle/>
          <a:p>
            <a:pPr marL="50800">
              <a:spcBef>
                <a:spcPts val="200"/>
              </a:spcBef>
              <a:spcAft>
                <a:spcPts val="200"/>
              </a:spcAft>
            </a:pPr>
            <a:r>
              <a:rPr lang="en-US" sz="1400" dirty="0">
                <a:solidFill>
                  <a:srgbClr val="0000FF"/>
                </a:solidFill>
                <a:latin typeface="Courier New" panose="02070309020205020404" pitchFamily="49" charset="0"/>
              </a:rPr>
              <a:t>SELECT</a:t>
            </a:r>
            <a:r>
              <a:rPr lang="en-US" sz="1400" dirty="0">
                <a:solidFill>
                  <a:srgbClr val="000000"/>
                </a:solidFill>
                <a:latin typeface="Courier New" panose="02070309020205020404" pitchFamily="49" charset="0"/>
              </a:rPr>
              <a:t> S_NAME</a:t>
            </a:r>
            <a:r>
              <a:rPr lang="en-US" sz="1400" dirty="0">
                <a:solidFill>
                  <a:srgbClr val="808080"/>
                </a:solidFill>
                <a:latin typeface="Courier New" panose="02070309020205020404" pitchFamily="49" charset="0"/>
              </a:rPr>
              <a:t>,</a:t>
            </a:r>
            <a:r>
              <a:rPr lang="en-US" sz="1400" dirty="0">
                <a:solidFill>
                  <a:srgbClr val="000000"/>
                </a:solidFill>
                <a:latin typeface="Courier New" panose="02070309020205020404" pitchFamily="49" charset="0"/>
              </a:rPr>
              <a:t> S_ADDRESS </a:t>
            </a:r>
            <a:r>
              <a:rPr lang="en-US" sz="1400" dirty="0">
                <a:solidFill>
                  <a:srgbClr val="0000FF"/>
                </a:solidFill>
                <a:latin typeface="Courier New" panose="02070309020205020404" pitchFamily="49" charset="0"/>
              </a:rPr>
              <a:t>FROM</a:t>
            </a:r>
            <a:r>
              <a:rPr lang="en-US" sz="1400" dirty="0">
                <a:solidFill>
                  <a:srgbClr val="000000"/>
                </a:solidFill>
                <a:latin typeface="Courier New" panose="02070309020205020404" pitchFamily="49" charset="0"/>
              </a:rPr>
              <a:t> SUPPLIER</a:t>
            </a:r>
            <a:r>
              <a:rPr lang="en-US" sz="1400" dirty="0">
                <a:solidFill>
                  <a:srgbClr val="808080"/>
                </a:solidFill>
                <a:latin typeface="Courier New" panose="02070309020205020404" pitchFamily="49" charset="0"/>
              </a:rPr>
              <a:t>,</a:t>
            </a:r>
            <a:r>
              <a:rPr lang="en-US" sz="1400" dirty="0">
                <a:solidFill>
                  <a:srgbClr val="000000"/>
                </a:solidFill>
                <a:latin typeface="Courier New" panose="02070309020205020404" pitchFamily="49" charset="0"/>
              </a:rPr>
              <a:t> NATION</a:t>
            </a:r>
            <a:br>
              <a:rPr lang="en-US" sz="1400" dirty="0">
                <a:solidFill>
                  <a:srgbClr val="000000"/>
                </a:solidFill>
                <a:latin typeface="Courier New" panose="02070309020205020404" pitchFamily="49" charset="0"/>
              </a:rPr>
            </a:br>
            <a:r>
              <a:rPr lang="en-US" sz="1400" dirty="0">
                <a:solidFill>
                  <a:srgbClr val="0000FF"/>
                </a:solidFill>
                <a:latin typeface="Courier New" panose="02070309020205020404" pitchFamily="49" charset="0"/>
              </a:rPr>
              <a:t>WHERE</a:t>
            </a:r>
            <a:r>
              <a:rPr lang="en-US" sz="1400" dirty="0">
                <a:solidFill>
                  <a:srgbClr val="000000"/>
                </a:solidFill>
                <a:latin typeface="Courier New" panose="02070309020205020404" pitchFamily="49" charset="0"/>
              </a:rPr>
              <a:t> S_SUPPKEY </a:t>
            </a:r>
            <a:r>
              <a:rPr lang="en-US" sz="1400" dirty="0">
                <a:solidFill>
                  <a:srgbClr val="808080"/>
                </a:solidFill>
                <a:latin typeface="Courier New" panose="02070309020205020404" pitchFamily="49" charset="0"/>
              </a:rPr>
              <a:t>IN</a:t>
            </a:r>
            <a:r>
              <a:rPr lang="en-US" sz="1400" dirty="0">
                <a:solidFill>
                  <a:srgbClr val="000000"/>
                </a:solidFill>
                <a:latin typeface="Courier New" panose="02070309020205020404" pitchFamily="49" charset="0"/>
              </a:rPr>
              <a:t> </a:t>
            </a:r>
            <a:r>
              <a:rPr lang="en-US" sz="1400" dirty="0">
                <a:solidFill>
                  <a:srgbClr val="808080"/>
                </a:solidFill>
                <a:latin typeface="Courier New" panose="02070309020205020404" pitchFamily="49" charset="0"/>
              </a:rPr>
              <a:t>(</a:t>
            </a:r>
            <a:r>
              <a:rPr lang="en-US" sz="1400" dirty="0">
                <a:solidFill>
                  <a:srgbClr val="0000FF"/>
                </a:solidFill>
                <a:latin typeface="Courier New" panose="02070309020205020404" pitchFamily="49" charset="0"/>
              </a:rPr>
              <a:t>SELECT</a:t>
            </a:r>
            <a:r>
              <a:rPr lang="en-US" sz="1400" dirty="0">
                <a:solidFill>
                  <a:srgbClr val="000000"/>
                </a:solidFill>
                <a:latin typeface="Courier New" panose="02070309020205020404" pitchFamily="49" charset="0"/>
              </a:rPr>
              <a:t> PS_SUPPKEY </a:t>
            </a:r>
            <a:r>
              <a:rPr lang="en-US" sz="1400" dirty="0">
                <a:solidFill>
                  <a:srgbClr val="0000FF"/>
                </a:solidFill>
                <a:latin typeface="Courier New" panose="02070309020205020404" pitchFamily="49" charset="0"/>
              </a:rPr>
              <a:t>FROM</a:t>
            </a:r>
            <a:r>
              <a:rPr lang="en-US" sz="1400" dirty="0">
                <a:solidFill>
                  <a:srgbClr val="000000"/>
                </a:solidFill>
                <a:latin typeface="Courier New" panose="02070309020205020404" pitchFamily="49" charset="0"/>
              </a:rPr>
              <a:t> PARTSUPP</a:t>
            </a:r>
            <a:br>
              <a:rPr lang="en-US" sz="1400" dirty="0">
                <a:solidFill>
                  <a:srgbClr val="000000"/>
                </a:solidFill>
                <a:latin typeface="Courier New" panose="02070309020205020404" pitchFamily="49" charset="0"/>
              </a:rPr>
            </a:br>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WHERE</a:t>
            </a:r>
            <a:r>
              <a:rPr lang="en-US" sz="1400" dirty="0">
                <a:solidFill>
                  <a:srgbClr val="000000"/>
                </a:solidFill>
                <a:latin typeface="Courier New" panose="02070309020205020404" pitchFamily="49" charset="0"/>
              </a:rPr>
              <a:t> PS_PARTKEY </a:t>
            </a:r>
            <a:r>
              <a:rPr lang="en-US" sz="1400" dirty="0">
                <a:solidFill>
                  <a:srgbClr val="808080"/>
                </a:solidFill>
                <a:latin typeface="Courier New" panose="02070309020205020404" pitchFamily="49" charset="0"/>
              </a:rPr>
              <a:t>in</a:t>
            </a:r>
            <a:r>
              <a:rPr lang="en-US" sz="1400" dirty="0">
                <a:solidFill>
                  <a:srgbClr val="000000"/>
                </a:solidFill>
                <a:latin typeface="Courier New" panose="02070309020205020404" pitchFamily="49" charset="0"/>
              </a:rPr>
              <a:t> </a:t>
            </a:r>
            <a:r>
              <a:rPr lang="en-US" sz="1400" dirty="0">
                <a:solidFill>
                  <a:srgbClr val="808080"/>
                </a:solidFill>
                <a:latin typeface="Courier New" panose="02070309020205020404" pitchFamily="49" charset="0"/>
              </a:rPr>
              <a:t>(</a:t>
            </a:r>
            <a:r>
              <a:rPr lang="en-US" sz="1400" dirty="0">
                <a:solidFill>
                  <a:srgbClr val="0000FF"/>
                </a:solidFill>
                <a:latin typeface="Courier New" panose="02070309020205020404" pitchFamily="49" charset="0"/>
              </a:rPr>
              <a:t>SELECT</a:t>
            </a:r>
            <a:r>
              <a:rPr lang="en-US" sz="1400" dirty="0">
                <a:solidFill>
                  <a:srgbClr val="000000"/>
                </a:solidFill>
                <a:latin typeface="Courier New" panose="02070309020205020404" pitchFamily="49" charset="0"/>
              </a:rPr>
              <a:t> P_PARTKEY </a:t>
            </a:r>
            <a:r>
              <a:rPr lang="en-US" sz="1400" dirty="0">
                <a:solidFill>
                  <a:srgbClr val="0000FF"/>
                </a:solidFill>
                <a:latin typeface="Courier New" panose="02070309020205020404" pitchFamily="49" charset="0"/>
              </a:rPr>
              <a:t>FROM</a:t>
            </a:r>
            <a:r>
              <a:rPr lang="en-US" sz="1400" dirty="0">
                <a:solidFill>
                  <a:srgbClr val="000000"/>
                </a:solidFill>
                <a:latin typeface="Courier New" panose="02070309020205020404" pitchFamily="49" charset="0"/>
              </a:rPr>
              <a:t> PART </a:t>
            </a:r>
            <a:r>
              <a:rPr lang="en-US" sz="1400" dirty="0">
                <a:solidFill>
                  <a:srgbClr val="0000FF"/>
                </a:solidFill>
                <a:latin typeface="Courier New" panose="02070309020205020404" pitchFamily="49" charset="0"/>
              </a:rPr>
              <a:t>WHERE</a:t>
            </a:r>
            <a:r>
              <a:rPr lang="en-US" sz="1400" dirty="0">
                <a:solidFill>
                  <a:srgbClr val="000000"/>
                </a:solidFill>
                <a:latin typeface="Courier New" panose="02070309020205020404" pitchFamily="49" charset="0"/>
              </a:rPr>
              <a:t> P_NAME </a:t>
            </a:r>
            <a:r>
              <a:rPr lang="en-US" sz="1400" dirty="0">
                <a:solidFill>
                  <a:srgbClr val="808080"/>
                </a:solidFill>
                <a:latin typeface="Courier New" panose="02070309020205020404" pitchFamily="49" charset="0"/>
              </a:rPr>
              <a:t>like</a:t>
            </a:r>
            <a:r>
              <a:rPr lang="en-US" sz="1400" dirty="0">
                <a:solidFill>
                  <a:srgbClr val="000000"/>
                </a:solidFill>
                <a:latin typeface="Courier New" panose="02070309020205020404" pitchFamily="49" charset="0"/>
              </a:rPr>
              <a:t> </a:t>
            </a:r>
            <a:r>
              <a:rPr lang="en-US" sz="1400" dirty="0">
                <a:solidFill>
                  <a:srgbClr val="FF0000"/>
                </a:solidFill>
                <a:latin typeface="Courier New" panose="02070309020205020404" pitchFamily="49" charset="0"/>
              </a:rPr>
              <a:t>'forest%%'</a:t>
            </a:r>
            <a:r>
              <a:rPr lang="en-US" sz="1400" dirty="0">
                <a:solidFill>
                  <a:srgbClr val="808080"/>
                </a:solidFill>
                <a:latin typeface="Courier New" panose="02070309020205020404" pitchFamily="49" charset="0"/>
              </a:rPr>
              <a:t>)</a:t>
            </a:r>
            <a:r>
              <a:rPr lang="en-US" sz="1400" dirty="0">
                <a:solidFill>
                  <a:srgbClr val="000000"/>
                </a:solidFill>
                <a:latin typeface="Courier New" panose="02070309020205020404" pitchFamily="49" charset="0"/>
              </a:rPr>
              <a:t> </a:t>
            </a:r>
            <a:r>
              <a:rPr lang="en-US" sz="1400" dirty="0">
                <a:solidFill>
                  <a:srgbClr val="808080"/>
                </a:solidFill>
                <a:latin typeface="Courier New" panose="02070309020205020404" pitchFamily="49" charset="0"/>
              </a:rPr>
              <a:t>AND</a:t>
            </a:r>
            <a:r>
              <a:rPr lang="en-US" sz="1400" dirty="0">
                <a:solidFill>
                  <a:srgbClr val="000000"/>
                </a:solidFill>
                <a:latin typeface="Courier New" panose="02070309020205020404" pitchFamily="49" charset="0"/>
              </a:rPr>
              <a:t/>
            </a:r>
            <a:br>
              <a:rPr lang="en-US" sz="1400" dirty="0">
                <a:solidFill>
                  <a:srgbClr val="000000"/>
                </a:solidFill>
                <a:latin typeface="Courier New" panose="02070309020205020404" pitchFamily="49" charset="0"/>
              </a:rPr>
            </a:br>
            <a:r>
              <a:rPr lang="en-US" sz="1400" dirty="0">
                <a:solidFill>
                  <a:srgbClr val="000000"/>
                </a:solidFill>
                <a:latin typeface="Courier New" panose="02070309020205020404" pitchFamily="49" charset="0"/>
              </a:rPr>
              <a:t> PS_AVAILQTY </a:t>
            </a:r>
            <a:r>
              <a:rPr lang="en-US" sz="1400" dirty="0">
                <a:solidFill>
                  <a:srgbClr val="808080"/>
                </a:solidFill>
                <a:latin typeface="Courier New" panose="02070309020205020404" pitchFamily="49" charset="0"/>
              </a:rPr>
              <a:t>&gt;</a:t>
            </a:r>
            <a:r>
              <a:rPr lang="en-US" sz="1400" dirty="0">
                <a:solidFill>
                  <a:srgbClr val="000000"/>
                </a:solidFill>
                <a:latin typeface="Courier New" panose="02070309020205020404" pitchFamily="49" charset="0"/>
              </a:rPr>
              <a:t> </a:t>
            </a:r>
            <a:r>
              <a:rPr lang="en-US" sz="1400" dirty="0">
                <a:solidFill>
                  <a:srgbClr val="808080"/>
                </a:solidFill>
                <a:latin typeface="Courier New" panose="02070309020205020404" pitchFamily="49" charset="0"/>
              </a:rPr>
              <a:t>(</a:t>
            </a:r>
            <a:r>
              <a:rPr lang="en-US" sz="1400" dirty="0">
                <a:solidFill>
                  <a:srgbClr val="0000FF"/>
                </a:solidFill>
                <a:latin typeface="Courier New" panose="02070309020205020404" pitchFamily="49" charset="0"/>
              </a:rPr>
              <a:t>SELECT</a:t>
            </a:r>
            <a:r>
              <a:rPr lang="en-US" sz="1400" dirty="0">
                <a:solidFill>
                  <a:srgbClr val="000000"/>
                </a:solidFill>
                <a:latin typeface="Courier New" panose="02070309020205020404" pitchFamily="49" charset="0"/>
              </a:rPr>
              <a:t> 0.5</a:t>
            </a:r>
            <a:r>
              <a:rPr lang="en-US" sz="1400" dirty="0">
                <a:solidFill>
                  <a:srgbClr val="808080"/>
                </a:solidFill>
                <a:latin typeface="Courier New" panose="02070309020205020404" pitchFamily="49" charset="0"/>
              </a:rPr>
              <a:t>*</a:t>
            </a:r>
            <a:r>
              <a:rPr lang="en-US" sz="1400" dirty="0">
                <a:solidFill>
                  <a:srgbClr val="FF00FF"/>
                </a:solidFill>
                <a:latin typeface="Courier New" panose="02070309020205020404" pitchFamily="49" charset="0"/>
              </a:rPr>
              <a:t>sum</a:t>
            </a:r>
            <a:r>
              <a:rPr lang="en-US" sz="1400" dirty="0">
                <a:solidFill>
                  <a:srgbClr val="808080"/>
                </a:solidFill>
                <a:latin typeface="Courier New" panose="02070309020205020404" pitchFamily="49" charset="0"/>
              </a:rPr>
              <a:t>(</a:t>
            </a:r>
            <a:r>
              <a:rPr lang="en-US" sz="1400" dirty="0">
                <a:solidFill>
                  <a:srgbClr val="000000"/>
                </a:solidFill>
                <a:latin typeface="Courier New" panose="02070309020205020404" pitchFamily="49" charset="0"/>
              </a:rPr>
              <a:t>L_QUANTITY</a:t>
            </a:r>
            <a:r>
              <a:rPr lang="en-US" sz="1400" dirty="0">
                <a:solidFill>
                  <a:srgbClr val="808080"/>
                </a:solidFill>
                <a:latin typeface="Courier New" panose="02070309020205020404" pitchFamily="49" charset="0"/>
              </a:rPr>
              <a:t>)</a:t>
            </a:r>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FROM</a:t>
            </a:r>
            <a:r>
              <a:rPr lang="en-US" sz="1400" dirty="0">
                <a:solidFill>
                  <a:srgbClr val="000000"/>
                </a:solidFill>
                <a:latin typeface="Courier New" panose="02070309020205020404" pitchFamily="49" charset="0"/>
              </a:rPr>
              <a:t> LINEITEM </a:t>
            </a:r>
            <a:r>
              <a:rPr lang="en-US" sz="1400" dirty="0">
                <a:solidFill>
                  <a:srgbClr val="0000FF"/>
                </a:solidFill>
                <a:latin typeface="Courier New" panose="02070309020205020404" pitchFamily="49" charset="0"/>
              </a:rPr>
              <a:t>WHERE</a:t>
            </a:r>
            <a:r>
              <a:rPr lang="en-US" sz="1400" dirty="0">
                <a:solidFill>
                  <a:srgbClr val="000000"/>
                </a:solidFill>
                <a:latin typeface="Courier New" panose="02070309020205020404" pitchFamily="49" charset="0"/>
              </a:rPr>
              <a:t> L_PARTKEY </a:t>
            </a:r>
            <a:r>
              <a:rPr lang="en-US" sz="1400" dirty="0">
                <a:solidFill>
                  <a:srgbClr val="808080"/>
                </a:solidFill>
                <a:latin typeface="Courier New" panose="02070309020205020404" pitchFamily="49" charset="0"/>
              </a:rPr>
              <a:t>=</a:t>
            </a:r>
            <a:r>
              <a:rPr lang="en-US" sz="1400" dirty="0">
                <a:solidFill>
                  <a:srgbClr val="000000"/>
                </a:solidFill>
                <a:latin typeface="Courier New" panose="02070309020205020404" pitchFamily="49" charset="0"/>
              </a:rPr>
              <a:t> PS_PARTKEY </a:t>
            </a:r>
            <a:r>
              <a:rPr lang="en-US" sz="1400" dirty="0">
                <a:solidFill>
                  <a:srgbClr val="808080"/>
                </a:solidFill>
                <a:latin typeface="Courier New" panose="02070309020205020404" pitchFamily="49" charset="0"/>
              </a:rPr>
              <a:t>AND</a:t>
            </a:r>
            <a:r>
              <a:rPr lang="en-US" sz="1400" dirty="0">
                <a:solidFill>
                  <a:srgbClr val="000000"/>
                </a:solidFill>
                <a:latin typeface="Courier New" panose="02070309020205020404" pitchFamily="49" charset="0"/>
              </a:rPr>
              <a:t/>
            </a:r>
            <a:br>
              <a:rPr lang="en-US" sz="1400" dirty="0">
                <a:solidFill>
                  <a:srgbClr val="000000"/>
                </a:solidFill>
                <a:latin typeface="Courier New" panose="02070309020205020404" pitchFamily="49" charset="0"/>
              </a:rPr>
            </a:br>
            <a:r>
              <a:rPr lang="en-US" sz="1400" dirty="0">
                <a:solidFill>
                  <a:srgbClr val="000000"/>
                </a:solidFill>
                <a:latin typeface="Courier New" panose="02070309020205020404" pitchFamily="49" charset="0"/>
              </a:rPr>
              <a:t>  L_SUPPKEY </a:t>
            </a:r>
            <a:r>
              <a:rPr lang="en-US" sz="1400" dirty="0">
                <a:solidFill>
                  <a:srgbClr val="808080"/>
                </a:solidFill>
                <a:latin typeface="Courier New" panose="02070309020205020404" pitchFamily="49" charset="0"/>
              </a:rPr>
              <a:t>=</a:t>
            </a:r>
            <a:r>
              <a:rPr lang="en-US" sz="1400" dirty="0">
                <a:solidFill>
                  <a:srgbClr val="000000"/>
                </a:solidFill>
                <a:latin typeface="Courier New" panose="02070309020205020404" pitchFamily="49" charset="0"/>
              </a:rPr>
              <a:t> PS_SUPPKEY </a:t>
            </a:r>
            <a:r>
              <a:rPr lang="en-US" sz="1400" dirty="0">
                <a:solidFill>
                  <a:srgbClr val="808080"/>
                </a:solidFill>
                <a:latin typeface="Courier New" panose="02070309020205020404" pitchFamily="49" charset="0"/>
              </a:rPr>
              <a:t>AND</a:t>
            </a:r>
            <a:r>
              <a:rPr lang="en-US" sz="1400" dirty="0">
                <a:solidFill>
                  <a:srgbClr val="000000"/>
                </a:solidFill>
                <a:latin typeface="Courier New" panose="02070309020205020404" pitchFamily="49" charset="0"/>
              </a:rPr>
              <a:t> L_SHIPDATE </a:t>
            </a:r>
            <a:r>
              <a:rPr lang="en-US" sz="1400" dirty="0">
                <a:solidFill>
                  <a:srgbClr val="808080"/>
                </a:solidFill>
                <a:latin typeface="Courier New" panose="02070309020205020404" pitchFamily="49" charset="0"/>
              </a:rPr>
              <a:t>&gt;=</a:t>
            </a:r>
            <a:r>
              <a:rPr lang="en-US" sz="1400" dirty="0">
                <a:solidFill>
                  <a:srgbClr val="000000"/>
                </a:solidFill>
                <a:latin typeface="Courier New" panose="02070309020205020404" pitchFamily="49" charset="0"/>
              </a:rPr>
              <a:t> </a:t>
            </a:r>
            <a:r>
              <a:rPr lang="en-US" sz="1400" dirty="0">
                <a:solidFill>
                  <a:srgbClr val="FF0000"/>
                </a:solidFill>
                <a:latin typeface="Courier New" panose="02070309020205020404" pitchFamily="49" charset="0"/>
              </a:rPr>
              <a:t>'1994-01-01'</a:t>
            </a:r>
            <a:r>
              <a:rPr lang="en-US" sz="1400" dirty="0">
                <a:solidFill>
                  <a:srgbClr val="000000"/>
                </a:solidFill>
                <a:latin typeface="Courier New" panose="02070309020205020404" pitchFamily="49" charset="0"/>
              </a:rPr>
              <a:t> </a:t>
            </a:r>
            <a:r>
              <a:rPr lang="en-US" sz="1400" dirty="0">
                <a:solidFill>
                  <a:srgbClr val="808080"/>
                </a:solidFill>
                <a:latin typeface="Courier New" panose="02070309020205020404" pitchFamily="49" charset="0"/>
              </a:rPr>
              <a:t>AND</a:t>
            </a:r>
            <a:r>
              <a:rPr lang="en-US" sz="1400" dirty="0">
                <a:solidFill>
                  <a:srgbClr val="000000"/>
                </a:solidFill>
                <a:latin typeface="Courier New" panose="02070309020205020404" pitchFamily="49" charset="0"/>
              </a:rPr>
              <a:t/>
            </a:r>
            <a:br>
              <a:rPr lang="en-US" sz="1400" dirty="0">
                <a:solidFill>
                  <a:srgbClr val="000000"/>
                </a:solidFill>
                <a:latin typeface="Courier New" panose="02070309020205020404" pitchFamily="49" charset="0"/>
              </a:rPr>
            </a:br>
            <a:r>
              <a:rPr lang="en-US" sz="1400" dirty="0">
                <a:solidFill>
                  <a:srgbClr val="000000"/>
                </a:solidFill>
                <a:latin typeface="Courier New" panose="02070309020205020404" pitchFamily="49" charset="0"/>
              </a:rPr>
              <a:t>  L_SHIPDATE </a:t>
            </a:r>
            <a:r>
              <a:rPr lang="en-US" sz="1400" dirty="0">
                <a:solidFill>
                  <a:srgbClr val="808080"/>
                </a:solidFill>
                <a:latin typeface="Courier New" panose="02070309020205020404" pitchFamily="49" charset="0"/>
              </a:rPr>
              <a:t>&lt;</a:t>
            </a:r>
            <a:r>
              <a:rPr lang="en-US" sz="1400" dirty="0">
                <a:solidFill>
                  <a:srgbClr val="000000"/>
                </a:solidFill>
                <a:latin typeface="Courier New" panose="02070309020205020404" pitchFamily="49" charset="0"/>
              </a:rPr>
              <a:t> </a:t>
            </a:r>
            <a:r>
              <a:rPr lang="en-US" sz="1400" dirty="0" err="1">
                <a:solidFill>
                  <a:srgbClr val="FF00FF"/>
                </a:solidFill>
                <a:latin typeface="Courier New" panose="02070309020205020404" pitchFamily="49" charset="0"/>
              </a:rPr>
              <a:t>dateadd</a:t>
            </a:r>
            <a:r>
              <a:rPr lang="en-US" sz="1400" dirty="0">
                <a:solidFill>
                  <a:srgbClr val="808080"/>
                </a:solidFill>
                <a:latin typeface="Courier New" panose="02070309020205020404" pitchFamily="49" charset="0"/>
              </a:rPr>
              <a:t>(</a:t>
            </a:r>
            <a:r>
              <a:rPr lang="en-US" sz="1400" dirty="0">
                <a:solidFill>
                  <a:srgbClr val="000000"/>
                </a:solidFill>
                <a:latin typeface="Courier New" panose="02070309020205020404" pitchFamily="49" charset="0"/>
              </a:rPr>
              <a:t>yy</a:t>
            </a:r>
            <a:r>
              <a:rPr lang="en-US" sz="1400" dirty="0">
                <a:solidFill>
                  <a:srgbClr val="808080"/>
                </a:solidFill>
                <a:latin typeface="Courier New" panose="02070309020205020404" pitchFamily="49" charset="0"/>
              </a:rPr>
              <a:t>,</a:t>
            </a:r>
            <a:r>
              <a:rPr lang="en-US" sz="1400" dirty="0">
                <a:solidFill>
                  <a:srgbClr val="000000"/>
                </a:solidFill>
                <a:latin typeface="Courier New" panose="02070309020205020404" pitchFamily="49" charset="0"/>
              </a:rPr>
              <a:t>1</a:t>
            </a:r>
            <a:r>
              <a:rPr lang="en-US" sz="1400" dirty="0">
                <a:solidFill>
                  <a:srgbClr val="808080"/>
                </a:solidFill>
                <a:latin typeface="Courier New" panose="02070309020205020404" pitchFamily="49" charset="0"/>
              </a:rPr>
              <a:t>,</a:t>
            </a:r>
            <a:r>
              <a:rPr lang="en-US" sz="1400" dirty="0">
                <a:solidFill>
                  <a:srgbClr val="FF0000"/>
                </a:solidFill>
                <a:latin typeface="Courier New" panose="02070309020205020404" pitchFamily="49" charset="0"/>
              </a:rPr>
              <a:t>'1994-01-01'</a:t>
            </a:r>
            <a:r>
              <a:rPr lang="en-US" sz="1400" dirty="0">
                <a:solidFill>
                  <a:srgbClr val="808080"/>
                </a:solidFill>
                <a:latin typeface="Courier New" panose="02070309020205020404" pitchFamily="49" charset="0"/>
              </a:rPr>
              <a:t>)))</a:t>
            </a:r>
            <a:r>
              <a:rPr lang="en-US" sz="1400" dirty="0">
                <a:solidFill>
                  <a:srgbClr val="000000"/>
                </a:solidFill>
                <a:latin typeface="Courier New" panose="02070309020205020404" pitchFamily="49" charset="0"/>
              </a:rPr>
              <a:t> </a:t>
            </a:r>
            <a:r>
              <a:rPr lang="en-US" sz="1400" dirty="0">
                <a:solidFill>
                  <a:srgbClr val="808080"/>
                </a:solidFill>
                <a:latin typeface="Courier New" panose="02070309020205020404" pitchFamily="49" charset="0"/>
              </a:rPr>
              <a:t>AND</a:t>
            </a:r>
            <a:r>
              <a:rPr lang="en-US" sz="1400" dirty="0">
                <a:solidFill>
                  <a:srgbClr val="000000"/>
                </a:solidFill>
                <a:latin typeface="Courier New" panose="02070309020205020404" pitchFamily="49" charset="0"/>
              </a:rPr>
              <a:t> S_NATIONKEY </a:t>
            </a:r>
            <a:r>
              <a:rPr lang="en-US" sz="1400" dirty="0">
                <a:solidFill>
                  <a:srgbClr val="808080"/>
                </a:solidFill>
                <a:latin typeface="Courier New" panose="02070309020205020404" pitchFamily="49" charset="0"/>
              </a:rPr>
              <a:t>=</a:t>
            </a:r>
            <a:r>
              <a:rPr lang="en-US" sz="1400" dirty="0">
                <a:solidFill>
                  <a:srgbClr val="000000"/>
                </a:solidFill>
                <a:latin typeface="Courier New" panose="02070309020205020404" pitchFamily="49" charset="0"/>
              </a:rPr>
              <a:t> N_NATIONKEY </a:t>
            </a:r>
            <a:r>
              <a:rPr lang="en-US" sz="1400" dirty="0">
                <a:solidFill>
                  <a:srgbClr val="808080"/>
                </a:solidFill>
                <a:latin typeface="Courier New" panose="02070309020205020404" pitchFamily="49" charset="0"/>
              </a:rPr>
              <a:t>AND</a:t>
            </a:r>
            <a:r>
              <a:rPr lang="en-US" sz="1400" dirty="0">
                <a:solidFill>
                  <a:srgbClr val="000000"/>
                </a:solidFill>
                <a:latin typeface="Courier New" panose="02070309020205020404" pitchFamily="49" charset="0"/>
              </a:rPr>
              <a:t> N_NAME </a:t>
            </a:r>
            <a:r>
              <a:rPr lang="en-US" sz="1400" dirty="0">
                <a:solidFill>
                  <a:srgbClr val="808080"/>
                </a:solidFill>
                <a:latin typeface="Courier New" panose="02070309020205020404" pitchFamily="49" charset="0"/>
              </a:rPr>
              <a:t>=</a:t>
            </a:r>
            <a:r>
              <a:rPr lang="en-US" sz="1400" dirty="0">
                <a:solidFill>
                  <a:srgbClr val="FF0000"/>
                </a:solidFill>
                <a:latin typeface="Courier New" panose="02070309020205020404" pitchFamily="49" charset="0"/>
              </a:rPr>
              <a:t> 'CANADA'</a:t>
            </a:r>
            <a:r>
              <a:rPr lang="en-US" sz="1400" dirty="0">
                <a:solidFill>
                  <a:srgbClr val="000000"/>
                </a:solidFill>
                <a:latin typeface="Courier New" panose="02070309020205020404" pitchFamily="49" charset="0"/>
              </a:rPr>
              <a:t/>
            </a:r>
            <a:br>
              <a:rPr lang="en-US" sz="1400" dirty="0">
                <a:solidFill>
                  <a:srgbClr val="000000"/>
                </a:solidFill>
                <a:latin typeface="Courier New" panose="02070309020205020404" pitchFamily="49" charset="0"/>
              </a:rPr>
            </a:br>
            <a:r>
              <a:rPr lang="en-US" sz="1400" dirty="0">
                <a:solidFill>
                  <a:srgbClr val="0000FF"/>
                </a:solidFill>
                <a:latin typeface="Courier New" panose="02070309020205020404" pitchFamily="49" charset="0"/>
              </a:rPr>
              <a:t>ORDER BY</a:t>
            </a:r>
            <a:r>
              <a:rPr lang="en-US" sz="1400" dirty="0">
                <a:solidFill>
                  <a:srgbClr val="000000"/>
                </a:solidFill>
                <a:latin typeface="Courier New" panose="02070309020205020404" pitchFamily="49" charset="0"/>
              </a:rPr>
              <a:t> </a:t>
            </a:r>
            <a:r>
              <a:rPr lang="en-US" sz="1400" dirty="0" smtClean="0">
                <a:solidFill>
                  <a:srgbClr val="000000"/>
                </a:solidFill>
                <a:latin typeface="Courier New" panose="02070309020205020404" pitchFamily="49" charset="0"/>
              </a:rPr>
              <a:t>S_NAME</a:t>
            </a:r>
            <a:endParaRPr lang="en-US" sz="1400" dirty="0">
              <a:solidFill>
                <a:srgbClr val="000000"/>
              </a:solidFill>
              <a:latin typeface="Courier New" panose="02070309020205020404" pitchFamily="49" charset="0"/>
            </a:endParaRPr>
          </a:p>
        </p:txBody>
      </p:sp>
    </p:spTree>
    <p:extLst>
      <p:ext uri="{BB962C8B-B14F-4D97-AF65-F5344CB8AC3E}">
        <p14:creationId xmlns:p14="http://schemas.microsoft.com/office/powerpoint/2010/main" val="1016275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1" y="644434"/>
            <a:ext cx="9753600" cy="955766"/>
          </a:xfrm>
        </p:spPr>
        <p:txBody>
          <a:bodyPr/>
          <a:lstStyle/>
          <a:p>
            <a:r>
              <a:rPr lang="en-US" dirty="0" err="1" smtClean="0"/>
              <a:t>Polybase</a:t>
            </a:r>
            <a:r>
              <a:rPr lang="en-US" dirty="0" smtClean="0"/>
              <a:t> (Microsoft)</a:t>
            </a:r>
            <a:endParaRPr lang="en-US" dirty="0"/>
          </a:p>
        </p:txBody>
      </p:sp>
      <p:pic>
        <p:nvPicPr>
          <p:cNvPr id="5" name="Content Placeholder 4"/>
          <p:cNvPicPr>
            <a:picLocks noGrp="1" noChangeAspect="1"/>
          </p:cNvPicPr>
          <p:nvPr>
            <p:ph idx="1"/>
          </p:nvPr>
        </p:nvPicPr>
        <p:blipFill>
          <a:blip r:embed="rId2"/>
          <a:stretch>
            <a:fillRect/>
          </a:stretch>
        </p:blipFill>
        <p:spPr>
          <a:xfrm>
            <a:off x="1352583" y="1803400"/>
            <a:ext cx="9486833" cy="4267200"/>
          </a:xfrm>
          <a:prstGeom prst="rect">
            <a:avLst/>
          </a:prstGeom>
        </p:spPr>
      </p:pic>
      <p:pic>
        <p:nvPicPr>
          <p:cNvPr id="4" name="Picture 3"/>
          <p:cNvPicPr>
            <a:picLocks noChangeAspect="1"/>
          </p:cNvPicPr>
          <p:nvPr/>
        </p:nvPicPr>
        <p:blipFill>
          <a:blip r:embed="rId3"/>
          <a:stretch>
            <a:fillRect/>
          </a:stretch>
        </p:blipFill>
        <p:spPr>
          <a:xfrm>
            <a:off x="5207725" y="955585"/>
            <a:ext cx="2811099" cy="746215"/>
          </a:xfrm>
          <a:prstGeom prst="rect">
            <a:avLst/>
          </a:prstGeom>
        </p:spPr>
      </p:pic>
    </p:spTree>
    <p:extLst>
      <p:ext uri="{BB962C8B-B14F-4D97-AF65-F5344CB8AC3E}">
        <p14:creationId xmlns:p14="http://schemas.microsoft.com/office/powerpoint/2010/main" val="205133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1" y="644434"/>
            <a:ext cx="9753600" cy="955766"/>
          </a:xfrm>
        </p:spPr>
        <p:txBody>
          <a:bodyPr/>
          <a:lstStyle/>
          <a:p>
            <a:r>
              <a:rPr lang="en-US" dirty="0" err="1" smtClean="0"/>
              <a:t>Polybase</a:t>
            </a:r>
            <a:r>
              <a:rPr lang="en-US" dirty="0" smtClean="0"/>
              <a:t> (Microsoft)</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44731" y="1600200"/>
            <a:ext cx="10648772" cy="4757634"/>
          </a:xfrm>
          <a:prstGeom prst="rect">
            <a:avLst/>
          </a:prstGeom>
        </p:spPr>
      </p:pic>
    </p:spTree>
    <p:extLst>
      <p:ext uri="{BB962C8B-B14F-4D97-AF65-F5344CB8AC3E}">
        <p14:creationId xmlns:p14="http://schemas.microsoft.com/office/powerpoint/2010/main" val="111881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1" y="740228"/>
            <a:ext cx="9753600" cy="859971"/>
          </a:xfrm>
        </p:spPr>
        <p:txBody>
          <a:bodyPr/>
          <a:lstStyle/>
          <a:p>
            <a:r>
              <a:rPr lang="en-US" dirty="0" smtClean="0"/>
              <a:t>BIGDAWG (</a:t>
            </a:r>
            <a:r>
              <a:rPr lang="en-US" dirty="0" err="1" smtClean="0"/>
              <a:t>MIT+Collaborators</a:t>
            </a:r>
            <a:r>
              <a:rPr lang="en-US" dirty="0" smtClean="0"/>
              <a:t>)</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123768" y="1600200"/>
            <a:ext cx="9944466" cy="4744791"/>
          </a:xfrm>
          <a:prstGeom prst="rect">
            <a:avLst/>
          </a:prstGeom>
        </p:spPr>
      </p:pic>
    </p:spTree>
    <p:extLst>
      <p:ext uri="{BB962C8B-B14F-4D97-AF65-F5344CB8AC3E}">
        <p14:creationId xmlns:p14="http://schemas.microsoft.com/office/powerpoint/2010/main" val="3588085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Queries in BIGDAWG</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984738" y="1639573"/>
            <a:ext cx="10656643" cy="4594853"/>
          </a:xfrm>
          <a:prstGeom prst="rect">
            <a:avLst/>
          </a:prstGeom>
        </p:spPr>
      </p:pic>
    </p:spTree>
    <p:extLst>
      <p:ext uri="{BB962C8B-B14F-4D97-AF65-F5344CB8AC3E}">
        <p14:creationId xmlns:p14="http://schemas.microsoft.com/office/powerpoint/2010/main" val="403663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Queries in BIGDAWG</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138988" y="1803400"/>
            <a:ext cx="10606801" cy="4508255"/>
          </a:xfrm>
          <a:prstGeom prst="rect">
            <a:avLst/>
          </a:prstGeom>
        </p:spPr>
      </p:pic>
    </p:spTree>
    <p:extLst>
      <p:ext uri="{BB962C8B-B14F-4D97-AF65-F5344CB8AC3E}">
        <p14:creationId xmlns:p14="http://schemas.microsoft.com/office/powerpoint/2010/main" val="3255391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30400" y="609600"/>
            <a:ext cx="7772400" cy="587376"/>
          </a:xfrm>
        </p:spPr>
        <p:txBody>
          <a:bodyPr>
            <a:normAutofit/>
          </a:bodyPr>
          <a:lstStyle/>
          <a:p>
            <a:pPr>
              <a:defRPr/>
            </a:pPr>
            <a:r>
              <a:rPr lang="en-US" dirty="0"/>
              <a:t>The Bucket Algorithm: Summary	</a:t>
            </a:r>
          </a:p>
        </p:txBody>
      </p:sp>
      <p:sp>
        <p:nvSpPr>
          <p:cNvPr id="187394" name="Content Placeholder 3"/>
          <p:cNvSpPr>
            <a:spLocks noGrp="1"/>
          </p:cNvSpPr>
          <p:nvPr>
            <p:ph idx="1"/>
          </p:nvPr>
        </p:nvSpPr>
        <p:spPr>
          <a:xfrm>
            <a:off x="1981200" y="1463677"/>
            <a:ext cx="8178800" cy="4594225"/>
          </a:xfrm>
        </p:spPr>
        <p:txBody>
          <a:bodyPr/>
          <a:lstStyle/>
          <a:p>
            <a:r>
              <a:rPr lang="en-US" altLang="en-US" dirty="0"/>
              <a:t>Cuts down the number of rewriting that need to be considered, especially if views apply many interpreted predicates</a:t>
            </a:r>
          </a:p>
          <a:p>
            <a:r>
              <a:rPr lang="en-US" altLang="en-US" dirty="0"/>
              <a:t>The search space can still be large because the algorithm does not consider the </a:t>
            </a:r>
            <a:r>
              <a:rPr lang="en-US" altLang="en-US" i="1" dirty="0"/>
              <a:t>interactions</a:t>
            </a:r>
            <a:r>
              <a:rPr lang="en-US" altLang="en-US" dirty="0"/>
              <a:t> between different subgoals</a:t>
            </a:r>
          </a:p>
          <a:p>
            <a:pPr lvl="1"/>
            <a:r>
              <a:rPr lang="en-US" altLang="en-US" dirty="0"/>
              <a:t>Interactions</a:t>
            </a:r>
          </a:p>
          <a:p>
            <a:pPr lvl="2"/>
            <a:r>
              <a:rPr lang="en-US" altLang="en-US" dirty="0"/>
              <a:t>join predicates in the query body</a:t>
            </a:r>
          </a:p>
          <a:p>
            <a:pPr lvl="2"/>
            <a:r>
              <a:rPr lang="en-US" altLang="en-US" dirty="0"/>
              <a:t>These predicates determine which other subgoals from the view should be used with the view</a:t>
            </a:r>
          </a:p>
          <a:p>
            <a:pPr lvl="1"/>
            <a:r>
              <a:rPr lang="en-US" altLang="en-US" dirty="0"/>
              <a:t>Addressed by the </a:t>
            </a:r>
            <a:r>
              <a:rPr lang="en-US" altLang="en-US" dirty="0" err="1"/>
              <a:t>Minicon</a:t>
            </a:r>
            <a:r>
              <a:rPr lang="en-US" altLang="en-US" dirty="0"/>
              <a:t> Algorithm</a:t>
            </a:r>
          </a:p>
        </p:txBody>
      </p:sp>
    </p:spTree>
    <p:extLst>
      <p:ext uri="{BB962C8B-B14F-4D97-AF65-F5344CB8AC3E}">
        <p14:creationId xmlns:p14="http://schemas.microsoft.com/office/powerpoint/2010/main" val="2498897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Queries in BIGDAWG</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055077" y="1803400"/>
            <a:ext cx="10536116" cy="3996458"/>
          </a:xfrm>
          <a:prstGeom prst="rect">
            <a:avLst/>
          </a:prstGeom>
        </p:spPr>
      </p:pic>
    </p:spTree>
    <p:extLst>
      <p:ext uri="{BB962C8B-B14F-4D97-AF65-F5344CB8AC3E}">
        <p14:creationId xmlns:p14="http://schemas.microsoft.com/office/powerpoint/2010/main" val="1234931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CloudMDSQL</a:t>
            </a:r>
            <a:r>
              <a:rPr lang="en-US" dirty="0" smtClean="0"/>
              <a:t> (INRIA)</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226527" y="1803400"/>
            <a:ext cx="5217952" cy="2254794"/>
          </a:xfrm>
          <a:prstGeom prst="rect">
            <a:avLst/>
          </a:prstGeom>
        </p:spPr>
      </p:pic>
      <p:pic>
        <p:nvPicPr>
          <p:cNvPr id="5" name="Picture 4"/>
          <p:cNvPicPr>
            <a:picLocks noChangeAspect="1"/>
          </p:cNvPicPr>
          <p:nvPr/>
        </p:nvPicPr>
        <p:blipFill>
          <a:blip r:embed="rId3"/>
          <a:stretch>
            <a:fillRect/>
          </a:stretch>
        </p:blipFill>
        <p:spPr>
          <a:xfrm>
            <a:off x="1512162" y="4058194"/>
            <a:ext cx="4848225" cy="2000250"/>
          </a:xfrm>
          <a:prstGeom prst="rect">
            <a:avLst/>
          </a:prstGeom>
        </p:spPr>
      </p:pic>
      <p:pic>
        <p:nvPicPr>
          <p:cNvPr id="6" name="Picture 5"/>
          <p:cNvPicPr>
            <a:picLocks noChangeAspect="1"/>
          </p:cNvPicPr>
          <p:nvPr/>
        </p:nvPicPr>
        <p:blipFill>
          <a:blip r:embed="rId4"/>
          <a:stretch>
            <a:fillRect/>
          </a:stretch>
        </p:blipFill>
        <p:spPr>
          <a:xfrm>
            <a:off x="6865541" y="2618643"/>
            <a:ext cx="4392895" cy="3736114"/>
          </a:xfrm>
          <a:prstGeom prst="rect">
            <a:avLst/>
          </a:prstGeom>
        </p:spPr>
      </p:pic>
      <p:sp>
        <p:nvSpPr>
          <p:cNvPr id="7" name="TextBox 6"/>
          <p:cNvSpPr txBox="1"/>
          <p:nvPr/>
        </p:nvSpPr>
        <p:spPr>
          <a:xfrm>
            <a:off x="6698274" y="1018570"/>
            <a:ext cx="5100500" cy="1569660"/>
          </a:xfrm>
          <a:prstGeom prst="rect">
            <a:avLst/>
          </a:prstGeom>
          <a:noFill/>
        </p:spPr>
        <p:txBody>
          <a:bodyPr wrap="square" rtlCol="0">
            <a:spAutoFit/>
          </a:bodyPr>
          <a:lstStyle/>
          <a:p>
            <a:r>
              <a:rPr lang="en-US" sz="1600" dirty="0" smtClean="0"/>
              <a:t>Given </a:t>
            </a:r>
            <a:r>
              <a:rPr lang="en-US" sz="1600" dirty="0"/>
              <a:t>a set of keywords k1, k2, k3, find the 10 biggest communities and, for each community, find the 20 most influencers. For each of these influencers, the system must return the number of influenced entities inside the community, the influencer’s id, name and account creation date and the last published document. </a:t>
            </a:r>
          </a:p>
        </p:txBody>
      </p:sp>
    </p:spTree>
    <p:extLst>
      <p:ext uri="{BB962C8B-B14F-4D97-AF65-F5344CB8AC3E}">
        <p14:creationId xmlns:p14="http://schemas.microsoft.com/office/powerpoint/2010/main" val="2631255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343026" y="606062"/>
            <a:ext cx="9505950" cy="5924550"/>
          </a:xfrm>
          <a:prstGeom prst="rect">
            <a:avLst/>
          </a:prstGeom>
        </p:spPr>
      </p:pic>
    </p:spTree>
    <p:extLst>
      <p:ext uri="{BB962C8B-B14F-4D97-AF65-F5344CB8AC3E}">
        <p14:creationId xmlns:p14="http://schemas.microsoft.com/office/powerpoint/2010/main" val="635918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219201" y="1803400"/>
            <a:ext cx="9534525" cy="4029075"/>
          </a:xfrm>
          <a:prstGeom prst="rect">
            <a:avLst/>
          </a:prstGeom>
        </p:spPr>
      </p:pic>
      <p:pic>
        <p:nvPicPr>
          <p:cNvPr id="5" name="Picture 4"/>
          <p:cNvPicPr>
            <a:picLocks noChangeAspect="1"/>
          </p:cNvPicPr>
          <p:nvPr/>
        </p:nvPicPr>
        <p:blipFill>
          <a:blip r:embed="rId3"/>
          <a:stretch>
            <a:fillRect/>
          </a:stretch>
        </p:blipFill>
        <p:spPr>
          <a:xfrm>
            <a:off x="1247775" y="1600200"/>
            <a:ext cx="9477375" cy="238125"/>
          </a:xfrm>
          <a:prstGeom prst="rect">
            <a:avLst/>
          </a:prstGeom>
        </p:spPr>
      </p:pic>
      <p:pic>
        <p:nvPicPr>
          <p:cNvPr id="6" name="Picture 5"/>
          <p:cNvPicPr>
            <a:picLocks noChangeAspect="1"/>
          </p:cNvPicPr>
          <p:nvPr/>
        </p:nvPicPr>
        <p:blipFill>
          <a:blip r:embed="rId4"/>
          <a:stretch>
            <a:fillRect/>
          </a:stretch>
        </p:blipFill>
        <p:spPr>
          <a:xfrm>
            <a:off x="3222172" y="5864061"/>
            <a:ext cx="5014776" cy="651203"/>
          </a:xfrm>
          <a:prstGeom prst="rect">
            <a:avLst/>
          </a:prstGeom>
        </p:spPr>
      </p:pic>
    </p:spTree>
    <p:extLst>
      <p:ext uri="{BB962C8B-B14F-4D97-AF65-F5344CB8AC3E}">
        <p14:creationId xmlns:p14="http://schemas.microsoft.com/office/powerpoint/2010/main" val="1961867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1981200" y="685800"/>
            <a:ext cx="7772400" cy="777876"/>
          </a:xfrm>
        </p:spPr>
        <p:txBody>
          <a:bodyPr/>
          <a:lstStyle/>
          <a:p>
            <a:pPr>
              <a:defRPr/>
            </a:pPr>
            <a:r>
              <a:rPr lang="en-US" dirty="0" err="1"/>
              <a:t>MinCon</a:t>
            </a:r>
            <a:r>
              <a:rPr lang="en-US" dirty="0"/>
              <a:t> Algorithm Steps</a:t>
            </a:r>
          </a:p>
        </p:txBody>
      </p:sp>
      <p:sp>
        <p:nvSpPr>
          <p:cNvPr id="191490" name="Rectangle 3"/>
          <p:cNvSpPr>
            <a:spLocks noGrp="1" noChangeArrowheads="1"/>
          </p:cNvSpPr>
          <p:nvPr>
            <p:ph idx="1"/>
          </p:nvPr>
        </p:nvSpPr>
        <p:spPr>
          <a:xfrm>
            <a:off x="1981200" y="1676401"/>
            <a:ext cx="8178800" cy="4381501"/>
          </a:xfrm>
        </p:spPr>
        <p:txBody>
          <a:bodyPr/>
          <a:lstStyle/>
          <a:p>
            <a:r>
              <a:rPr lang="en-US" altLang="en-US" dirty="0"/>
              <a:t>Create </a:t>
            </a:r>
            <a:r>
              <a:rPr lang="en-US" altLang="en-US" dirty="0" err="1"/>
              <a:t>MiniCon</a:t>
            </a:r>
            <a:r>
              <a:rPr lang="en-US" altLang="en-US" dirty="0"/>
              <a:t> descriptions (MCDs):</a:t>
            </a:r>
          </a:p>
          <a:p>
            <a:pPr lvl="1"/>
            <a:r>
              <a:rPr lang="en-US" altLang="en-US" dirty="0"/>
              <a:t>Homomorphism on view heads</a:t>
            </a:r>
          </a:p>
          <a:p>
            <a:pPr lvl="1"/>
            <a:r>
              <a:rPr lang="en-US" altLang="en-US" dirty="0"/>
              <a:t>Each MCD covers a set of </a:t>
            </a:r>
            <a:r>
              <a:rPr lang="en-US" altLang="en-US" dirty="0" err="1"/>
              <a:t>subgoals</a:t>
            </a:r>
            <a:r>
              <a:rPr lang="en-US" altLang="en-US" dirty="0"/>
              <a:t> in the query with a set of </a:t>
            </a:r>
            <a:r>
              <a:rPr lang="en-US" altLang="en-US" dirty="0" err="1"/>
              <a:t>subgoals</a:t>
            </a:r>
            <a:r>
              <a:rPr lang="en-US" altLang="en-US" dirty="0"/>
              <a:t> in a view</a:t>
            </a:r>
          </a:p>
          <a:p>
            <a:r>
              <a:rPr lang="en-US" altLang="en-US" dirty="0"/>
              <a:t>Combination step:</a:t>
            </a:r>
          </a:p>
          <a:p>
            <a:pPr lvl="1"/>
            <a:r>
              <a:rPr lang="en-US" altLang="en-US" dirty="0"/>
              <a:t>Any set of MCDs that covers the query </a:t>
            </a:r>
            <a:r>
              <a:rPr lang="en-US" altLang="en-US" dirty="0" err="1"/>
              <a:t>subgoals</a:t>
            </a:r>
            <a:r>
              <a:rPr lang="en-US" altLang="en-US" dirty="0"/>
              <a:t> (without overlap) is a rewriting</a:t>
            </a:r>
          </a:p>
          <a:p>
            <a:pPr lvl="1"/>
            <a:r>
              <a:rPr lang="en-US" altLang="en-US" dirty="0"/>
              <a:t>No need for an additional containment check!</a:t>
            </a:r>
          </a:p>
        </p:txBody>
      </p:sp>
    </p:spTree>
    <p:extLst>
      <p:ext uri="{BB962C8B-B14F-4D97-AF65-F5344CB8AC3E}">
        <p14:creationId xmlns:p14="http://schemas.microsoft.com/office/powerpoint/2010/main" val="1793154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0471" y="685800"/>
            <a:ext cx="9751060" cy="914400"/>
          </a:xfrm>
        </p:spPr>
        <p:txBody>
          <a:bodyPr/>
          <a:lstStyle/>
          <a:p>
            <a:r>
              <a:rPr lang="en-US" dirty="0"/>
              <a:t>Applying the </a:t>
            </a:r>
            <a:r>
              <a:rPr lang="en-US" dirty="0" err="1"/>
              <a:t>Minicon</a:t>
            </a:r>
            <a:r>
              <a:rPr lang="en-US" dirty="0"/>
              <a:t> Algorithm</a:t>
            </a:r>
          </a:p>
        </p:txBody>
      </p:sp>
      <p:sp>
        <p:nvSpPr>
          <p:cNvPr id="3" name="Content Placeholder 2"/>
          <p:cNvSpPr>
            <a:spLocks noGrp="1"/>
          </p:cNvSpPr>
          <p:nvPr>
            <p:ph idx="1"/>
          </p:nvPr>
        </p:nvSpPr>
        <p:spPr>
          <a:xfrm>
            <a:off x="1220471" y="1803400"/>
            <a:ext cx="9751060" cy="4521200"/>
          </a:xfrm>
        </p:spPr>
        <p:txBody>
          <a:bodyPr>
            <a:normAutofit fontScale="92500" lnSpcReduction="10000"/>
          </a:bodyPr>
          <a:lstStyle/>
          <a:p>
            <a:r>
              <a:rPr lang="en-US" dirty="0" err="1"/>
              <a:t>Minicon</a:t>
            </a:r>
            <a:r>
              <a:rPr lang="en-US" dirty="0"/>
              <a:t> Description</a:t>
            </a:r>
          </a:p>
          <a:p>
            <a:pPr lvl="1"/>
            <a:r>
              <a:rPr lang="en-US" dirty="0"/>
              <a:t>Minimal set of subgoals that should be mapped to subgoals in V given that </a:t>
            </a:r>
            <a:r>
              <a:rPr lang="en-US" i="1" dirty="0"/>
              <a:t>query </a:t>
            </a:r>
            <a:r>
              <a:rPr lang="en-US" i="1" dirty="0" err="1"/>
              <a:t>subgoal</a:t>
            </a:r>
            <a:r>
              <a:rPr lang="en-US" i="1" dirty="0"/>
              <a:t> g</a:t>
            </a:r>
            <a:r>
              <a:rPr lang="en-US" dirty="0"/>
              <a:t> will be mapped to </a:t>
            </a:r>
            <a:r>
              <a:rPr lang="en-US" i="1" dirty="0"/>
              <a:t>view </a:t>
            </a:r>
            <a:r>
              <a:rPr lang="en-US" i="1" dirty="0" err="1"/>
              <a:t>subgoal</a:t>
            </a:r>
            <a:r>
              <a:rPr lang="en-US" i="1" dirty="0"/>
              <a:t> g</a:t>
            </a:r>
            <a:r>
              <a:rPr lang="en-US" i="1" baseline="-25000" dirty="0"/>
              <a:t>1</a:t>
            </a:r>
          </a:p>
          <a:p>
            <a:pPr lvl="1"/>
            <a:r>
              <a:rPr lang="en-US" dirty="0"/>
              <a:t>Query: </a:t>
            </a:r>
          </a:p>
          <a:p>
            <a:pPr lvl="2"/>
            <a:r>
              <a:rPr lang="en-US" dirty="0"/>
              <a:t>Q(Title, Year, Dir) </a:t>
            </a:r>
            <a:r>
              <a:rPr lang="en-US" dirty="0">
                <a:sym typeface="Wingdings" panose="05000000000000000000" pitchFamily="2" charset="2"/>
              </a:rPr>
              <a:t> Movie(ID, Title, Year, Genre), Director(ID, Dir), Actor(</a:t>
            </a:r>
            <a:r>
              <a:rPr lang="en-US" dirty="0" err="1">
                <a:sym typeface="Wingdings" panose="05000000000000000000" pitchFamily="2" charset="2"/>
              </a:rPr>
              <a:t>ID,Dir</a:t>
            </a:r>
            <a:r>
              <a:rPr lang="en-US" dirty="0">
                <a:sym typeface="Wingdings" panose="05000000000000000000" pitchFamily="2" charset="2"/>
              </a:rPr>
              <a:t>)</a:t>
            </a:r>
          </a:p>
          <a:p>
            <a:pPr lvl="1"/>
            <a:r>
              <a:rPr lang="en-US" dirty="0"/>
              <a:t>Views</a:t>
            </a:r>
          </a:p>
          <a:p>
            <a:pPr lvl="2"/>
            <a:r>
              <a:rPr lang="en-US" dirty="0"/>
              <a:t>V5(D,A) </a:t>
            </a:r>
            <a:r>
              <a:rPr lang="en-US" dirty="0">
                <a:sym typeface="Wingdings" panose="05000000000000000000" pitchFamily="2" charset="2"/>
              </a:rPr>
              <a:t> Director(I,D), Actor(I,A)</a:t>
            </a:r>
          </a:p>
          <a:p>
            <a:pPr lvl="2"/>
            <a:r>
              <a:rPr lang="en-US" dirty="0">
                <a:sym typeface="Wingdings" panose="05000000000000000000" pitchFamily="2" charset="2"/>
              </a:rPr>
              <a:t>V6(T,Y,D,A)  Director(I,D), Actor(I,A), Movie(I,T,Y,G)</a:t>
            </a:r>
          </a:p>
          <a:p>
            <a:pPr lvl="1"/>
            <a:r>
              <a:rPr lang="en-US" dirty="0">
                <a:sym typeface="Wingdings" panose="05000000000000000000" pitchFamily="2" charset="2"/>
              </a:rPr>
              <a:t>Try to apply V5</a:t>
            </a:r>
          </a:p>
          <a:p>
            <a:pPr lvl="2"/>
            <a:r>
              <a:rPr lang="en-US" dirty="0">
                <a:sym typeface="Wingdings" panose="05000000000000000000" pitchFamily="2" charset="2"/>
              </a:rPr>
              <a:t>Two query subgoals map to the subgoals of v5. But</a:t>
            </a:r>
          </a:p>
          <a:p>
            <a:pPr lvl="3"/>
            <a:r>
              <a:rPr lang="en-US" dirty="0">
                <a:sym typeface="Wingdings" panose="05000000000000000000" pitchFamily="2" charset="2"/>
              </a:rPr>
              <a:t>The variable I is needed to join the two subgoals of V5</a:t>
            </a:r>
          </a:p>
          <a:p>
            <a:pPr lvl="3"/>
            <a:r>
              <a:rPr lang="en-US" dirty="0">
                <a:sym typeface="Wingdings" panose="05000000000000000000" pitchFamily="2" charset="2"/>
              </a:rPr>
              <a:t>I is not in the head variables of V5</a:t>
            </a:r>
          </a:p>
          <a:p>
            <a:pPr lvl="2"/>
            <a:r>
              <a:rPr lang="en-US" dirty="0"/>
              <a:t>Can’t use V5. Try v6</a:t>
            </a:r>
          </a:p>
          <a:p>
            <a:pPr lvl="3"/>
            <a:r>
              <a:rPr lang="en-US" dirty="0"/>
              <a:t>A</a:t>
            </a:r>
            <a:r>
              <a:rPr lang="en-US" dirty="0">
                <a:sym typeface="Wingdings" panose="05000000000000000000" pitchFamily="2" charset="2"/>
              </a:rPr>
              <a:t>D, V6(T, Y, D, D), Title  T, Year  Y, Dir  D covering all subgoals of a query</a:t>
            </a:r>
            <a:endParaRPr lang="en-US" dirty="0"/>
          </a:p>
        </p:txBody>
      </p:sp>
      <p:sp>
        <p:nvSpPr>
          <p:cNvPr id="4" name="TextBox 3"/>
          <p:cNvSpPr txBox="1"/>
          <p:nvPr/>
        </p:nvSpPr>
        <p:spPr>
          <a:xfrm>
            <a:off x="7315201" y="4648201"/>
            <a:ext cx="3065583" cy="646331"/>
          </a:xfrm>
          <a:prstGeom prst="rect">
            <a:avLst/>
          </a:prstGeom>
          <a:noFill/>
        </p:spPr>
        <p:txBody>
          <a:bodyPr wrap="none" rtlCol="0">
            <a:spAutoFit/>
          </a:bodyPr>
          <a:lstStyle/>
          <a:p>
            <a:r>
              <a:rPr lang="en-US" dirty="0"/>
              <a:t>MCD: ID </a:t>
            </a:r>
            <a:r>
              <a:rPr lang="en-US" dirty="0">
                <a:sym typeface="Wingdings" panose="05000000000000000000" pitchFamily="2" charset="2"/>
              </a:rPr>
              <a:t> I, Dir  D</a:t>
            </a:r>
          </a:p>
          <a:p>
            <a:r>
              <a:rPr lang="en-US" dirty="0">
                <a:sym typeface="Wingdings" panose="05000000000000000000" pitchFamily="2" charset="2"/>
              </a:rPr>
              <a:t>Covers subgoals {2, 3} of query</a:t>
            </a:r>
          </a:p>
        </p:txBody>
      </p:sp>
    </p:spTree>
    <p:extLst>
      <p:ext uri="{BB962C8B-B14F-4D97-AF65-F5344CB8AC3E}">
        <p14:creationId xmlns:p14="http://schemas.microsoft.com/office/powerpoint/2010/main" val="3350659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a:xfrm>
            <a:off x="1930400" y="152402"/>
            <a:ext cx="7772400" cy="1044575"/>
          </a:xfrm>
        </p:spPr>
        <p:txBody>
          <a:bodyPr/>
          <a:lstStyle/>
          <a:p>
            <a:pPr>
              <a:defRPr/>
            </a:pPr>
            <a:r>
              <a:rPr lang="en-US"/>
              <a:t>Inverse-Rules Algorithm</a:t>
            </a:r>
          </a:p>
        </p:txBody>
      </p:sp>
      <mc:AlternateContent xmlns:mc="http://schemas.openxmlformats.org/markup-compatibility/2006" xmlns:a14="http://schemas.microsoft.com/office/drawing/2010/main">
        <mc:Choice Requires="a14">
          <p:sp>
            <p:nvSpPr>
              <p:cNvPr id="198658" name="Rectangle 3"/>
              <p:cNvSpPr>
                <a:spLocks noGrp="1" noChangeArrowheads="1"/>
              </p:cNvSpPr>
              <p:nvPr>
                <p:ph idx="1"/>
              </p:nvPr>
            </p:nvSpPr>
            <p:spPr>
              <a:xfrm>
                <a:off x="1981200" y="1463677"/>
                <a:ext cx="8178800" cy="4594225"/>
              </a:xfrm>
            </p:spPr>
            <p:txBody>
              <a:bodyPr>
                <a:normAutofit fontScale="92500"/>
              </a:bodyPr>
              <a:lstStyle/>
              <a:p>
                <a:r>
                  <a:rPr lang="en-US" altLang="en-US" dirty="0"/>
                  <a:t>A </a:t>
                </a:r>
                <a:r>
                  <a:rPr lang="ja-JP" altLang="en-US" dirty="0">
                    <a:ea typeface="MS PGothic" panose="020B0600070205080204" pitchFamily="34" charset="-128"/>
                  </a:rPr>
                  <a:t>“</a:t>
                </a:r>
                <a:r>
                  <a:rPr lang="en-US" altLang="en-US" dirty="0"/>
                  <a:t>logical</a:t>
                </a:r>
                <a:r>
                  <a:rPr lang="ja-JP" altLang="en-US" dirty="0">
                    <a:ea typeface="MS PGothic" panose="020B0600070205080204" pitchFamily="34" charset="-128"/>
                  </a:rPr>
                  <a:t>”</a:t>
                </a:r>
                <a:r>
                  <a:rPr lang="en-US" altLang="en-US" dirty="0"/>
                  <a:t> approach to Answering Queries Over Views</a:t>
                </a:r>
              </a:p>
              <a:p>
                <a:r>
                  <a:rPr lang="en-US" altLang="en-US" dirty="0"/>
                  <a:t>Produces maximally-contained rewriting in polynomial time</a:t>
                </a:r>
              </a:p>
              <a:p>
                <a:pPr lvl="1"/>
                <a:r>
                  <a:rPr lang="en-US" altLang="en-US" dirty="0"/>
                  <a:t>To check whether the rewriting is equivalent to the query, you still need a containment check.</a:t>
                </a:r>
              </a:p>
              <a:p>
                <a:r>
                  <a:rPr lang="en-US" altLang="en-US" dirty="0"/>
                  <a:t>Conceptually simple and elegant</a:t>
                </a:r>
              </a:p>
              <a:p>
                <a:pPr lvl="1"/>
                <a:r>
                  <a:rPr lang="en-US" altLang="en-US" dirty="0"/>
                  <a:t>Depending on your comfort with </a:t>
                </a:r>
                <a:r>
                  <a:rPr lang="en-US" altLang="en-US" dirty="0" err="1"/>
                  <a:t>Skolem</a:t>
                </a:r>
                <a:r>
                  <a:rPr lang="en-US" altLang="en-US" dirty="0"/>
                  <a:t> functions…</a:t>
                </a:r>
              </a:p>
              <a:p>
                <a:pPr lvl="1"/>
                <a:r>
                  <a:rPr lang="en-US" altLang="en-US" dirty="0"/>
                  <a:t>Skolemization</a:t>
                </a:r>
              </a:p>
              <a:p>
                <a:pPr lvl="2"/>
                <a:r>
                  <a:rPr lang="en-US" altLang="en-US" dirty="0"/>
                  <a:t>Introduction of constants and functions to remove existential quantifiers</a:t>
                </a:r>
              </a:p>
              <a:p>
                <a:pPr lvl="2"/>
                <a:r>
                  <a:rPr lang="en-US" altLang="en-US" dirty="0"/>
                  <a:t>There exists an </a:t>
                </a:r>
                <a14:m>
                  <m:oMath xmlns:m="http://schemas.openxmlformats.org/officeDocument/2006/math">
                    <m:r>
                      <a:rPr lang="en-US" altLang="en-US" i="1" dirty="0" smtClean="0">
                        <a:latin typeface="Cambria Math" panose="02040503050406030204" pitchFamily="18" charset="0"/>
                      </a:rPr>
                      <m:t>𝑥</m:t>
                    </m:r>
                  </m:oMath>
                </a14:m>
                <a:r>
                  <a:rPr lang="en-US" altLang="en-US" dirty="0"/>
                  <a:t> such that </a:t>
                </a:r>
                <a14:m>
                  <m:oMath xmlns:m="http://schemas.openxmlformats.org/officeDocument/2006/math">
                    <m:r>
                      <a:rPr lang="en-US" altLang="en-US" i="1" dirty="0" smtClean="0">
                        <a:latin typeface="Cambria Math" panose="02040503050406030204" pitchFamily="18" charset="0"/>
                      </a:rPr>
                      <m:t>𝑃</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𝑥</m:t>
                    </m:r>
                    <m:r>
                      <a:rPr lang="en-US" altLang="en-US" i="1" dirty="0" smtClean="0">
                        <a:latin typeface="Cambria Math" panose="02040503050406030204" pitchFamily="18" charset="0"/>
                      </a:rPr>
                      <m:t>)</m:t>
                    </m:r>
                  </m:oMath>
                </a14:m>
                <a:r>
                  <a:rPr lang="en-US" altLang="en-US" dirty="0"/>
                  <a:t> becomes: </a:t>
                </a:r>
                <a14:m>
                  <m:oMath xmlns:m="http://schemas.openxmlformats.org/officeDocument/2006/math">
                    <m:r>
                      <a:rPr lang="en-US" altLang="en-US" i="1" dirty="0" smtClean="0">
                        <a:latin typeface="Cambria Math" panose="02040503050406030204" pitchFamily="18" charset="0"/>
                      </a:rPr>
                      <m:t>𝑃</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𝐴</m:t>
                    </m:r>
                    <m:r>
                      <a:rPr lang="en-US" altLang="en-US" i="1" dirty="0" smtClean="0">
                        <a:latin typeface="Cambria Math" panose="02040503050406030204" pitchFamily="18" charset="0"/>
                      </a:rPr>
                      <m:t>)</m:t>
                    </m:r>
                  </m:oMath>
                </a14:m>
                <a:r>
                  <a:rPr lang="en-US" altLang="en-US" dirty="0"/>
                  <a:t> for some newly invented constant symbol A.</a:t>
                </a:r>
              </a:p>
              <a:p>
                <a:pPr lvl="3"/>
                <a:r>
                  <a:rPr lang="en-US" altLang="en-US" dirty="0"/>
                  <a:t>Everyone has someone who loves him </a:t>
                </a:r>
              </a:p>
              <a:p>
                <a:pPr lvl="3"/>
                <a:r>
                  <a:rPr lang="en-US" altLang="en-US" dirty="0"/>
                  <a:t>For all </a:t>
                </a:r>
                <a14:m>
                  <m:oMath xmlns:m="http://schemas.openxmlformats.org/officeDocument/2006/math">
                    <m:r>
                      <a:rPr lang="en-US" altLang="en-US" i="1" dirty="0" smtClean="0">
                        <a:latin typeface="Cambria Math" panose="02040503050406030204" pitchFamily="18" charset="0"/>
                      </a:rPr>
                      <m:t>𝑥</m:t>
                    </m:r>
                  </m:oMath>
                </a14:m>
                <a:r>
                  <a:rPr lang="en-US" altLang="en-US" dirty="0"/>
                  <a:t>, </a:t>
                </a:r>
                <a14:m>
                  <m:oMath xmlns:m="http://schemas.openxmlformats.org/officeDocument/2006/math">
                    <m:r>
                      <a:rPr lang="en-US" altLang="en-US" i="1" dirty="0" smtClean="0">
                        <a:latin typeface="Cambria Math" panose="02040503050406030204" pitchFamily="18" charset="0"/>
                      </a:rPr>
                      <m:t>𝐿𝑜𝑣𝑒𝑠</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𝐹</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𝑥</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𝑥</m:t>
                    </m:r>
                    <m:r>
                      <a:rPr lang="en-US" altLang="en-US" i="1" dirty="0" smtClean="0">
                        <a:latin typeface="Cambria Math" panose="02040503050406030204" pitchFamily="18" charset="0"/>
                      </a:rPr>
                      <m:t>) </m:t>
                    </m:r>
                  </m:oMath>
                </a14:m>
                <a:r>
                  <a:rPr lang="en-US" altLang="en-US" dirty="0"/>
                  <a:t>where </a:t>
                </a:r>
                <a14:m>
                  <m:oMath xmlns:m="http://schemas.openxmlformats.org/officeDocument/2006/math">
                    <m:r>
                      <a:rPr lang="en-US" altLang="en-US" i="1" dirty="0" smtClean="0">
                        <a:latin typeface="Cambria Math" panose="02040503050406030204" pitchFamily="18" charset="0"/>
                      </a:rPr>
                      <m:t>𝐹</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𝑥</m:t>
                    </m:r>
                    <m:r>
                      <a:rPr lang="en-US" altLang="en-US" i="1" dirty="0" smtClean="0">
                        <a:latin typeface="Cambria Math" panose="02040503050406030204" pitchFamily="18" charset="0"/>
                      </a:rPr>
                      <m:t>)</m:t>
                    </m:r>
                  </m:oMath>
                </a14:m>
                <a:r>
                  <a:rPr lang="en-US" altLang="en-US" dirty="0"/>
                  <a:t> is a new function.</a:t>
                </a:r>
              </a:p>
              <a:p>
                <a:pPr lvl="2"/>
                <a:endParaRPr lang="en-US" altLang="en-US" dirty="0"/>
              </a:p>
            </p:txBody>
          </p:sp>
        </mc:Choice>
        <mc:Fallback xmlns="">
          <p:sp>
            <p:nvSpPr>
              <p:cNvPr id="198658" name="Rectangle 3"/>
              <p:cNvSpPr>
                <a:spLocks noGrp="1" noRot="1" noChangeAspect="1" noMove="1" noResize="1" noEditPoints="1" noAdjustHandles="1" noChangeArrowheads="1" noChangeShapeType="1" noTextEdit="1"/>
              </p:cNvSpPr>
              <p:nvPr>
                <p:ph idx="1"/>
              </p:nvPr>
            </p:nvSpPr>
            <p:spPr>
              <a:xfrm>
                <a:off x="1981200" y="1463677"/>
                <a:ext cx="8178800" cy="4594225"/>
              </a:xfrm>
              <a:blipFill>
                <a:blip r:embed="rId3"/>
                <a:stretch>
                  <a:fillRect l="-820" t="-2255" r="-596"/>
                </a:stretch>
              </a:blipFill>
            </p:spPr>
            <p:txBody>
              <a:bodyPr/>
              <a:lstStyle/>
              <a:p>
                <a:r>
                  <a:rPr lang="en-US">
                    <a:noFill/>
                  </a:rPr>
                  <a:t> </a:t>
                </a:r>
              </a:p>
            </p:txBody>
          </p:sp>
        </mc:Fallback>
      </mc:AlternateContent>
    </p:spTree>
    <p:extLst>
      <p:ext uri="{BB962C8B-B14F-4D97-AF65-F5344CB8AC3E}">
        <p14:creationId xmlns:p14="http://schemas.microsoft.com/office/powerpoint/2010/main" val="1453900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7" name="Rectangle 2"/>
          <p:cNvSpPr>
            <a:spLocks noGrp="1" noChangeArrowheads="1"/>
          </p:cNvSpPr>
          <p:nvPr>
            <p:ph type="title"/>
          </p:nvPr>
        </p:nvSpPr>
        <p:spPr>
          <a:xfrm>
            <a:off x="2209800" y="381000"/>
            <a:ext cx="7772400" cy="617538"/>
          </a:xfrm>
        </p:spPr>
        <p:txBody>
          <a:bodyPr>
            <a:normAutofit/>
          </a:bodyPr>
          <a:lstStyle/>
          <a:p>
            <a:pPr>
              <a:defRPr/>
            </a:pPr>
            <a:r>
              <a:rPr lang="en-US" dirty="0">
                <a:ea typeface="ＭＳ Ｐゴシック" charset="0"/>
                <a:cs typeface="ＭＳ Ｐゴシック" charset="0"/>
              </a:rPr>
              <a:t>Inverse Rules by Example</a:t>
            </a:r>
          </a:p>
        </p:txBody>
      </p:sp>
      <p:graphicFrame>
        <p:nvGraphicFramePr>
          <p:cNvPr id="120858" name="Object 26"/>
          <p:cNvGraphicFramePr>
            <a:graphicFrameLocks noChangeAspect="1"/>
          </p:cNvGraphicFramePr>
          <p:nvPr/>
        </p:nvGraphicFramePr>
        <p:xfrm>
          <a:off x="1762125" y="2235200"/>
          <a:ext cx="8782050" cy="444500"/>
        </p:xfrm>
        <a:graphic>
          <a:graphicData uri="http://schemas.openxmlformats.org/presentationml/2006/ole">
            <mc:AlternateContent xmlns:mc="http://schemas.openxmlformats.org/markup-compatibility/2006">
              <mc:Choice xmlns:v="urn:schemas-microsoft-com:vml" Requires="v">
                <p:oleObj spid="_x0000_s1047" name="Equation" r:id="rId4" imgW="3501360" imgH="164520" progId="Equation.3">
                  <p:embed/>
                </p:oleObj>
              </mc:Choice>
              <mc:Fallback>
                <p:oleObj name="Equation" r:id="rId4" imgW="3501360" imgH="164520" progId="Equation.3">
                  <p:embed/>
                  <p:pic>
                    <p:nvPicPr>
                      <p:cNvPr id="120858" name="Object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2125" y="2235200"/>
                        <a:ext cx="8782050"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sp>
        <p:nvSpPr>
          <p:cNvPr id="120860" name="Text Box 4"/>
          <p:cNvSpPr txBox="1">
            <a:spLocks noChangeArrowheads="1"/>
          </p:cNvSpPr>
          <p:nvPr/>
        </p:nvSpPr>
        <p:spPr bwMode="auto">
          <a:xfrm>
            <a:off x="1876425" y="2835277"/>
            <a:ext cx="8667750"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2800" dirty="0">
                <a:latin typeface="Calibri" panose="020F0502020204030204" pitchFamily="34" charset="0"/>
                <a:ea typeface="MS PGothic" panose="020B0600070205080204" pitchFamily="34" charset="-128"/>
                <a:cs typeface="Calibri" panose="020F0502020204030204" pitchFamily="34" charset="0"/>
              </a:rPr>
              <a:t>And the following tuple in </a:t>
            </a:r>
            <a:r>
              <a:rPr lang="en-US" altLang="en-US" sz="2800" i="1" dirty="0">
                <a:latin typeface="Calibri" panose="020F0502020204030204" pitchFamily="34" charset="0"/>
                <a:ea typeface="MS PGothic" panose="020B0600070205080204" pitchFamily="34" charset="-128"/>
                <a:cs typeface="Calibri" panose="020F0502020204030204" pitchFamily="34" charset="0"/>
              </a:rPr>
              <a:t>V</a:t>
            </a:r>
            <a:r>
              <a:rPr lang="en-US" altLang="en-US" sz="2800" i="1" baseline="-25000" dirty="0">
                <a:latin typeface="Calibri" panose="020F0502020204030204" pitchFamily="34" charset="0"/>
                <a:ea typeface="MS PGothic" panose="020B0600070205080204" pitchFamily="34" charset="-128"/>
                <a:cs typeface="Calibri" panose="020F0502020204030204" pitchFamily="34" charset="0"/>
              </a:rPr>
              <a:t>7</a:t>
            </a:r>
            <a:r>
              <a:rPr lang="en-US" altLang="en-US" sz="2800" dirty="0">
                <a:latin typeface="Calibri" panose="020F0502020204030204" pitchFamily="34" charset="0"/>
                <a:ea typeface="MS PGothic" panose="020B0600070205080204" pitchFamily="34" charset="-128"/>
                <a:cs typeface="Calibri" panose="020F0502020204030204" pitchFamily="34" charset="0"/>
              </a:rPr>
              <a:t>: </a:t>
            </a:r>
          </a:p>
          <a:p>
            <a:pPr algn="l"/>
            <a:r>
              <a:rPr lang="en-US" altLang="en-US" sz="2800" dirty="0">
                <a:latin typeface="Calibri" panose="020F0502020204030204" pitchFamily="34" charset="0"/>
                <a:ea typeface="MS PGothic" panose="020B0600070205080204" pitchFamily="34" charset="-128"/>
                <a:cs typeface="Calibri" panose="020F0502020204030204" pitchFamily="34" charset="0"/>
              </a:rPr>
              <a:t>          V</a:t>
            </a:r>
            <a:r>
              <a:rPr lang="en-US" altLang="en-US" sz="2800" baseline="-25000" dirty="0">
                <a:latin typeface="Calibri" panose="020F0502020204030204" pitchFamily="34" charset="0"/>
                <a:ea typeface="MS PGothic" panose="020B0600070205080204" pitchFamily="34" charset="-128"/>
                <a:cs typeface="Calibri" panose="020F0502020204030204" pitchFamily="34" charset="0"/>
              </a:rPr>
              <a:t>7</a:t>
            </a:r>
            <a:r>
              <a:rPr lang="en-US" altLang="en-US" sz="2800" dirty="0">
                <a:latin typeface="Calibri" panose="020F0502020204030204" pitchFamily="34" charset="0"/>
                <a:ea typeface="MS PGothic" panose="020B0600070205080204" pitchFamily="34" charset="-128"/>
                <a:cs typeface="Calibri" panose="020F0502020204030204" pitchFamily="34" charset="0"/>
              </a:rPr>
              <a:t>(79,Manhattan,1979,Comedy)</a:t>
            </a:r>
          </a:p>
          <a:p>
            <a:pPr algn="l"/>
            <a:endParaRPr lang="en-US" altLang="en-US" sz="2800" dirty="0">
              <a:latin typeface="Calibri" panose="020F0502020204030204" pitchFamily="34" charset="0"/>
              <a:ea typeface="MS PGothic" panose="020B0600070205080204" pitchFamily="34" charset="-128"/>
              <a:cs typeface="Calibri" panose="020F0502020204030204" pitchFamily="34" charset="0"/>
            </a:endParaRPr>
          </a:p>
          <a:p>
            <a:pPr algn="l"/>
            <a:r>
              <a:rPr lang="en-US" altLang="en-US" sz="2800" dirty="0">
                <a:latin typeface="Calibri" panose="020F0502020204030204" pitchFamily="34" charset="0"/>
                <a:ea typeface="MS PGothic" panose="020B0600070205080204" pitchFamily="34" charset="-128"/>
                <a:cs typeface="Calibri" panose="020F0502020204030204" pitchFamily="34" charset="0"/>
              </a:rPr>
              <a:t>Then we can infer the tuple:</a:t>
            </a:r>
          </a:p>
          <a:p>
            <a:pPr algn="l"/>
            <a:r>
              <a:rPr lang="en-US" altLang="en-US" sz="2800" dirty="0">
                <a:latin typeface="Calibri" panose="020F0502020204030204" pitchFamily="34" charset="0"/>
                <a:ea typeface="MS PGothic" panose="020B0600070205080204" pitchFamily="34" charset="-128"/>
                <a:cs typeface="Calibri" panose="020F0502020204030204" pitchFamily="34" charset="0"/>
              </a:rPr>
              <a:t>           Movie(79,Manhattan,1979,Comedy)</a:t>
            </a:r>
          </a:p>
          <a:p>
            <a:pPr algn="l"/>
            <a:r>
              <a:rPr lang="en-US" altLang="en-US" sz="2800" dirty="0">
                <a:latin typeface="Calibri" panose="020F0502020204030204" pitchFamily="34" charset="0"/>
                <a:ea typeface="MS PGothic" panose="020B0600070205080204" pitchFamily="34" charset="-128"/>
                <a:cs typeface="Calibri" panose="020F0502020204030204" pitchFamily="34" charset="0"/>
              </a:rPr>
              <a:t>Hence, the following </a:t>
            </a:r>
            <a:r>
              <a:rPr lang="ja-JP" altLang="en-US" sz="2800" dirty="0">
                <a:latin typeface="Calibri" panose="020F0502020204030204" pitchFamily="34" charset="0"/>
                <a:ea typeface="MS PGothic" panose="020B0600070205080204" pitchFamily="34" charset="-128"/>
                <a:cs typeface="Calibri" panose="020F0502020204030204" pitchFamily="34" charset="0"/>
              </a:rPr>
              <a:t>‘</a:t>
            </a:r>
            <a:r>
              <a:rPr lang="en-US" altLang="en-US" sz="2800" dirty="0">
                <a:latin typeface="Calibri" panose="020F0502020204030204" pitchFamily="34" charset="0"/>
                <a:ea typeface="MS PGothic" panose="020B0600070205080204" pitchFamily="34" charset="-128"/>
                <a:cs typeface="Calibri" panose="020F0502020204030204" pitchFamily="34" charset="0"/>
              </a:rPr>
              <a:t>rule</a:t>
            </a:r>
            <a:r>
              <a:rPr lang="ja-JP" altLang="en-US" sz="2800" dirty="0">
                <a:latin typeface="Calibri" panose="020F0502020204030204" pitchFamily="34" charset="0"/>
                <a:ea typeface="MS PGothic" panose="020B0600070205080204" pitchFamily="34" charset="-128"/>
                <a:cs typeface="Calibri" panose="020F0502020204030204" pitchFamily="34" charset="0"/>
              </a:rPr>
              <a:t>’</a:t>
            </a:r>
            <a:r>
              <a:rPr lang="en-US" altLang="en-US" sz="2800" dirty="0">
                <a:latin typeface="Calibri" panose="020F0502020204030204" pitchFamily="34" charset="0"/>
                <a:ea typeface="MS PGothic" panose="020B0600070205080204" pitchFamily="34" charset="-128"/>
                <a:cs typeface="Calibri" panose="020F0502020204030204" pitchFamily="34" charset="0"/>
              </a:rPr>
              <a:t> is sound:</a:t>
            </a:r>
          </a:p>
          <a:p>
            <a:pPr algn="l"/>
            <a:r>
              <a:rPr lang="en-US" altLang="en-US" sz="2800" dirty="0">
                <a:latin typeface="Calibri" panose="020F0502020204030204" pitchFamily="34" charset="0"/>
                <a:ea typeface="MS PGothic" panose="020B0600070205080204" pitchFamily="34" charset="-128"/>
                <a:cs typeface="Calibri" panose="020F0502020204030204" pitchFamily="34" charset="0"/>
              </a:rPr>
              <a:t>IN</a:t>
            </a:r>
            <a:r>
              <a:rPr lang="en-US" altLang="en-US" sz="2800" baseline="-25000" dirty="0">
                <a:latin typeface="Calibri" panose="020F0502020204030204" pitchFamily="34" charset="0"/>
                <a:ea typeface="MS PGothic" panose="020B0600070205080204" pitchFamily="34" charset="-128"/>
                <a:cs typeface="Calibri" panose="020F0502020204030204" pitchFamily="34" charset="0"/>
              </a:rPr>
              <a:t>1</a:t>
            </a:r>
            <a:r>
              <a:rPr lang="en-US" altLang="en-US" sz="2800" dirty="0">
                <a:latin typeface="Calibri" panose="020F0502020204030204" pitchFamily="34" charset="0"/>
                <a:ea typeface="MS PGothic" panose="020B0600070205080204" pitchFamily="34" charset="-128"/>
                <a:cs typeface="Calibri" panose="020F0502020204030204" pitchFamily="34" charset="0"/>
              </a:rPr>
              <a:t>: </a:t>
            </a:r>
            <a:r>
              <a:rPr lang="en-US" altLang="en-US" sz="2800" i="1" dirty="0">
                <a:latin typeface="Calibri" panose="020F0502020204030204" pitchFamily="34" charset="0"/>
                <a:ea typeface="MS PGothic" panose="020B0600070205080204" pitchFamily="34" charset="-128"/>
                <a:cs typeface="Calibri" panose="020F0502020204030204" pitchFamily="34" charset="0"/>
              </a:rPr>
              <a:t>Movie(I,T,Y,G) :- V</a:t>
            </a:r>
            <a:r>
              <a:rPr lang="en-US" altLang="en-US" sz="2800" i="1" baseline="-25000" dirty="0">
                <a:latin typeface="Calibri" panose="020F0502020204030204" pitchFamily="34" charset="0"/>
                <a:ea typeface="MS PGothic" panose="020B0600070205080204" pitchFamily="34" charset="-128"/>
                <a:cs typeface="Calibri" panose="020F0502020204030204" pitchFamily="34" charset="0"/>
              </a:rPr>
              <a:t>7</a:t>
            </a:r>
            <a:r>
              <a:rPr lang="en-US" altLang="en-US" sz="2800" i="1" dirty="0">
                <a:latin typeface="Calibri" panose="020F0502020204030204" pitchFamily="34" charset="0"/>
                <a:ea typeface="MS PGothic" panose="020B0600070205080204" pitchFamily="34" charset="-128"/>
                <a:cs typeface="Calibri" panose="020F0502020204030204" pitchFamily="34" charset="0"/>
              </a:rPr>
              <a:t>(I,T,Y,G)</a:t>
            </a:r>
            <a:endParaRPr lang="en-US" altLang="en-US" sz="2800" dirty="0">
              <a:latin typeface="Calibri" panose="020F0502020204030204" pitchFamily="34" charset="0"/>
              <a:ea typeface="MS PGothic" panose="020B0600070205080204" pitchFamily="34" charset="-128"/>
              <a:cs typeface="Calibri" panose="020F0502020204030204" pitchFamily="34" charset="0"/>
            </a:endParaRPr>
          </a:p>
        </p:txBody>
      </p:sp>
      <p:sp>
        <p:nvSpPr>
          <p:cNvPr id="120861" name="TextBox 1"/>
          <p:cNvSpPr txBox="1">
            <a:spLocks noChangeArrowheads="1"/>
          </p:cNvSpPr>
          <p:nvPr/>
        </p:nvSpPr>
        <p:spPr bwMode="auto">
          <a:xfrm>
            <a:off x="1846265" y="1582738"/>
            <a:ext cx="45037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3200" dirty="0">
                <a:latin typeface="Calibri" panose="020F0502020204030204" pitchFamily="34" charset="0"/>
              </a:rPr>
              <a:t>Given the following view: </a:t>
            </a:r>
          </a:p>
        </p:txBody>
      </p:sp>
    </p:spTree>
    <p:extLst>
      <p:ext uri="{BB962C8B-B14F-4D97-AF65-F5344CB8AC3E}">
        <p14:creationId xmlns:p14="http://schemas.microsoft.com/office/powerpoint/2010/main" val="271270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906" name="Object 26"/>
          <p:cNvGraphicFramePr>
            <a:graphicFrameLocks noChangeAspect="1"/>
          </p:cNvGraphicFramePr>
          <p:nvPr/>
        </p:nvGraphicFramePr>
        <p:xfrm>
          <a:off x="1524000" y="1600202"/>
          <a:ext cx="8648700" cy="436563"/>
        </p:xfrm>
        <a:graphic>
          <a:graphicData uri="http://schemas.openxmlformats.org/presentationml/2006/ole">
            <mc:AlternateContent xmlns:mc="http://schemas.openxmlformats.org/markup-compatibility/2006">
              <mc:Choice xmlns:v="urn:schemas-microsoft-com:vml" Requires="v">
                <p:oleObj spid="_x0000_s2071" name="Equation" r:id="rId4" imgW="3501360" imgH="164520" progId="Equation.3">
                  <p:embed/>
                </p:oleObj>
              </mc:Choice>
              <mc:Fallback>
                <p:oleObj name="Equation" r:id="rId4" imgW="3501360" imgH="164520" progId="Equation.3">
                  <p:embed/>
                  <p:pic>
                    <p:nvPicPr>
                      <p:cNvPr id="122906" name="Object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1600202"/>
                        <a:ext cx="8648700" cy="43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sp>
        <p:nvSpPr>
          <p:cNvPr id="122908" name="Text Box 4"/>
          <p:cNvSpPr txBox="1">
            <a:spLocks noChangeArrowheads="1"/>
          </p:cNvSpPr>
          <p:nvPr/>
        </p:nvSpPr>
        <p:spPr bwMode="auto">
          <a:xfrm>
            <a:off x="1798640" y="2074864"/>
            <a:ext cx="8702675"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a:r>
              <a:rPr lang="en-US" altLang="en-US" sz="2800" dirty="0">
                <a:latin typeface="Arial" panose="020B0604020202020204" pitchFamily="34" charset="0"/>
                <a:ea typeface="MS PGothic" panose="020B0600070205080204" pitchFamily="34" charset="-128"/>
              </a:rPr>
              <a:t>Now suppose we have the tuple</a:t>
            </a:r>
          </a:p>
          <a:p>
            <a:pPr algn="l"/>
            <a:r>
              <a:rPr lang="en-US" altLang="en-US" sz="2800" dirty="0">
                <a:latin typeface="Arial" panose="020B0604020202020204" pitchFamily="34" charset="0"/>
                <a:ea typeface="MS PGothic" panose="020B0600070205080204" pitchFamily="34" charset="-128"/>
              </a:rPr>
              <a:t>         V</a:t>
            </a:r>
            <a:r>
              <a:rPr lang="en-US" altLang="en-US" sz="2800" baseline="-25000" dirty="0">
                <a:latin typeface="Arial" panose="020B0604020202020204" pitchFamily="34" charset="0"/>
                <a:ea typeface="MS PGothic" panose="020B0600070205080204" pitchFamily="34" charset="-128"/>
              </a:rPr>
              <a:t>7</a:t>
            </a:r>
            <a:r>
              <a:rPr lang="en-US" altLang="en-US" sz="2800" dirty="0">
                <a:latin typeface="Arial" panose="020B0604020202020204" pitchFamily="34" charset="0"/>
                <a:ea typeface="MS PGothic" panose="020B0600070205080204" pitchFamily="34" charset="-128"/>
              </a:rPr>
              <a:t>(79,Manhattan,1979,Comedy)</a:t>
            </a:r>
          </a:p>
          <a:p>
            <a:pPr algn="l"/>
            <a:endParaRPr lang="en-US" altLang="en-US" sz="2800" dirty="0">
              <a:latin typeface="Arial" panose="020B0604020202020204" pitchFamily="34" charset="0"/>
              <a:ea typeface="MS PGothic" panose="020B0600070205080204" pitchFamily="34" charset="-128"/>
              <a:sym typeface="Symbol" panose="05050102010706020507" pitchFamily="18" charset="2"/>
            </a:endParaRPr>
          </a:p>
          <a:p>
            <a:pPr algn="l"/>
            <a:r>
              <a:rPr lang="en-US" altLang="en-US" sz="2800" dirty="0">
                <a:latin typeface="Arial" panose="020B0604020202020204" pitchFamily="34" charset="0"/>
                <a:ea typeface="MS PGothic" panose="020B0600070205080204" pitchFamily="34" charset="-128"/>
                <a:sym typeface="Symbol" panose="05050102010706020507" pitchFamily="18" charset="2"/>
              </a:rPr>
              <a:t>Then we can infer that there exists </a:t>
            </a:r>
            <a:r>
              <a:rPr lang="en-US" altLang="en-US" sz="2800" i="1" dirty="0">
                <a:solidFill>
                  <a:srgbClr val="800080"/>
                </a:solidFill>
                <a:latin typeface="Arial" panose="020B0604020202020204" pitchFamily="34" charset="0"/>
                <a:ea typeface="MS PGothic" panose="020B0600070205080204" pitchFamily="34" charset="-128"/>
                <a:sym typeface="Symbol" panose="05050102010706020507" pitchFamily="18" charset="2"/>
              </a:rPr>
              <a:t>some</a:t>
            </a:r>
            <a:r>
              <a:rPr lang="en-US" altLang="en-US" sz="2800" i="1" dirty="0">
                <a:latin typeface="Arial" panose="020B0604020202020204" pitchFamily="34" charset="0"/>
                <a:ea typeface="MS PGothic" panose="020B0600070205080204" pitchFamily="34" charset="-128"/>
                <a:sym typeface="Symbol" panose="05050102010706020507" pitchFamily="18" charset="2"/>
              </a:rPr>
              <a:t> </a:t>
            </a:r>
            <a:r>
              <a:rPr lang="en-US" altLang="en-US" sz="2800" dirty="0">
                <a:latin typeface="Arial" panose="020B0604020202020204" pitchFamily="34" charset="0"/>
                <a:ea typeface="MS PGothic" panose="020B0600070205080204" pitchFamily="34" charset="-128"/>
                <a:sym typeface="Symbol" panose="05050102010706020507" pitchFamily="18" charset="2"/>
              </a:rPr>
              <a:t>director. Hence, the following rules hold (note that they both use the same </a:t>
            </a:r>
            <a:r>
              <a:rPr lang="en-US" altLang="en-US" sz="2800" dirty="0" err="1">
                <a:latin typeface="Arial" panose="020B0604020202020204" pitchFamily="34" charset="0"/>
                <a:ea typeface="MS PGothic" panose="020B0600070205080204" pitchFamily="34" charset="-128"/>
                <a:sym typeface="Symbol" panose="05050102010706020507" pitchFamily="18" charset="2"/>
              </a:rPr>
              <a:t>Skolem</a:t>
            </a:r>
            <a:r>
              <a:rPr lang="en-US" altLang="en-US" sz="2800" dirty="0">
                <a:latin typeface="Arial" panose="020B0604020202020204" pitchFamily="34" charset="0"/>
                <a:ea typeface="MS PGothic" panose="020B0600070205080204" pitchFamily="34" charset="-128"/>
                <a:sym typeface="Symbol" panose="05050102010706020507" pitchFamily="18" charset="2"/>
              </a:rPr>
              <a:t> function):</a:t>
            </a:r>
          </a:p>
          <a:p>
            <a:pPr algn="l"/>
            <a:endParaRPr lang="en-US" altLang="en-US" sz="2800" dirty="0">
              <a:latin typeface="Arial" panose="020B0604020202020204" pitchFamily="34" charset="0"/>
              <a:ea typeface="MS PGothic" panose="020B0600070205080204" pitchFamily="34" charset="-128"/>
            </a:endParaRPr>
          </a:p>
          <a:p>
            <a:pPr algn="l">
              <a:buFont typeface="Symbol" panose="05050102010706020507" pitchFamily="18" charset="2"/>
              <a:buNone/>
            </a:pPr>
            <a:r>
              <a:rPr lang="en-US" altLang="en-US" sz="2800" dirty="0">
                <a:latin typeface="Arial" panose="020B0604020202020204" pitchFamily="34" charset="0"/>
                <a:ea typeface="MS PGothic" panose="020B0600070205080204" pitchFamily="34" charset="-128"/>
              </a:rPr>
              <a:t>IN</a:t>
            </a:r>
            <a:r>
              <a:rPr lang="en-US" altLang="en-US" sz="2800" baseline="-25000" dirty="0">
                <a:latin typeface="Arial" panose="020B0604020202020204" pitchFamily="34" charset="0"/>
                <a:ea typeface="MS PGothic" panose="020B0600070205080204" pitchFamily="34" charset="-128"/>
              </a:rPr>
              <a:t>2</a:t>
            </a:r>
            <a:r>
              <a:rPr lang="en-US" altLang="en-US" sz="2800" dirty="0">
                <a:latin typeface="Arial" panose="020B0604020202020204" pitchFamily="34" charset="0"/>
                <a:ea typeface="MS PGothic" panose="020B0600070205080204" pitchFamily="34" charset="-128"/>
              </a:rPr>
              <a:t>: </a:t>
            </a:r>
            <a:r>
              <a:rPr lang="en-US" altLang="en-US" sz="2800" i="1" dirty="0">
                <a:latin typeface="Arial" panose="020B0604020202020204" pitchFamily="34" charset="0"/>
                <a:ea typeface="MS PGothic" panose="020B0600070205080204" pitchFamily="34" charset="-128"/>
              </a:rPr>
              <a:t>Director(I,</a:t>
            </a:r>
            <a:r>
              <a:rPr lang="en-US" altLang="en-US" sz="2800" i="1" dirty="0">
                <a:solidFill>
                  <a:schemeClr val="hlink"/>
                </a:solidFill>
                <a:latin typeface="Arial" panose="020B0604020202020204" pitchFamily="34" charset="0"/>
                <a:ea typeface="MS PGothic" panose="020B0600070205080204" pitchFamily="34" charset="-128"/>
              </a:rPr>
              <a:t>f</a:t>
            </a:r>
            <a:r>
              <a:rPr lang="en-US" altLang="en-US" sz="2800" i="1" baseline="-25000" dirty="0">
                <a:solidFill>
                  <a:schemeClr val="hlink"/>
                </a:solidFill>
                <a:latin typeface="Arial" panose="020B0604020202020204" pitchFamily="34" charset="0"/>
                <a:ea typeface="MS PGothic" panose="020B0600070205080204" pitchFamily="34" charset="-128"/>
              </a:rPr>
              <a:t>1</a:t>
            </a:r>
            <a:r>
              <a:rPr lang="en-US" altLang="en-US" sz="2800" i="1" dirty="0">
                <a:solidFill>
                  <a:schemeClr val="hlink"/>
                </a:solidFill>
                <a:latin typeface="Arial" panose="020B0604020202020204" pitchFamily="34" charset="0"/>
                <a:ea typeface="MS PGothic" panose="020B0600070205080204" pitchFamily="34" charset="-128"/>
              </a:rPr>
              <a:t>(I,T,Y,G)</a:t>
            </a:r>
            <a:r>
              <a:rPr lang="en-US" altLang="en-US" sz="2800" i="1" dirty="0">
                <a:latin typeface="Arial" panose="020B0604020202020204" pitchFamily="34" charset="0"/>
                <a:ea typeface="MS PGothic" panose="020B0600070205080204" pitchFamily="34" charset="-128"/>
              </a:rPr>
              <a:t>):- V</a:t>
            </a:r>
            <a:r>
              <a:rPr lang="en-US" altLang="en-US" sz="2800" i="1" baseline="-25000" dirty="0">
                <a:latin typeface="Arial" panose="020B0604020202020204" pitchFamily="34" charset="0"/>
                <a:ea typeface="MS PGothic" panose="020B0600070205080204" pitchFamily="34" charset="-128"/>
              </a:rPr>
              <a:t>7</a:t>
            </a:r>
            <a:r>
              <a:rPr lang="en-US" altLang="en-US" sz="2800" i="1" dirty="0">
                <a:latin typeface="Arial" panose="020B0604020202020204" pitchFamily="34" charset="0"/>
                <a:ea typeface="MS PGothic" panose="020B0600070205080204" pitchFamily="34" charset="-128"/>
              </a:rPr>
              <a:t>(I,T,Y,G)</a:t>
            </a:r>
            <a:endParaRPr lang="en-US" altLang="en-US" sz="2800" dirty="0">
              <a:latin typeface="Arial" panose="020B0604020202020204" pitchFamily="34" charset="0"/>
              <a:ea typeface="MS PGothic" panose="020B0600070205080204" pitchFamily="34" charset="-128"/>
            </a:endParaRPr>
          </a:p>
          <a:p>
            <a:pPr algn="l">
              <a:buFont typeface="Symbol" panose="05050102010706020507" pitchFamily="18" charset="2"/>
              <a:buNone/>
            </a:pPr>
            <a:r>
              <a:rPr lang="en-US" altLang="en-US" sz="2800" dirty="0">
                <a:latin typeface="Arial" panose="020B0604020202020204" pitchFamily="34" charset="0"/>
                <a:ea typeface="MS PGothic" panose="020B0600070205080204" pitchFamily="34" charset="-128"/>
              </a:rPr>
              <a:t>IN</a:t>
            </a:r>
            <a:r>
              <a:rPr lang="en-US" altLang="en-US" sz="2800" baseline="-25000" dirty="0">
                <a:latin typeface="Arial" panose="020B0604020202020204" pitchFamily="34" charset="0"/>
                <a:ea typeface="MS PGothic" panose="020B0600070205080204" pitchFamily="34" charset="-128"/>
              </a:rPr>
              <a:t>3</a:t>
            </a:r>
            <a:r>
              <a:rPr lang="en-US" altLang="en-US" sz="2800" dirty="0">
                <a:latin typeface="Arial" panose="020B0604020202020204" pitchFamily="34" charset="0"/>
                <a:ea typeface="MS PGothic" panose="020B0600070205080204" pitchFamily="34" charset="-128"/>
              </a:rPr>
              <a:t>: </a:t>
            </a:r>
            <a:r>
              <a:rPr lang="en-US" altLang="en-US" sz="2800" i="1" dirty="0">
                <a:latin typeface="Arial" panose="020B0604020202020204" pitchFamily="34" charset="0"/>
                <a:ea typeface="MS PGothic" panose="020B0600070205080204" pitchFamily="34" charset="-128"/>
              </a:rPr>
              <a:t>Actor(I,</a:t>
            </a:r>
            <a:r>
              <a:rPr lang="en-US" altLang="en-US" sz="2800" i="1" dirty="0">
                <a:solidFill>
                  <a:schemeClr val="hlink"/>
                </a:solidFill>
                <a:latin typeface="Arial" panose="020B0604020202020204" pitchFamily="34" charset="0"/>
                <a:ea typeface="MS PGothic" panose="020B0600070205080204" pitchFamily="34" charset="-128"/>
              </a:rPr>
              <a:t>f</a:t>
            </a:r>
            <a:r>
              <a:rPr lang="en-US" altLang="en-US" sz="2800" i="1" baseline="-25000" dirty="0">
                <a:solidFill>
                  <a:schemeClr val="hlink"/>
                </a:solidFill>
                <a:latin typeface="Arial" panose="020B0604020202020204" pitchFamily="34" charset="0"/>
                <a:ea typeface="MS PGothic" panose="020B0600070205080204" pitchFamily="34" charset="-128"/>
              </a:rPr>
              <a:t>1</a:t>
            </a:r>
            <a:r>
              <a:rPr lang="en-US" altLang="en-US" sz="2800" i="1" dirty="0">
                <a:solidFill>
                  <a:schemeClr val="hlink"/>
                </a:solidFill>
                <a:latin typeface="Arial" panose="020B0604020202020204" pitchFamily="34" charset="0"/>
                <a:ea typeface="MS PGothic" panose="020B0600070205080204" pitchFamily="34" charset="-128"/>
              </a:rPr>
              <a:t>(I,T,Y,G)</a:t>
            </a:r>
            <a:r>
              <a:rPr lang="en-US" altLang="en-US" sz="2800" i="1" dirty="0">
                <a:latin typeface="Arial" panose="020B0604020202020204" pitchFamily="34" charset="0"/>
                <a:ea typeface="MS PGothic" panose="020B0600070205080204" pitchFamily="34" charset="-128"/>
              </a:rPr>
              <a:t>):- V</a:t>
            </a:r>
            <a:r>
              <a:rPr lang="en-US" altLang="en-US" sz="2800" i="1" baseline="-25000" dirty="0">
                <a:latin typeface="Arial" panose="020B0604020202020204" pitchFamily="34" charset="0"/>
                <a:ea typeface="MS PGothic" panose="020B0600070205080204" pitchFamily="34" charset="-128"/>
              </a:rPr>
              <a:t>7</a:t>
            </a:r>
            <a:r>
              <a:rPr lang="en-US" altLang="en-US" sz="2800" i="1" dirty="0">
                <a:latin typeface="Arial" panose="020B0604020202020204" pitchFamily="34" charset="0"/>
                <a:ea typeface="MS PGothic" panose="020B0600070205080204" pitchFamily="34" charset="-128"/>
              </a:rPr>
              <a:t>(I,T,Y,G)</a:t>
            </a:r>
            <a:endParaRPr lang="en-US" altLang="en-US" sz="2800" dirty="0">
              <a:latin typeface="Arial" panose="020B0604020202020204" pitchFamily="34" charset="0"/>
              <a:ea typeface="MS PGothic" panose="020B0600070205080204" pitchFamily="34" charset="-128"/>
            </a:endParaRPr>
          </a:p>
          <a:p>
            <a:pPr algn="l"/>
            <a:endParaRPr lang="en-US" altLang="en-US" sz="2800" dirty="0">
              <a:latin typeface="Arial" panose="020B0604020202020204" pitchFamily="34" charset="0"/>
              <a:ea typeface="MS PGothic" panose="020B0600070205080204" pitchFamily="34" charset="-128"/>
            </a:endParaRPr>
          </a:p>
        </p:txBody>
      </p:sp>
      <p:sp>
        <p:nvSpPr>
          <p:cNvPr id="2" name="Title 1"/>
          <p:cNvSpPr>
            <a:spLocks noGrp="1"/>
          </p:cNvSpPr>
          <p:nvPr>
            <p:ph type="title"/>
          </p:nvPr>
        </p:nvSpPr>
        <p:spPr>
          <a:xfrm>
            <a:off x="1220471" y="431800"/>
            <a:ext cx="9751060" cy="863600"/>
          </a:xfrm>
        </p:spPr>
        <p:txBody>
          <a:bodyPr/>
          <a:lstStyle/>
          <a:p>
            <a:r>
              <a:rPr lang="en-US" dirty="0"/>
              <a:t>Using </a:t>
            </a:r>
            <a:r>
              <a:rPr lang="en-US" dirty="0" err="1"/>
              <a:t>Skolem</a:t>
            </a:r>
            <a:r>
              <a:rPr lang="en-US" dirty="0"/>
              <a:t> Functions in Inverse Rules</a:t>
            </a:r>
          </a:p>
        </p:txBody>
      </p:sp>
    </p:spTree>
    <p:extLst>
      <p:ext uri="{BB962C8B-B14F-4D97-AF65-F5344CB8AC3E}">
        <p14:creationId xmlns:p14="http://schemas.microsoft.com/office/powerpoint/2010/main" val="2897218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ooks Classic 16x9">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90000"/>
                <a:satMod val="150000"/>
              </a:schemeClr>
            </a:gs>
            <a:gs pos="60000">
              <a:schemeClr val="phClr">
                <a:shade val="20000"/>
                <a:satMod val="255000"/>
              </a:schemeClr>
            </a:gs>
          </a:gsLst>
          <a:lin ang="5400000" scaled="0"/>
        </a:gradFill>
        <a:blipFill rotWithShape="1">
          <a:blip xmlns:r="http://schemas.openxmlformats.org/officeDocument/2006/relationships" r:embed="rId1">
            <a:duotone>
              <a:schemeClr val="phClr">
                <a:shade val="12000"/>
                <a:satMod val="240000"/>
              </a:schemeClr>
              <a:schemeClr val="ph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DSE 203 Day 4 Virtual Data Integration</Template>
  <TotalTime>362</TotalTime>
  <Words>1806</Words>
  <Application>Microsoft Office PowerPoint</Application>
  <PresentationFormat>Widescreen</PresentationFormat>
  <Paragraphs>273</Paragraphs>
  <Slides>43</Slides>
  <Notes>13</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7" baseType="lpstr">
      <vt:lpstr>MS PGothic</vt:lpstr>
      <vt:lpstr>MS PGothic</vt:lpstr>
      <vt:lpstr>Arial</vt:lpstr>
      <vt:lpstr>Calibri</vt:lpstr>
      <vt:lpstr>Cambria Math</vt:lpstr>
      <vt:lpstr>Comic Sans MS</vt:lpstr>
      <vt:lpstr>Constantia</vt:lpstr>
      <vt:lpstr>Courier New</vt:lpstr>
      <vt:lpstr>Symbol</vt:lpstr>
      <vt:lpstr>Times New Roman</vt:lpstr>
      <vt:lpstr>Vrinda</vt:lpstr>
      <vt:lpstr>Wingdings</vt:lpstr>
      <vt:lpstr>Books Classic 16x9</vt:lpstr>
      <vt:lpstr>Equation</vt:lpstr>
      <vt:lpstr>DSE 203</vt:lpstr>
      <vt:lpstr>The Bucket Algorithm</vt:lpstr>
      <vt:lpstr>Bucket Formation and Maximally Contained Rewriting</vt:lpstr>
      <vt:lpstr>The Bucket Algorithm: Summary </vt:lpstr>
      <vt:lpstr>MinCon Algorithm Steps</vt:lpstr>
      <vt:lpstr>Applying the Minicon Algorithm</vt:lpstr>
      <vt:lpstr>Inverse-Rules Algorithm</vt:lpstr>
      <vt:lpstr>Inverse Rules by Example</vt:lpstr>
      <vt:lpstr>Using Skolem Functions in Inverse Rules</vt:lpstr>
      <vt:lpstr>Inverse Rules in General Rewriting = Inverse Rules + Query</vt:lpstr>
      <vt:lpstr>Integrity Constraints with LAV</vt:lpstr>
      <vt:lpstr>But We Do Have Answers…</vt:lpstr>
      <vt:lpstr>No Limit to Rewriting Size</vt:lpstr>
      <vt:lpstr>Recursive Plan</vt:lpstr>
      <vt:lpstr>The e relation</vt:lpstr>
      <vt:lpstr>The Rules</vt:lpstr>
      <vt:lpstr>One More Step</vt:lpstr>
      <vt:lpstr>Integrity Constraints in GAV</vt:lpstr>
      <vt:lpstr>DSE 203</vt:lpstr>
      <vt:lpstr>Model Transformation</vt:lpstr>
      <vt:lpstr>Case 1: Semi-structured and Relational</vt:lpstr>
      <vt:lpstr>The XPERANTO Approach (IBM Almaden)</vt:lpstr>
      <vt:lpstr>XML Views</vt:lpstr>
      <vt:lpstr>Query Graph for the view</vt:lpstr>
      <vt:lpstr>Querying the XML view</vt:lpstr>
      <vt:lpstr>PowerPoint Presentation</vt:lpstr>
      <vt:lpstr>PowerPoint Presentation</vt:lpstr>
      <vt:lpstr>Property Graphs and Relational Data</vt:lpstr>
      <vt:lpstr>Cypher to rOCQ Using GTop</vt:lpstr>
      <vt:lpstr>rOCQ to SQL</vt:lpstr>
      <vt:lpstr>DSE 203</vt:lpstr>
      <vt:lpstr>The Big Stack</vt:lpstr>
      <vt:lpstr>A Taxonomy of Multi-Database Systems</vt:lpstr>
      <vt:lpstr>HadoopDB  Hadapt</vt:lpstr>
      <vt:lpstr>Polybase (Microsoft)</vt:lpstr>
      <vt:lpstr>Polybase (Microsoft)</vt:lpstr>
      <vt:lpstr>BIGDAWG (MIT+Collaborators)</vt:lpstr>
      <vt:lpstr>Queries in BIGDAWG</vt:lpstr>
      <vt:lpstr>Queries in BIGDAWG</vt:lpstr>
      <vt:lpstr>Queries in BIGDAWG</vt:lpstr>
      <vt:lpstr>CloudMDSQL (INRIA)</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DSE 203</dc:title>
  <dc:creator>Gupta, Amarnath</dc:creator>
  <cp:lastModifiedBy>Gupta</cp:lastModifiedBy>
  <cp:revision>29</cp:revision>
  <dcterms:created xsi:type="dcterms:W3CDTF">2017-11-16T23:04:28Z</dcterms:created>
  <dcterms:modified xsi:type="dcterms:W3CDTF">2017-11-17T16:06:16Z</dcterms:modified>
</cp:coreProperties>
</file>