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57"/>
  </p:notesMasterIdLst>
  <p:handoutMasterIdLst>
    <p:handoutMasterId r:id="rId58"/>
  </p:handoutMasterIdLst>
  <p:sldIdLst>
    <p:sldId id="267" r:id="rId3"/>
    <p:sldId id="268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1" r:id="rId21"/>
    <p:sldId id="270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313" r:id="rId31"/>
    <p:sldId id="312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5" r:id="rId40"/>
    <p:sldId id="316" r:id="rId41"/>
    <p:sldId id="317" r:id="rId42"/>
    <p:sldId id="314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18" r:id="rId53"/>
    <p:sldId id="319" r:id="rId54"/>
    <p:sldId id="320" r:id="rId55"/>
    <p:sldId id="321" r:id="rId5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400"/>
    <a:srgbClr val="669900"/>
    <a:srgbClr val="8CD200"/>
    <a:srgbClr val="A2F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>
      <p:cViewPr varScale="1">
        <p:scale>
          <a:sx n="108" d="100"/>
          <a:sy n="108" d="100"/>
        </p:scale>
        <p:origin x="108" y="168"/>
      </p:cViewPr>
      <p:guideLst>
        <p:guide pos="3839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01612F-5DE2-4BAC-963D-DCDE0E6C7F90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4303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8B48A0-7D7B-432F-8D86-E91EA6AE2DC3}" type="slidenum">
              <a:rPr lang="en-US" altLang="en-US" sz="1200">
                <a:solidFill>
                  <a:srgbClr val="000000"/>
                </a:solidFill>
              </a:rPr>
              <a:pPr/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716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FE048F-D43C-41BD-90F4-932CA5165B3B}" type="slidenum">
              <a:rPr lang="en-US" altLang="en-US" sz="1200">
                <a:solidFill>
                  <a:srgbClr val="000000"/>
                </a:solidFill>
              </a:rPr>
              <a:pPr/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222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0DB5B1-BD5F-4CE7-AF61-947FB8F54EDC}" type="slidenum">
              <a:rPr lang="en-US" altLang="en-US" sz="1200">
                <a:latin typeface="Arial" panose="020B0604020202020204" pitchFamily="34" charset="0"/>
                <a:ea typeface="MS PGothic" panose="020B0600070205080204" pitchFamily="34" charset="-128"/>
              </a:rPr>
              <a:pPr/>
              <a:t>28</a:t>
            </a:fld>
            <a:endParaRPr lang="en-US" altLang="en-US" sz="12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7667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E1E021-D83E-4C05-8357-20BBABFD881B}" type="slidenum">
              <a:rPr lang="en-US" altLang="en-US" sz="1200">
                <a:latin typeface="Arial" panose="020B0604020202020204" pitchFamily="34" charset="0"/>
                <a:ea typeface="MS PGothic" panose="020B0600070205080204" pitchFamily="34" charset="-128"/>
              </a:rPr>
              <a:pPr/>
              <a:t>49</a:t>
            </a:fld>
            <a:endParaRPr lang="en-US" altLang="en-US" sz="12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26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1B64D0-0FB4-4EF9-A30D-244821A86AE3}" type="slidenum">
              <a:rPr lang="en-US" altLang="en-US" sz="1200">
                <a:latin typeface="Arial" panose="020B0604020202020204" pitchFamily="34" charset="0"/>
                <a:ea typeface="MS PGothic" panose="020B0600070205080204" pitchFamily="34" charset="-128"/>
              </a:rPr>
              <a:pPr/>
              <a:t>50</a:t>
            </a:fld>
            <a:endParaRPr lang="en-US" altLang="en-US" sz="12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8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D2D3D1-EAB8-4F1B-B560-B77487B1583A}" type="slidenum">
              <a:rPr lang="en-US" altLang="en-US" sz="1200">
                <a:solidFill>
                  <a:srgbClr val="000000"/>
                </a:solidFill>
              </a:rPr>
              <a:pPr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043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6E5F39-E39D-4AF6-A79D-E04CC6CFF6F9}" type="slidenum">
              <a:rPr lang="en-US" altLang="en-US" sz="1200">
                <a:solidFill>
                  <a:srgbClr val="000000"/>
                </a:solidFill>
              </a:rPr>
              <a:pPr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048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899CCE-AF5A-4E3B-8A71-531652585A47}" type="slidenum">
              <a:rPr lang="en-US" altLang="en-US" sz="1200">
                <a:solidFill>
                  <a:srgbClr val="000000"/>
                </a:solidFill>
              </a:rPr>
              <a:pPr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4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646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0F4356-1F40-4DCE-A1A3-753B789DB5E5}" type="slidenum">
              <a:rPr lang="en-US" altLang="en-US" sz="1200">
                <a:solidFill>
                  <a:srgbClr val="000000"/>
                </a:solidFill>
              </a:rPr>
              <a:pPr/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80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C8FC53-9736-4A4C-B279-5B25DB200321}" type="slidenum">
              <a:rPr lang="en-US" altLang="en-US" sz="1200">
                <a:solidFill>
                  <a:srgbClr val="000000"/>
                </a:solidFill>
              </a:rPr>
              <a:pPr/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6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483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F4E078-316A-4C35-AD8D-4F95BC6CD339}" type="slidenum">
              <a:rPr lang="en-US" altLang="en-US" sz="1200">
                <a:solidFill>
                  <a:srgbClr val="000000"/>
                </a:solidFill>
              </a:rPr>
              <a:pPr/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987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DD265B-6F58-48CB-8C55-41F06A6D1C42}" type="slidenum">
              <a:rPr lang="en-US" altLang="en-US" sz="1200">
                <a:solidFill>
                  <a:srgbClr val="000000"/>
                </a:solidFill>
              </a:rPr>
              <a:pPr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563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defTabSz="9286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ABF6FA-F23B-4403-AC20-242A0B5A6B3D}" type="slidenum">
              <a:rPr lang="en-US" altLang="en-US" sz="1200">
                <a:solidFill>
                  <a:srgbClr val="000000"/>
                </a:solidFill>
              </a:rPr>
              <a:pPr/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360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762000"/>
            <a:ext cx="975106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762000"/>
            <a:ext cx="975106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</a:t>
            </a:r>
            <a:r>
              <a:rPr lang="en-US" sz="6600" dirty="0"/>
              <a:t>203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sz="2800" dirty="0" smtClean="0"/>
              <a:t>3</a:t>
            </a:r>
            <a:r>
              <a:rPr lang="en-US" dirty="0" smtClean="0"/>
              <a:t>: Schema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2" y="63501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/>
              <a:t>Using Classifiers: An Example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1687512" y="4543426"/>
            <a:ext cx="8813800" cy="1565275"/>
          </a:xfrm>
        </p:spPr>
        <p:txBody>
          <a:bodyPr>
            <a:normAutofit lnSpcReduction="10000"/>
          </a:bodyPr>
          <a:lstStyle/>
          <a:p>
            <a:r>
              <a:rPr lang="en-US" altLang="en-US">
                <a:latin typeface="Franklin Gothic Medium" panose="020B0603020102020204" pitchFamily="34" charset="0"/>
              </a:rPr>
              <a:t>s</a:t>
            </a:r>
            <a:r>
              <a:rPr lang="en-US" altLang="en-US" baseline="-25000"/>
              <a:t>i</a:t>
            </a:r>
            <a:r>
              <a:rPr lang="en-US" altLang="en-US"/>
              <a:t> is address, </a:t>
            </a:r>
            <a:r>
              <a:rPr lang="en-US" altLang="en-US">
                <a:latin typeface="Franklin Gothic Medium" panose="020B0603020102020204" pitchFamily="34" charset="0"/>
              </a:rPr>
              <a:t>t</a:t>
            </a:r>
            <a:r>
              <a:rPr lang="en-US" altLang="en-US" baseline="-25000"/>
              <a:t>j</a:t>
            </a:r>
            <a:r>
              <a:rPr lang="en-US" altLang="en-US"/>
              <a:t> is location</a:t>
            </a:r>
          </a:p>
          <a:p>
            <a:r>
              <a:rPr lang="en-US" altLang="en-US"/>
              <a:t>Sim scores are 0.9, 0.7, and 0.5, respectively for the three instances of T.location </a:t>
            </a:r>
            <a:r>
              <a:rPr lang="en-US" altLang="en-US">
                <a:sym typeface="Wingdings" panose="05000000000000000000" pitchFamily="2" charset="2"/>
              </a:rPr>
              <a:t> return average score of 0.7 as sim score between address and location</a:t>
            </a:r>
            <a:endParaRPr lang="en-US" alt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FBBB44-AD77-4BF9-915D-A884C31275E3}" type="slidenum">
              <a:rPr lang="en-US" altLang="en-US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7" y="1281113"/>
            <a:ext cx="6110288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0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2" y="63501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/>
              <a:t>Using Classifiers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1597025" y="1447800"/>
            <a:ext cx="8978900" cy="4660900"/>
          </a:xfrm>
        </p:spPr>
        <p:txBody>
          <a:bodyPr/>
          <a:lstStyle/>
          <a:p>
            <a:r>
              <a:rPr lang="en-US" altLang="en-US" dirty="0"/>
              <a:t>Designer decides which schema should play the role of schema S (on which to build classifiers)</a:t>
            </a:r>
          </a:p>
          <a:p>
            <a:pPr lvl="1"/>
            <a:r>
              <a:rPr lang="en-US" altLang="en-US" dirty="0"/>
              <a:t>typically chooses the mediated schema to be S, so that can reuse the classifiers to match the schemas of new data sources</a:t>
            </a:r>
          </a:p>
          <a:p>
            <a:r>
              <a:rPr lang="en-US" altLang="en-US" dirty="0"/>
              <a:t>May want to do it both ways</a:t>
            </a:r>
          </a:p>
          <a:p>
            <a:pPr lvl="1"/>
            <a:r>
              <a:rPr lang="en-US" altLang="en-US" dirty="0"/>
              <a:t>build classifiers on S and use them to classify instances of T</a:t>
            </a:r>
          </a:p>
          <a:p>
            <a:pPr lvl="1"/>
            <a:r>
              <a:rPr lang="en-US" altLang="en-US" dirty="0"/>
              <a:t>then build classifiers on T and use them to classify instances of S</a:t>
            </a:r>
          </a:p>
          <a:p>
            <a:pPr lvl="1"/>
            <a:r>
              <a:rPr lang="en-US" altLang="en-US" dirty="0"/>
              <a:t>e.g., when both S and T are taxonomies of concepts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B69B06-F92E-4F30-91F9-537A362C4E12}" type="slidenum">
              <a:rPr lang="en-US" altLang="en-US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ChangeArrowheads="1"/>
          </p:cNvSpPr>
          <p:nvPr/>
        </p:nvSpPr>
        <p:spPr bwMode="auto">
          <a:xfrm>
            <a:off x="7085012" y="3857625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Matcher</a:t>
            </a:r>
          </a:p>
        </p:txBody>
      </p:sp>
      <p:sp>
        <p:nvSpPr>
          <p:cNvPr id="128002" name="Rectangle 3"/>
          <p:cNvSpPr>
            <a:spLocks noChangeArrowheads="1"/>
          </p:cNvSpPr>
          <p:nvPr/>
        </p:nvSpPr>
        <p:spPr bwMode="auto">
          <a:xfrm>
            <a:off x="9066212" y="3857625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Matcher</a:t>
            </a:r>
          </a:p>
        </p:txBody>
      </p:sp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8555037" y="4010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auto">
          <a:xfrm>
            <a:off x="7923212" y="2867025"/>
            <a:ext cx="1828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Combiner</a:t>
            </a:r>
          </a:p>
        </p:txBody>
      </p:sp>
      <p:sp>
        <p:nvSpPr>
          <p:cNvPr id="128005" name="Rectangle 6"/>
          <p:cNvSpPr>
            <a:spLocks noChangeArrowheads="1"/>
          </p:cNvSpPr>
          <p:nvPr/>
        </p:nvSpPr>
        <p:spPr bwMode="auto">
          <a:xfrm>
            <a:off x="3084512" y="2176463"/>
            <a:ext cx="1828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Constraint </a:t>
            </a:r>
          </a:p>
          <a:p>
            <a:pPr algn="ctr"/>
            <a:r>
              <a:rPr lang="en-US" altLang="en-US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enforcer</a:t>
            </a:r>
          </a:p>
        </p:txBody>
      </p:sp>
      <p:sp>
        <p:nvSpPr>
          <p:cNvPr id="128006" name="Rectangle 7"/>
          <p:cNvSpPr>
            <a:spLocks noChangeArrowheads="1"/>
          </p:cNvSpPr>
          <p:nvPr/>
        </p:nvSpPr>
        <p:spPr bwMode="auto">
          <a:xfrm>
            <a:off x="3046412" y="1033463"/>
            <a:ext cx="1905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Match </a:t>
            </a:r>
          </a:p>
          <a:p>
            <a:pPr algn="ctr"/>
            <a:r>
              <a:rPr lang="en-US" altLang="en-US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selector</a:t>
            </a:r>
          </a:p>
        </p:txBody>
      </p:sp>
      <p:sp>
        <p:nvSpPr>
          <p:cNvPr id="128007" name="Line 8"/>
          <p:cNvSpPr>
            <a:spLocks noChangeShapeType="1"/>
          </p:cNvSpPr>
          <p:nvPr/>
        </p:nvSpPr>
        <p:spPr bwMode="auto">
          <a:xfrm flipV="1">
            <a:off x="7618412" y="3476625"/>
            <a:ext cx="7239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Line 9"/>
          <p:cNvSpPr>
            <a:spLocks noChangeShapeType="1"/>
          </p:cNvSpPr>
          <p:nvPr/>
        </p:nvSpPr>
        <p:spPr bwMode="auto">
          <a:xfrm flipH="1" flipV="1">
            <a:off x="8837612" y="3476625"/>
            <a:ext cx="914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Line 10"/>
          <p:cNvSpPr>
            <a:spLocks noChangeShapeType="1"/>
          </p:cNvSpPr>
          <p:nvPr/>
        </p:nvSpPr>
        <p:spPr bwMode="auto">
          <a:xfrm flipH="1" flipV="1">
            <a:off x="5089526" y="2938463"/>
            <a:ext cx="1385887" cy="309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Line 11"/>
          <p:cNvSpPr>
            <a:spLocks noChangeShapeType="1"/>
          </p:cNvSpPr>
          <p:nvPr/>
        </p:nvSpPr>
        <p:spPr bwMode="auto">
          <a:xfrm flipV="1">
            <a:off x="3998912" y="1795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Rectangle 12"/>
          <p:cNvSpPr>
            <a:spLocks noChangeArrowheads="1"/>
          </p:cNvSpPr>
          <p:nvPr/>
        </p:nvSpPr>
        <p:spPr bwMode="auto">
          <a:xfrm>
            <a:off x="6475412" y="2714625"/>
            <a:ext cx="3962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012" name="Text Box 13"/>
          <p:cNvSpPr txBox="1">
            <a:spLocks noChangeArrowheads="1"/>
          </p:cNvSpPr>
          <p:nvPr/>
        </p:nvSpPr>
        <p:spPr bwMode="auto">
          <a:xfrm>
            <a:off x="6535737" y="268605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128013" name="Rectangle 14"/>
          <p:cNvSpPr>
            <a:spLocks noChangeArrowheads="1"/>
          </p:cNvSpPr>
          <p:nvPr/>
        </p:nvSpPr>
        <p:spPr bwMode="auto">
          <a:xfrm>
            <a:off x="1751012" y="469582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Searcher</a:t>
            </a:r>
          </a:p>
        </p:txBody>
      </p:sp>
      <p:sp>
        <p:nvSpPr>
          <p:cNvPr id="128014" name="Rectangle 15"/>
          <p:cNvSpPr>
            <a:spLocks noChangeArrowheads="1"/>
          </p:cNvSpPr>
          <p:nvPr/>
        </p:nvSpPr>
        <p:spPr bwMode="auto">
          <a:xfrm>
            <a:off x="1827212" y="5762625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</a:rPr>
              <a:t>Searcher</a:t>
            </a:r>
          </a:p>
        </p:txBody>
      </p:sp>
      <p:sp>
        <p:nvSpPr>
          <p:cNvPr id="128015" name="Text Box 16"/>
          <p:cNvSpPr txBox="1">
            <a:spLocks noChangeArrowheads="1"/>
          </p:cNvSpPr>
          <p:nvPr/>
        </p:nvSpPr>
        <p:spPr bwMode="auto">
          <a:xfrm>
            <a:off x="2282825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28016" name="Rectangle 17"/>
          <p:cNvSpPr>
            <a:spLocks noChangeArrowheads="1"/>
          </p:cNvSpPr>
          <p:nvPr/>
        </p:nvSpPr>
        <p:spPr bwMode="auto">
          <a:xfrm>
            <a:off x="1674812" y="4543425"/>
            <a:ext cx="4572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017" name="Line 18"/>
          <p:cNvSpPr>
            <a:spLocks noChangeShapeType="1"/>
          </p:cNvSpPr>
          <p:nvPr/>
        </p:nvSpPr>
        <p:spPr bwMode="auto">
          <a:xfrm>
            <a:off x="3427412" y="5153025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Line 19"/>
          <p:cNvSpPr>
            <a:spLocks noChangeShapeType="1"/>
          </p:cNvSpPr>
          <p:nvPr/>
        </p:nvSpPr>
        <p:spPr bwMode="auto">
          <a:xfrm flipV="1">
            <a:off x="3427412" y="5762625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Text Box 20"/>
          <p:cNvSpPr txBox="1">
            <a:spLocks noChangeArrowheads="1"/>
          </p:cNvSpPr>
          <p:nvPr/>
        </p:nvSpPr>
        <p:spPr bwMode="auto">
          <a:xfrm>
            <a:off x="4596234" y="5153026"/>
            <a:ext cx="1521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candidate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pairs</a:t>
            </a:r>
          </a:p>
        </p:txBody>
      </p:sp>
      <p:sp>
        <p:nvSpPr>
          <p:cNvPr id="128020" name="Text Box 21"/>
          <p:cNvSpPr txBox="1">
            <a:spLocks noChangeArrowheads="1"/>
          </p:cNvSpPr>
          <p:nvPr/>
        </p:nvSpPr>
        <p:spPr bwMode="auto">
          <a:xfrm>
            <a:off x="4646612" y="4695825"/>
            <a:ext cx="145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Generate</a:t>
            </a:r>
          </a:p>
        </p:txBody>
      </p:sp>
      <p:sp>
        <p:nvSpPr>
          <p:cNvPr id="128021" name="Line 22"/>
          <p:cNvSpPr>
            <a:spLocks noChangeShapeType="1"/>
          </p:cNvSpPr>
          <p:nvPr/>
        </p:nvSpPr>
        <p:spPr bwMode="auto">
          <a:xfrm flipV="1">
            <a:off x="6399212" y="4772025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2" name="Line 23"/>
          <p:cNvSpPr>
            <a:spLocks noChangeShapeType="1"/>
          </p:cNvSpPr>
          <p:nvPr/>
        </p:nvSpPr>
        <p:spPr bwMode="auto">
          <a:xfrm flipH="1">
            <a:off x="5180012" y="3629025"/>
            <a:ext cx="1066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3" name="Rectangle 24"/>
          <p:cNvSpPr>
            <a:spLocks noGrp="1" noChangeArrowheads="1"/>
          </p:cNvSpPr>
          <p:nvPr>
            <p:ph type="title"/>
          </p:nvPr>
        </p:nvSpPr>
        <p:spPr>
          <a:xfrm>
            <a:off x="2216150" y="212272"/>
            <a:ext cx="7772400" cy="739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Overall Architecture for Schema Matchers</a:t>
            </a:r>
          </a:p>
        </p:txBody>
      </p:sp>
    </p:spTree>
    <p:extLst>
      <p:ext uri="{BB962C8B-B14F-4D97-AF65-F5344CB8AC3E}">
        <p14:creationId xmlns:p14="http://schemas.microsoft.com/office/powerpoint/2010/main" val="2117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2" y="63501"/>
            <a:ext cx="8902700" cy="1044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Combining Match Predictions with Average Combiner</a:t>
            </a: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7DA08F-5122-4027-AF90-BEF621DF1EA4}" type="slidenum">
              <a:rPr lang="en-US" altLang="en-US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1289050"/>
            <a:ext cx="67786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3513139"/>
            <a:ext cx="56578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3513138"/>
            <a:ext cx="333851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7" y="5029201"/>
            <a:ext cx="54498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82514" y="3827340"/>
            <a:ext cx="4924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8648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2" y="63501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/>
              <a:t>Combining Match Predictions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to use which combiner? </a:t>
            </a:r>
          </a:p>
          <a:p>
            <a:pPr lvl="1"/>
            <a:r>
              <a:rPr lang="en-US" altLang="en-US"/>
              <a:t>average combiner : when we do not have any reason to trust one matcher over the others</a:t>
            </a:r>
          </a:p>
          <a:p>
            <a:pPr lvl="1"/>
            <a:r>
              <a:rPr lang="en-US" altLang="en-US"/>
              <a:t>maximum combiner: when we trust a strong signal from matchers, i.e., if a matcher outputs a high value, we are relatively confident that the two elements match</a:t>
            </a:r>
          </a:p>
          <a:p>
            <a:pPr lvl="1"/>
            <a:r>
              <a:rPr lang="en-US" altLang="en-US"/>
              <a:t>minimum combiner: when we want to be more conservative</a:t>
            </a:r>
          </a:p>
          <a:p>
            <a:r>
              <a:rPr lang="en-US" altLang="en-US"/>
              <a:t>More complex types of combiners</a:t>
            </a:r>
          </a:p>
          <a:p>
            <a:pPr lvl="1"/>
            <a:r>
              <a:rPr lang="en-US" altLang="en-US"/>
              <a:t>use hand-crafted scripts</a:t>
            </a:r>
          </a:p>
          <a:p>
            <a:pPr lvl="2"/>
            <a:r>
              <a:rPr lang="en-US" altLang="en-US"/>
              <a:t>e.g., if </a:t>
            </a:r>
            <a:r>
              <a:rPr lang="en-US" altLang="en-US">
                <a:latin typeface="Franklin Gothic Medium" panose="020B0603020102020204" pitchFamily="34" charset="0"/>
              </a:rPr>
              <a:t>s</a:t>
            </a:r>
            <a:r>
              <a:rPr lang="en-US" altLang="en-US" baseline="-25000"/>
              <a:t>i</a:t>
            </a:r>
            <a:r>
              <a:rPr lang="en-US" altLang="en-US"/>
              <a:t> is address, return the score of the data-based matcher</a:t>
            </a:r>
            <a:br>
              <a:rPr lang="en-US" altLang="en-US"/>
            </a:br>
            <a:r>
              <a:rPr lang="en-US" altLang="en-US"/>
              <a:t>         otherwise, return the average score of all matchers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8444A1-CC39-48EB-AE98-A1E72B6B78D5}" type="slidenum">
              <a:rPr lang="en-US" altLang="en-US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2" y="63501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/>
              <a:t>Combining Match Predictions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More complex types of combiners (cont.)</a:t>
            </a:r>
          </a:p>
          <a:p>
            <a:pPr lvl="1"/>
            <a:r>
              <a:rPr lang="en-US" altLang="en-US"/>
              <a:t>weighted-sum combiners</a:t>
            </a:r>
          </a:p>
          <a:p>
            <a:pPr lvl="2"/>
            <a:r>
              <a:rPr lang="en-US" altLang="en-US"/>
              <a:t>give weights to each matcher, according to its importance</a:t>
            </a:r>
          </a:p>
          <a:p>
            <a:pPr lvl="2"/>
            <a:r>
              <a:rPr lang="en-US" altLang="en-US"/>
              <a:t>may learn the weights from training data</a:t>
            </a:r>
          </a:p>
          <a:p>
            <a:pPr lvl="2"/>
            <a:r>
              <a:rPr lang="en-US" altLang="en-US"/>
              <a:t>can combine the weights in many ways: linear regression, logistic regression, etc. </a:t>
            </a:r>
          </a:p>
          <a:p>
            <a:pPr lvl="1"/>
            <a:r>
              <a:rPr lang="en-US" altLang="en-US"/>
              <a:t>the combiner itself can be a learner, which learns how to combine the scores of the matchers</a:t>
            </a:r>
          </a:p>
          <a:p>
            <a:pPr lvl="2"/>
            <a:r>
              <a:rPr lang="en-US" altLang="en-US"/>
              <a:t>e.g., decision tree, logistic regression, etc. 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6A5B1D-885B-44CE-930D-BE2A8FE1B044}" type="slidenum">
              <a:rPr lang="en-US" altLang="en-US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for Complex Matches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Employ specialized searchers: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Text searcher: concatenations of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Numeric searcher: arithmetic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Date searcher: combine month/year/date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Evaluate match candidates: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Compare with learned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Statistics on data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Typical heuristics</a:t>
            </a:r>
          </a:p>
        </p:txBody>
      </p:sp>
    </p:spTree>
    <p:extLst>
      <p:ext uri="{BB962C8B-B14F-4D97-AF65-F5344CB8AC3E}">
        <p14:creationId xmlns:p14="http://schemas.microsoft.com/office/powerpoint/2010/main" val="39995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4412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Many-to-Many Matching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2012" y="3886200"/>
            <a:ext cx="8001000" cy="2514600"/>
          </a:xfrm>
        </p:spPr>
        <p:txBody>
          <a:bodyPr/>
          <a:lstStyle/>
          <a:p>
            <a:pPr eaLnBrk="1" hangingPunct="1"/>
            <a:r>
              <a:rPr lang="en-US" altLang="en-US"/>
              <a:t>Consider matches between </a:t>
            </a:r>
            <a:r>
              <a:rPr lang="en-US" altLang="en-US" i="1"/>
              <a:t>combinations </a:t>
            </a:r>
            <a:r>
              <a:rPr lang="en-US" altLang="en-US"/>
              <a:t>of columns</a:t>
            </a:r>
          </a:p>
          <a:p>
            <a:pPr lvl="1" eaLnBrk="1" hangingPunct="1"/>
            <a:r>
              <a:rPr lang="en-US" altLang="en-US"/>
              <a:t>… unlimited search space!</a:t>
            </a:r>
          </a:p>
          <a:p>
            <a:pPr eaLnBrk="1" hangingPunct="1"/>
            <a:r>
              <a:rPr lang="en-US" altLang="en-US"/>
              <a:t>Key challenge: control the search.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2824163" y="2390775"/>
            <a:ext cx="6372225" cy="342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812" name="Text Box 5"/>
          <p:cNvSpPr txBox="1">
            <a:spLocks noChangeArrowheads="1"/>
          </p:cNvSpPr>
          <p:nvPr/>
        </p:nvSpPr>
        <p:spPr bwMode="auto">
          <a:xfrm>
            <a:off x="2970213" y="2362200"/>
            <a:ext cx="6295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DC"/>
                </a:solidFill>
              </a:rPr>
              <a:t>listed-price     agent-id    full-baths   half-baths   city          zipcode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9813" name="Rectangle 6"/>
          <p:cNvSpPr>
            <a:spLocks noChangeArrowheads="1"/>
          </p:cNvSpPr>
          <p:nvPr/>
        </p:nvSpPr>
        <p:spPr bwMode="auto">
          <a:xfrm>
            <a:off x="5119688" y="1514476"/>
            <a:ext cx="2943225" cy="37147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814" name="Text Box 7"/>
          <p:cNvSpPr txBox="1">
            <a:spLocks noChangeArrowheads="1"/>
          </p:cNvSpPr>
          <p:nvPr/>
        </p:nvSpPr>
        <p:spPr bwMode="auto">
          <a:xfrm>
            <a:off x="5208587" y="1524001"/>
            <a:ext cx="286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FF5050"/>
                </a:solidFill>
              </a:rPr>
              <a:t>price    num-baths      address</a:t>
            </a: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19815" name="Line 8"/>
          <p:cNvSpPr>
            <a:spLocks noChangeShapeType="1"/>
          </p:cNvSpPr>
          <p:nvPr/>
        </p:nvSpPr>
        <p:spPr bwMode="auto">
          <a:xfrm>
            <a:off x="7072312" y="150495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Line 9"/>
          <p:cNvSpPr>
            <a:spLocks noChangeShapeType="1"/>
          </p:cNvSpPr>
          <p:nvPr/>
        </p:nvSpPr>
        <p:spPr bwMode="auto">
          <a:xfrm>
            <a:off x="5881687" y="150495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Line 10"/>
          <p:cNvSpPr>
            <a:spLocks noChangeShapeType="1"/>
          </p:cNvSpPr>
          <p:nvPr/>
        </p:nvSpPr>
        <p:spPr bwMode="auto">
          <a:xfrm>
            <a:off x="7386637" y="2400301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Line 11"/>
          <p:cNvSpPr>
            <a:spLocks noChangeShapeType="1"/>
          </p:cNvSpPr>
          <p:nvPr/>
        </p:nvSpPr>
        <p:spPr bwMode="auto">
          <a:xfrm>
            <a:off x="5253037" y="2390776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Line 12"/>
          <p:cNvSpPr>
            <a:spLocks noChangeShapeType="1"/>
          </p:cNvSpPr>
          <p:nvPr/>
        </p:nvSpPr>
        <p:spPr bwMode="auto">
          <a:xfrm>
            <a:off x="4186237" y="2390776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Text Box 13"/>
          <p:cNvSpPr txBox="1">
            <a:spLocks noChangeArrowheads="1"/>
          </p:cNvSpPr>
          <p:nvPr/>
        </p:nvSpPr>
        <p:spPr bwMode="auto">
          <a:xfrm>
            <a:off x="5056187" y="1190626"/>
            <a:ext cx="184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b="1" i="1">
                <a:solidFill>
                  <a:srgbClr val="000000"/>
                </a:solidFill>
              </a:rPr>
              <a:t>Mediated-schema</a:t>
            </a:r>
            <a:endParaRPr lang="en-US" altLang="en-US" sz="1600" b="1" i="1">
              <a:solidFill>
                <a:srgbClr val="000000"/>
              </a:solidFill>
            </a:endParaRPr>
          </a:p>
        </p:txBody>
      </p:sp>
      <p:sp>
        <p:nvSpPr>
          <p:cNvPr id="119821" name="Text Box 14"/>
          <p:cNvSpPr txBox="1">
            <a:spLocks noChangeArrowheads="1"/>
          </p:cNvSpPr>
          <p:nvPr/>
        </p:nvSpPr>
        <p:spPr bwMode="auto">
          <a:xfrm>
            <a:off x="2684462" y="2000251"/>
            <a:ext cx="1358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b="1" i="1">
                <a:solidFill>
                  <a:srgbClr val="000000"/>
                </a:solidFill>
              </a:rPr>
              <a:t>homes.com  </a:t>
            </a:r>
            <a:endParaRPr lang="en-US" altLang="en-US" sz="1600" b="1" i="1">
              <a:solidFill>
                <a:srgbClr val="000000"/>
              </a:solidFill>
            </a:endParaRPr>
          </a:p>
        </p:txBody>
      </p:sp>
      <p:sp>
        <p:nvSpPr>
          <p:cNvPr id="119822" name="Line 15"/>
          <p:cNvSpPr>
            <a:spLocks noChangeShapeType="1"/>
          </p:cNvSpPr>
          <p:nvPr/>
        </p:nvSpPr>
        <p:spPr bwMode="auto">
          <a:xfrm>
            <a:off x="8301037" y="2400301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3" name="Line 16"/>
          <p:cNvSpPr>
            <a:spLocks noChangeShapeType="1"/>
          </p:cNvSpPr>
          <p:nvPr/>
        </p:nvSpPr>
        <p:spPr bwMode="auto">
          <a:xfrm>
            <a:off x="6319837" y="2400301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824" name="Group 17"/>
          <p:cNvGrpSpPr>
            <a:grpSpLocks/>
          </p:cNvGrpSpPr>
          <p:nvPr/>
        </p:nvGrpSpPr>
        <p:grpSpPr bwMode="auto">
          <a:xfrm>
            <a:off x="2824162" y="2762250"/>
            <a:ext cx="6400800" cy="781050"/>
            <a:chOff x="384" y="1644"/>
            <a:chExt cx="4032" cy="492"/>
          </a:xfrm>
        </p:grpSpPr>
        <p:sp>
          <p:nvSpPr>
            <p:cNvPr id="119832" name="Rectangle 18"/>
            <p:cNvSpPr>
              <a:spLocks noChangeArrowheads="1"/>
            </p:cNvSpPr>
            <p:nvPr/>
          </p:nvSpPr>
          <p:spPr bwMode="auto">
            <a:xfrm>
              <a:off x="384" y="1650"/>
              <a:ext cx="4014" cy="48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endParaRPr lang="en-GB" altLang="en-US" sz="3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9833" name="Text Box 19"/>
            <p:cNvSpPr txBox="1">
              <a:spLocks noChangeArrowheads="1"/>
            </p:cNvSpPr>
            <p:nvPr/>
          </p:nvSpPr>
          <p:spPr bwMode="auto">
            <a:xfrm>
              <a:off x="428" y="1644"/>
              <a:ext cx="3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00"/>
                  </a:solidFill>
                </a:rPr>
                <a:t>320K                53211           2                 1             Seattle     98105</a:t>
              </a:r>
            </a:p>
            <a:p>
              <a:pPr algn="l"/>
              <a:r>
                <a:rPr lang="en-US" altLang="en-US" sz="1800">
                  <a:solidFill>
                    <a:srgbClr val="000000"/>
                  </a:solidFill>
                </a:rPr>
                <a:t>240K                11578           1                 1             Miami      23591 </a:t>
              </a:r>
            </a:p>
          </p:txBody>
        </p:sp>
        <p:sp>
          <p:nvSpPr>
            <p:cNvPr id="119834" name="Line 20"/>
            <p:cNvSpPr>
              <a:spLocks noChangeShapeType="1"/>
            </p:cNvSpPr>
            <p:nvPr/>
          </p:nvSpPr>
          <p:spPr bwMode="auto">
            <a:xfrm>
              <a:off x="1242" y="1644"/>
              <a:ext cx="0" cy="4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5" name="Line 21"/>
            <p:cNvSpPr>
              <a:spLocks noChangeShapeType="1"/>
            </p:cNvSpPr>
            <p:nvPr/>
          </p:nvSpPr>
          <p:spPr bwMode="auto">
            <a:xfrm>
              <a:off x="1908" y="1650"/>
              <a:ext cx="0" cy="4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6" name="Line 22"/>
            <p:cNvSpPr>
              <a:spLocks noChangeShapeType="1"/>
            </p:cNvSpPr>
            <p:nvPr/>
          </p:nvSpPr>
          <p:spPr bwMode="auto">
            <a:xfrm>
              <a:off x="2592" y="1644"/>
              <a:ext cx="0" cy="4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7" name="Line 23"/>
            <p:cNvSpPr>
              <a:spLocks noChangeShapeType="1"/>
            </p:cNvSpPr>
            <p:nvPr/>
          </p:nvSpPr>
          <p:spPr bwMode="auto">
            <a:xfrm>
              <a:off x="3258" y="1644"/>
              <a:ext cx="0" cy="4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8" name="Line 24"/>
            <p:cNvSpPr>
              <a:spLocks noChangeShapeType="1"/>
            </p:cNvSpPr>
            <p:nvPr/>
          </p:nvSpPr>
          <p:spPr bwMode="auto">
            <a:xfrm>
              <a:off x="3834" y="1650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9" name="Line 25"/>
            <p:cNvSpPr>
              <a:spLocks noChangeShapeType="1"/>
            </p:cNvSpPr>
            <p:nvPr/>
          </p:nvSpPr>
          <p:spPr bwMode="auto">
            <a:xfrm>
              <a:off x="500" y="20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0" name="Line 26"/>
            <p:cNvSpPr>
              <a:spLocks noChangeShapeType="1"/>
            </p:cNvSpPr>
            <p:nvPr/>
          </p:nvSpPr>
          <p:spPr bwMode="auto">
            <a:xfrm>
              <a:off x="1406" y="20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1" name="Line 27"/>
            <p:cNvSpPr>
              <a:spLocks noChangeShapeType="1"/>
            </p:cNvSpPr>
            <p:nvPr/>
          </p:nvSpPr>
          <p:spPr bwMode="auto">
            <a:xfrm>
              <a:off x="2084" y="20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2" name="Line 28"/>
            <p:cNvSpPr>
              <a:spLocks noChangeShapeType="1"/>
            </p:cNvSpPr>
            <p:nvPr/>
          </p:nvSpPr>
          <p:spPr bwMode="auto">
            <a:xfrm>
              <a:off x="2762" y="20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3" name="Line 29"/>
            <p:cNvSpPr>
              <a:spLocks noChangeShapeType="1"/>
            </p:cNvSpPr>
            <p:nvPr/>
          </p:nvSpPr>
          <p:spPr bwMode="auto">
            <a:xfrm>
              <a:off x="3398" y="20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4" name="Line 30"/>
            <p:cNvSpPr>
              <a:spLocks noChangeShapeType="1"/>
            </p:cNvSpPr>
            <p:nvPr/>
          </p:nvSpPr>
          <p:spPr bwMode="auto">
            <a:xfrm>
              <a:off x="3980" y="20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825" name="Line 31"/>
          <p:cNvSpPr>
            <a:spLocks noChangeShapeType="1"/>
          </p:cNvSpPr>
          <p:nvPr/>
        </p:nvSpPr>
        <p:spPr bwMode="auto">
          <a:xfrm flipH="1">
            <a:off x="3900488" y="1914526"/>
            <a:ext cx="1514475" cy="428625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6" name="Line 32"/>
          <p:cNvSpPr>
            <a:spLocks noChangeShapeType="1"/>
          </p:cNvSpPr>
          <p:nvPr/>
        </p:nvSpPr>
        <p:spPr bwMode="auto">
          <a:xfrm flipV="1">
            <a:off x="6300787" y="1895476"/>
            <a:ext cx="0" cy="314325"/>
          </a:xfrm>
          <a:prstGeom prst="line">
            <a:avLst/>
          </a:prstGeom>
          <a:noFill/>
          <a:ln w="34925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7" name="Line 33"/>
          <p:cNvSpPr>
            <a:spLocks noChangeShapeType="1"/>
          </p:cNvSpPr>
          <p:nvPr/>
        </p:nvSpPr>
        <p:spPr bwMode="auto">
          <a:xfrm flipH="1">
            <a:off x="5643562" y="2209801"/>
            <a:ext cx="647700" cy="161925"/>
          </a:xfrm>
          <a:prstGeom prst="line">
            <a:avLst/>
          </a:prstGeom>
          <a:noFill/>
          <a:ln w="34925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8" name="Line 34"/>
          <p:cNvSpPr>
            <a:spLocks noChangeShapeType="1"/>
          </p:cNvSpPr>
          <p:nvPr/>
        </p:nvSpPr>
        <p:spPr bwMode="auto">
          <a:xfrm>
            <a:off x="6291263" y="2200276"/>
            <a:ext cx="619125" cy="161925"/>
          </a:xfrm>
          <a:prstGeom prst="line">
            <a:avLst/>
          </a:prstGeom>
          <a:noFill/>
          <a:ln w="34925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Line 35"/>
          <p:cNvSpPr>
            <a:spLocks noChangeShapeType="1"/>
          </p:cNvSpPr>
          <p:nvPr/>
        </p:nvSpPr>
        <p:spPr bwMode="auto">
          <a:xfrm flipV="1">
            <a:off x="7805737" y="1895476"/>
            <a:ext cx="0" cy="257175"/>
          </a:xfrm>
          <a:prstGeom prst="line">
            <a:avLst/>
          </a:prstGeom>
          <a:noFill/>
          <a:ln w="34925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30" name="Line 36"/>
          <p:cNvSpPr>
            <a:spLocks noChangeShapeType="1"/>
          </p:cNvSpPr>
          <p:nvPr/>
        </p:nvSpPr>
        <p:spPr bwMode="auto">
          <a:xfrm flipH="1">
            <a:off x="7615238" y="2162175"/>
            <a:ext cx="180975" cy="228600"/>
          </a:xfrm>
          <a:prstGeom prst="line">
            <a:avLst/>
          </a:prstGeom>
          <a:noFill/>
          <a:ln w="34925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31" name="Line 37"/>
          <p:cNvSpPr>
            <a:spLocks noChangeShapeType="1"/>
          </p:cNvSpPr>
          <p:nvPr/>
        </p:nvSpPr>
        <p:spPr bwMode="auto">
          <a:xfrm>
            <a:off x="7805738" y="2152650"/>
            <a:ext cx="885825" cy="209550"/>
          </a:xfrm>
          <a:prstGeom prst="line">
            <a:avLst/>
          </a:prstGeom>
          <a:noFill/>
          <a:ln w="34925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ChangeArrowheads="1"/>
          </p:cNvSpPr>
          <p:nvPr/>
        </p:nvSpPr>
        <p:spPr bwMode="auto">
          <a:xfrm>
            <a:off x="5018087" y="4246564"/>
            <a:ext cx="2381250" cy="73342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>
          <a:xfrm>
            <a:off x="2132012" y="457200"/>
            <a:ext cx="7772400" cy="438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 Example: Text Searcher</a:t>
            </a:r>
          </a:p>
        </p:txBody>
      </p:sp>
      <p:sp>
        <p:nvSpPr>
          <p:cNvPr id="1239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1013" y="5476875"/>
            <a:ext cx="8696325" cy="7429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Best match candidates for </a:t>
            </a:r>
            <a:r>
              <a:rPr lang="en-US" altLang="en-US">
                <a:solidFill>
                  <a:srgbClr val="FF0000"/>
                </a:solidFill>
              </a:rPr>
              <a:t>address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(</a:t>
            </a:r>
            <a:r>
              <a:rPr lang="en-US" altLang="en-US" sz="1800">
                <a:solidFill>
                  <a:srgbClr val="0000DC"/>
                </a:solidFill>
              </a:rPr>
              <a:t>agent-id</a:t>
            </a:r>
            <a:r>
              <a:rPr lang="en-US" altLang="en-US" sz="1800"/>
              <a:t>,0.7), (concat(</a:t>
            </a:r>
            <a:r>
              <a:rPr lang="en-US" altLang="en-US" sz="1800">
                <a:solidFill>
                  <a:srgbClr val="0000DC"/>
                </a:solidFill>
              </a:rPr>
              <a:t>agent-id</a:t>
            </a:r>
            <a:r>
              <a:rPr lang="en-US" altLang="en-US" sz="1800"/>
              <a:t>,</a:t>
            </a:r>
            <a:r>
              <a:rPr lang="en-US" altLang="en-US" sz="1800">
                <a:solidFill>
                  <a:srgbClr val="0000DC"/>
                </a:solidFill>
              </a:rPr>
              <a:t>city</a:t>
            </a:r>
            <a:r>
              <a:rPr lang="en-US" altLang="en-US" sz="1800"/>
              <a:t>),0.75), (concat(</a:t>
            </a:r>
            <a:r>
              <a:rPr lang="en-US" altLang="en-US" sz="1800">
                <a:solidFill>
                  <a:srgbClr val="0000DC"/>
                </a:solidFill>
              </a:rPr>
              <a:t>city</a:t>
            </a:r>
            <a:r>
              <a:rPr lang="en-US" altLang="en-US" sz="1800"/>
              <a:t>,</a:t>
            </a:r>
            <a:r>
              <a:rPr lang="en-US" altLang="en-US" sz="1800">
                <a:solidFill>
                  <a:srgbClr val="0000DC"/>
                </a:solidFill>
              </a:rPr>
              <a:t>zipcode</a:t>
            </a:r>
            <a:r>
              <a:rPr lang="en-US" altLang="en-US" sz="1800"/>
              <a:t>),0.9)</a:t>
            </a:r>
            <a:endParaRPr lang="en-US" altLang="en-US"/>
          </a:p>
        </p:txBody>
      </p:sp>
      <p:sp>
        <p:nvSpPr>
          <p:cNvPr id="123908" name="Rectangle 5"/>
          <p:cNvSpPr>
            <a:spLocks noChangeArrowheads="1"/>
          </p:cNvSpPr>
          <p:nvPr/>
        </p:nvSpPr>
        <p:spPr bwMode="auto">
          <a:xfrm>
            <a:off x="2132013" y="2255838"/>
            <a:ext cx="6372225" cy="342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09" name="Text Box 6"/>
          <p:cNvSpPr txBox="1">
            <a:spLocks noChangeArrowheads="1"/>
          </p:cNvSpPr>
          <p:nvPr/>
        </p:nvSpPr>
        <p:spPr bwMode="auto">
          <a:xfrm>
            <a:off x="2278063" y="2227263"/>
            <a:ext cx="6295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DC"/>
                </a:solidFill>
              </a:rPr>
              <a:t>listed-price     agent-id    full-baths   half-baths   city          zipcode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23910" name="Rectangle 7"/>
          <p:cNvSpPr>
            <a:spLocks noChangeArrowheads="1"/>
          </p:cNvSpPr>
          <p:nvPr/>
        </p:nvSpPr>
        <p:spPr bwMode="auto">
          <a:xfrm>
            <a:off x="4427538" y="1770064"/>
            <a:ext cx="2943225" cy="37147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11" name="Text Box 8"/>
          <p:cNvSpPr txBox="1">
            <a:spLocks noChangeArrowheads="1"/>
          </p:cNvSpPr>
          <p:nvPr/>
        </p:nvSpPr>
        <p:spPr bwMode="auto">
          <a:xfrm>
            <a:off x="4516437" y="1779588"/>
            <a:ext cx="286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FF5050"/>
                </a:solidFill>
              </a:rPr>
              <a:t>price    num-baths      address</a:t>
            </a: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23912" name="Line 9"/>
          <p:cNvSpPr>
            <a:spLocks noChangeShapeType="1"/>
          </p:cNvSpPr>
          <p:nvPr/>
        </p:nvSpPr>
        <p:spPr bwMode="auto">
          <a:xfrm>
            <a:off x="6380162" y="176053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>
            <a:off x="5189537" y="176053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4" name="Line 11"/>
          <p:cNvSpPr>
            <a:spLocks noChangeShapeType="1"/>
          </p:cNvSpPr>
          <p:nvPr/>
        </p:nvSpPr>
        <p:spPr bwMode="auto">
          <a:xfrm>
            <a:off x="6694487" y="2265364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5" name="Line 12"/>
          <p:cNvSpPr>
            <a:spLocks noChangeShapeType="1"/>
          </p:cNvSpPr>
          <p:nvPr/>
        </p:nvSpPr>
        <p:spPr bwMode="auto">
          <a:xfrm>
            <a:off x="4560887" y="2255839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6" name="Line 13"/>
          <p:cNvSpPr>
            <a:spLocks noChangeShapeType="1"/>
          </p:cNvSpPr>
          <p:nvPr/>
        </p:nvSpPr>
        <p:spPr bwMode="auto">
          <a:xfrm>
            <a:off x="3494087" y="2255839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Text Box 14"/>
          <p:cNvSpPr txBox="1">
            <a:spLocks noChangeArrowheads="1"/>
          </p:cNvSpPr>
          <p:nvPr/>
        </p:nvSpPr>
        <p:spPr bwMode="auto">
          <a:xfrm>
            <a:off x="4364037" y="1398588"/>
            <a:ext cx="184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b="1" i="1">
                <a:solidFill>
                  <a:srgbClr val="000000"/>
                </a:solidFill>
              </a:rPr>
              <a:t>Mediated-schema</a:t>
            </a:r>
            <a:endParaRPr lang="en-US" altLang="en-US" sz="1600" b="1" i="1">
              <a:solidFill>
                <a:srgbClr val="000000"/>
              </a:solidFill>
            </a:endParaRPr>
          </a:p>
        </p:txBody>
      </p:sp>
      <p:sp>
        <p:nvSpPr>
          <p:cNvPr id="123918" name="Line 15"/>
          <p:cNvSpPr>
            <a:spLocks noChangeShapeType="1"/>
          </p:cNvSpPr>
          <p:nvPr/>
        </p:nvSpPr>
        <p:spPr bwMode="auto">
          <a:xfrm>
            <a:off x="7608887" y="2265364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9" name="Line 16"/>
          <p:cNvSpPr>
            <a:spLocks noChangeShapeType="1"/>
          </p:cNvSpPr>
          <p:nvPr/>
        </p:nvSpPr>
        <p:spPr bwMode="auto">
          <a:xfrm>
            <a:off x="5627687" y="2265364"/>
            <a:ext cx="0" cy="314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0" name="Rectangle 17"/>
          <p:cNvSpPr>
            <a:spLocks noChangeArrowheads="1"/>
          </p:cNvSpPr>
          <p:nvPr/>
        </p:nvSpPr>
        <p:spPr bwMode="auto">
          <a:xfrm>
            <a:off x="2132013" y="2636838"/>
            <a:ext cx="6372225" cy="762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21" name="Text Box 18"/>
          <p:cNvSpPr txBox="1">
            <a:spLocks noChangeArrowheads="1"/>
          </p:cNvSpPr>
          <p:nvPr/>
        </p:nvSpPr>
        <p:spPr bwMode="auto">
          <a:xfrm>
            <a:off x="2201862" y="2627313"/>
            <a:ext cx="631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00"/>
                </a:solidFill>
              </a:rPr>
              <a:t>320K                532a             2                 1             Seattle     98105</a:t>
            </a:r>
          </a:p>
          <a:p>
            <a:pPr algn="l"/>
            <a:r>
              <a:rPr lang="en-US" altLang="en-US" sz="1800">
                <a:solidFill>
                  <a:srgbClr val="000000"/>
                </a:solidFill>
              </a:rPr>
              <a:t>240K                115c             1                 1             Miami      23591 </a:t>
            </a:r>
          </a:p>
        </p:txBody>
      </p:sp>
      <p:sp>
        <p:nvSpPr>
          <p:cNvPr id="123922" name="Line 19"/>
          <p:cNvSpPr>
            <a:spLocks noChangeShapeType="1"/>
          </p:cNvSpPr>
          <p:nvPr/>
        </p:nvSpPr>
        <p:spPr bwMode="auto">
          <a:xfrm>
            <a:off x="3494087" y="2627314"/>
            <a:ext cx="0" cy="77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3" name="Line 20"/>
          <p:cNvSpPr>
            <a:spLocks noChangeShapeType="1"/>
          </p:cNvSpPr>
          <p:nvPr/>
        </p:nvSpPr>
        <p:spPr bwMode="auto">
          <a:xfrm>
            <a:off x="4551362" y="2636839"/>
            <a:ext cx="0" cy="77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4" name="Line 21"/>
          <p:cNvSpPr>
            <a:spLocks noChangeShapeType="1"/>
          </p:cNvSpPr>
          <p:nvPr/>
        </p:nvSpPr>
        <p:spPr bwMode="auto">
          <a:xfrm>
            <a:off x="5637212" y="2627314"/>
            <a:ext cx="0" cy="77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5" name="Line 22"/>
          <p:cNvSpPr>
            <a:spLocks noChangeShapeType="1"/>
          </p:cNvSpPr>
          <p:nvPr/>
        </p:nvSpPr>
        <p:spPr bwMode="auto">
          <a:xfrm>
            <a:off x="6694487" y="2627314"/>
            <a:ext cx="0" cy="77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6" name="Line 23"/>
          <p:cNvSpPr>
            <a:spLocks noChangeShapeType="1"/>
          </p:cNvSpPr>
          <p:nvPr/>
        </p:nvSpPr>
        <p:spPr bwMode="auto">
          <a:xfrm>
            <a:off x="7608887" y="2636838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7" name="Line 24"/>
          <p:cNvSpPr>
            <a:spLocks noChangeShapeType="1"/>
          </p:cNvSpPr>
          <p:nvPr/>
        </p:nvSpPr>
        <p:spPr bwMode="auto">
          <a:xfrm>
            <a:off x="5373687" y="4875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8" name="Line 25"/>
          <p:cNvSpPr>
            <a:spLocks noChangeShapeType="1"/>
          </p:cNvSpPr>
          <p:nvPr/>
        </p:nvSpPr>
        <p:spPr bwMode="auto">
          <a:xfrm>
            <a:off x="3754437" y="32845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9" name="Line 26"/>
          <p:cNvSpPr>
            <a:spLocks noChangeShapeType="1"/>
          </p:cNvSpPr>
          <p:nvPr/>
        </p:nvSpPr>
        <p:spPr bwMode="auto">
          <a:xfrm>
            <a:off x="4830762" y="32845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30" name="Line 27"/>
          <p:cNvSpPr>
            <a:spLocks noChangeShapeType="1"/>
          </p:cNvSpPr>
          <p:nvPr/>
        </p:nvSpPr>
        <p:spPr bwMode="auto">
          <a:xfrm>
            <a:off x="5907087" y="32845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31" name="Line 28"/>
          <p:cNvSpPr>
            <a:spLocks noChangeShapeType="1"/>
          </p:cNvSpPr>
          <p:nvPr/>
        </p:nvSpPr>
        <p:spPr bwMode="auto">
          <a:xfrm>
            <a:off x="6916737" y="32845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32" name="Line 29"/>
          <p:cNvSpPr>
            <a:spLocks noChangeShapeType="1"/>
          </p:cNvSpPr>
          <p:nvPr/>
        </p:nvSpPr>
        <p:spPr bwMode="auto">
          <a:xfrm>
            <a:off x="7840662" y="32845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33" name="Text Box 30"/>
          <p:cNvSpPr txBox="1">
            <a:spLocks noChangeArrowheads="1"/>
          </p:cNvSpPr>
          <p:nvPr/>
        </p:nvSpPr>
        <p:spPr bwMode="auto">
          <a:xfrm>
            <a:off x="1992312" y="1931988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b="1" i="1">
                <a:solidFill>
                  <a:srgbClr val="000000"/>
                </a:solidFill>
              </a:rPr>
              <a:t>homes.com  </a:t>
            </a:r>
            <a:endParaRPr lang="en-US" altLang="en-US" sz="1600" b="1" i="1">
              <a:solidFill>
                <a:srgbClr val="000000"/>
              </a:solidFill>
            </a:endParaRPr>
          </a:p>
        </p:txBody>
      </p:sp>
      <p:sp>
        <p:nvSpPr>
          <p:cNvPr id="123934" name="Line 31"/>
          <p:cNvSpPr>
            <a:spLocks noChangeShapeType="1"/>
          </p:cNvSpPr>
          <p:nvPr/>
        </p:nvSpPr>
        <p:spPr bwMode="auto">
          <a:xfrm>
            <a:off x="2316162" y="32845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35" name="Rectangle 32"/>
          <p:cNvSpPr>
            <a:spLocks noChangeArrowheads="1"/>
          </p:cNvSpPr>
          <p:nvPr/>
        </p:nvSpPr>
        <p:spPr bwMode="auto">
          <a:xfrm>
            <a:off x="5008562" y="3941764"/>
            <a:ext cx="2400300" cy="27622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36" name="Text Box 33"/>
          <p:cNvSpPr txBox="1">
            <a:spLocks noChangeArrowheads="1"/>
          </p:cNvSpPr>
          <p:nvPr/>
        </p:nvSpPr>
        <p:spPr bwMode="auto">
          <a:xfrm>
            <a:off x="5021262" y="3884613"/>
            <a:ext cx="24737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00"/>
                </a:solidFill>
              </a:rPr>
              <a:t>concat(</a:t>
            </a:r>
            <a:r>
              <a:rPr lang="en-US" altLang="en-US" sz="1800">
                <a:solidFill>
                  <a:srgbClr val="0000DC"/>
                </a:solidFill>
              </a:rPr>
              <a:t>agent-id</a:t>
            </a:r>
            <a:r>
              <a:rPr lang="en-US" altLang="en-US" sz="1800">
                <a:solidFill>
                  <a:srgbClr val="000000"/>
                </a:solidFill>
              </a:rPr>
              <a:t>,</a:t>
            </a:r>
            <a:r>
              <a:rPr lang="en-US" altLang="en-US" sz="1800">
                <a:solidFill>
                  <a:srgbClr val="0000DC"/>
                </a:solidFill>
              </a:rPr>
              <a:t>zipcode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  <a:endParaRPr lang="en-US" altLang="en-US" sz="1800">
              <a:solidFill>
                <a:srgbClr val="0000DC"/>
              </a:solidFill>
            </a:endParaRPr>
          </a:p>
        </p:txBody>
      </p:sp>
      <p:sp>
        <p:nvSpPr>
          <p:cNvPr id="123937" name="Text Box 34"/>
          <p:cNvSpPr txBox="1">
            <a:spLocks noChangeArrowheads="1"/>
          </p:cNvSpPr>
          <p:nvPr/>
        </p:nvSpPr>
        <p:spPr bwMode="auto">
          <a:xfrm>
            <a:off x="5135562" y="4217988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00"/>
                </a:solidFill>
              </a:rPr>
              <a:t>532a    98105</a:t>
            </a:r>
          </a:p>
          <a:p>
            <a:pPr algn="l"/>
            <a:r>
              <a:rPr lang="en-US" altLang="en-US" sz="1800">
                <a:solidFill>
                  <a:srgbClr val="000000"/>
                </a:solidFill>
              </a:rPr>
              <a:t>115c    23591</a:t>
            </a:r>
          </a:p>
        </p:txBody>
      </p:sp>
      <p:sp>
        <p:nvSpPr>
          <p:cNvPr id="123938" name="Line 35"/>
          <p:cNvSpPr>
            <a:spLocks noChangeShapeType="1"/>
          </p:cNvSpPr>
          <p:nvPr/>
        </p:nvSpPr>
        <p:spPr bwMode="auto">
          <a:xfrm flipH="1">
            <a:off x="3522662" y="3398838"/>
            <a:ext cx="590550" cy="5143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39" name="Line 36"/>
          <p:cNvSpPr>
            <a:spLocks noChangeShapeType="1"/>
          </p:cNvSpPr>
          <p:nvPr/>
        </p:nvSpPr>
        <p:spPr bwMode="auto">
          <a:xfrm flipH="1">
            <a:off x="3636962" y="3398838"/>
            <a:ext cx="3467100" cy="5143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40" name="Rectangle 37"/>
          <p:cNvSpPr>
            <a:spLocks noChangeArrowheads="1"/>
          </p:cNvSpPr>
          <p:nvPr/>
        </p:nvSpPr>
        <p:spPr bwMode="auto">
          <a:xfrm>
            <a:off x="7961312" y="4246564"/>
            <a:ext cx="2076450" cy="71437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41" name="Line 38"/>
          <p:cNvSpPr>
            <a:spLocks noChangeShapeType="1"/>
          </p:cNvSpPr>
          <p:nvPr/>
        </p:nvSpPr>
        <p:spPr bwMode="auto">
          <a:xfrm>
            <a:off x="8316912" y="4875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42" name="Rectangle 39"/>
          <p:cNvSpPr>
            <a:spLocks noChangeArrowheads="1"/>
          </p:cNvSpPr>
          <p:nvPr/>
        </p:nvSpPr>
        <p:spPr bwMode="auto">
          <a:xfrm>
            <a:off x="7951787" y="3941764"/>
            <a:ext cx="2076450" cy="27622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43" name="Text Box 40"/>
          <p:cNvSpPr txBox="1">
            <a:spLocks noChangeArrowheads="1"/>
          </p:cNvSpPr>
          <p:nvPr/>
        </p:nvSpPr>
        <p:spPr bwMode="auto">
          <a:xfrm>
            <a:off x="7964488" y="3884613"/>
            <a:ext cx="2043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00"/>
                </a:solidFill>
              </a:rPr>
              <a:t>concat(</a:t>
            </a:r>
            <a:r>
              <a:rPr lang="en-US" altLang="en-US" sz="1800">
                <a:solidFill>
                  <a:srgbClr val="0000DC"/>
                </a:solidFill>
              </a:rPr>
              <a:t>city,zipcode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  <a:endParaRPr lang="en-US" altLang="en-US" sz="1800">
              <a:solidFill>
                <a:srgbClr val="0000DC"/>
              </a:solidFill>
            </a:endParaRPr>
          </a:p>
        </p:txBody>
      </p:sp>
      <p:sp>
        <p:nvSpPr>
          <p:cNvPr id="123944" name="Text Box 41"/>
          <p:cNvSpPr txBox="1">
            <a:spLocks noChangeArrowheads="1"/>
          </p:cNvSpPr>
          <p:nvPr/>
        </p:nvSpPr>
        <p:spPr bwMode="auto">
          <a:xfrm>
            <a:off x="8078787" y="4217988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00"/>
                </a:solidFill>
              </a:rPr>
              <a:t>Seattle 98105</a:t>
            </a:r>
          </a:p>
          <a:p>
            <a:pPr algn="l"/>
            <a:r>
              <a:rPr lang="en-US" altLang="en-US" sz="1800">
                <a:solidFill>
                  <a:srgbClr val="000000"/>
                </a:solidFill>
              </a:rPr>
              <a:t>Miami 23591</a:t>
            </a:r>
          </a:p>
        </p:txBody>
      </p:sp>
      <p:sp>
        <p:nvSpPr>
          <p:cNvPr id="123945" name="Line 42"/>
          <p:cNvSpPr>
            <a:spLocks noChangeShapeType="1"/>
          </p:cNvSpPr>
          <p:nvPr/>
        </p:nvSpPr>
        <p:spPr bwMode="auto">
          <a:xfrm>
            <a:off x="4094163" y="3408364"/>
            <a:ext cx="1857375" cy="5048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46" name="Line 43"/>
          <p:cNvSpPr>
            <a:spLocks noChangeShapeType="1"/>
          </p:cNvSpPr>
          <p:nvPr/>
        </p:nvSpPr>
        <p:spPr bwMode="auto">
          <a:xfrm flipH="1">
            <a:off x="5970587" y="3398838"/>
            <a:ext cx="2095500" cy="5143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47" name="Line 44"/>
          <p:cNvSpPr>
            <a:spLocks noChangeShapeType="1"/>
          </p:cNvSpPr>
          <p:nvPr/>
        </p:nvSpPr>
        <p:spPr bwMode="auto">
          <a:xfrm>
            <a:off x="7056438" y="3389314"/>
            <a:ext cx="1647825" cy="5048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48" name="Line 45"/>
          <p:cNvSpPr>
            <a:spLocks noChangeShapeType="1"/>
          </p:cNvSpPr>
          <p:nvPr/>
        </p:nvSpPr>
        <p:spPr bwMode="auto">
          <a:xfrm>
            <a:off x="8027987" y="3398839"/>
            <a:ext cx="838200" cy="5048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49" name="Rectangle 46"/>
          <p:cNvSpPr>
            <a:spLocks noChangeArrowheads="1"/>
          </p:cNvSpPr>
          <p:nvPr/>
        </p:nvSpPr>
        <p:spPr bwMode="auto">
          <a:xfrm>
            <a:off x="2455862" y="4246564"/>
            <a:ext cx="2076450" cy="71437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50" name="Line 47"/>
          <p:cNvSpPr>
            <a:spLocks noChangeShapeType="1"/>
          </p:cNvSpPr>
          <p:nvPr/>
        </p:nvSpPr>
        <p:spPr bwMode="auto">
          <a:xfrm>
            <a:off x="2811462" y="4875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51" name="Rectangle 48"/>
          <p:cNvSpPr>
            <a:spLocks noChangeArrowheads="1"/>
          </p:cNvSpPr>
          <p:nvPr/>
        </p:nvSpPr>
        <p:spPr bwMode="auto">
          <a:xfrm>
            <a:off x="2446337" y="3941764"/>
            <a:ext cx="2076450" cy="27622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52" name="Text Box 49"/>
          <p:cNvSpPr txBox="1">
            <a:spLocks noChangeArrowheads="1"/>
          </p:cNvSpPr>
          <p:nvPr/>
        </p:nvSpPr>
        <p:spPr bwMode="auto">
          <a:xfrm>
            <a:off x="2459038" y="3884613"/>
            <a:ext cx="2101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00"/>
                </a:solidFill>
              </a:rPr>
              <a:t>concat(</a:t>
            </a:r>
            <a:r>
              <a:rPr lang="en-US" altLang="en-US" sz="1800">
                <a:solidFill>
                  <a:srgbClr val="0000DC"/>
                </a:solidFill>
              </a:rPr>
              <a:t>agent-id</a:t>
            </a:r>
            <a:r>
              <a:rPr lang="en-US" altLang="en-US" sz="1800">
                <a:solidFill>
                  <a:srgbClr val="000000"/>
                </a:solidFill>
              </a:rPr>
              <a:t>,</a:t>
            </a:r>
            <a:r>
              <a:rPr lang="en-US" altLang="en-US" sz="1800">
                <a:solidFill>
                  <a:srgbClr val="0000DC"/>
                </a:solidFill>
              </a:rPr>
              <a:t>city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  <a:endParaRPr lang="en-US" altLang="en-US" sz="1800">
              <a:solidFill>
                <a:srgbClr val="0000DC"/>
              </a:solidFill>
            </a:endParaRPr>
          </a:p>
        </p:txBody>
      </p:sp>
      <p:sp>
        <p:nvSpPr>
          <p:cNvPr id="123953" name="Text Box 50"/>
          <p:cNvSpPr txBox="1">
            <a:spLocks noChangeArrowheads="1"/>
          </p:cNvSpPr>
          <p:nvPr/>
        </p:nvSpPr>
        <p:spPr bwMode="auto">
          <a:xfrm>
            <a:off x="2573337" y="4217988"/>
            <a:ext cx="142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00"/>
                </a:solidFill>
              </a:rPr>
              <a:t>532a   Seattle</a:t>
            </a:r>
          </a:p>
          <a:p>
            <a:pPr algn="l"/>
            <a:r>
              <a:rPr lang="en-US" altLang="en-US" sz="1800">
                <a:solidFill>
                  <a:srgbClr val="000000"/>
                </a:solidFill>
              </a:rPr>
              <a:t>115c  Miami</a:t>
            </a:r>
          </a:p>
        </p:txBody>
      </p:sp>
    </p:spTree>
    <p:extLst>
      <p:ext uri="{BB962C8B-B14F-4D97-AF65-F5344CB8AC3E}">
        <p14:creationId xmlns:p14="http://schemas.microsoft.com/office/powerpoint/2010/main" val="14780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</a:t>
            </a:r>
            <a:r>
              <a:rPr lang="en-US" sz="6600" dirty="0"/>
              <a:t>203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sz="2800" dirty="0" smtClean="0"/>
              <a:t>3</a:t>
            </a:r>
            <a:r>
              <a:rPr lang="en-US" dirty="0" smtClean="0"/>
              <a:t>: Schema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data integration system, we have the integrated (mediated) schema and a set of source </a:t>
            </a:r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You already have done the mapping for the first 10 sources, and now you get the next 50.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Need Automation!!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 do we know which elements of the mediated (target) schema gets it data supply from which elements of the source schema?</a:t>
            </a:r>
          </a:p>
          <a:p>
            <a:pPr lvl="1"/>
            <a:r>
              <a:rPr lang="en-US" dirty="0"/>
              <a:t>Schema matching</a:t>
            </a:r>
          </a:p>
          <a:p>
            <a:pPr lvl="2"/>
            <a:r>
              <a:rPr lang="en-US" dirty="0" smtClean="0"/>
              <a:t>Assume we have</a:t>
            </a:r>
          </a:p>
          <a:p>
            <a:pPr lvl="3"/>
            <a:r>
              <a:rPr lang="en-US" dirty="0" smtClean="0"/>
              <a:t>The target schema</a:t>
            </a:r>
          </a:p>
          <a:p>
            <a:pPr lvl="3"/>
            <a:r>
              <a:rPr lang="en-US" dirty="0"/>
              <a:t>T</a:t>
            </a:r>
            <a:r>
              <a:rPr lang="en-US" dirty="0" smtClean="0"/>
              <a:t>he source schemata</a:t>
            </a:r>
          </a:p>
          <a:p>
            <a:pPr lvl="3"/>
            <a:r>
              <a:rPr lang="en-US" dirty="0" smtClean="0"/>
              <a:t>Some sample data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we use some matching </a:t>
            </a:r>
            <a:r>
              <a:rPr lang="en-US" dirty="0" smtClean="0"/>
              <a:t>technique that would offer potential correspondences between the elements of the two schemata?</a:t>
            </a:r>
          </a:p>
        </p:txBody>
      </p:sp>
    </p:spTree>
    <p:extLst>
      <p:ext uri="{BB962C8B-B14F-4D97-AF65-F5344CB8AC3E}">
        <p14:creationId xmlns:p14="http://schemas.microsoft.com/office/powerpoint/2010/main" val="10495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762000"/>
            <a:ext cx="9751060" cy="8382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data integration system, we have the integrated (mediated) schema and a set of source schemas</a:t>
            </a:r>
          </a:p>
          <a:p>
            <a:pPr lvl="1"/>
            <a:r>
              <a:rPr lang="en-US" dirty="0"/>
              <a:t>How do we know which elements of the mediated (target) schema gets it data supply from which elements of the source schema?</a:t>
            </a:r>
          </a:p>
          <a:p>
            <a:pPr lvl="1"/>
            <a:r>
              <a:rPr lang="en-US" dirty="0" smtClean="0"/>
              <a:t>Schema </a:t>
            </a:r>
            <a:r>
              <a:rPr lang="en-US" dirty="0"/>
              <a:t>mapping</a:t>
            </a:r>
          </a:p>
          <a:p>
            <a:pPr lvl="2"/>
            <a:r>
              <a:rPr lang="en-US" dirty="0"/>
              <a:t>Can we write the views that will relate the target schema to the target schema?</a:t>
            </a:r>
          </a:p>
          <a:p>
            <a:pPr lvl="1"/>
            <a:r>
              <a:rPr lang="en-US" dirty="0"/>
              <a:t>Matching to Mapping</a:t>
            </a:r>
          </a:p>
          <a:p>
            <a:pPr lvl="2"/>
            <a:r>
              <a:rPr lang="en-US" dirty="0"/>
              <a:t>How do we use the results of the schema matching process to construct the schema mappings?</a:t>
            </a:r>
          </a:p>
        </p:txBody>
      </p:sp>
    </p:spTree>
    <p:extLst>
      <p:ext uri="{BB962C8B-B14F-4D97-AF65-F5344CB8AC3E}">
        <p14:creationId xmlns:p14="http://schemas.microsoft.com/office/powerpoint/2010/main" val="10334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513931"/>
            <a:ext cx="7924800" cy="5941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What is the Problem in Defining Mappings?</a:t>
            </a:r>
            <a:endParaRPr lang="en-US" altLang="en-US" dirty="0"/>
          </a:p>
        </p:txBody>
      </p:sp>
      <p:sp>
        <p:nvSpPr>
          <p:cNvPr id="133122" name="Text Box 3"/>
          <p:cNvSpPr txBox="1">
            <a:spLocks noChangeArrowheads="1"/>
          </p:cNvSpPr>
          <p:nvPr/>
        </p:nvSpPr>
        <p:spPr bwMode="auto">
          <a:xfrm>
            <a:off x="1689101" y="1520826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Address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23" name="Rectangle 4"/>
          <p:cNvSpPr>
            <a:spLocks noChangeArrowheads="1"/>
          </p:cNvSpPr>
          <p:nvPr/>
        </p:nvSpPr>
        <p:spPr bwMode="auto">
          <a:xfrm>
            <a:off x="3365500" y="1531938"/>
            <a:ext cx="2590800" cy="495300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24" name="Text Box 5"/>
          <p:cNvSpPr txBox="1">
            <a:spLocks noChangeArrowheads="1"/>
          </p:cNvSpPr>
          <p:nvPr/>
        </p:nvSpPr>
        <p:spPr bwMode="auto">
          <a:xfrm>
            <a:off x="4813300" y="1570038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Addr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25" name="Text Box 6"/>
          <p:cNvSpPr txBox="1">
            <a:spLocks noChangeArrowheads="1"/>
          </p:cNvSpPr>
          <p:nvPr/>
        </p:nvSpPr>
        <p:spPr bwMode="auto">
          <a:xfrm>
            <a:off x="3746500" y="1570039"/>
            <a:ext cx="425116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26" name="Line 7"/>
          <p:cNvSpPr>
            <a:spLocks noChangeShapeType="1"/>
          </p:cNvSpPr>
          <p:nvPr/>
        </p:nvSpPr>
        <p:spPr bwMode="auto">
          <a:xfrm>
            <a:off x="4660900" y="1541463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7" name="Text Box 8"/>
          <p:cNvSpPr txBox="1">
            <a:spLocks noChangeArrowheads="1"/>
          </p:cNvSpPr>
          <p:nvPr/>
        </p:nvSpPr>
        <p:spPr bwMode="auto">
          <a:xfrm>
            <a:off x="1689101" y="2192338"/>
            <a:ext cx="157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Professor</a:t>
            </a:r>
          </a:p>
        </p:txBody>
      </p:sp>
      <p:sp>
        <p:nvSpPr>
          <p:cNvPr id="133128" name="Rectangle 9"/>
          <p:cNvSpPr>
            <a:spLocks noChangeArrowheads="1"/>
          </p:cNvSpPr>
          <p:nvPr/>
        </p:nvSpPr>
        <p:spPr bwMode="auto">
          <a:xfrm>
            <a:off x="3365500" y="2255838"/>
            <a:ext cx="2895600" cy="533400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29" name="Text Box 10"/>
          <p:cNvSpPr txBox="1">
            <a:spLocks noChangeArrowheads="1"/>
          </p:cNvSpPr>
          <p:nvPr/>
        </p:nvSpPr>
        <p:spPr bwMode="auto">
          <a:xfrm>
            <a:off x="4127501" y="2287589"/>
            <a:ext cx="955711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30" name="Text Box 11"/>
          <p:cNvSpPr txBox="1">
            <a:spLocks noChangeArrowheads="1"/>
          </p:cNvSpPr>
          <p:nvPr/>
        </p:nvSpPr>
        <p:spPr bwMode="auto">
          <a:xfrm>
            <a:off x="3517900" y="2287589"/>
            <a:ext cx="425116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31" name="Text Box 12"/>
          <p:cNvSpPr txBox="1">
            <a:spLocks noChangeArrowheads="1"/>
          </p:cNvSpPr>
          <p:nvPr/>
        </p:nvSpPr>
        <p:spPr bwMode="auto">
          <a:xfrm>
            <a:off x="5194301" y="2287589"/>
            <a:ext cx="1007007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salary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32" name="Line 13"/>
          <p:cNvSpPr>
            <a:spLocks noChangeShapeType="1"/>
          </p:cNvSpPr>
          <p:nvPr/>
        </p:nvSpPr>
        <p:spPr bwMode="auto">
          <a:xfrm>
            <a:off x="5118100" y="22558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Text Box 14"/>
          <p:cNvSpPr txBox="1">
            <a:spLocks noChangeArrowheads="1"/>
          </p:cNvSpPr>
          <p:nvPr/>
        </p:nvSpPr>
        <p:spPr bwMode="auto">
          <a:xfrm>
            <a:off x="1689100" y="2954338"/>
            <a:ext cx="1332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Student</a:t>
            </a:r>
          </a:p>
        </p:txBody>
      </p:sp>
      <p:sp>
        <p:nvSpPr>
          <p:cNvPr id="133134" name="Rectangle 15"/>
          <p:cNvSpPr>
            <a:spLocks noChangeArrowheads="1"/>
          </p:cNvSpPr>
          <p:nvPr/>
        </p:nvSpPr>
        <p:spPr bwMode="auto">
          <a:xfrm>
            <a:off x="3365500" y="2992438"/>
            <a:ext cx="3200400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35" name="Text Box 16"/>
          <p:cNvSpPr txBox="1">
            <a:spLocks noChangeArrowheads="1"/>
          </p:cNvSpPr>
          <p:nvPr/>
        </p:nvSpPr>
        <p:spPr bwMode="auto">
          <a:xfrm>
            <a:off x="4508501" y="3017838"/>
            <a:ext cx="827087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GPA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36" name="Text Box 17"/>
          <p:cNvSpPr txBox="1">
            <a:spLocks noChangeArrowheads="1"/>
          </p:cNvSpPr>
          <p:nvPr/>
        </p:nvSpPr>
        <p:spPr bwMode="auto">
          <a:xfrm>
            <a:off x="3441700" y="3017839"/>
            <a:ext cx="1016002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37" name="Line 18"/>
          <p:cNvSpPr>
            <a:spLocks noChangeShapeType="1"/>
          </p:cNvSpPr>
          <p:nvPr/>
        </p:nvSpPr>
        <p:spPr bwMode="auto">
          <a:xfrm>
            <a:off x="4508501" y="29924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Text Box 19"/>
          <p:cNvSpPr txBox="1">
            <a:spLocks noChangeArrowheads="1"/>
          </p:cNvSpPr>
          <p:nvPr/>
        </p:nvSpPr>
        <p:spPr bwMode="auto">
          <a:xfrm>
            <a:off x="5727700" y="3017838"/>
            <a:ext cx="48895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Yr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39" name="Text Box 20"/>
          <p:cNvSpPr txBox="1">
            <a:spLocks noChangeArrowheads="1"/>
          </p:cNvSpPr>
          <p:nvPr/>
        </p:nvSpPr>
        <p:spPr bwMode="auto">
          <a:xfrm>
            <a:off x="1689101" y="4376738"/>
            <a:ext cx="15304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WorksOn</a:t>
            </a:r>
          </a:p>
        </p:txBody>
      </p:sp>
      <p:sp>
        <p:nvSpPr>
          <p:cNvPr id="133140" name="Rectangle 21"/>
          <p:cNvSpPr>
            <a:spLocks noChangeArrowheads="1"/>
          </p:cNvSpPr>
          <p:nvPr/>
        </p:nvSpPr>
        <p:spPr bwMode="auto">
          <a:xfrm>
            <a:off x="3365500" y="4376739"/>
            <a:ext cx="3886200" cy="523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41" name="Text Box 22"/>
          <p:cNvSpPr txBox="1">
            <a:spLocks noChangeArrowheads="1"/>
          </p:cNvSpPr>
          <p:nvPr/>
        </p:nvSpPr>
        <p:spPr bwMode="auto">
          <a:xfrm>
            <a:off x="4432301" y="4427539"/>
            <a:ext cx="732893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Proj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42" name="Text Box 23"/>
          <p:cNvSpPr txBox="1">
            <a:spLocks noChangeArrowheads="1"/>
          </p:cNvSpPr>
          <p:nvPr/>
        </p:nvSpPr>
        <p:spPr bwMode="auto">
          <a:xfrm>
            <a:off x="3441701" y="4427539"/>
            <a:ext cx="955711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43" name="Text Box 24"/>
          <p:cNvSpPr txBox="1">
            <a:spLocks noChangeArrowheads="1"/>
          </p:cNvSpPr>
          <p:nvPr/>
        </p:nvSpPr>
        <p:spPr bwMode="auto">
          <a:xfrm>
            <a:off x="5118100" y="4427538"/>
            <a:ext cx="608012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hrs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44" name="Text Box 25"/>
          <p:cNvSpPr txBox="1">
            <a:spLocks noChangeArrowheads="1"/>
          </p:cNvSpPr>
          <p:nvPr/>
        </p:nvSpPr>
        <p:spPr bwMode="auto">
          <a:xfrm>
            <a:off x="5727700" y="4427539"/>
            <a:ext cx="1452642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ProjRank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45" name="Line 26"/>
          <p:cNvSpPr>
            <a:spLocks noChangeShapeType="1"/>
          </p:cNvSpPr>
          <p:nvPr/>
        </p:nvSpPr>
        <p:spPr bwMode="auto">
          <a:xfrm>
            <a:off x="4356100" y="4376739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Text Box 27"/>
          <p:cNvSpPr txBox="1">
            <a:spLocks noChangeArrowheads="1"/>
          </p:cNvSpPr>
          <p:nvPr/>
        </p:nvSpPr>
        <p:spPr bwMode="auto">
          <a:xfrm>
            <a:off x="1689101" y="3627438"/>
            <a:ext cx="13477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PayRate</a:t>
            </a:r>
          </a:p>
        </p:txBody>
      </p:sp>
      <p:sp>
        <p:nvSpPr>
          <p:cNvPr id="133147" name="Rectangle 28"/>
          <p:cNvSpPr>
            <a:spLocks noChangeArrowheads="1"/>
          </p:cNvSpPr>
          <p:nvPr/>
        </p:nvSpPr>
        <p:spPr bwMode="auto">
          <a:xfrm>
            <a:off x="3365500" y="3656013"/>
            <a:ext cx="2667000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48" name="Text Box 29"/>
          <p:cNvSpPr txBox="1">
            <a:spLocks noChangeArrowheads="1"/>
          </p:cNvSpPr>
          <p:nvPr/>
        </p:nvSpPr>
        <p:spPr bwMode="auto">
          <a:xfrm>
            <a:off x="4660901" y="3690939"/>
            <a:ext cx="1160895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HrRate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49" name="Text Box 30"/>
          <p:cNvSpPr txBox="1">
            <a:spLocks noChangeArrowheads="1"/>
          </p:cNvSpPr>
          <p:nvPr/>
        </p:nvSpPr>
        <p:spPr bwMode="auto">
          <a:xfrm>
            <a:off x="3670301" y="3690939"/>
            <a:ext cx="904415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Rank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0" name="Line 31"/>
          <p:cNvSpPr>
            <a:spLocks noChangeShapeType="1"/>
          </p:cNvSpPr>
          <p:nvPr/>
        </p:nvSpPr>
        <p:spPr bwMode="auto">
          <a:xfrm>
            <a:off x="4584700" y="36528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Text Box 32"/>
          <p:cNvSpPr txBox="1">
            <a:spLocks noChangeArrowheads="1"/>
          </p:cNvSpPr>
          <p:nvPr/>
        </p:nvSpPr>
        <p:spPr bwMode="auto">
          <a:xfrm>
            <a:off x="8547100" y="2255838"/>
            <a:ext cx="1805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Personnel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2" name="Rectangle 33"/>
          <p:cNvSpPr>
            <a:spLocks noChangeArrowheads="1"/>
          </p:cNvSpPr>
          <p:nvPr/>
        </p:nvSpPr>
        <p:spPr bwMode="auto">
          <a:xfrm>
            <a:off x="8907462" y="2941638"/>
            <a:ext cx="106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3" name="Text Box 34"/>
          <p:cNvSpPr txBox="1">
            <a:spLocks noChangeArrowheads="1"/>
          </p:cNvSpPr>
          <p:nvPr/>
        </p:nvSpPr>
        <p:spPr bwMode="auto">
          <a:xfrm>
            <a:off x="9128126" y="2925763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Sal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4" name="Line 35"/>
          <p:cNvSpPr>
            <a:spLocks noChangeShapeType="1"/>
          </p:cNvSpPr>
          <p:nvPr/>
        </p:nvSpPr>
        <p:spPr bwMode="auto">
          <a:xfrm>
            <a:off x="4051300" y="22558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Line 36"/>
          <p:cNvSpPr>
            <a:spLocks noChangeShapeType="1"/>
          </p:cNvSpPr>
          <p:nvPr/>
        </p:nvSpPr>
        <p:spPr bwMode="auto">
          <a:xfrm>
            <a:off x="5575300" y="2986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Line 37"/>
          <p:cNvSpPr>
            <a:spLocks noChangeShapeType="1"/>
          </p:cNvSpPr>
          <p:nvPr/>
        </p:nvSpPr>
        <p:spPr bwMode="auto">
          <a:xfrm>
            <a:off x="5118100" y="4367214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7" name="Line 38"/>
          <p:cNvSpPr>
            <a:spLocks noChangeShapeType="1"/>
          </p:cNvSpPr>
          <p:nvPr/>
        </p:nvSpPr>
        <p:spPr bwMode="auto">
          <a:xfrm>
            <a:off x="5727700" y="4367214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Freeform 39"/>
          <p:cNvSpPr>
            <a:spLocks/>
          </p:cNvSpPr>
          <p:nvPr/>
        </p:nvSpPr>
        <p:spPr bwMode="auto">
          <a:xfrm>
            <a:off x="5803900" y="3398838"/>
            <a:ext cx="3429000" cy="914400"/>
          </a:xfrm>
          <a:custGeom>
            <a:avLst/>
            <a:gdLst>
              <a:gd name="T0" fmla="*/ 0 w 2160"/>
              <a:gd name="T1" fmla="*/ 567559 h 696"/>
              <a:gd name="T2" fmla="*/ 1981200 w 2160"/>
              <a:gd name="T3" fmla="*/ 819807 h 696"/>
              <a:gd name="T4" fmla="*/ 3429000 w 2160"/>
              <a:gd name="T5" fmla="*/ 0 h 696"/>
              <a:gd name="T6" fmla="*/ 0 60000 65536"/>
              <a:gd name="T7" fmla="*/ 0 60000 65536"/>
              <a:gd name="T8" fmla="*/ 0 60000 65536"/>
              <a:gd name="T9" fmla="*/ 0 w 2160"/>
              <a:gd name="T10" fmla="*/ 0 h 696"/>
              <a:gd name="T11" fmla="*/ 2160 w 2160"/>
              <a:gd name="T12" fmla="*/ 696 h 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696">
                <a:moveTo>
                  <a:pt x="0" y="432"/>
                </a:moveTo>
                <a:cubicBezTo>
                  <a:pt x="444" y="564"/>
                  <a:pt x="888" y="696"/>
                  <a:pt x="1248" y="624"/>
                </a:cubicBezTo>
                <a:cubicBezTo>
                  <a:pt x="1608" y="552"/>
                  <a:pt x="2008" y="104"/>
                  <a:pt x="216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9" name="Text Box 40"/>
          <p:cNvSpPr txBox="1">
            <a:spLocks noChangeArrowheads="1"/>
          </p:cNvSpPr>
          <p:nvPr/>
        </p:nvSpPr>
        <p:spPr bwMode="auto">
          <a:xfrm>
            <a:off x="2055812" y="5686426"/>
            <a:ext cx="761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f1: PayRate(HrRate) * WorksOn(Hrs) = Personnel(Sal)</a:t>
            </a:r>
          </a:p>
        </p:txBody>
      </p:sp>
      <p:sp>
        <p:nvSpPr>
          <p:cNvPr id="133160" name="Freeform 41"/>
          <p:cNvSpPr>
            <a:spLocks/>
          </p:cNvSpPr>
          <p:nvPr/>
        </p:nvSpPr>
        <p:spPr bwMode="auto">
          <a:xfrm>
            <a:off x="5422900" y="3398838"/>
            <a:ext cx="3810000" cy="1854200"/>
          </a:xfrm>
          <a:custGeom>
            <a:avLst/>
            <a:gdLst>
              <a:gd name="T0" fmla="*/ 0 w 2400"/>
              <a:gd name="T1" fmla="*/ 1524000 h 1168"/>
              <a:gd name="T2" fmla="*/ 2438400 w 2400"/>
              <a:gd name="T3" fmla="*/ 1600200 h 1168"/>
              <a:gd name="T4" fmla="*/ 3810000 w 2400"/>
              <a:gd name="T5" fmla="*/ 0 h 1168"/>
              <a:gd name="T6" fmla="*/ 0 60000 65536"/>
              <a:gd name="T7" fmla="*/ 0 60000 65536"/>
              <a:gd name="T8" fmla="*/ 0 60000 65536"/>
              <a:gd name="T9" fmla="*/ 0 w 2400"/>
              <a:gd name="T10" fmla="*/ 0 h 1168"/>
              <a:gd name="T11" fmla="*/ 2400 w 2400"/>
              <a:gd name="T12" fmla="*/ 1168 h 1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0" h="1168">
                <a:moveTo>
                  <a:pt x="0" y="960"/>
                </a:moveTo>
                <a:cubicBezTo>
                  <a:pt x="568" y="1064"/>
                  <a:pt x="1136" y="1168"/>
                  <a:pt x="1536" y="1008"/>
                </a:cubicBezTo>
                <a:cubicBezTo>
                  <a:pt x="1936" y="848"/>
                  <a:pt x="2168" y="424"/>
                  <a:pt x="240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5194" name="Line 42"/>
          <p:cNvSpPr>
            <a:spLocks noChangeShapeType="1"/>
          </p:cNvSpPr>
          <p:nvPr/>
        </p:nvSpPr>
        <p:spPr bwMode="auto">
          <a:xfrm>
            <a:off x="4127500" y="4084638"/>
            <a:ext cx="2133600" cy="381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195" name="Freeform 43"/>
          <p:cNvSpPr>
            <a:spLocks/>
          </p:cNvSpPr>
          <p:nvPr/>
        </p:nvSpPr>
        <p:spPr bwMode="auto">
          <a:xfrm>
            <a:off x="3124200" y="3322638"/>
            <a:ext cx="393700" cy="1371600"/>
          </a:xfrm>
          <a:custGeom>
            <a:avLst/>
            <a:gdLst>
              <a:gd name="T0" fmla="*/ 317500 w 248"/>
              <a:gd name="T1" fmla="*/ 1371600 h 864"/>
              <a:gd name="T2" fmla="*/ 12700 w 248"/>
              <a:gd name="T3" fmla="*/ 533400 h 864"/>
              <a:gd name="T4" fmla="*/ 393700 w 248"/>
              <a:gd name="T5" fmla="*/ 0 h 864"/>
              <a:gd name="T6" fmla="*/ 0 60000 65536"/>
              <a:gd name="T7" fmla="*/ 0 60000 65536"/>
              <a:gd name="T8" fmla="*/ 0 60000 65536"/>
              <a:gd name="T9" fmla="*/ 0 w 248"/>
              <a:gd name="T10" fmla="*/ 0 h 864"/>
              <a:gd name="T11" fmla="*/ 248 w 24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864">
                <a:moveTo>
                  <a:pt x="200" y="864"/>
                </a:moveTo>
                <a:cubicBezTo>
                  <a:pt x="100" y="672"/>
                  <a:pt x="0" y="480"/>
                  <a:pt x="8" y="336"/>
                </a:cubicBezTo>
                <a:cubicBezTo>
                  <a:pt x="16" y="192"/>
                  <a:pt x="208" y="56"/>
                  <a:pt x="248" y="0"/>
                </a:cubicBezTo>
              </a:path>
            </a:pathLst>
          </a:custGeom>
          <a:noFill/>
          <a:ln w="28575">
            <a:solidFill>
              <a:srgbClr val="8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5196" name="Freeform 44"/>
          <p:cNvSpPr>
            <a:spLocks/>
          </p:cNvSpPr>
          <p:nvPr/>
        </p:nvSpPr>
        <p:spPr bwMode="auto">
          <a:xfrm>
            <a:off x="4313238" y="3322639"/>
            <a:ext cx="2201863" cy="458787"/>
          </a:xfrm>
          <a:custGeom>
            <a:avLst/>
            <a:gdLst>
              <a:gd name="T0" fmla="*/ 0 w 448"/>
              <a:gd name="T1" fmla="*/ 533400 h 392"/>
              <a:gd name="T2" fmla="*/ 609600 w 448"/>
              <a:gd name="T3" fmla="*/ 533400 h 392"/>
              <a:gd name="T4" fmla="*/ 609600 w 448"/>
              <a:gd name="T5" fmla="*/ 0 h 392"/>
              <a:gd name="T6" fmla="*/ 0 60000 65536"/>
              <a:gd name="T7" fmla="*/ 0 60000 65536"/>
              <a:gd name="T8" fmla="*/ 0 60000 65536"/>
              <a:gd name="T9" fmla="*/ 0 w 448"/>
              <a:gd name="T10" fmla="*/ 0 h 392"/>
              <a:gd name="T11" fmla="*/ 448 w 44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8" h="392">
                <a:moveTo>
                  <a:pt x="0" y="336"/>
                </a:moveTo>
                <a:cubicBezTo>
                  <a:pt x="160" y="364"/>
                  <a:pt x="320" y="392"/>
                  <a:pt x="384" y="336"/>
                </a:cubicBezTo>
                <a:cubicBezTo>
                  <a:pt x="448" y="280"/>
                  <a:pt x="384" y="56"/>
                  <a:pt x="384" y="0"/>
                </a:cubicBezTo>
              </a:path>
            </a:pathLst>
          </a:custGeom>
          <a:noFill/>
          <a:ln w="28575">
            <a:solidFill>
              <a:srgbClr val="8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3413" y="1158875"/>
            <a:ext cx="122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753474" y="1147284"/>
            <a:ext cx="122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559674" y="1184274"/>
            <a:ext cx="0" cy="422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9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95" grpId="0" animBg="1"/>
      <p:bldP spid="3051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048" y="685800"/>
            <a:ext cx="7772400" cy="605541"/>
          </a:xfrm>
        </p:spPr>
        <p:txBody>
          <a:bodyPr/>
          <a:lstStyle/>
          <a:p>
            <a:pPr eaLnBrk="1" hangingPunct="1"/>
            <a:r>
              <a:rPr lang="en-US" altLang="en-US" dirty="0"/>
              <a:t>Two Possible Queries</a:t>
            </a:r>
          </a:p>
        </p:txBody>
      </p:sp>
      <p:sp>
        <p:nvSpPr>
          <p:cNvPr id="135170" name="Text Box 3"/>
          <p:cNvSpPr txBox="1">
            <a:spLocks noChangeArrowheads="1"/>
          </p:cNvSpPr>
          <p:nvPr/>
        </p:nvSpPr>
        <p:spPr bwMode="auto">
          <a:xfrm>
            <a:off x="2436813" y="1406525"/>
            <a:ext cx="574208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select</a:t>
            </a: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P.HrRate * W.hrs</a:t>
            </a:r>
          </a:p>
          <a:p>
            <a:pPr algn="l" eaLnBrk="1" hangingPunct="1"/>
            <a:r>
              <a:rPr lang="en-US" altLang="en-US" sz="320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from</a:t>
            </a: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3200" b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PayRate P</a:t>
            </a: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en-US" sz="3200" b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WorksOn W</a:t>
            </a:r>
            <a:endParaRPr lang="en-US" altLang="en-US" sz="320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320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where</a:t>
            </a: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P.Rank = W.ProjRank</a:t>
            </a:r>
          </a:p>
        </p:txBody>
      </p:sp>
      <p:sp>
        <p:nvSpPr>
          <p:cNvPr id="135171" name="Text Box 4"/>
          <p:cNvSpPr txBox="1">
            <a:spLocks noChangeArrowheads="1"/>
          </p:cNvSpPr>
          <p:nvPr/>
        </p:nvSpPr>
        <p:spPr bwMode="auto">
          <a:xfrm>
            <a:off x="2360613" y="3235326"/>
            <a:ext cx="813216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 dirty="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select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P.HrRate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* 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W.hrs</a:t>
            </a:r>
            <a:endParaRPr lang="en-US" altLang="en-US" sz="32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3200" dirty="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PayRate</a:t>
            </a:r>
            <a:r>
              <a:rPr lang="en-US" altLang="en-US" sz="3200" b="1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WorksOn</a:t>
            </a:r>
            <a:r>
              <a:rPr lang="en-US" altLang="en-US" sz="3200" b="1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W, Student S</a:t>
            </a:r>
            <a:endParaRPr lang="en-US" altLang="en-US" sz="32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3200" dirty="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where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W.Name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=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S.Name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and</a:t>
            </a:r>
          </a:p>
          <a:p>
            <a:pPr algn="l" eaLnBrk="1" hangingPunct="1"/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S.Yr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P.Rank</a:t>
            </a:r>
            <a:endParaRPr lang="en-US" altLang="en-US" sz="32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5172" name="Text Box 6"/>
          <p:cNvSpPr txBox="1">
            <a:spLocks noChangeArrowheads="1"/>
          </p:cNvSpPr>
          <p:nvPr/>
        </p:nvSpPr>
        <p:spPr bwMode="auto">
          <a:xfrm>
            <a:off x="2132012" y="5394325"/>
            <a:ext cx="83835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We could also consider the Cartesian product</a:t>
            </a:r>
          </a:p>
          <a:p>
            <a:pPr algn="l"/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but that seems intuitively wrong.</a:t>
            </a:r>
          </a:p>
        </p:txBody>
      </p:sp>
      <p:sp>
        <p:nvSpPr>
          <p:cNvPr id="135173" name="Rectangle 7"/>
          <p:cNvSpPr>
            <a:spLocks noChangeArrowheads="1"/>
          </p:cNvSpPr>
          <p:nvPr/>
        </p:nvSpPr>
        <p:spPr bwMode="auto">
          <a:xfrm>
            <a:off x="2284412" y="1406525"/>
            <a:ext cx="617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74" name="Rectangle 8"/>
          <p:cNvSpPr>
            <a:spLocks noChangeArrowheads="1"/>
          </p:cNvSpPr>
          <p:nvPr/>
        </p:nvSpPr>
        <p:spPr bwMode="auto">
          <a:xfrm>
            <a:off x="2360612" y="3235325"/>
            <a:ext cx="8153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852487"/>
            <a:ext cx="77724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Horizontal </a:t>
            </a:r>
            <a:r>
              <a:rPr lang="en-US" altLang="en-US" dirty="0" smtClean="0"/>
              <a:t>Partitioning</a:t>
            </a:r>
            <a:endParaRPr lang="en-US" altLang="en-US" dirty="0"/>
          </a:p>
        </p:txBody>
      </p:sp>
      <p:sp>
        <p:nvSpPr>
          <p:cNvPr id="137218" name="Text Box 3"/>
          <p:cNvSpPr txBox="1">
            <a:spLocks noChangeArrowheads="1"/>
          </p:cNvSpPr>
          <p:nvPr/>
        </p:nvSpPr>
        <p:spPr bwMode="auto">
          <a:xfrm>
            <a:off x="1754188" y="1624013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Address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19" name="Rectangle 4"/>
          <p:cNvSpPr>
            <a:spLocks noChangeArrowheads="1"/>
          </p:cNvSpPr>
          <p:nvPr/>
        </p:nvSpPr>
        <p:spPr bwMode="auto">
          <a:xfrm>
            <a:off x="3430587" y="1635125"/>
            <a:ext cx="2590800" cy="495300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0" name="Text Box 5"/>
          <p:cNvSpPr txBox="1">
            <a:spLocks noChangeArrowheads="1"/>
          </p:cNvSpPr>
          <p:nvPr/>
        </p:nvSpPr>
        <p:spPr bwMode="auto">
          <a:xfrm>
            <a:off x="4878387" y="1673225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Addr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1" name="Text Box 6"/>
          <p:cNvSpPr txBox="1">
            <a:spLocks noChangeArrowheads="1"/>
          </p:cNvSpPr>
          <p:nvPr/>
        </p:nvSpPr>
        <p:spPr bwMode="auto">
          <a:xfrm>
            <a:off x="3811587" y="1673226"/>
            <a:ext cx="425116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2" name="Line 7"/>
          <p:cNvSpPr>
            <a:spLocks noChangeShapeType="1"/>
          </p:cNvSpPr>
          <p:nvPr/>
        </p:nvSpPr>
        <p:spPr bwMode="auto">
          <a:xfrm>
            <a:off x="4725987" y="1644651"/>
            <a:ext cx="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Text Box 8"/>
          <p:cNvSpPr txBox="1">
            <a:spLocks noChangeArrowheads="1"/>
          </p:cNvSpPr>
          <p:nvPr/>
        </p:nvSpPr>
        <p:spPr bwMode="auto">
          <a:xfrm>
            <a:off x="1754188" y="2295526"/>
            <a:ext cx="157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Professor</a:t>
            </a:r>
          </a:p>
        </p:txBody>
      </p:sp>
      <p:sp>
        <p:nvSpPr>
          <p:cNvPr id="137224" name="Rectangle 9"/>
          <p:cNvSpPr>
            <a:spLocks noChangeArrowheads="1"/>
          </p:cNvSpPr>
          <p:nvPr/>
        </p:nvSpPr>
        <p:spPr bwMode="auto">
          <a:xfrm>
            <a:off x="3430587" y="2359025"/>
            <a:ext cx="2895600" cy="533400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5" name="Text Box 10"/>
          <p:cNvSpPr txBox="1">
            <a:spLocks noChangeArrowheads="1"/>
          </p:cNvSpPr>
          <p:nvPr/>
        </p:nvSpPr>
        <p:spPr bwMode="auto">
          <a:xfrm>
            <a:off x="4192588" y="2390776"/>
            <a:ext cx="955711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6" name="Text Box 11"/>
          <p:cNvSpPr txBox="1">
            <a:spLocks noChangeArrowheads="1"/>
          </p:cNvSpPr>
          <p:nvPr/>
        </p:nvSpPr>
        <p:spPr bwMode="auto">
          <a:xfrm>
            <a:off x="3582987" y="2390776"/>
            <a:ext cx="425116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7" name="Text Box 12"/>
          <p:cNvSpPr txBox="1">
            <a:spLocks noChangeArrowheads="1"/>
          </p:cNvSpPr>
          <p:nvPr/>
        </p:nvSpPr>
        <p:spPr bwMode="auto">
          <a:xfrm>
            <a:off x="5259388" y="2390776"/>
            <a:ext cx="1007007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salary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8" name="Line 13"/>
          <p:cNvSpPr>
            <a:spLocks noChangeShapeType="1"/>
          </p:cNvSpPr>
          <p:nvPr/>
        </p:nvSpPr>
        <p:spPr bwMode="auto">
          <a:xfrm>
            <a:off x="5183187" y="2359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9" name="Text Box 14"/>
          <p:cNvSpPr txBox="1">
            <a:spLocks noChangeArrowheads="1"/>
          </p:cNvSpPr>
          <p:nvPr/>
        </p:nvSpPr>
        <p:spPr bwMode="auto">
          <a:xfrm>
            <a:off x="1754187" y="3057525"/>
            <a:ext cx="1332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Student</a:t>
            </a:r>
          </a:p>
        </p:txBody>
      </p:sp>
      <p:sp>
        <p:nvSpPr>
          <p:cNvPr id="137230" name="Rectangle 15"/>
          <p:cNvSpPr>
            <a:spLocks noChangeArrowheads="1"/>
          </p:cNvSpPr>
          <p:nvPr/>
        </p:nvSpPr>
        <p:spPr bwMode="auto">
          <a:xfrm>
            <a:off x="3430587" y="3095625"/>
            <a:ext cx="3200400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31" name="Text Box 16"/>
          <p:cNvSpPr txBox="1">
            <a:spLocks noChangeArrowheads="1"/>
          </p:cNvSpPr>
          <p:nvPr/>
        </p:nvSpPr>
        <p:spPr bwMode="auto">
          <a:xfrm>
            <a:off x="4573587" y="3121025"/>
            <a:ext cx="827088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GPA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32" name="Text Box 17"/>
          <p:cNvSpPr txBox="1">
            <a:spLocks noChangeArrowheads="1"/>
          </p:cNvSpPr>
          <p:nvPr/>
        </p:nvSpPr>
        <p:spPr bwMode="auto">
          <a:xfrm>
            <a:off x="3506787" y="3121026"/>
            <a:ext cx="946150" cy="83099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33" name="Line 18"/>
          <p:cNvSpPr>
            <a:spLocks noChangeShapeType="1"/>
          </p:cNvSpPr>
          <p:nvPr/>
        </p:nvSpPr>
        <p:spPr bwMode="auto">
          <a:xfrm>
            <a:off x="4421187" y="30892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34" name="Text Box 19"/>
          <p:cNvSpPr txBox="1">
            <a:spLocks noChangeArrowheads="1"/>
          </p:cNvSpPr>
          <p:nvPr/>
        </p:nvSpPr>
        <p:spPr bwMode="auto">
          <a:xfrm>
            <a:off x="5792787" y="3121025"/>
            <a:ext cx="48895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Yr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35" name="Text Box 20"/>
          <p:cNvSpPr txBox="1">
            <a:spLocks noChangeArrowheads="1"/>
          </p:cNvSpPr>
          <p:nvPr/>
        </p:nvSpPr>
        <p:spPr bwMode="auto">
          <a:xfrm>
            <a:off x="1754188" y="4479925"/>
            <a:ext cx="15304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WorksOn</a:t>
            </a:r>
          </a:p>
        </p:txBody>
      </p:sp>
      <p:sp>
        <p:nvSpPr>
          <p:cNvPr id="137236" name="Rectangle 21"/>
          <p:cNvSpPr>
            <a:spLocks noChangeArrowheads="1"/>
          </p:cNvSpPr>
          <p:nvPr/>
        </p:nvSpPr>
        <p:spPr bwMode="auto">
          <a:xfrm>
            <a:off x="3430587" y="4479926"/>
            <a:ext cx="3886200" cy="523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37" name="Text Box 22"/>
          <p:cNvSpPr txBox="1">
            <a:spLocks noChangeArrowheads="1"/>
          </p:cNvSpPr>
          <p:nvPr/>
        </p:nvSpPr>
        <p:spPr bwMode="auto">
          <a:xfrm>
            <a:off x="4497388" y="4530726"/>
            <a:ext cx="732893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Proj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38" name="Text Box 23"/>
          <p:cNvSpPr txBox="1">
            <a:spLocks noChangeArrowheads="1"/>
          </p:cNvSpPr>
          <p:nvPr/>
        </p:nvSpPr>
        <p:spPr bwMode="auto">
          <a:xfrm>
            <a:off x="3506788" y="4530726"/>
            <a:ext cx="955711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39" name="Text Box 24"/>
          <p:cNvSpPr txBox="1">
            <a:spLocks noChangeArrowheads="1"/>
          </p:cNvSpPr>
          <p:nvPr/>
        </p:nvSpPr>
        <p:spPr bwMode="auto">
          <a:xfrm>
            <a:off x="5183188" y="4530725"/>
            <a:ext cx="608013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hrs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40" name="Text Box 25"/>
          <p:cNvSpPr txBox="1">
            <a:spLocks noChangeArrowheads="1"/>
          </p:cNvSpPr>
          <p:nvPr/>
        </p:nvSpPr>
        <p:spPr bwMode="auto">
          <a:xfrm>
            <a:off x="5792787" y="4530726"/>
            <a:ext cx="1452642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ProjRank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41" name="Line 26"/>
          <p:cNvSpPr>
            <a:spLocks noChangeShapeType="1"/>
          </p:cNvSpPr>
          <p:nvPr/>
        </p:nvSpPr>
        <p:spPr bwMode="auto">
          <a:xfrm>
            <a:off x="4421187" y="4479926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2" name="Text Box 27"/>
          <p:cNvSpPr txBox="1">
            <a:spLocks noChangeArrowheads="1"/>
          </p:cNvSpPr>
          <p:nvPr/>
        </p:nvSpPr>
        <p:spPr bwMode="auto">
          <a:xfrm>
            <a:off x="1754188" y="3730625"/>
            <a:ext cx="13477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Gill Sans"/>
              </a:rPr>
              <a:t>PayRate</a:t>
            </a:r>
          </a:p>
        </p:txBody>
      </p:sp>
      <p:sp>
        <p:nvSpPr>
          <p:cNvPr id="137243" name="Rectangle 28"/>
          <p:cNvSpPr>
            <a:spLocks noChangeArrowheads="1"/>
          </p:cNvSpPr>
          <p:nvPr/>
        </p:nvSpPr>
        <p:spPr bwMode="auto">
          <a:xfrm>
            <a:off x="3430587" y="3759200"/>
            <a:ext cx="2667000" cy="527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44" name="Text Box 29"/>
          <p:cNvSpPr txBox="1">
            <a:spLocks noChangeArrowheads="1"/>
          </p:cNvSpPr>
          <p:nvPr/>
        </p:nvSpPr>
        <p:spPr bwMode="auto">
          <a:xfrm>
            <a:off x="4725988" y="3794126"/>
            <a:ext cx="1160895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HrRate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45" name="Text Box 30"/>
          <p:cNvSpPr txBox="1">
            <a:spLocks noChangeArrowheads="1"/>
          </p:cNvSpPr>
          <p:nvPr/>
        </p:nvSpPr>
        <p:spPr bwMode="auto">
          <a:xfrm>
            <a:off x="3735388" y="3794126"/>
            <a:ext cx="904415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Rank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46" name="Line 31"/>
          <p:cNvSpPr>
            <a:spLocks noChangeShapeType="1"/>
          </p:cNvSpPr>
          <p:nvPr/>
        </p:nvSpPr>
        <p:spPr bwMode="auto">
          <a:xfrm>
            <a:off x="4649787" y="3756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7" name="Text Box 32"/>
          <p:cNvSpPr txBox="1">
            <a:spLocks noChangeArrowheads="1"/>
          </p:cNvSpPr>
          <p:nvPr/>
        </p:nvSpPr>
        <p:spPr bwMode="auto">
          <a:xfrm>
            <a:off x="8612187" y="2359025"/>
            <a:ext cx="1805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Personnel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48" name="Rectangle 33"/>
          <p:cNvSpPr>
            <a:spLocks noChangeArrowheads="1"/>
          </p:cNvSpPr>
          <p:nvPr/>
        </p:nvSpPr>
        <p:spPr bwMode="auto">
          <a:xfrm>
            <a:off x="8972550" y="3044825"/>
            <a:ext cx="106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49" name="Text Box 34"/>
          <p:cNvSpPr txBox="1">
            <a:spLocks noChangeArrowheads="1"/>
          </p:cNvSpPr>
          <p:nvPr/>
        </p:nvSpPr>
        <p:spPr bwMode="auto">
          <a:xfrm>
            <a:off x="9193213" y="302895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Sal</a:t>
            </a: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50" name="Line 35"/>
          <p:cNvSpPr>
            <a:spLocks noChangeShapeType="1"/>
          </p:cNvSpPr>
          <p:nvPr/>
        </p:nvSpPr>
        <p:spPr bwMode="auto">
          <a:xfrm>
            <a:off x="4116387" y="2359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51" name="Line 36"/>
          <p:cNvSpPr>
            <a:spLocks noChangeShapeType="1"/>
          </p:cNvSpPr>
          <p:nvPr/>
        </p:nvSpPr>
        <p:spPr bwMode="auto">
          <a:xfrm>
            <a:off x="5640387" y="30892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52" name="Line 37"/>
          <p:cNvSpPr>
            <a:spLocks noChangeShapeType="1"/>
          </p:cNvSpPr>
          <p:nvPr/>
        </p:nvSpPr>
        <p:spPr bwMode="auto">
          <a:xfrm>
            <a:off x="5183187" y="4470401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53" name="Line 38"/>
          <p:cNvSpPr>
            <a:spLocks noChangeShapeType="1"/>
          </p:cNvSpPr>
          <p:nvPr/>
        </p:nvSpPr>
        <p:spPr bwMode="auto">
          <a:xfrm>
            <a:off x="5792787" y="4470401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54" name="Freeform 39"/>
          <p:cNvSpPr>
            <a:spLocks/>
          </p:cNvSpPr>
          <p:nvPr/>
        </p:nvSpPr>
        <p:spPr bwMode="auto">
          <a:xfrm>
            <a:off x="5868987" y="3502025"/>
            <a:ext cx="3429000" cy="914400"/>
          </a:xfrm>
          <a:custGeom>
            <a:avLst/>
            <a:gdLst>
              <a:gd name="T0" fmla="*/ 0 w 2160"/>
              <a:gd name="T1" fmla="*/ 567559 h 696"/>
              <a:gd name="T2" fmla="*/ 1981200 w 2160"/>
              <a:gd name="T3" fmla="*/ 819807 h 696"/>
              <a:gd name="T4" fmla="*/ 3429000 w 2160"/>
              <a:gd name="T5" fmla="*/ 0 h 696"/>
              <a:gd name="T6" fmla="*/ 0 60000 65536"/>
              <a:gd name="T7" fmla="*/ 0 60000 65536"/>
              <a:gd name="T8" fmla="*/ 0 60000 65536"/>
              <a:gd name="T9" fmla="*/ 0 w 2160"/>
              <a:gd name="T10" fmla="*/ 0 h 696"/>
              <a:gd name="T11" fmla="*/ 2160 w 2160"/>
              <a:gd name="T12" fmla="*/ 696 h 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696">
                <a:moveTo>
                  <a:pt x="0" y="432"/>
                </a:moveTo>
                <a:cubicBezTo>
                  <a:pt x="444" y="564"/>
                  <a:pt x="888" y="696"/>
                  <a:pt x="1248" y="624"/>
                </a:cubicBezTo>
                <a:cubicBezTo>
                  <a:pt x="1608" y="552"/>
                  <a:pt x="2008" y="104"/>
                  <a:pt x="216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55" name="Text Box 40"/>
          <p:cNvSpPr txBox="1">
            <a:spLocks noChangeArrowheads="1"/>
          </p:cNvSpPr>
          <p:nvPr/>
        </p:nvSpPr>
        <p:spPr bwMode="auto">
          <a:xfrm>
            <a:off x="3122612" y="5867401"/>
            <a:ext cx="5091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f2: Professor(Sal)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Personnel(Sal)</a:t>
            </a:r>
            <a:endParaRPr lang="en-US" altLang="en-US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56" name="Freeform 41"/>
          <p:cNvSpPr>
            <a:spLocks/>
          </p:cNvSpPr>
          <p:nvPr/>
        </p:nvSpPr>
        <p:spPr bwMode="auto">
          <a:xfrm>
            <a:off x="5487987" y="3502025"/>
            <a:ext cx="3810000" cy="1854200"/>
          </a:xfrm>
          <a:custGeom>
            <a:avLst/>
            <a:gdLst>
              <a:gd name="T0" fmla="*/ 0 w 2400"/>
              <a:gd name="T1" fmla="*/ 1524000 h 1168"/>
              <a:gd name="T2" fmla="*/ 2438400 w 2400"/>
              <a:gd name="T3" fmla="*/ 1600200 h 1168"/>
              <a:gd name="T4" fmla="*/ 3810000 w 2400"/>
              <a:gd name="T5" fmla="*/ 0 h 1168"/>
              <a:gd name="T6" fmla="*/ 0 60000 65536"/>
              <a:gd name="T7" fmla="*/ 0 60000 65536"/>
              <a:gd name="T8" fmla="*/ 0 60000 65536"/>
              <a:gd name="T9" fmla="*/ 0 w 2400"/>
              <a:gd name="T10" fmla="*/ 0 h 1168"/>
              <a:gd name="T11" fmla="*/ 2400 w 2400"/>
              <a:gd name="T12" fmla="*/ 1168 h 1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0" h="1168">
                <a:moveTo>
                  <a:pt x="0" y="960"/>
                </a:moveTo>
                <a:cubicBezTo>
                  <a:pt x="568" y="1064"/>
                  <a:pt x="1136" y="1168"/>
                  <a:pt x="1536" y="1008"/>
                </a:cubicBezTo>
                <a:cubicBezTo>
                  <a:pt x="1936" y="848"/>
                  <a:pt x="2168" y="424"/>
                  <a:pt x="240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57" name="Freeform 42"/>
          <p:cNvSpPr>
            <a:spLocks/>
          </p:cNvSpPr>
          <p:nvPr/>
        </p:nvSpPr>
        <p:spPr bwMode="auto">
          <a:xfrm>
            <a:off x="5792787" y="2486025"/>
            <a:ext cx="3429000" cy="635000"/>
          </a:xfrm>
          <a:custGeom>
            <a:avLst/>
            <a:gdLst>
              <a:gd name="T0" fmla="*/ 0 w 2160"/>
              <a:gd name="T1" fmla="*/ 25400 h 400"/>
              <a:gd name="T2" fmla="*/ 1828800 w 2160"/>
              <a:gd name="T3" fmla="*/ 101600 h 400"/>
              <a:gd name="T4" fmla="*/ 3429000 w 2160"/>
              <a:gd name="T5" fmla="*/ 635000 h 400"/>
              <a:gd name="T6" fmla="*/ 0 60000 65536"/>
              <a:gd name="T7" fmla="*/ 0 60000 65536"/>
              <a:gd name="T8" fmla="*/ 0 60000 65536"/>
              <a:gd name="T9" fmla="*/ 0 w 2160"/>
              <a:gd name="T10" fmla="*/ 0 h 400"/>
              <a:gd name="T11" fmla="*/ 2160 w 2160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400">
                <a:moveTo>
                  <a:pt x="0" y="16"/>
                </a:moveTo>
                <a:cubicBezTo>
                  <a:pt x="396" y="8"/>
                  <a:pt x="792" y="0"/>
                  <a:pt x="1152" y="64"/>
                </a:cubicBezTo>
                <a:cubicBezTo>
                  <a:pt x="1512" y="128"/>
                  <a:pt x="1836" y="264"/>
                  <a:pt x="2160" y="40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GB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566152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What Kind of Union?</a:t>
            </a:r>
          </a:p>
        </p:txBody>
      </p:sp>
      <p:sp>
        <p:nvSpPr>
          <p:cNvPr id="139266" name="Text Box 3"/>
          <p:cNvSpPr txBox="1">
            <a:spLocks noChangeArrowheads="1"/>
          </p:cNvSpPr>
          <p:nvPr/>
        </p:nvSpPr>
        <p:spPr bwMode="auto">
          <a:xfrm>
            <a:off x="2409727" y="1409264"/>
            <a:ext cx="574208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 dirty="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select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P.HrRate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* 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W.hrs</a:t>
            </a:r>
            <a:endParaRPr lang="en-US" altLang="en-US" sz="32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3200" dirty="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PayRate</a:t>
            </a:r>
            <a:r>
              <a:rPr lang="en-US" altLang="en-US" sz="3200" b="1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WorksOn</a:t>
            </a:r>
            <a:r>
              <a:rPr lang="en-US" altLang="en-US" sz="3200" b="1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W</a:t>
            </a:r>
            <a:endParaRPr lang="en-US" altLang="en-US" sz="32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3200" dirty="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where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P.Rank</a:t>
            </a:r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en-US" sz="3200" dirty="0" err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W.ProjRank</a:t>
            </a:r>
            <a:endParaRPr lang="en-US" altLang="en-US" sz="32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en-US" sz="32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3200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UNION ALL</a:t>
            </a:r>
          </a:p>
          <a:p>
            <a:pPr algn="l" eaLnBrk="1" hangingPunct="1"/>
            <a:endParaRPr lang="en-US" altLang="en-US" sz="3200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9267" name="Text Box 4"/>
          <p:cNvSpPr txBox="1">
            <a:spLocks noChangeArrowheads="1"/>
          </p:cNvSpPr>
          <p:nvPr/>
        </p:nvSpPr>
        <p:spPr bwMode="auto">
          <a:xfrm>
            <a:off x="2436812" y="3954463"/>
            <a:ext cx="30559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select</a:t>
            </a: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Sal</a:t>
            </a:r>
          </a:p>
          <a:p>
            <a:pPr algn="l" eaLnBrk="1" hangingPunct="1"/>
            <a:r>
              <a:rPr lang="en-US" altLang="en-US" sz="3200">
                <a:solidFill>
                  <a:srgbClr val="833A03"/>
                </a:solidFill>
                <a:latin typeface="Chalkboard Bold"/>
                <a:cs typeface="Times New Roman" panose="02020603050405020304" pitchFamily="18" charset="0"/>
              </a:rPr>
              <a:t>from</a:t>
            </a: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3200" b="1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Professor</a:t>
            </a:r>
            <a:endParaRPr lang="en-US" altLang="en-US" sz="320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9268" name="Text Box 5"/>
          <p:cNvSpPr txBox="1">
            <a:spLocks noChangeArrowheads="1"/>
          </p:cNvSpPr>
          <p:nvPr/>
        </p:nvSpPr>
        <p:spPr bwMode="auto">
          <a:xfrm>
            <a:off x="2055813" y="5329238"/>
            <a:ext cx="60817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Could also do an outer-union … 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and even a join.</a:t>
            </a:r>
          </a:p>
        </p:txBody>
      </p:sp>
    </p:spTree>
    <p:extLst>
      <p:ext uri="{BB962C8B-B14F-4D97-AF65-F5344CB8AC3E}">
        <p14:creationId xmlns:p14="http://schemas.microsoft.com/office/powerpoint/2010/main" val="5389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Two Sets of Decisions</a:t>
            </a: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2" y="16462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join paths to choose?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(we’ll call these ‘candidate sets’)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How to combine the results of the joins?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Underlying database-design principles: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Values </a:t>
            </a:r>
            <a:r>
              <a:rPr lang="en-US" altLang="en-US" dirty="0"/>
              <a:t>in the source should appear in the target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They should only appear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We should not lose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124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33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Join Paths</a:t>
            </a: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2" y="1465263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Discover candidate join paths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following foreign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look at paths used in queries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paths discovered by mining data for joinable columns.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Select paths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Prefer foreign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Prefer ones that involve a constraint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Prefer smaller difference between inner and outer joins.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Result of this step: candidate sets.</a:t>
            </a:r>
          </a:p>
        </p:txBody>
      </p:sp>
    </p:spTree>
    <p:extLst>
      <p:ext uri="{BB962C8B-B14F-4D97-AF65-F5344CB8AC3E}">
        <p14:creationId xmlns:p14="http://schemas.microsoft.com/office/powerpoint/2010/main" val="1086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460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Selecting Covers</a:t>
            </a:r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2" y="1336675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Candidate cover: a minimal set of candidate sets that covers all the input correspondences</a:t>
            </a:r>
          </a:p>
          <a:p>
            <a:pPr eaLnBrk="1" hangingPunct="1"/>
            <a:r>
              <a:rPr lang="en-US" altLang="en-US"/>
              <a:t>Select best cover:</a:t>
            </a:r>
          </a:p>
          <a:p>
            <a:pPr lvl="1" eaLnBrk="1" hangingPunct="1"/>
            <a:r>
              <a:rPr lang="en-US" altLang="en-US"/>
              <a:t>Prefer with fewest candidate paths</a:t>
            </a:r>
          </a:p>
          <a:p>
            <a:pPr lvl="1" eaLnBrk="1" hangingPunct="1"/>
            <a:r>
              <a:rPr lang="en-US" altLang="en-US"/>
              <a:t>Prefer one that covers more attributes of target</a:t>
            </a:r>
          </a:p>
          <a:p>
            <a:pPr eaLnBrk="1" hangingPunct="1"/>
            <a:r>
              <a:rPr lang="en-US" altLang="en-US"/>
              <a:t>Express mapping as union of candidate sets in selected cover.</a:t>
            </a:r>
          </a:p>
        </p:txBody>
      </p:sp>
    </p:spTree>
    <p:extLst>
      <p:ext uri="{BB962C8B-B14F-4D97-AF65-F5344CB8AC3E}">
        <p14:creationId xmlns:p14="http://schemas.microsoft.com/office/powerpoint/2010/main" val="31218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0" y="319089"/>
            <a:ext cx="8382000" cy="6953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Semantics of Schema Mappings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351212" y="4598988"/>
            <a:ext cx="89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>
                <a:latin typeface="Arial" panose="020B0604020202020204" pitchFamily="34" charset="0"/>
                <a:ea typeface="MS PGothic" panose="020B0600070205080204" pitchFamily="34" charset="-128"/>
              </a:rPr>
              <a:t>I(S</a:t>
            </a:r>
            <a:r>
              <a:rPr lang="en-US" altLang="en-US" sz="2800" i="1" baseline="-25000"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r>
              <a:rPr lang="en-US" altLang="en-US" sz="2800" i="1"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  <a:endParaRPr lang="en-US" altLang="en-US" sz="2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5" name="AutoShape 5"/>
          <p:cNvSpPr>
            <a:spLocks noChangeArrowheads="1"/>
          </p:cNvSpPr>
          <p:nvPr/>
        </p:nvSpPr>
        <p:spPr bwMode="auto">
          <a:xfrm>
            <a:off x="3351212" y="3657600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4456112" y="3657600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7694612" y="3657600"/>
            <a:ext cx="762000" cy="7620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S</a:t>
            </a:r>
            <a:r>
              <a:rPr lang="en-US" altLang="en-US" baseline="-25000"/>
              <a:t>n</a:t>
            </a:r>
            <a:endParaRPr lang="en-US" altLang="en-US"/>
          </a:p>
        </p:txBody>
      </p:sp>
      <p:sp>
        <p:nvSpPr>
          <p:cNvPr id="38918" name="AutoShape 8"/>
          <p:cNvSpPr>
            <a:spLocks noChangeArrowheads="1"/>
          </p:cNvSpPr>
          <p:nvPr/>
        </p:nvSpPr>
        <p:spPr bwMode="auto">
          <a:xfrm>
            <a:off x="4265612" y="2133600"/>
            <a:ext cx="4038600" cy="990600"/>
          </a:xfrm>
          <a:prstGeom prst="flowChartInternalStorage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Mediated Schema (G)</a:t>
            </a: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 flipV="1">
            <a:off x="3884612" y="3124200"/>
            <a:ext cx="1981200" cy="3810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 flipH="1" flipV="1">
            <a:off x="5865812" y="3124200"/>
            <a:ext cx="22098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 flipV="1">
            <a:off x="4875212" y="3124200"/>
            <a:ext cx="990600" cy="4572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4418012" y="4598988"/>
            <a:ext cx="89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>
                <a:latin typeface="Arial" panose="020B0604020202020204" pitchFamily="34" charset="0"/>
                <a:ea typeface="MS PGothic" panose="020B0600070205080204" pitchFamily="34" charset="-128"/>
              </a:rPr>
              <a:t>I(S</a:t>
            </a:r>
            <a:r>
              <a:rPr lang="en-US" altLang="en-US" sz="2800" i="1" baseline="-25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2800" i="1"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  <a:endParaRPr lang="en-US" altLang="en-US" sz="2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7694612" y="4598988"/>
            <a:ext cx="89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>
                <a:latin typeface="Arial" panose="020B0604020202020204" pitchFamily="34" charset="0"/>
                <a:ea typeface="MS PGothic" panose="020B0600070205080204" pitchFamily="34" charset="-128"/>
              </a:rPr>
              <a:t>I(S</a:t>
            </a:r>
            <a:r>
              <a:rPr lang="en-US" altLang="en-US" sz="2800" i="1" baseline="-25000">
                <a:latin typeface="Arial" panose="020B0604020202020204" pitchFamily="34" charset="0"/>
                <a:ea typeface="MS PGothic" panose="020B0600070205080204" pitchFamily="34" charset="-128"/>
              </a:rPr>
              <a:t>n</a:t>
            </a:r>
            <a:r>
              <a:rPr lang="en-US" altLang="en-US" sz="2800" i="1"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  <a:endParaRPr lang="en-US" altLang="en-US" sz="2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2132012" y="302895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i="1">
                <a:latin typeface="Arial" panose="020B0604020202020204" pitchFamily="34" charset="0"/>
                <a:ea typeface="MS PGothic" panose="020B0600070205080204" pitchFamily="34" charset="-128"/>
              </a:rPr>
              <a:t>M</a:t>
            </a:r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>
            <a:off x="2665412" y="3352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8609013" y="25146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Arial" panose="020B0604020202020204" pitchFamily="34" charset="0"/>
                <a:ea typeface="MS PGothic" panose="020B0600070205080204" pitchFamily="34" charset="-128"/>
              </a:rPr>
              <a:t>I(G)</a:t>
            </a:r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3351212" y="5853797"/>
            <a:ext cx="55675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i="1" dirty="0">
                <a:latin typeface="Arial" panose="020B0604020202020204" pitchFamily="34" charset="0"/>
                <a:ea typeface="MS PGothic" panose="020B0600070205080204" pitchFamily="34" charset="-128"/>
              </a:rPr>
              <a:t>M</a:t>
            </a:r>
            <a:r>
              <a:rPr lang="en-US" altLang="en-US" sz="3600" i="1" baseline="-25000" dirty="0">
                <a:latin typeface="Arial" panose="020B0604020202020204" pitchFamily="34" charset="0"/>
                <a:ea typeface="MS PGothic" panose="020B0600070205080204" pitchFamily="34" charset="-128"/>
              </a:rPr>
              <a:t>R</a:t>
            </a:r>
            <a:r>
              <a:rPr lang="en-US" altLang="en-US" sz="3600" i="1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en-US" sz="3600" i="1" dirty="0">
                <a:latin typeface="Arial" panose="020B0604020202020204" pitchFamily="34" charset="0"/>
                <a:ea typeface="MS PGothic" panose="020B0600070205080204" pitchFamily="34" charset="-128"/>
              </a:rPr>
              <a:t>  I(G) x I(S</a:t>
            </a:r>
            <a:r>
              <a:rPr lang="en-US" altLang="en-US" sz="3600" i="1" baseline="-25000" dirty="0"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r>
              <a:rPr lang="en-US" altLang="en-US" sz="3600" i="1" dirty="0">
                <a:latin typeface="Arial" panose="020B0604020202020204" pitchFamily="34" charset="0"/>
                <a:ea typeface="MS PGothic" panose="020B0600070205080204" pitchFamily="34" charset="-128"/>
              </a:rPr>
              <a:t>) x … I(S</a:t>
            </a:r>
            <a:r>
              <a:rPr lang="en-US" altLang="en-US" sz="3600" i="1" baseline="-25000" dirty="0">
                <a:latin typeface="Arial" panose="020B0604020202020204" pitchFamily="34" charset="0"/>
                <a:ea typeface="MS PGothic" panose="020B0600070205080204" pitchFamily="34" charset="-128"/>
              </a:rPr>
              <a:t>n</a:t>
            </a:r>
            <a:r>
              <a:rPr lang="en-US" altLang="en-US" sz="3600" i="1" dirty="0"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38928" name="TextBox 16"/>
          <p:cNvSpPr txBox="1">
            <a:spLocks noChangeArrowheads="1"/>
          </p:cNvSpPr>
          <p:nvPr/>
        </p:nvSpPr>
        <p:spPr bwMode="auto">
          <a:xfrm>
            <a:off x="1787524" y="1255713"/>
            <a:ext cx="8955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latin typeface="Calibri" panose="020F0502020204030204" pitchFamily="34" charset="0"/>
              </a:rPr>
              <a:t>Formally, schema mappings describe a relation: which instances of the mediated schema are consistent with the current instances of the data sources.</a:t>
            </a:r>
          </a:p>
        </p:txBody>
      </p:sp>
      <p:sp>
        <p:nvSpPr>
          <p:cNvPr id="38929" name="TextBox 17"/>
          <p:cNvSpPr txBox="1">
            <a:spLocks noChangeArrowheads="1"/>
          </p:cNvSpPr>
          <p:nvPr/>
        </p:nvSpPr>
        <p:spPr bwMode="auto">
          <a:xfrm>
            <a:off x="1936751" y="5478463"/>
            <a:ext cx="7831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i="1"/>
              <a:t>I(G) (I(S</a:t>
            </a:r>
            <a:r>
              <a:rPr lang="en-US" altLang="en-US" i="1" baseline="-25000"/>
              <a:t>i</a:t>
            </a:r>
            <a:r>
              <a:rPr lang="en-US" altLang="en-US" i="1"/>
              <a:t>))</a:t>
            </a:r>
            <a:r>
              <a:rPr lang="en-US" altLang="en-US"/>
              <a:t>: the set of possible instances of the schema </a:t>
            </a:r>
            <a:r>
              <a:rPr lang="en-US" altLang="en-US" i="1"/>
              <a:t>G (S</a:t>
            </a:r>
            <a:r>
              <a:rPr lang="en-US" altLang="en-US" i="1" baseline="-25000"/>
              <a:t>i</a:t>
            </a:r>
            <a:r>
              <a:rPr lang="en-US" altLang="en-US" i="1"/>
              <a:t>)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6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685800"/>
            <a:ext cx="9751060" cy="9144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418012" y="1066800"/>
            <a:ext cx="4800600" cy="18288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979612" y="3581400"/>
            <a:ext cx="7848600" cy="2971800"/>
          </a:xfrm>
          <a:prstGeom prst="roundRect">
            <a:avLst>
              <a:gd name="adj" fmla="val 7144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5812" y="5943600"/>
            <a:ext cx="37338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S3</a:t>
            </a:r>
            <a:r>
              <a:rPr lang="en-US" altLang="en-US" sz="12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NYCCinemas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(name, title, startTime)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55812" y="3657600"/>
            <a:ext cx="4267200" cy="15525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S1       </a:t>
            </a:r>
          </a:p>
          <a:p>
            <a:pPr algn="l"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director, year, genre)</a:t>
            </a:r>
          </a:p>
          <a:p>
            <a:pPr algn="l"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Actor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(AID, firstName, lastName, nationality, yearofBirth)</a:t>
            </a:r>
          </a:p>
          <a:p>
            <a:pPr algn="l"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ActorPlays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(AID, MID)</a:t>
            </a:r>
          </a:p>
          <a:p>
            <a:pPr algn="l"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MovieDetails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(MID, director, genre, year)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42012" y="5943600"/>
            <a:ext cx="36576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S4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Reviews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date, grade, review)</a:t>
            </a:r>
            <a:endParaRPr lang="en-US" altLang="en-US" sz="12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55812" y="5257800"/>
            <a:ext cx="31242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S2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Cinemas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(place, movie, start)</a:t>
            </a:r>
            <a:endParaRPr lang="en-US" altLang="en-US" sz="12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80212" y="43434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S6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MovieDirectors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dir)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80212" y="36576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S5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MovieGenres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genre)</a:t>
            </a:r>
            <a:endParaRPr lang="en-US" altLang="en-US" sz="12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52937" y="1143000"/>
            <a:ext cx="461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Movie:</a:t>
            </a:r>
            <a:r>
              <a:rPr lang="en-US" altLang="en-US" dirty="0">
                <a:solidFill>
                  <a:srgbClr val="0099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title, director, year, genre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94212" y="1524000"/>
            <a:ext cx="275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Actors: </a:t>
            </a: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title, name</a:t>
            </a:r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03400" y="1711325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33A03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Mediated Schema</a:t>
            </a:r>
            <a:endParaRPr lang="en-US" altLang="en-US"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141912" y="2895600"/>
            <a:ext cx="2362200" cy="685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logic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494212" y="1905000"/>
            <a:ext cx="466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Plays: </a:t>
            </a: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movie, location, startTime</a:t>
            </a:r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494212" y="2362200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Reviews: </a:t>
            </a: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title, rating, description</a:t>
            </a:r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780212" y="50292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S7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MovieYears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year)</a:t>
            </a:r>
            <a:endParaRPr lang="en-US" altLang="en-US" sz="12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827212" y="31242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33A03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Sources</a:t>
            </a:r>
            <a:endParaRPr lang="en-US" altLang="en-US"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924894"/>
            <a:ext cx="9751060" cy="675305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905000"/>
            <a:ext cx="84597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/>
          <p:cNvSpPr/>
          <p:nvPr/>
        </p:nvSpPr>
        <p:spPr>
          <a:xfrm>
            <a:off x="2132012" y="2286000"/>
            <a:ext cx="1524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0969" y="2558534"/>
            <a:ext cx="10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2412" y="390797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</a:t>
            </a:r>
          </a:p>
        </p:txBody>
      </p:sp>
    </p:spTree>
    <p:extLst>
      <p:ext uri="{BB962C8B-B14F-4D97-AF65-F5344CB8AC3E}">
        <p14:creationId xmlns:p14="http://schemas.microsoft.com/office/powerpoint/2010/main" val="15615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</a:t>
            </a:r>
            <a:r>
              <a:rPr lang="en-US" sz="6600" dirty="0"/>
              <a:t>203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sz="2800" dirty="0" smtClean="0"/>
              <a:t>3</a:t>
            </a:r>
            <a:r>
              <a:rPr lang="en-US" dirty="0" smtClean="0"/>
              <a:t>: </a:t>
            </a:r>
            <a:r>
              <a:rPr lang="en-US" dirty="0" smtClean="0"/>
              <a:t>A DIGRESSION INTO DATALOG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8883" y="685800"/>
            <a:ext cx="9751060" cy="914400"/>
          </a:xfrm>
        </p:spPr>
        <p:txBody>
          <a:bodyPr/>
          <a:lstStyle/>
          <a:p>
            <a:r>
              <a:rPr lang="en-US" altLang="en-US" dirty="0"/>
              <a:t>Predicates and Atoms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708151" y="1676401"/>
            <a:ext cx="89149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Relations </a:t>
            </a:r>
            <a:r>
              <a:rPr lang="en-US" altLang="en-US" sz="2800" dirty="0"/>
              <a:t>are represented by </a:t>
            </a:r>
            <a:r>
              <a:rPr lang="en-US" altLang="en-US" sz="2800" dirty="0" smtClean="0"/>
              <a:t>predicates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Tuples </a:t>
            </a:r>
            <a:r>
              <a:rPr lang="en-US" altLang="en-US" sz="2800" dirty="0"/>
              <a:t>are represented by </a:t>
            </a:r>
            <a:r>
              <a:rPr lang="en-US" altLang="en-US" sz="2800" dirty="0" smtClean="0"/>
              <a:t>atoms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dirty="0"/>
              <a:t>     </a:t>
            </a:r>
            <a:r>
              <a:rPr lang="en-US" altLang="en-US" sz="2800" dirty="0">
                <a:solidFill>
                  <a:srgbClr val="008000"/>
                </a:solidFill>
              </a:rPr>
              <a:t>Purchase( “joe”, “bob”, “Nike Town”, “Nike Air”)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- </a:t>
            </a:r>
            <a:r>
              <a:rPr lang="en-US" altLang="en-US" sz="2800" dirty="0">
                <a:solidFill>
                  <a:schemeClr val="accent2"/>
                </a:solidFill>
              </a:rPr>
              <a:t>arithmetic comparison atoms:</a:t>
            </a:r>
          </a:p>
          <a:p>
            <a:r>
              <a:rPr lang="en-US" altLang="en-US" sz="2800" dirty="0" smtClean="0"/>
              <a:t>       </a:t>
            </a:r>
            <a:r>
              <a:rPr lang="en-US" altLang="en-US" sz="2800" dirty="0"/>
              <a:t>X &lt; 100,    X+Y+5 &gt; Z/2</a:t>
            </a:r>
          </a:p>
          <a:p>
            <a:endParaRPr lang="en-US" altLang="en-US" sz="2800" dirty="0"/>
          </a:p>
          <a:p>
            <a:r>
              <a:rPr lang="en-US" altLang="en-US" sz="2800" dirty="0">
                <a:solidFill>
                  <a:schemeClr val="accent2"/>
                </a:solidFill>
              </a:rPr>
              <a:t>- negated atoms:</a:t>
            </a:r>
          </a:p>
          <a:p>
            <a:r>
              <a:rPr lang="en-US" altLang="en-US" sz="2800" dirty="0" smtClean="0"/>
              <a:t>         </a:t>
            </a:r>
            <a:r>
              <a:rPr lang="en-US" altLang="en-US" sz="2800" dirty="0"/>
              <a:t>NOT  Product(“Brooklyn Bridge”, $100, “Microsoft”)</a:t>
            </a:r>
          </a:p>
        </p:txBody>
      </p:sp>
    </p:spTree>
    <p:extLst>
      <p:ext uri="{BB962C8B-B14F-4D97-AF65-F5344CB8AC3E}">
        <p14:creationId xmlns:p14="http://schemas.microsoft.com/office/powerpoint/2010/main" val="100416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5812" y="228600"/>
            <a:ext cx="7772400" cy="1143000"/>
          </a:xfrm>
        </p:spPr>
        <p:txBody>
          <a:bodyPr/>
          <a:lstStyle/>
          <a:p>
            <a:r>
              <a:rPr lang="en-US" altLang="en-US"/>
              <a:t>Datalog Rules and Queries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674813" y="1371601"/>
            <a:ext cx="940597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</a:t>
            </a:r>
            <a:r>
              <a:rPr lang="en-US" altLang="en-US" sz="2800" dirty="0" err="1"/>
              <a:t>datalog</a:t>
            </a:r>
            <a:r>
              <a:rPr lang="en-US" altLang="en-US" sz="2800" dirty="0"/>
              <a:t> rule has the following form:</a:t>
            </a:r>
          </a:p>
          <a:p>
            <a:endParaRPr lang="en-US" altLang="en-US" sz="2800" dirty="0"/>
          </a:p>
          <a:p>
            <a:r>
              <a:rPr lang="en-US" altLang="en-US" sz="2800" dirty="0"/>
              <a:t>  </a:t>
            </a:r>
            <a:r>
              <a:rPr lang="en-US" altLang="en-US" sz="2800" dirty="0">
                <a:solidFill>
                  <a:schemeClr val="accent2"/>
                </a:solidFill>
              </a:rPr>
              <a:t>head  :-   atom1, atom2, …., atom</a:t>
            </a:r>
            <a:r>
              <a:rPr lang="en-US" altLang="en-US" sz="2800" dirty="0" smtClean="0">
                <a:solidFill>
                  <a:schemeClr val="accent2"/>
                </a:solidFill>
              </a:rPr>
              <a:t>,…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 smtClean="0">
                <a:solidFill>
                  <a:schemeClr val="accent2"/>
                </a:solidFill>
              </a:rPr>
              <a:t>            </a:t>
            </a:r>
            <a:r>
              <a:rPr lang="en-US" altLang="en-US" sz="28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also used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endParaRPr lang="en-US" altLang="en-US" sz="2800" dirty="0"/>
          </a:p>
          <a:p>
            <a:r>
              <a:rPr lang="en-US" altLang="en-US" sz="2800" dirty="0"/>
              <a:t>Examples: 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PerformingComp</a:t>
            </a:r>
            <a:r>
              <a:rPr lang="en-US" altLang="en-US" sz="2800" dirty="0"/>
              <a:t>(name) :-  Company(</a:t>
            </a:r>
            <a:r>
              <a:rPr lang="en-US" altLang="en-US" sz="2800" dirty="0" err="1"/>
              <a:t>name,sp,c</a:t>
            </a:r>
            <a:r>
              <a:rPr lang="en-US" altLang="en-US" sz="2800" dirty="0"/>
              <a:t>), </a:t>
            </a:r>
            <a:r>
              <a:rPr lang="en-US" altLang="en-US" sz="2800" dirty="0" err="1"/>
              <a:t>sp</a:t>
            </a:r>
            <a:r>
              <a:rPr lang="en-US" altLang="en-US" sz="2800" dirty="0"/>
              <a:t> &gt; $50</a:t>
            </a:r>
          </a:p>
          <a:p>
            <a:endParaRPr lang="en-US" altLang="en-US" sz="2800" dirty="0"/>
          </a:p>
          <a:p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8000"/>
                </a:solidFill>
              </a:rPr>
              <a:t>AmericanProduct</a:t>
            </a:r>
            <a:r>
              <a:rPr lang="en-US" altLang="en-US" sz="2800" dirty="0"/>
              <a:t>(prod) :- </a:t>
            </a:r>
          </a:p>
          <a:p>
            <a:r>
              <a:rPr lang="en-US" altLang="en-US" sz="2800" dirty="0"/>
              <a:t>             Product(</a:t>
            </a:r>
            <a:r>
              <a:rPr lang="en-US" altLang="en-US" sz="2800" dirty="0" err="1"/>
              <a:t>prod,pr,cat,</a:t>
            </a:r>
            <a:r>
              <a:rPr lang="en-US" altLang="en-US" sz="2800" dirty="0" err="1">
                <a:solidFill>
                  <a:srgbClr val="CC9900"/>
                </a:solidFill>
              </a:rPr>
              <a:t>mak</a:t>
            </a:r>
            <a:r>
              <a:rPr lang="en-US" altLang="en-US" sz="2800" dirty="0"/>
              <a:t>), Company(</a:t>
            </a:r>
            <a:r>
              <a:rPr lang="en-US" altLang="en-US" sz="2800" dirty="0" err="1">
                <a:solidFill>
                  <a:srgbClr val="CC9900"/>
                </a:solidFill>
              </a:rPr>
              <a:t>mak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sp</a:t>
            </a:r>
            <a:r>
              <a:rPr lang="en-US" altLang="en-US" sz="2800" dirty="0"/>
              <a:t>,“USA”)</a:t>
            </a:r>
          </a:p>
          <a:p>
            <a:endParaRPr lang="en-US" altLang="en-US" sz="2800" dirty="0"/>
          </a:p>
          <a:p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5050"/>
                </a:solidFill>
              </a:rPr>
              <a:t>All the variables in the head must appear in the body.</a:t>
            </a:r>
            <a:endParaRPr lang="en-US" altLang="en-US" sz="2800" dirty="0"/>
          </a:p>
          <a:p>
            <a:r>
              <a:rPr lang="en-US" altLang="en-US" sz="2800" i="1" dirty="0">
                <a:solidFill>
                  <a:schemeClr val="accent2"/>
                </a:solidFill>
              </a:rPr>
              <a:t>A single rule can express exactly select-from-where queries.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27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304800"/>
            <a:ext cx="7772400" cy="1143000"/>
          </a:xfrm>
        </p:spPr>
        <p:txBody>
          <a:bodyPr/>
          <a:lstStyle/>
          <a:p>
            <a:r>
              <a:rPr lang="en-US" altLang="en-US"/>
              <a:t>The Meaning of Datalog Rules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522413" y="1676401"/>
            <a:ext cx="9405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008000"/>
                </a:solidFill>
              </a:rPr>
              <a:t>AmericanProduct</a:t>
            </a:r>
            <a:r>
              <a:rPr lang="en-US" altLang="en-US" sz="2800"/>
              <a:t>(prod) :- </a:t>
            </a:r>
          </a:p>
          <a:p>
            <a:r>
              <a:rPr lang="en-US" altLang="en-US" sz="2800"/>
              <a:t>             Product(prod,pr,cat,</a:t>
            </a:r>
            <a:r>
              <a:rPr lang="en-US" altLang="en-US" sz="2800">
                <a:solidFill>
                  <a:srgbClr val="CC9900"/>
                </a:solidFill>
              </a:rPr>
              <a:t>mak</a:t>
            </a:r>
            <a:r>
              <a:rPr lang="en-US" altLang="en-US" sz="2800"/>
              <a:t>), Company(</a:t>
            </a:r>
            <a:r>
              <a:rPr lang="en-US" altLang="en-US" sz="2800">
                <a:solidFill>
                  <a:srgbClr val="CC9900"/>
                </a:solidFill>
              </a:rPr>
              <a:t>mak</a:t>
            </a:r>
            <a:r>
              <a:rPr lang="en-US" altLang="en-US" sz="2800"/>
              <a:t>, sp,“USA”)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751013" y="3352800"/>
            <a:ext cx="900265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Consider every </a:t>
            </a:r>
            <a:r>
              <a:rPr lang="en-US" altLang="en-US" sz="2800">
                <a:solidFill>
                  <a:schemeClr val="accent2"/>
                </a:solidFill>
              </a:rPr>
              <a:t>assignment</a:t>
            </a:r>
            <a:r>
              <a:rPr lang="en-US" altLang="en-US" sz="2800"/>
              <a:t> from the variables in the body</a:t>
            </a:r>
          </a:p>
          <a:p>
            <a:r>
              <a:rPr lang="en-US" altLang="en-US" sz="2800"/>
              <a:t>to the constants in the database.</a:t>
            </a:r>
          </a:p>
          <a:p>
            <a:endParaRPr lang="en-US" altLang="en-US" sz="2800"/>
          </a:p>
          <a:p>
            <a:r>
              <a:rPr lang="en-US" altLang="en-US" sz="2800"/>
              <a:t> If each of the atoms in the body is in the database, </a:t>
            </a:r>
          </a:p>
          <a:p>
            <a:r>
              <a:rPr lang="en-US" altLang="en-US" sz="2800"/>
              <a:t> </a:t>
            </a:r>
            <a:r>
              <a:rPr lang="en-US" altLang="en-US" sz="2800">
                <a:solidFill>
                  <a:schemeClr val="accent2"/>
                </a:solidFill>
              </a:rPr>
              <a:t>then</a:t>
            </a:r>
            <a:endParaRPr lang="en-US" altLang="en-US" sz="2800"/>
          </a:p>
          <a:p>
            <a:r>
              <a:rPr lang="en-US" altLang="en-US" sz="2800"/>
              <a:t> the tuple for the head  is in the resulting.</a:t>
            </a:r>
            <a:endParaRPr lang="en-US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625600" y="1676400"/>
            <a:ext cx="8839200" cy="914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304800"/>
            <a:ext cx="7772400" cy="1143000"/>
          </a:xfrm>
        </p:spPr>
        <p:txBody>
          <a:bodyPr/>
          <a:lstStyle/>
          <a:p>
            <a:r>
              <a:rPr lang="en-US" altLang="en-US"/>
              <a:t>More Examples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2012" y="1447800"/>
            <a:ext cx="7772400" cy="41148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CREATE VIEW</a:t>
            </a:r>
            <a:r>
              <a:rPr lang="en-US" altLang="en-US" sz="2800"/>
              <a:t>  Seattle-view  AS</a:t>
            </a:r>
          </a:p>
          <a:p>
            <a:pPr>
              <a:buFontTx/>
              <a:buNone/>
            </a:pPr>
            <a:r>
              <a:rPr lang="en-US" altLang="en-US" sz="2800"/>
              <a:t>         </a:t>
            </a:r>
            <a:r>
              <a:rPr lang="en-US" altLang="en-US" sz="2800">
                <a:solidFill>
                  <a:schemeClr val="accent2"/>
                </a:solidFill>
              </a:rPr>
              <a:t>SELECT</a:t>
            </a:r>
            <a:r>
              <a:rPr lang="en-US" altLang="en-US" sz="2800"/>
              <a:t>  buyer, seller, product, store</a:t>
            </a:r>
          </a:p>
          <a:p>
            <a:pPr>
              <a:buFontTx/>
              <a:buNone/>
            </a:pPr>
            <a:r>
              <a:rPr lang="en-US" altLang="en-US" sz="2800"/>
              <a:t>         </a:t>
            </a:r>
            <a:r>
              <a:rPr lang="en-US" altLang="en-US" sz="2800">
                <a:solidFill>
                  <a:schemeClr val="accent2"/>
                </a:solidFill>
              </a:rPr>
              <a:t>FROM</a:t>
            </a:r>
            <a:r>
              <a:rPr lang="en-US" altLang="en-US" sz="2800"/>
              <a:t>     Person, Purchase</a:t>
            </a:r>
          </a:p>
          <a:p>
            <a:pPr>
              <a:buFontTx/>
              <a:buNone/>
            </a:pPr>
            <a:r>
              <a:rPr lang="en-US" altLang="en-US" sz="2800"/>
              <a:t>         </a:t>
            </a:r>
            <a:r>
              <a:rPr lang="en-US" altLang="en-US" sz="2800">
                <a:solidFill>
                  <a:schemeClr val="accent2"/>
                </a:solidFill>
              </a:rPr>
              <a:t>WHERE</a:t>
            </a:r>
            <a:r>
              <a:rPr lang="en-US" altLang="en-US" sz="2800"/>
              <a:t>   Person.city = “Seattle”    AND</a:t>
            </a:r>
          </a:p>
          <a:p>
            <a:pPr>
              <a:buFontTx/>
              <a:buNone/>
            </a:pPr>
            <a:r>
              <a:rPr lang="en-US" altLang="en-US" sz="2800"/>
              <a:t>                          Person.per-name = Purchase.buyer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SeattleView</a:t>
            </a:r>
            <a:r>
              <a:rPr lang="en-US" altLang="en-US" sz="2800"/>
              <a:t>(buyer,seller,product,store) :-</a:t>
            </a:r>
          </a:p>
          <a:p>
            <a:pPr>
              <a:buFontTx/>
              <a:buNone/>
            </a:pPr>
            <a:r>
              <a:rPr lang="en-US" altLang="en-US" sz="2800"/>
              <a:t>     Person(buyer, “Seattle”, phone),</a:t>
            </a:r>
          </a:p>
          <a:p>
            <a:pPr>
              <a:buFontTx/>
              <a:buNone/>
            </a:pPr>
            <a:r>
              <a:rPr lang="en-US" altLang="en-US" sz="2800"/>
              <a:t>     Purchase(buyer, seller, product, store).</a:t>
            </a:r>
          </a:p>
        </p:txBody>
      </p:sp>
    </p:spTree>
    <p:extLst>
      <p:ext uri="{BB962C8B-B14F-4D97-AF65-F5344CB8AC3E}">
        <p14:creationId xmlns:p14="http://schemas.microsoft.com/office/powerpoint/2010/main" val="24765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609600"/>
            <a:ext cx="7772400" cy="838200"/>
          </a:xfrm>
        </p:spPr>
        <p:txBody>
          <a:bodyPr/>
          <a:lstStyle/>
          <a:p>
            <a:r>
              <a:rPr lang="en-US" altLang="en-US" dirty="0"/>
              <a:t>More Examples (negation, union)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2" y="1752600"/>
            <a:ext cx="7772400" cy="4114800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en-US" sz="2800" dirty="0" err="1">
                <a:solidFill>
                  <a:schemeClr val="accent2"/>
                </a:solidFill>
              </a:rPr>
              <a:t>SeattleView</a:t>
            </a:r>
            <a:r>
              <a:rPr lang="en-US" altLang="en-US" sz="2800" dirty="0"/>
              <a:t>(</a:t>
            </a:r>
            <a:r>
              <a:rPr lang="en-US" altLang="en-US" sz="2800" dirty="0" err="1"/>
              <a:t>buyer,seller,product,store</a:t>
            </a:r>
            <a:r>
              <a:rPr lang="en-US" altLang="en-US" sz="2800" dirty="0"/>
              <a:t>) :-</a:t>
            </a:r>
          </a:p>
          <a:p>
            <a:pPr>
              <a:buFontTx/>
              <a:buNone/>
            </a:pPr>
            <a:r>
              <a:rPr lang="en-US" altLang="en-US" sz="2800" dirty="0"/>
              <a:t>     Person(buyer, “Seattle”, phone),</a:t>
            </a:r>
          </a:p>
          <a:p>
            <a:pPr>
              <a:buFontTx/>
              <a:buNone/>
            </a:pPr>
            <a:r>
              <a:rPr lang="en-US" altLang="en-US" sz="2800" dirty="0"/>
              <a:t>     Purchase(buyer, seller, product, store)</a:t>
            </a:r>
          </a:p>
          <a:p>
            <a:pPr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2800" dirty="0">
                <a:solidFill>
                  <a:srgbClr val="FF5050"/>
                </a:solidFill>
              </a:rPr>
              <a:t>not</a:t>
            </a:r>
            <a:r>
              <a:rPr lang="en-US" altLang="en-US" sz="2800" dirty="0"/>
              <a:t>  Purchase(buyer, seller, product, “The Bon”)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Q5</a:t>
            </a:r>
            <a:r>
              <a:rPr lang="en-US" altLang="en-US" sz="2800" dirty="0"/>
              <a:t>(buyer) :- Purchase(buyer, “Joe”, prod, store)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Q5</a:t>
            </a:r>
            <a:r>
              <a:rPr lang="en-US" altLang="en-US" sz="2800" dirty="0"/>
              <a:t>(buyer) :- Purchase(buyer, seller, store, prod),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Product(prod, price, cat, maker)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Company(maker, </a:t>
            </a:r>
            <a:r>
              <a:rPr lang="en-US" altLang="en-US" sz="2800" dirty="0" err="1"/>
              <a:t>sp</a:t>
            </a:r>
            <a:r>
              <a:rPr lang="en-US" altLang="en-US" sz="2800" dirty="0"/>
              <a:t>, country),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</a:t>
            </a:r>
            <a:r>
              <a:rPr lang="en-US" altLang="en-US" sz="2800" dirty="0" err="1"/>
              <a:t>sp</a:t>
            </a:r>
            <a:r>
              <a:rPr lang="en-US" altLang="en-US" sz="2800" dirty="0"/>
              <a:t> &gt; 50.</a:t>
            </a:r>
          </a:p>
        </p:txBody>
      </p:sp>
    </p:spTree>
    <p:extLst>
      <p:ext uri="{BB962C8B-B14F-4D97-AF65-F5344CB8AC3E}">
        <p14:creationId xmlns:p14="http://schemas.microsoft.com/office/powerpoint/2010/main" val="34425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381000"/>
            <a:ext cx="7772400" cy="1143000"/>
          </a:xfrm>
        </p:spPr>
        <p:txBody>
          <a:bodyPr/>
          <a:lstStyle/>
          <a:p>
            <a:r>
              <a:rPr lang="en-US" altLang="en-US"/>
              <a:t>Rule Safety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055813" y="1905000"/>
            <a:ext cx="80803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Every variable that appears anywhere in the </a:t>
            </a:r>
          </a:p>
          <a:p>
            <a:r>
              <a:rPr lang="en-US" altLang="en-US" sz="2800"/>
              <a:t>query must appear also in a relational, non-negated</a:t>
            </a:r>
          </a:p>
          <a:p>
            <a:r>
              <a:rPr lang="en-US" altLang="en-US" sz="2800"/>
              <a:t>atom in the query.</a:t>
            </a:r>
          </a:p>
          <a:p>
            <a:endParaRPr lang="en-US" altLang="en-US" sz="2800"/>
          </a:p>
          <a:p>
            <a:r>
              <a:rPr lang="en-US" altLang="en-US" sz="2800"/>
              <a:t>Q(X,Y,Z) :-  R1(X,Y) &amp; X &lt; Z                   </a:t>
            </a:r>
            <a:r>
              <a:rPr lang="en-US" altLang="en-US" sz="2800" i="1">
                <a:solidFill>
                  <a:schemeClr val="accent2"/>
                </a:solidFill>
              </a:rPr>
              <a:t>not safe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Q(X,Y,Z) :-  R1(X,Y)  &amp;   NOT  R2(X,Y,Z)     </a:t>
            </a:r>
            <a:r>
              <a:rPr lang="en-US" altLang="en-US" sz="2800" i="1">
                <a:solidFill>
                  <a:schemeClr val="accent2"/>
                </a:solidFill>
              </a:rPr>
              <a:t>not safe</a:t>
            </a:r>
          </a:p>
        </p:txBody>
      </p:sp>
    </p:spTree>
    <p:extLst>
      <p:ext uri="{BB962C8B-B14F-4D97-AF65-F5344CB8AC3E}">
        <p14:creationId xmlns:p14="http://schemas.microsoft.com/office/powerpoint/2010/main" val="285685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8883" y="990600"/>
            <a:ext cx="9751060" cy="609600"/>
          </a:xfrm>
        </p:spPr>
        <p:txBody>
          <a:bodyPr/>
          <a:lstStyle/>
          <a:p>
            <a:r>
              <a:rPr lang="en-US" altLang="en-US" dirty="0"/>
              <a:t>Defining Views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en-US" sz="2800" dirty="0" err="1">
                <a:solidFill>
                  <a:schemeClr val="accent2"/>
                </a:solidFill>
              </a:rPr>
              <a:t>SeattleView</a:t>
            </a:r>
            <a:r>
              <a:rPr lang="en-US" altLang="en-US" sz="2800" dirty="0"/>
              <a:t>(</a:t>
            </a:r>
            <a:r>
              <a:rPr lang="en-US" altLang="en-US" sz="2800" dirty="0" err="1"/>
              <a:t>buyer,seller,product,store</a:t>
            </a:r>
            <a:r>
              <a:rPr lang="en-US" altLang="en-US" sz="2800" dirty="0"/>
              <a:t>) :-</a:t>
            </a:r>
          </a:p>
          <a:p>
            <a:pPr>
              <a:buFontTx/>
              <a:buNone/>
            </a:pPr>
            <a:r>
              <a:rPr lang="en-US" altLang="en-US" sz="2800" dirty="0"/>
              <a:t>     Person(buyer, “Seattle”, phone),</a:t>
            </a:r>
          </a:p>
          <a:p>
            <a:pPr>
              <a:buFontTx/>
              <a:buNone/>
            </a:pPr>
            <a:r>
              <a:rPr lang="en-US" altLang="en-US" sz="2800" dirty="0"/>
              <a:t>     Purchase(buyer, seller, product, store)</a:t>
            </a:r>
          </a:p>
          <a:p>
            <a:pPr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2800" dirty="0">
                <a:solidFill>
                  <a:srgbClr val="FF5050"/>
                </a:solidFill>
              </a:rPr>
              <a:t>not</a:t>
            </a:r>
            <a:r>
              <a:rPr lang="en-US" altLang="en-US" sz="2800" dirty="0"/>
              <a:t>  Purchase(buyer, seller, product, “The Bon”)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Q6</a:t>
            </a:r>
            <a:r>
              <a:rPr lang="en-US" altLang="en-US" sz="2800" dirty="0"/>
              <a:t>(buyer) :- </a:t>
            </a:r>
            <a:r>
              <a:rPr lang="en-US" altLang="en-US" sz="2800" dirty="0" err="1"/>
              <a:t>SeattleView</a:t>
            </a:r>
            <a:r>
              <a:rPr lang="en-US" altLang="en-US" sz="2800" dirty="0"/>
              <a:t>(buyer, “Joe”, prod, store)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Q6</a:t>
            </a:r>
            <a:r>
              <a:rPr lang="en-US" altLang="en-US" sz="2800" dirty="0"/>
              <a:t>(buyer) :- </a:t>
            </a:r>
            <a:r>
              <a:rPr lang="en-US" altLang="en-US" sz="2800" dirty="0" err="1"/>
              <a:t>SeattleView</a:t>
            </a:r>
            <a:r>
              <a:rPr lang="en-US" altLang="en-US" sz="2800" dirty="0"/>
              <a:t>(buyer, seller, store, prod),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Product(prod, price, cat, maker)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Company(maker, </a:t>
            </a:r>
            <a:r>
              <a:rPr lang="en-US" altLang="en-US" sz="2800" dirty="0" err="1"/>
              <a:t>sp</a:t>
            </a:r>
            <a:r>
              <a:rPr lang="en-US" altLang="en-US" sz="2800" dirty="0"/>
              <a:t>, country),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</a:t>
            </a:r>
            <a:r>
              <a:rPr lang="en-US" altLang="en-US" sz="2800" dirty="0" err="1"/>
              <a:t>sp</a:t>
            </a:r>
            <a:r>
              <a:rPr lang="en-US" altLang="en-US" sz="2800" dirty="0"/>
              <a:t> &gt; 50.</a:t>
            </a:r>
          </a:p>
        </p:txBody>
      </p:sp>
    </p:spTree>
    <p:extLst>
      <p:ext uri="{BB962C8B-B14F-4D97-AF65-F5344CB8AC3E}">
        <p14:creationId xmlns:p14="http://schemas.microsoft.com/office/powerpoint/2010/main" val="18789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838200"/>
            <a:ext cx="9751060" cy="762000"/>
          </a:xfrm>
        </p:spPr>
        <p:txBody>
          <a:bodyPr/>
          <a:lstStyle/>
          <a:p>
            <a:r>
              <a:rPr lang="en-US" dirty="0" smtClean="0"/>
              <a:t>Extending to </a:t>
            </a:r>
            <a:r>
              <a:rPr lang="en-US" dirty="0" err="1" smtClean="0"/>
              <a:t>Datalog</a:t>
            </a:r>
            <a:r>
              <a:rPr lang="en-US" dirty="0" smtClean="0"/>
              <a:t>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extension </a:t>
            </a:r>
            <a:r>
              <a:rPr lang="en-US" dirty="0" err="1" smtClean="0"/>
              <a:t>Datalog</a:t>
            </a:r>
            <a:r>
              <a:rPr lang="en-US" dirty="0" smtClean="0"/>
              <a:t> can have sets as first class objects</a:t>
            </a:r>
          </a:p>
          <a:p>
            <a:pPr lvl="1"/>
            <a:r>
              <a:rPr lang="en-US" dirty="0" smtClean="0"/>
              <a:t>Set of elements: {1, 2, 3}</a:t>
            </a:r>
          </a:p>
          <a:p>
            <a:pPr lvl="1"/>
            <a:r>
              <a:rPr lang="en-US" dirty="0" smtClean="0"/>
              <a:t>Set of tuples: {(1, a), (2, b), (3, c)}</a:t>
            </a:r>
          </a:p>
          <a:p>
            <a:pPr lvl="1"/>
            <a:r>
              <a:rPr lang="en-US" dirty="0" smtClean="0"/>
              <a:t>Set defined with predicates: </a:t>
            </a:r>
            <a:r>
              <a:rPr lang="pl-PL" dirty="0" smtClean="0"/>
              <a:t>{(</a:t>
            </a:r>
            <a:r>
              <a:rPr lang="pl-PL" dirty="0"/>
              <a:t>X, Y )| ∃Z. p(Z, Y ), r(X, Z, W</a:t>
            </a:r>
            <a:r>
              <a:rPr lang="pl-PL" dirty="0" smtClean="0"/>
              <a:t>)}</a:t>
            </a:r>
            <a:endParaRPr lang="en-US" dirty="0" smtClean="0"/>
          </a:p>
          <a:p>
            <a:r>
              <a:rPr lang="en-US" dirty="0" smtClean="0"/>
              <a:t>Two operations</a:t>
            </a:r>
          </a:p>
          <a:p>
            <a:pPr lvl="1"/>
            <a:r>
              <a:rPr lang="en-US" dirty="0" err="1" smtClean="0"/>
              <a:t>memberOf</a:t>
            </a:r>
            <a:r>
              <a:rPr lang="en-US" dirty="0" smtClean="0"/>
              <a:t>(X,S) </a:t>
            </a:r>
          </a:p>
          <a:p>
            <a:pPr lvl="2"/>
            <a:r>
              <a:rPr lang="en-US" dirty="0" smtClean="0"/>
              <a:t>Returns true if term X is a member of set S</a:t>
            </a:r>
          </a:p>
          <a:p>
            <a:pPr lvl="1"/>
            <a:r>
              <a:rPr lang="en-US" dirty="0" smtClean="0"/>
              <a:t>Concatenation (|)</a:t>
            </a:r>
          </a:p>
          <a:p>
            <a:pPr lvl="2"/>
            <a:r>
              <a:rPr lang="en-US" dirty="0" smtClean="0"/>
              <a:t>Adds a member to a set</a:t>
            </a:r>
          </a:p>
          <a:p>
            <a:pPr lvl="3"/>
            <a:r>
              <a:rPr lang="pt-BR" dirty="0"/>
              <a:t>sum({}, 0) </a:t>
            </a:r>
            <a:endParaRPr lang="pt-BR" dirty="0" smtClean="0"/>
          </a:p>
          <a:p>
            <a:pPr lvl="3"/>
            <a:r>
              <a:rPr lang="pt-BR" dirty="0" smtClean="0"/>
              <a:t>sum(X </a:t>
            </a:r>
            <a:r>
              <a:rPr lang="pt-BR" dirty="0"/>
              <a:t>| S, A) :- sum(S, A1), A = A1 + X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18212" y="5638800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 definition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5865812" y="5791200"/>
            <a:ext cx="228601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Datalog</a:t>
            </a:r>
            <a:r>
              <a:rPr lang="en-US" dirty="0" smtClean="0"/>
              <a:t> Sets for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52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s-ES" dirty="0"/>
              <a:t>p(x1, y1, 1) </a:t>
            </a:r>
            <a:endParaRPr lang="es-ES" dirty="0" smtClean="0"/>
          </a:p>
          <a:p>
            <a:pPr lvl="1"/>
            <a:r>
              <a:rPr lang="es-ES" dirty="0" smtClean="0"/>
              <a:t>p(x1</a:t>
            </a:r>
            <a:r>
              <a:rPr lang="es-ES" dirty="0"/>
              <a:t>, y2, 1) </a:t>
            </a:r>
            <a:endParaRPr lang="es-ES" dirty="0" smtClean="0"/>
          </a:p>
          <a:p>
            <a:pPr lvl="1"/>
            <a:r>
              <a:rPr lang="es-ES" dirty="0" smtClean="0"/>
              <a:t>p(x2</a:t>
            </a:r>
            <a:r>
              <a:rPr lang="es-ES" dirty="0"/>
              <a:t>, y3, 3</a:t>
            </a:r>
            <a:r>
              <a:rPr lang="es-ES" dirty="0" smtClean="0"/>
              <a:t>)</a:t>
            </a:r>
          </a:p>
          <a:p>
            <a:r>
              <a:rPr lang="es-ES" dirty="0" smtClean="0"/>
              <a:t>Rule (</a:t>
            </a:r>
            <a:r>
              <a:rPr lang="es-ES" dirty="0" err="1" smtClean="0"/>
              <a:t>query</a:t>
            </a:r>
            <a:r>
              <a:rPr lang="es-ES" dirty="0" smtClean="0"/>
              <a:t>)</a:t>
            </a:r>
          </a:p>
          <a:p>
            <a:pPr lvl="1"/>
            <a:r>
              <a:rPr lang="en-US" dirty="0"/>
              <a:t>q(X, A) :- </a:t>
            </a:r>
            <a:r>
              <a:rPr lang="en-US" dirty="0" err="1"/>
              <a:t>setof</a:t>
            </a:r>
            <a:r>
              <a:rPr lang="en-US" dirty="0"/>
              <a:t>({Z}, {Y }, p(X, Y, Z), S), count(S, A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Setof</a:t>
            </a:r>
            <a:r>
              <a:rPr lang="en-US" dirty="0" smtClean="0"/>
              <a:t>(free-variables, relation, set) </a:t>
            </a:r>
          </a:p>
          <a:p>
            <a:pPr lvl="3"/>
            <a:r>
              <a:rPr lang="en-US" dirty="0" smtClean="0"/>
              <a:t>creates set for every binding of the non-free variable</a:t>
            </a:r>
          </a:p>
          <a:p>
            <a:pPr lvl="3"/>
            <a:r>
              <a:rPr lang="en-US" dirty="0" smtClean="0"/>
              <a:t>S </a:t>
            </a:r>
            <a:r>
              <a:rPr lang="en-US" dirty="0"/>
              <a:t>= {(Z, Y )| p(X, Y, Z)} for every binding of the variable </a:t>
            </a:r>
            <a:r>
              <a:rPr lang="en-US" dirty="0" smtClean="0"/>
              <a:t>X</a:t>
            </a:r>
          </a:p>
          <a:p>
            <a:pPr lvl="3"/>
            <a:r>
              <a:rPr lang="en-US" dirty="0"/>
              <a:t>For X = x1, the set S = {(1, y1), (1, y2)} and for X = x2, the set S = {(3, y3</a:t>
            </a:r>
            <a:r>
              <a:rPr lang="en-US" dirty="0" smtClean="0"/>
              <a:t>)}</a:t>
            </a:r>
          </a:p>
          <a:p>
            <a:pPr lvl="2"/>
            <a:r>
              <a:rPr lang="en-US" dirty="0" smtClean="0"/>
              <a:t>Count – cardinality of the set</a:t>
            </a:r>
          </a:p>
          <a:p>
            <a:pPr lvl="1"/>
            <a:r>
              <a:rPr lang="en-US" dirty="0" smtClean="0"/>
              <a:t>Result</a:t>
            </a:r>
          </a:p>
          <a:p>
            <a:pPr lvl="2"/>
            <a:r>
              <a:rPr lang="en-US" dirty="0"/>
              <a:t>q(x1, 2) </a:t>
            </a:r>
            <a:endParaRPr lang="en-US" dirty="0" smtClean="0"/>
          </a:p>
          <a:p>
            <a:pPr lvl="2"/>
            <a:r>
              <a:rPr lang="en-US" dirty="0" smtClean="0"/>
              <a:t>q(x2</a:t>
            </a:r>
            <a:r>
              <a:rPr lang="en-US" dirty="0"/>
              <a:t>, 1</a:t>
            </a:r>
            <a:r>
              <a:rPr lang="en-US" dirty="0" smtClean="0"/>
              <a:t>)</a:t>
            </a:r>
            <a:endParaRPr lang="es-E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685800"/>
            <a:ext cx="9751060" cy="914400"/>
          </a:xfrm>
        </p:spPr>
        <p:txBody>
          <a:bodyPr/>
          <a:lstStyle/>
          <a:p>
            <a:r>
              <a:rPr lang="en-US" dirty="0"/>
              <a:t>A First Approach – Name-based Matching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4" y="1687513"/>
            <a:ext cx="84597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4" y="4581525"/>
            <a:ext cx="70786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60612" y="3733800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5012" y="2794794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/>
          <p:cNvCxnSpPr>
            <a:stCxn id="6" idx="7"/>
            <a:endCxn id="7" idx="4"/>
          </p:cNvCxnSpPr>
          <p:nvPr/>
        </p:nvCxnSpPr>
        <p:spPr>
          <a:xfrm rot="5400000" flipH="1" flipV="1">
            <a:off x="2994095" y="3116520"/>
            <a:ext cx="678843" cy="644992"/>
          </a:xfrm>
          <a:prstGeom prst="curvedConnector3">
            <a:avLst>
              <a:gd name="adj1" fmla="val 67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3184" y="33041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1412" y="4581525"/>
            <a:ext cx="336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a synonym dictionary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18012" y="4954071"/>
            <a:ext cx="533400" cy="22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50203" y="5056949"/>
            <a:ext cx="28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a string similarity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4684713" y="5241615"/>
            <a:ext cx="765490" cy="32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</p:cNvCxnSpPr>
          <p:nvPr/>
        </p:nvCxnSpPr>
        <p:spPr>
          <a:xfrm flipH="1">
            <a:off x="2741613" y="5241615"/>
            <a:ext cx="2708590" cy="29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Slightly More Complex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– </a:t>
            </a:r>
            <a:r>
              <a:rPr lang="pl-PL" dirty="0" smtClean="0"/>
              <a:t>r(X</a:t>
            </a:r>
            <a:r>
              <a:rPr lang="pl-PL" dirty="0"/>
              <a:t>, Y, Z, W, </a:t>
            </a:r>
            <a:r>
              <a:rPr lang="pl-PL" dirty="0" smtClean="0"/>
              <a:t>V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r(x1, y1, z1, 3, v1) r(x1, y2, z2, 3, v1) r(x1, y3, z2, 3, v1) r(x2, y1, z2, 5, v1) r(x2, y1, z2, 5, v2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/>
              <a:t>q(X, A) :- </a:t>
            </a:r>
            <a:r>
              <a:rPr lang="en-US" dirty="0" err="1"/>
              <a:t>setof</a:t>
            </a:r>
            <a:r>
              <a:rPr lang="en-US" dirty="0"/>
              <a:t>({W}, {Z}, ∃Y. r(X, Y, Z, W, V ), S), sum(S, A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 </a:t>
            </a:r>
            <a:r>
              <a:rPr lang="en-US" dirty="0"/>
              <a:t>= {(3, z1),(3, z2)} for the variable binding X = x1 and V = </a:t>
            </a:r>
            <a:r>
              <a:rPr lang="en-US" dirty="0" smtClean="0"/>
              <a:t>v1</a:t>
            </a:r>
          </a:p>
          <a:p>
            <a:pPr lvl="1"/>
            <a:r>
              <a:rPr lang="en-US" dirty="0"/>
              <a:t>S </a:t>
            </a:r>
            <a:r>
              <a:rPr lang="en-US" dirty="0" smtClean="0"/>
              <a:t>={(</a:t>
            </a:r>
            <a:r>
              <a:rPr lang="en-US" dirty="0"/>
              <a:t>5, z2)} </a:t>
            </a:r>
            <a:r>
              <a:rPr lang="en-US" dirty="0" smtClean="0"/>
              <a:t>for X </a:t>
            </a:r>
            <a:r>
              <a:rPr lang="en-US" dirty="0"/>
              <a:t>= </a:t>
            </a:r>
            <a:r>
              <a:rPr lang="en-US" dirty="0" smtClean="0"/>
              <a:t>x2, V=v1</a:t>
            </a:r>
          </a:p>
          <a:p>
            <a:pPr lvl="1"/>
            <a:r>
              <a:rPr lang="en-US" dirty="0"/>
              <a:t>S ={(5, z2)} for X = x2, </a:t>
            </a:r>
            <a:r>
              <a:rPr lang="en-US" dirty="0" smtClean="0"/>
              <a:t>V=v2</a:t>
            </a:r>
            <a:endParaRPr lang="en-US" dirty="0"/>
          </a:p>
          <a:p>
            <a:r>
              <a:rPr lang="en-US" dirty="0" smtClean="0"/>
              <a:t>Using aggregates</a:t>
            </a:r>
          </a:p>
          <a:p>
            <a:pPr lvl="1"/>
            <a:r>
              <a:rPr lang="en-US" dirty="0"/>
              <a:t>average(S, A) :- sum(S, A1), count(S, A2), A = </a:t>
            </a:r>
            <a:r>
              <a:rPr lang="en-US" dirty="0" smtClean="0"/>
              <a:t>A1/A2</a:t>
            </a:r>
          </a:p>
        </p:txBody>
      </p:sp>
      <p:sp>
        <p:nvSpPr>
          <p:cNvPr id="4" name="Down Arrow 3"/>
          <p:cNvSpPr/>
          <p:nvPr/>
        </p:nvSpPr>
        <p:spPr>
          <a:xfrm>
            <a:off x="4646612" y="31242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875212" y="4572000"/>
            <a:ext cx="1524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8243" y="4654034"/>
            <a:ext cx="253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only one for X = x2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8304212" y="4114800"/>
            <a:ext cx="762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56612" y="4120634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2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</a:t>
            </a:r>
            <a:r>
              <a:rPr lang="en-US" sz="6600" dirty="0"/>
              <a:t>203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sz="2800" dirty="0" smtClean="0"/>
              <a:t>3</a:t>
            </a:r>
            <a:r>
              <a:rPr lang="en-US" dirty="0" smtClean="0"/>
              <a:t>: </a:t>
            </a:r>
            <a:r>
              <a:rPr lang="en-US" dirty="0" smtClean="0"/>
              <a:t>And back to schema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418012" y="1066800"/>
            <a:ext cx="4800600" cy="18288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979612" y="3581400"/>
            <a:ext cx="7848600" cy="2971800"/>
          </a:xfrm>
          <a:prstGeom prst="roundRect">
            <a:avLst>
              <a:gd name="adj" fmla="val 7144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5812" y="5943600"/>
            <a:ext cx="37338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S3</a:t>
            </a:r>
            <a:r>
              <a:rPr lang="en-US" altLang="en-US" sz="12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NYCCinemas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(name, title, startTime)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55812" y="3657600"/>
            <a:ext cx="4267200" cy="15525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S1       </a:t>
            </a:r>
          </a:p>
          <a:p>
            <a:pPr algn="l"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director, year, genre)</a:t>
            </a:r>
          </a:p>
          <a:p>
            <a:pPr algn="l"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Actor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(AID, firstName, lastName, nationality, yearofBirth)</a:t>
            </a:r>
          </a:p>
          <a:p>
            <a:pPr algn="l"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ActorPlays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(AID, MID)</a:t>
            </a:r>
          </a:p>
          <a:p>
            <a:pPr algn="l"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MovieDetails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(MID, director, genre, year)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42012" y="5943600"/>
            <a:ext cx="36576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S4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Reviews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date, grade, review)</a:t>
            </a:r>
            <a:endParaRPr lang="en-US" altLang="en-US" sz="12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55812" y="5257800"/>
            <a:ext cx="31242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S2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Cinemas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(place, movie, start)</a:t>
            </a:r>
            <a:endParaRPr lang="en-US" altLang="en-US" sz="12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80212" y="43434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S6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MovieDirectors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dir)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80212" y="36576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S5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MovieGenres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genre)</a:t>
            </a:r>
            <a:endParaRPr lang="en-US" altLang="en-US" sz="12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52937" y="1143000"/>
            <a:ext cx="461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Movie:</a:t>
            </a:r>
            <a:r>
              <a:rPr lang="en-US" altLang="en-US" dirty="0">
                <a:solidFill>
                  <a:srgbClr val="0099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title, director, year, genre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94212" y="1524000"/>
            <a:ext cx="275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Actors: </a:t>
            </a: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title, name</a:t>
            </a:r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03400" y="1711325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33A03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Mediated Schema</a:t>
            </a:r>
            <a:endParaRPr lang="en-US" altLang="en-US"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141912" y="2895600"/>
            <a:ext cx="2362200" cy="685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logic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494212" y="1905000"/>
            <a:ext cx="466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Plays: </a:t>
            </a: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movie, location, startTime</a:t>
            </a:r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494212" y="2362200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Reviews: </a:t>
            </a:r>
            <a:r>
              <a:rPr lang="en-US" altLang="en-US">
                <a:solidFill>
                  <a:srgbClr val="009900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title, rating, description</a:t>
            </a:r>
            <a:r>
              <a:rPr lang="en-US" altLang="en-US">
                <a:solidFill>
                  <a:srgbClr val="F93C37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>
              <a:solidFill>
                <a:srgbClr val="299018"/>
              </a:solidFill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780212" y="5029200"/>
            <a:ext cx="2819400" cy="574675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u="sng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S7</a:t>
            </a:r>
            <a:endParaRPr lang="en-US" altLang="en-US" sz="14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b="1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MovieYears</a:t>
            </a:r>
            <a:r>
              <a:rPr lang="en-US" altLang="en-US" sz="1600">
                <a:latin typeface="Comic Sans MS" panose="030F0702030302020204" pitchFamily="66" charset="0"/>
                <a:ea typeface="MS PGothic" panose="020B0600070205080204" pitchFamily="34" charset="-128"/>
                <a:cs typeface="Times New Roman" panose="02020603050405020304" pitchFamily="18" charset="0"/>
              </a:rPr>
              <a:t>(title, year)</a:t>
            </a:r>
            <a:endParaRPr lang="en-US" altLang="en-US" sz="1200">
              <a:latin typeface="Comic Sans MS" panose="030F0702030302020204" pitchFamily="66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827212" y="31242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33A03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Sources</a:t>
            </a:r>
            <a:endParaRPr lang="en-US" altLang="en-US">
              <a:latin typeface="Tahoma" panose="020B060403050404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Local Schema and Global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views to specify the schema mappings between the global and local schemata</a:t>
            </a:r>
          </a:p>
          <a:p>
            <a:r>
              <a:rPr lang="en-US" dirty="0"/>
              <a:t>Global as View (GAV</a:t>
            </a:r>
            <a:r>
              <a:rPr lang="en-US" dirty="0" smtClean="0"/>
              <a:t>)*</a:t>
            </a:r>
            <a:endParaRPr lang="en-US" dirty="0"/>
          </a:p>
          <a:p>
            <a:r>
              <a:rPr lang="en-US" dirty="0"/>
              <a:t>Local as View (LAV)</a:t>
            </a:r>
          </a:p>
          <a:p>
            <a:r>
              <a:rPr lang="en-US" dirty="0"/>
              <a:t>Global-Local as View (GLAV)</a:t>
            </a:r>
          </a:p>
          <a:p>
            <a:pPr lvl="1"/>
            <a:r>
              <a:rPr lang="en-US" dirty="0"/>
              <a:t>Tuple-generating dependencies (TGDs)</a:t>
            </a:r>
          </a:p>
        </p:txBody>
      </p:sp>
    </p:spTree>
    <p:extLst>
      <p:ext uri="{BB962C8B-B14F-4D97-AF65-F5344CB8AC3E}">
        <p14:creationId xmlns:p14="http://schemas.microsoft.com/office/powerpoint/2010/main" val="15758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Problem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Rewrite a user query expressed in the mediated schema into a query expressed in the source schema</a:t>
            </a:r>
          </a:p>
          <a:p>
            <a:r>
              <a:rPr lang="en-US" altLang="en-US" dirty="0"/>
              <a:t>Given a query Q in terms of the </a:t>
            </a:r>
            <a:r>
              <a:rPr lang="en-US" altLang="en-US" b="1" dirty="0"/>
              <a:t>mediator schema relations</a:t>
            </a:r>
            <a:r>
              <a:rPr lang="en-US" altLang="en-US" dirty="0"/>
              <a:t>, and descriptions of information sources</a:t>
            </a:r>
          </a:p>
          <a:p>
            <a:r>
              <a:rPr lang="en-US" altLang="en-US" dirty="0"/>
              <a:t>Find a query Q’ that uses only the</a:t>
            </a:r>
            <a:r>
              <a:rPr lang="en-US" altLang="en-US" dirty="0">
                <a:solidFill>
                  <a:srgbClr val="CC00CC"/>
                </a:solidFill>
              </a:rPr>
              <a:t> </a:t>
            </a:r>
            <a:r>
              <a:rPr lang="en-US" altLang="en-US" b="1" dirty="0"/>
              <a:t>source relations</a:t>
            </a:r>
            <a:r>
              <a:rPr lang="en-US" altLang="en-US" dirty="0"/>
              <a:t>, such that</a:t>
            </a:r>
          </a:p>
          <a:p>
            <a:pPr lvl="1"/>
            <a:r>
              <a:rPr lang="en-US" altLang="en-US" dirty="0"/>
              <a:t>Q’ </a:t>
            </a:r>
            <a:r>
              <a:rPr lang="en-US" altLang="en-US" dirty="0">
                <a:sym typeface="Symbol" panose="05050102010706020507" pitchFamily="18" charset="2"/>
              </a:rPr>
              <a:t> Q, and</a:t>
            </a:r>
          </a:p>
          <a:p>
            <a:pPr lvl="1"/>
            <a:r>
              <a:rPr lang="en-US" altLang="en-US" dirty="0"/>
              <a:t>Q’ provides all possible answers to Q given the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Rewriting Using Views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b="1" dirty="0">
                    <a:solidFill>
                      <a:schemeClr val="accent1"/>
                    </a:solidFill>
                  </a:rPr>
                  <a:t>Query Containment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’⊆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⇔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’(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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Query Equivalence</a:t>
                </a:r>
                <a:r>
                  <a:rPr lang="en-US" altLang="en-US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’⊆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∧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Given query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and view definitions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…,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is an </a:t>
                </a:r>
                <a:r>
                  <a:rPr lang="en-US" altLang="en-US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Equivalent Rewriting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refers only to views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 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is an </a:t>
                </a:r>
                <a:r>
                  <a:rPr lang="en-US" altLang="en-US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Maximally-Contained Rewriting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refers only to views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 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, and</a:t>
                </a: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There is no rewriting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”,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 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”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”≢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714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2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Containment</a:t>
            </a:r>
          </a:p>
          <a:p>
            <a:pPr lvl="1"/>
            <a:r>
              <a:rPr lang="en-US" dirty="0"/>
              <a:t>Ans(movie, director) :- S1(movie, director, year, rating) contains the query</a:t>
            </a:r>
          </a:p>
          <a:p>
            <a:pPr lvl="1"/>
            <a:r>
              <a:rPr lang="en-US" dirty="0"/>
              <a:t>Ans(movie, director) :- S1(movie, director, year, rating), year = 2010</a:t>
            </a:r>
          </a:p>
          <a:p>
            <a:r>
              <a:rPr lang="en-US" dirty="0"/>
              <a:t>Query Equivalence</a:t>
            </a:r>
          </a:p>
          <a:p>
            <a:pPr lvl="1"/>
            <a:r>
              <a:rPr lang="en-US" dirty="0"/>
              <a:t>Ans(movie, director) :- S1(movie, director, year, rating), year = 2010</a:t>
            </a:r>
          </a:p>
          <a:p>
            <a:pPr lvl="1"/>
            <a:r>
              <a:rPr lang="en-US" dirty="0"/>
              <a:t>Ans(movie, director) :- S1(movie, director, year, rating), year &gt; 2009, year &lt; 2011</a:t>
            </a:r>
          </a:p>
          <a:p>
            <a:r>
              <a:rPr lang="en-US" dirty="0"/>
              <a:t>Equivalent Rewriting</a:t>
            </a:r>
          </a:p>
          <a:p>
            <a:pPr lvl="1"/>
            <a:r>
              <a:rPr lang="en-US" dirty="0"/>
              <a:t>We will see in the next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as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Each relation in the mediator’s schema is written as a view over some combination of the source schemata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Local Sources</a:t>
                </a:r>
              </a:p>
              <a:p>
                <a:pPr lvl="2"/>
                <a:r>
                  <a:rPr lang="en-US" dirty="0"/>
                  <a:t>DB1(Title, Dir, Year )</a:t>
                </a:r>
              </a:p>
              <a:p>
                <a:pPr lvl="2"/>
                <a:r>
                  <a:rPr lang="en-US" dirty="0"/>
                  <a:t>DB2(Title, Dir, Year )</a:t>
                </a:r>
              </a:p>
              <a:p>
                <a:pPr lvl="2"/>
                <a:r>
                  <a:rPr lang="en-US" dirty="0"/>
                  <a:t>DB3(Title, Review)</a:t>
                </a:r>
              </a:p>
              <a:p>
                <a:pPr lvl="1"/>
                <a:r>
                  <a:rPr lang="en-US" dirty="0"/>
                  <a:t>Mediator’s Schema (RM1)</a:t>
                </a:r>
              </a:p>
              <a:p>
                <a:pPr lvl="2"/>
                <a:r>
                  <a:rPr lang="en-US" dirty="0" err="1"/>
                  <a:t>MovieYear</a:t>
                </a:r>
                <a:r>
                  <a:rPr lang="en-US" dirty="0"/>
                  <a:t> (Title, Year ) ← DB1(Title, Dir, Year )</a:t>
                </a:r>
              </a:p>
              <a:p>
                <a:pPr lvl="2"/>
                <a:r>
                  <a:rPr lang="en-US" dirty="0" err="1"/>
                  <a:t>MovieYear</a:t>
                </a:r>
                <a:r>
                  <a:rPr lang="en-US" dirty="0"/>
                  <a:t> (Title, Year ) ← DB2(Title, Dir, Year )</a:t>
                </a:r>
              </a:p>
              <a:p>
                <a:pPr lvl="1"/>
                <a:r>
                  <a:rPr lang="en-US" dirty="0"/>
                  <a:t>Algebra Expression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𝑀𝑜𝑣𝑖𝑒𝑌𝑒𝑎𝑟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:= 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11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𝑀𝑜𝑣𝑖𝑒</m:t>
                    </m:r>
                    <m:r>
                      <a:rPr lang="en-US" sz="11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US" sz="11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sz="11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∪ 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11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𝑀𝑜𝑣𝑖𝑒</m:t>
                    </m:r>
                    <m:r>
                      <a:rPr lang="en-US" sz="11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US" sz="11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sz="11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49" t="-2714" r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5986" y="1803400"/>
                <a:ext cx="5156226" cy="4267200"/>
              </a:xfrm>
            </p:spPr>
            <p:txBody>
              <a:bodyPr>
                <a:normAutofit fontScale="85000" lnSpcReduction="20000"/>
              </a:bodyPr>
              <a:lstStyle/>
              <a:p>
                <a:pPr lvl="1"/>
                <a:r>
                  <a:rPr lang="en-US" dirty="0"/>
                  <a:t>Mediator’s Schema (RM2)</a:t>
                </a:r>
              </a:p>
              <a:p>
                <a:pPr lvl="2"/>
                <a:r>
                  <a:rPr lang="en-US" dirty="0" err="1"/>
                  <a:t>MovieRev</a:t>
                </a:r>
                <a:r>
                  <a:rPr lang="en-US" dirty="0"/>
                  <a:t>(Title, Dir, Review) ←DB1(Title, Dir, Year), DB3(Title, Review)</a:t>
                </a:r>
              </a:p>
              <a:p>
                <a:pPr lvl="2"/>
                <a:r>
                  <a:rPr lang="en-US" dirty="0"/>
                  <a:t>Algebra Expression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𝑀𝑜𝑣𝑖𝑒𝑅𝑒𝑣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:= </m:t>
                    </m:r>
                    <m:r>
                      <m:rPr>
                        <m:sty m:val="p"/>
                      </m:rPr>
                      <a:rPr lang="en-US" sz="1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18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𝑇𝑖𝑡𝑙𝑒</m:t>
                    </m:r>
                    <m:r>
                      <a:rPr lang="en-US" sz="18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sz="18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𝑅𝑒𝑣𝑖𝑒𝑤</m:t>
                    </m:r>
                    <m:r>
                      <a:rPr lang="en-US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sz="18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𝑇𝑖𝑡𝑙𝑒</m:t>
                    </m:r>
                    <m:r>
                      <a:rPr 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𝐷𝐵</m:t>
                    </m:r>
                    <m:r>
                      <a:rPr lang="en-US" sz="18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User’s Query: </a:t>
                </a:r>
                <a:r>
                  <a:rPr lang="en-US" i="1" dirty="0"/>
                  <a:t>Movies shown in year 2010, with their reviews</a:t>
                </a:r>
              </a:p>
              <a:p>
                <a:pPr lvl="1"/>
                <a:r>
                  <a:rPr lang="en-US" i="1" dirty="0">
                    <a:solidFill>
                      <a:srgbClr val="FF0000"/>
                    </a:solidFill>
                  </a:rPr>
                  <a:t>Ans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</a:rPr>
                  <a:t>Title, Review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:r>
                  <a:rPr lang="en-US" i="1" dirty="0"/>
                  <a:t>← </a:t>
                </a:r>
                <a:r>
                  <a:rPr lang="en-US" i="1" dirty="0" err="1"/>
                  <a:t>MovieYear</a:t>
                </a:r>
                <a:r>
                  <a:rPr lang="en-US" i="1" dirty="0"/>
                  <a:t> </a:t>
                </a:r>
                <a:r>
                  <a:rPr lang="en-US" dirty="0"/>
                  <a:t>(</a:t>
                </a:r>
                <a:r>
                  <a:rPr lang="en-US" i="1" dirty="0"/>
                  <a:t>Title, </a:t>
                </a:r>
                <a:r>
                  <a:rPr lang="en-US" dirty="0"/>
                  <a:t>2010)</a:t>
                </a:r>
                <a:r>
                  <a:rPr lang="en-US" i="1" dirty="0"/>
                  <a:t>, </a:t>
                </a:r>
                <a:r>
                  <a:rPr lang="en-US" i="1" dirty="0" err="1"/>
                  <a:t>MovieRev</a:t>
                </a:r>
                <a:r>
                  <a:rPr lang="en-US" dirty="0"/>
                  <a:t>(</a:t>
                </a:r>
                <a:r>
                  <a:rPr lang="en-US" i="1" dirty="0"/>
                  <a:t>Title, Dir, Review</a:t>
                </a:r>
                <a:r>
                  <a:rPr lang="en-US" dirty="0"/>
                  <a:t>)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5986" y="1803400"/>
                <a:ext cx="5156226" cy="4267200"/>
              </a:xfrm>
              <a:blipFill>
                <a:blip r:embed="rId3"/>
                <a:stretch>
                  <a:fillRect l="-1064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1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Answering in GAV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46888" lvl="1"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/>
                    </a:solidFill>
                  </a:rPr>
                  <a:t>Query</a:t>
                </a:r>
              </a:p>
              <a:p>
                <a:pPr marL="548640" lvl="2">
                  <a:spcBef>
                    <a:spcPts val="1800"/>
                  </a:spcBef>
                </a:pPr>
                <a:r>
                  <a:rPr lang="en-US" sz="2200" i="1" dirty="0" err="1">
                    <a:solidFill>
                      <a:srgbClr val="FF0000"/>
                    </a:solidFill>
                  </a:rPr>
                  <a:t>Ans</a:t>
                </a:r>
                <a:r>
                  <a:rPr lang="en-US" sz="2200" dirty="0">
                    <a:solidFill>
                      <a:srgbClr val="FF0000"/>
                    </a:solidFill>
                  </a:rPr>
                  <a:t>(</a:t>
                </a:r>
                <a:r>
                  <a:rPr lang="en-US" sz="2200" i="1" dirty="0">
                    <a:solidFill>
                      <a:srgbClr val="FF0000"/>
                    </a:solidFill>
                  </a:rPr>
                  <a:t>Title, Review</a:t>
                </a:r>
                <a:r>
                  <a:rPr lang="en-US" sz="2200" dirty="0">
                    <a:solidFill>
                      <a:srgbClr val="FF0000"/>
                    </a:solidFill>
                  </a:rPr>
                  <a:t>) </a:t>
                </a:r>
                <a:r>
                  <a:rPr lang="en-US" sz="2200" i="1" dirty="0"/>
                  <a:t>← </a:t>
                </a:r>
                <a:r>
                  <a:rPr lang="en-US" sz="2200" i="1" dirty="0" err="1"/>
                  <a:t>MovieYear</a:t>
                </a:r>
                <a:r>
                  <a:rPr lang="en-US" sz="2200" i="1" dirty="0"/>
                  <a:t> </a:t>
                </a:r>
                <a:r>
                  <a:rPr lang="en-US" sz="2200" dirty="0"/>
                  <a:t>(</a:t>
                </a:r>
                <a:r>
                  <a:rPr lang="en-US" sz="2200" i="1" dirty="0"/>
                  <a:t>Title, </a:t>
                </a:r>
                <a:r>
                  <a:rPr lang="en-US" sz="2200" dirty="0"/>
                  <a:t>2010)</a:t>
                </a:r>
                <a:r>
                  <a:rPr lang="en-US" sz="2200" i="1" dirty="0"/>
                  <a:t>, </a:t>
                </a:r>
                <a:r>
                  <a:rPr lang="en-US" sz="2200" i="1" dirty="0" err="1"/>
                  <a:t>MovieRev</a:t>
                </a:r>
                <a:r>
                  <a:rPr lang="en-US" sz="2200" dirty="0"/>
                  <a:t>(</a:t>
                </a:r>
                <a:r>
                  <a:rPr lang="en-US" sz="2200" i="1" dirty="0"/>
                  <a:t>Title, Dir, Review</a:t>
                </a:r>
                <a:r>
                  <a:rPr lang="en-US" sz="2200" dirty="0"/>
                  <a:t>)</a:t>
                </a:r>
                <a:endParaRPr lang="en-US" sz="2200" i="1" dirty="0"/>
              </a:p>
              <a:p>
                <a:r>
                  <a:rPr lang="en-US" dirty="0"/>
                  <a:t>Query Rewriting by view unfolding (also called rule unfolding)</a:t>
                </a:r>
              </a:p>
              <a:p>
                <a:pPr lvl="1"/>
                <a:r>
                  <a:rPr lang="en-US" i="1" dirty="0" err="1"/>
                  <a:t>Ans</a:t>
                </a:r>
                <a:r>
                  <a:rPr lang="en-US" dirty="0"/>
                  <a:t>(</a:t>
                </a:r>
                <a:r>
                  <a:rPr lang="en-US" i="1" dirty="0" err="1"/>
                  <a:t>Title,Review</a:t>
                </a:r>
                <a:r>
                  <a:rPr lang="en-US" dirty="0"/>
                  <a:t>) </a:t>
                </a:r>
                <a:r>
                  <a:rPr lang="en-US" i="1" dirty="0"/>
                  <a:t>←DB</a:t>
                </a:r>
                <a:r>
                  <a:rPr lang="en-US" dirty="0"/>
                  <a:t>1(</a:t>
                </a:r>
                <a:r>
                  <a:rPr lang="en-US" i="1" dirty="0"/>
                  <a:t>Title, Dir, </a:t>
                </a:r>
                <a:r>
                  <a:rPr lang="en-US" dirty="0"/>
                  <a:t>2001)</a:t>
                </a:r>
                <a:r>
                  <a:rPr lang="en-US" i="1" dirty="0"/>
                  <a:t>, DB</a:t>
                </a:r>
                <a:r>
                  <a:rPr lang="en-US" dirty="0"/>
                  <a:t>1(</a:t>
                </a:r>
                <a:r>
                  <a:rPr lang="en-US" i="1" dirty="0"/>
                  <a:t>Title, Dir, </a:t>
                </a:r>
                <a:r>
                  <a:rPr lang="en-US" dirty="0"/>
                  <a:t>2001)</a:t>
                </a:r>
                <a:r>
                  <a:rPr lang="en-US" i="1" dirty="0"/>
                  <a:t>, DB</a:t>
                </a:r>
                <a:r>
                  <a:rPr lang="en-US" dirty="0"/>
                  <a:t>3(</a:t>
                </a:r>
                <a:r>
                  <a:rPr lang="en-US" i="1" dirty="0"/>
                  <a:t>Title, Review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i="1" dirty="0" err="1"/>
                  <a:t>Ans</a:t>
                </a:r>
                <a:r>
                  <a:rPr lang="en-US" dirty="0"/>
                  <a:t>(</a:t>
                </a:r>
                <a:r>
                  <a:rPr lang="en-US" i="1" dirty="0" err="1"/>
                  <a:t>Title,Review</a:t>
                </a:r>
                <a:r>
                  <a:rPr lang="en-US" dirty="0"/>
                  <a:t>) </a:t>
                </a:r>
                <a:r>
                  <a:rPr lang="en-US" i="1" dirty="0"/>
                  <a:t>←DB</a:t>
                </a:r>
                <a:r>
                  <a:rPr lang="en-US" dirty="0"/>
                  <a:t>2(</a:t>
                </a:r>
                <a:r>
                  <a:rPr lang="en-US" i="1" dirty="0"/>
                  <a:t>Title, Dir, </a:t>
                </a:r>
                <a:r>
                  <a:rPr lang="en-US" dirty="0"/>
                  <a:t>2001)</a:t>
                </a:r>
                <a:r>
                  <a:rPr lang="en-US" i="1" dirty="0"/>
                  <a:t>, DB</a:t>
                </a:r>
                <a:r>
                  <a:rPr lang="en-US" dirty="0"/>
                  <a:t>1(</a:t>
                </a:r>
                <a:r>
                  <a:rPr lang="en-US" i="1" dirty="0"/>
                  <a:t>Title, Dir, </a:t>
                </a:r>
                <a:r>
                  <a:rPr lang="en-US" dirty="0"/>
                  <a:t>2001)</a:t>
                </a:r>
                <a:r>
                  <a:rPr lang="en-US" i="1" dirty="0"/>
                  <a:t>, DB</a:t>
                </a:r>
                <a:r>
                  <a:rPr lang="en-US" dirty="0"/>
                  <a:t>3(</a:t>
                </a:r>
                <a:r>
                  <a:rPr lang="en-US" i="1" dirty="0"/>
                  <a:t>Title, Review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Removing redundant </a:t>
                </a:r>
                <a:r>
                  <a:rPr lang="en-US" dirty="0" err="1"/>
                  <a:t>subgoal</a:t>
                </a:r>
                <a:r>
                  <a:rPr lang="en-US" dirty="0"/>
                  <a:t> in body</a:t>
                </a:r>
              </a:p>
              <a:p>
                <a:pPr lvl="1"/>
                <a:r>
                  <a:rPr lang="en-US" i="1" dirty="0"/>
                  <a:t>Ans1</a:t>
                </a:r>
                <a:r>
                  <a:rPr lang="en-US" dirty="0"/>
                  <a:t>(</a:t>
                </a:r>
                <a:r>
                  <a:rPr lang="en-US" i="1" dirty="0" err="1"/>
                  <a:t>Title,Review</a:t>
                </a:r>
                <a:r>
                  <a:rPr lang="en-US" dirty="0"/>
                  <a:t>) </a:t>
                </a:r>
                <a:r>
                  <a:rPr lang="en-US" i="1" dirty="0"/>
                  <a:t>←DB</a:t>
                </a:r>
                <a:r>
                  <a:rPr lang="en-US" dirty="0"/>
                  <a:t>1(</a:t>
                </a:r>
                <a:r>
                  <a:rPr lang="en-US" i="1" dirty="0"/>
                  <a:t>Title, Dir, </a:t>
                </a:r>
                <a:r>
                  <a:rPr lang="en-US" dirty="0"/>
                  <a:t>2001)</a:t>
                </a:r>
                <a:r>
                  <a:rPr lang="en-US" i="1" dirty="0"/>
                  <a:t>, DB</a:t>
                </a:r>
                <a:r>
                  <a:rPr lang="en-US" dirty="0"/>
                  <a:t>3(</a:t>
                </a:r>
                <a:r>
                  <a:rPr lang="en-US" i="1" dirty="0"/>
                  <a:t>Title, Review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Query Containment</a:t>
                </a:r>
              </a:p>
              <a:p>
                <a:pPr lvl="1"/>
                <a:r>
                  <a:rPr lang="en-US" i="1" dirty="0"/>
                  <a:t>Ans2</a:t>
                </a:r>
                <a:r>
                  <a:rPr lang="en-US" dirty="0"/>
                  <a:t>(</a:t>
                </a:r>
                <a:r>
                  <a:rPr lang="en-US" i="1" dirty="0" err="1"/>
                  <a:t>Title,Review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Ans1</a:t>
                </a:r>
                <a:r>
                  <a:rPr lang="en-US" dirty="0"/>
                  <a:t>(</a:t>
                </a:r>
                <a:r>
                  <a:rPr lang="en-US" i="1" dirty="0" err="1"/>
                  <a:t>Title,Review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037012" y="3276600"/>
            <a:ext cx="44958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61412" y="4958834"/>
            <a:ext cx="24384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this imply?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456612" y="4343400"/>
            <a:ext cx="2286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Alternate Reformulations</a:t>
            </a:r>
          </a:p>
        </p:txBody>
      </p:sp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1522412" y="1828800"/>
            <a:ext cx="78628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Q(title, location, </a:t>
            </a:r>
            <a:r>
              <a:rPr lang="en-US" altLang="en-US" sz="3200" i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startTime</a:t>
            </a:r>
            <a:r>
              <a:rPr lang="en-US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 :-</a:t>
            </a:r>
          </a:p>
          <a:p>
            <a:pPr algn="l"/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      Movie(title, director, year, </a:t>
            </a:r>
            <a:r>
              <a:rPr lang="ja-JP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comedy</a:t>
            </a:r>
            <a:r>
              <a:rPr lang="ja-JP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),</a:t>
            </a:r>
          </a:p>
          <a:p>
            <a:pPr algn="l"/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      Plays(title, location, </a:t>
            </a:r>
            <a:r>
              <a:rPr lang="en-US" altLang="en-US" sz="3200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st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), </a:t>
            </a:r>
            <a:r>
              <a:rPr lang="en-US" altLang="en-US" sz="3200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st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 8pm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7523" name="Text Box 8"/>
          <p:cNvSpPr txBox="1">
            <a:spLocks noChangeArrowheads="1"/>
          </p:cNvSpPr>
          <p:nvPr/>
        </p:nvSpPr>
        <p:spPr bwMode="auto">
          <a:xfrm>
            <a:off x="1504427" y="3799680"/>
            <a:ext cx="94361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Q</a:t>
            </a:r>
            <a:r>
              <a:rPr lang="ja-JP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’</a:t>
            </a:r>
            <a:r>
              <a:rPr lang="en-US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(title, location, </a:t>
            </a:r>
            <a:r>
              <a:rPr lang="en-US" altLang="en-US" sz="3200" i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startTime</a:t>
            </a:r>
            <a:r>
              <a:rPr lang="en-US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 :-</a:t>
            </a:r>
            <a:endParaRPr lang="en-US" altLang="en-US" sz="3200" i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l"/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     S1.Movie(MID, title),</a:t>
            </a:r>
          </a:p>
          <a:p>
            <a:pPr algn="l"/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     S1.MovieDetail(MID, director, </a:t>
            </a:r>
            <a:r>
              <a:rPr lang="ja-JP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comedy</a:t>
            </a:r>
            <a:r>
              <a:rPr lang="ja-JP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, year)</a:t>
            </a:r>
          </a:p>
          <a:p>
            <a:pPr algn="l"/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     S2.Cinemas(</a:t>
            </a:r>
            <a:r>
              <a:rPr lang="en-US" altLang="en-US" sz="3200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location,title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, </a:t>
            </a:r>
            <a:r>
              <a:rPr lang="en-US" altLang="en-US" sz="3200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st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), </a:t>
            </a:r>
            <a:r>
              <a:rPr lang="en-US" altLang="en-US" sz="3200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st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 8pm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103812" y="3436938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Matchers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schemas come with data instances, these can be extremely helpful in deciding matches</a:t>
            </a:r>
          </a:p>
          <a:p>
            <a:r>
              <a:rPr lang="en-US" altLang="en-US" dirty="0"/>
              <a:t>Many instance-based matchers have been proposed</a:t>
            </a:r>
          </a:p>
          <a:p>
            <a:r>
              <a:rPr lang="en-US" altLang="en-US" dirty="0"/>
              <a:t>Some of the most popular</a:t>
            </a:r>
          </a:p>
          <a:p>
            <a:pPr lvl="1"/>
            <a:r>
              <a:rPr lang="en-US" altLang="en-US" dirty="0"/>
              <a:t>recognizers</a:t>
            </a:r>
          </a:p>
          <a:p>
            <a:pPr lvl="2"/>
            <a:r>
              <a:rPr lang="en-US" altLang="en-US" dirty="0"/>
              <a:t>use dictionaries, regexes, or simple rules</a:t>
            </a:r>
          </a:p>
          <a:p>
            <a:pPr lvl="1"/>
            <a:r>
              <a:rPr lang="en-US" altLang="en-US" dirty="0"/>
              <a:t>overlap matchers</a:t>
            </a:r>
          </a:p>
          <a:p>
            <a:pPr lvl="2"/>
            <a:r>
              <a:rPr lang="en-US" altLang="en-US" dirty="0"/>
              <a:t>examine the overlap of values among attributes</a:t>
            </a:r>
          </a:p>
          <a:p>
            <a:pPr lvl="1"/>
            <a:r>
              <a:rPr lang="en-US" altLang="en-US" dirty="0"/>
              <a:t>classifiers</a:t>
            </a:r>
          </a:p>
          <a:p>
            <a:pPr lvl="2"/>
            <a:r>
              <a:rPr lang="en-US" altLang="en-US" dirty="0"/>
              <a:t>use learning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8883" y="838200"/>
            <a:ext cx="975106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Another Reformulation</a:t>
            </a:r>
          </a:p>
        </p:txBody>
      </p:sp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1522412" y="2085975"/>
            <a:ext cx="78628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 i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Q(title, location, startTime) :-</a:t>
            </a:r>
          </a:p>
          <a:p>
            <a:pPr algn="l"/>
            <a:r>
              <a:rPr lang="en-US" altLang="en-US" sz="3200" i="1">
                <a:latin typeface="Arial" panose="020B0604020202020204" pitchFamily="34" charset="0"/>
                <a:ea typeface="MS PGothic" panose="020B0600070205080204" pitchFamily="34" charset="-128"/>
              </a:rPr>
              <a:t>       Movie(title, director, year, </a:t>
            </a:r>
            <a:r>
              <a:rPr lang="ja-JP" altLang="en-US" sz="3200" i="1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en-US" sz="3200" i="1">
                <a:latin typeface="Arial" panose="020B0604020202020204" pitchFamily="34" charset="0"/>
                <a:ea typeface="MS PGothic" panose="020B0600070205080204" pitchFamily="34" charset="-128"/>
              </a:rPr>
              <a:t>comedy</a:t>
            </a:r>
            <a:r>
              <a:rPr lang="ja-JP" altLang="en-US" sz="3200" i="1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en-US" sz="3200" i="1">
                <a:latin typeface="Arial" panose="020B0604020202020204" pitchFamily="34" charset="0"/>
                <a:ea typeface="MS PGothic" panose="020B0600070205080204" pitchFamily="34" charset="-128"/>
              </a:rPr>
              <a:t>),</a:t>
            </a:r>
          </a:p>
          <a:p>
            <a:pPr algn="l"/>
            <a:r>
              <a:rPr lang="en-US" altLang="en-US" sz="3200" i="1">
                <a:latin typeface="Arial" panose="020B0604020202020204" pitchFamily="34" charset="0"/>
                <a:ea typeface="MS PGothic" panose="020B0600070205080204" pitchFamily="34" charset="-128"/>
              </a:rPr>
              <a:t>       Plays(title, location, st), st </a:t>
            </a:r>
            <a:r>
              <a:rPr lang="en-US" altLang="en-US" sz="3200" i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 8pm</a:t>
            </a:r>
            <a:endParaRPr lang="en-US" altLang="en-US" sz="32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1376363" y="3886200"/>
            <a:ext cx="94361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Q</a:t>
            </a:r>
            <a:r>
              <a:rPr lang="ja-JP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’</a:t>
            </a:r>
            <a:r>
              <a:rPr lang="en-US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(title, location, </a:t>
            </a:r>
            <a:r>
              <a:rPr lang="en-US" altLang="en-US" sz="3200" i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startTime</a:t>
            </a:r>
            <a:r>
              <a:rPr lang="en-US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 :-</a:t>
            </a:r>
          </a:p>
          <a:p>
            <a:pPr algn="l"/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     S1.Movie(MID, title),</a:t>
            </a:r>
          </a:p>
          <a:p>
            <a:pPr algn="l"/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     S1.MovieDetail(MID, director, </a:t>
            </a:r>
            <a:r>
              <a:rPr lang="ja-JP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comedy</a:t>
            </a:r>
            <a:r>
              <a:rPr lang="ja-JP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, year)</a:t>
            </a:r>
          </a:p>
          <a:p>
            <a:pPr algn="l"/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     S3.NYCCinemas(</a:t>
            </a:r>
            <a:r>
              <a:rPr lang="en-US" altLang="en-US" sz="3200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location,title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, </a:t>
            </a:r>
            <a:r>
              <a:rPr lang="en-US" altLang="en-US" sz="3200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st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), </a:t>
            </a:r>
            <a:r>
              <a:rPr lang="en-US" altLang="en-US" sz="3200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st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i="1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 8pm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027612" y="3581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mediator’s schema is known</a:t>
            </a:r>
          </a:p>
          <a:p>
            <a:r>
              <a:rPr lang="en-US" dirty="0"/>
              <a:t>Every source maps its schema as a view over the mediator’s schema</a:t>
            </a:r>
          </a:p>
          <a:p>
            <a:r>
              <a:rPr lang="en-US" dirty="0"/>
              <a:t>The query is placed against the mediator’s schema and needs to be transformed by “inverting” the mapping to construct queries against the sources</a:t>
            </a:r>
          </a:p>
        </p:txBody>
      </p:sp>
    </p:spTree>
    <p:extLst>
      <p:ext uri="{BB962C8B-B14F-4D97-AF65-F5344CB8AC3E}">
        <p14:creationId xmlns:p14="http://schemas.microsoft.com/office/powerpoint/2010/main" val="437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59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Mediator’s Schema</a:t>
            </a:r>
          </a:p>
          <a:p>
            <a:pPr lvl="1"/>
            <a:r>
              <a:rPr lang="en-US" i="1" dirty="0"/>
              <a:t>Movie</a:t>
            </a:r>
            <a:r>
              <a:rPr lang="en-US" dirty="0"/>
              <a:t>(</a:t>
            </a:r>
            <a:r>
              <a:rPr lang="en-US" i="1" dirty="0"/>
              <a:t>Title, Year , Director , Genre</a:t>
            </a:r>
            <a:r>
              <a:rPr lang="en-US" dirty="0"/>
              <a:t>)</a:t>
            </a:r>
            <a:endParaRPr lang="en-US" i="1" dirty="0"/>
          </a:p>
          <a:p>
            <a:pPr lvl="1"/>
            <a:r>
              <a:rPr lang="en-US" i="1" dirty="0" err="1"/>
              <a:t>AmerDir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Director</a:t>
            </a:r>
            <a:r>
              <a:rPr lang="en-US" dirty="0"/>
              <a:t>)</a:t>
            </a:r>
            <a:endParaRPr lang="en-US" i="1" dirty="0"/>
          </a:p>
          <a:p>
            <a:pPr lvl="1"/>
            <a:r>
              <a:rPr lang="en-US" i="1" dirty="0"/>
              <a:t>Review</a:t>
            </a:r>
            <a:r>
              <a:rPr lang="en-US" dirty="0"/>
              <a:t>(</a:t>
            </a:r>
            <a:r>
              <a:rPr lang="en-US" i="1" dirty="0"/>
              <a:t>Title, Review</a:t>
            </a:r>
            <a:r>
              <a:rPr lang="en-US" dirty="0"/>
              <a:t>)</a:t>
            </a:r>
          </a:p>
          <a:p>
            <a:r>
              <a:rPr lang="en-US" i="1" dirty="0"/>
              <a:t>S</a:t>
            </a:r>
            <a:r>
              <a:rPr lang="en-US" dirty="0"/>
              <a:t>1: Has a relation </a:t>
            </a:r>
            <a:r>
              <a:rPr lang="en-US" i="1" dirty="0"/>
              <a:t>V</a:t>
            </a:r>
            <a:r>
              <a:rPr lang="en-US" dirty="0"/>
              <a:t>1(</a:t>
            </a:r>
            <a:r>
              <a:rPr lang="en-US" i="1" dirty="0"/>
              <a:t>Title, Year , Director</a:t>
            </a:r>
            <a:r>
              <a:rPr lang="en-US" dirty="0"/>
              <a:t>) containing comedies, filmed after 1960, with American directors and their years</a:t>
            </a:r>
          </a:p>
          <a:p>
            <a:pPr lvl="1"/>
            <a:r>
              <a:rPr lang="en-US" dirty="0"/>
              <a:t>In terms of the mediator</a:t>
            </a:r>
          </a:p>
          <a:p>
            <a:pPr lvl="2"/>
            <a:r>
              <a:rPr lang="en-US" i="1" dirty="0"/>
              <a:t>V</a:t>
            </a:r>
            <a:r>
              <a:rPr lang="en-US" sz="800" dirty="0"/>
              <a:t>1</a:t>
            </a:r>
            <a:r>
              <a:rPr lang="en-US" dirty="0"/>
              <a:t>(</a:t>
            </a:r>
            <a:r>
              <a:rPr lang="en-US" i="1" dirty="0"/>
              <a:t>Title, Year , Director </a:t>
            </a:r>
            <a:r>
              <a:rPr lang="en-US" dirty="0"/>
              <a:t>) </a:t>
            </a:r>
            <a:r>
              <a:rPr lang="en-US" i="1" dirty="0"/>
              <a:t>← Movie</a:t>
            </a:r>
            <a:r>
              <a:rPr lang="en-US" dirty="0"/>
              <a:t>(</a:t>
            </a:r>
            <a:r>
              <a:rPr lang="en-US" i="1" dirty="0"/>
              <a:t>Title, Year , Director , Genre</a:t>
            </a:r>
            <a:r>
              <a:rPr lang="en-US" dirty="0"/>
              <a:t>)</a:t>
            </a:r>
            <a:r>
              <a:rPr lang="en-US" i="1" dirty="0"/>
              <a:t>, </a:t>
            </a:r>
            <a:r>
              <a:rPr lang="en-US" i="1" dirty="0" err="1"/>
              <a:t>AmerDir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Director</a:t>
            </a:r>
            <a:r>
              <a:rPr lang="en-US" dirty="0"/>
              <a:t>)</a:t>
            </a:r>
            <a:r>
              <a:rPr lang="en-US" i="1" dirty="0"/>
              <a:t>, Genre </a:t>
            </a:r>
            <a:r>
              <a:rPr lang="en-US" dirty="0"/>
              <a:t>= </a:t>
            </a:r>
            <a:r>
              <a:rPr lang="en-US" i="1" dirty="0"/>
              <a:t>comedy, Year ≥ </a:t>
            </a:r>
            <a:r>
              <a:rPr lang="en-US" dirty="0"/>
              <a:t>1960</a:t>
            </a:r>
            <a:r>
              <a:rPr lang="en-US" i="1" dirty="0"/>
              <a:t>.</a:t>
            </a:r>
          </a:p>
          <a:p>
            <a:r>
              <a:rPr lang="en-US" i="1" dirty="0"/>
              <a:t>S</a:t>
            </a:r>
            <a:r>
              <a:rPr lang="en-US" dirty="0"/>
              <a:t>2: Has a relation </a:t>
            </a:r>
            <a:r>
              <a:rPr lang="en-US" i="1" dirty="0"/>
              <a:t>V</a:t>
            </a:r>
            <a:r>
              <a:rPr lang="en-US" dirty="0"/>
              <a:t>2(</a:t>
            </a:r>
            <a:r>
              <a:rPr lang="en-US" i="1" dirty="0"/>
              <a:t>Title, Review</a:t>
            </a:r>
            <a:r>
              <a:rPr lang="en-US" dirty="0"/>
              <a:t>) containing movies filmed after 1990 with their reviews, but no directors</a:t>
            </a:r>
          </a:p>
          <a:p>
            <a:pPr lvl="1"/>
            <a:r>
              <a:rPr lang="en-US" dirty="0"/>
              <a:t>In terms of the mediator</a:t>
            </a:r>
          </a:p>
          <a:p>
            <a:pPr lvl="2"/>
            <a:r>
              <a:rPr lang="en-US" i="1" dirty="0"/>
              <a:t>V</a:t>
            </a:r>
            <a:r>
              <a:rPr lang="en-US" sz="800" dirty="0"/>
              <a:t>2</a:t>
            </a:r>
            <a:r>
              <a:rPr lang="en-US" dirty="0"/>
              <a:t>(</a:t>
            </a:r>
            <a:r>
              <a:rPr lang="en-US" i="1" dirty="0"/>
              <a:t>Title, Review</a:t>
            </a:r>
            <a:r>
              <a:rPr lang="en-US" dirty="0"/>
              <a:t>) </a:t>
            </a:r>
            <a:r>
              <a:rPr lang="en-US" i="1" dirty="0"/>
              <a:t>← Movie</a:t>
            </a:r>
            <a:r>
              <a:rPr lang="en-US" dirty="0"/>
              <a:t>(</a:t>
            </a:r>
            <a:r>
              <a:rPr lang="en-US" i="1" dirty="0"/>
              <a:t>Title, Year , Director , Genre</a:t>
            </a:r>
            <a:r>
              <a:rPr lang="en-US" dirty="0"/>
              <a:t>)</a:t>
            </a:r>
            <a:r>
              <a:rPr lang="en-US" i="1" dirty="0"/>
              <a:t>, Review</a:t>
            </a:r>
            <a:r>
              <a:rPr lang="en-US" dirty="0"/>
              <a:t>(</a:t>
            </a:r>
            <a:r>
              <a:rPr lang="en-US" i="1" dirty="0" err="1"/>
              <a:t>Title,Review</a:t>
            </a:r>
            <a:r>
              <a:rPr lang="en-US" dirty="0"/>
              <a:t>)</a:t>
            </a:r>
            <a:r>
              <a:rPr lang="en-US" i="1" dirty="0"/>
              <a:t>, Year ≥ </a:t>
            </a:r>
            <a:r>
              <a:rPr lang="en-US" dirty="0"/>
              <a:t>1990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Mediators with LAV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094729" cy="4267200"/>
          </a:xfrm>
        </p:spPr>
        <p:txBody>
          <a:bodyPr>
            <a:normAutofit/>
          </a:bodyPr>
          <a:lstStyle/>
          <a:p>
            <a:r>
              <a:rPr lang="en-US" i="1" dirty="0"/>
              <a:t>Find Comedies with their reviews produced since 1950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Ans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Title,Review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i="1" dirty="0"/>
              <a:t>← </a:t>
            </a:r>
            <a:r>
              <a:rPr lang="en-US" i="1" dirty="0">
                <a:solidFill>
                  <a:srgbClr val="0070C0"/>
                </a:solidFill>
              </a:rPr>
              <a:t>Movie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Title, Year , Director , comedy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, Review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 err="1">
                <a:solidFill>
                  <a:srgbClr val="0070C0"/>
                </a:solidFill>
              </a:rPr>
              <a:t>Title,Review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, Year ≥ </a:t>
            </a:r>
            <a:r>
              <a:rPr lang="en-US" dirty="0">
                <a:solidFill>
                  <a:srgbClr val="0070C0"/>
                </a:solidFill>
              </a:rPr>
              <a:t>1950</a:t>
            </a:r>
            <a:r>
              <a:rPr lang="en-US" i="1" dirty="0"/>
              <a:t>.</a:t>
            </a:r>
          </a:p>
          <a:p>
            <a:r>
              <a:rPr lang="en-US" dirty="0"/>
              <a:t>Not possible to obtain answers by a simple, obvious or direct computation of the RHS of the query</a:t>
            </a:r>
          </a:p>
          <a:p>
            <a:r>
              <a:rPr lang="en-US" dirty="0"/>
              <a:t>No simple rule unfolding for the relations in the body: no definitions for them as in GAV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7412" y="2817674"/>
            <a:ext cx="45720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</a:t>
            </a:r>
            <a:r>
              <a:rPr lang="en-US" sz="8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Title, Year , Director 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i="1" dirty="0">
                <a:solidFill>
                  <a:srgbClr val="C00000"/>
                </a:solidFill>
              </a:rPr>
              <a:t>← Movie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Title, Year, Director , Genre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AmerDir</a:t>
            </a:r>
            <a:r>
              <a:rPr lang="en-US" i="1" dirty="0">
                <a:solidFill>
                  <a:srgbClr val="C00000"/>
                </a:solidFill>
              </a:rPr>
              <a:t> (Director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i="1" dirty="0">
                <a:solidFill>
                  <a:srgbClr val="C00000"/>
                </a:solidFill>
              </a:rPr>
              <a:t>, Genre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i="1" dirty="0">
                <a:solidFill>
                  <a:srgbClr val="C00000"/>
                </a:solidFill>
              </a:rPr>
              <a:t>comedy, Year ≥ </a:t>
            </a:r>
            <a:r>
              <a:rPr lang="en-US" dirty="0">
                <a:solidFill>
                  <a:srgbClr val="C00000"/>
                </a:solidFill>
              </a:rPr>
              <a:t>1960</a:t>
            </a:r>
            <a:r>
              <a:rPr lang="en-US" i="1" dirty="0">
                <a:solidFill>
                  <a:srgbClr val="C00000"/>
                </a:solidFill>
              </a:rPr>
              <a:t>.</a:t>
            </a:r>
          </a:p>
          <a:p>
            <a:r>
              <a:rPr lang="en-US" i="1" dirty="0">
                <a:solidFill>
                  <a:srgbClr val="C00000"/>
                </a:solidFill>
              </a:rPr>
              <a:t>V</a:t>
            </a:r>
            <a:r>
              <a:rPr lang="en-US" sz="8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Title, Review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i="1" dirty="0">
                <a:solidFill>
                  <a:srgbClr val="C00000"/>
                </a:solidFill>
              </a:rPr>
              <a:t>← Movie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Title, Year , Director , Genre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i="1" dirty="0">
                <a:solidFill>
                  <a:srgbClr val="C00000"/>
                </a:solidFill>
              </a:rPr>
              <a:t>, Review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Title, Review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i="1" dirty="0">
                <a:solidFill>
                  <a:srgbClr val="C00000"/>
                </a:solidFill>
              </a:rPr>
              <a:t>, Year ≥ </a:t>
            </a:r>
            <a:r>
              <a:rPr lang="en-US" dirty="0">
                <a:solidFill>
                  <a:srgbClr val="C00000"/>
                </a:solidFill>
              </a:rPr>
              <a:t>1990</a:t>
            </a:r>
            <a:r>
              <a:rPr lang="en-US" i="1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Rewriting (with Some Caveats)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Query</a:t>
            </a:r>
          </a:p>
          <a:p>
            <a:pPr marL="548640" lvl="2">
              <a:spcBef>
                <a:spcPts val="1800"/>
              </a:spcBef>
            </a:pPr>
            <a:r>
              <a:rPr lang="en-US" i="1" dirty="0" err="1">
                <a:solidFill>
                  <a:srgbClr val="FF0000"/>
                </a:solidFill>
              </a:rPr>
              <a:t>Ans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Title,Review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i="1" dirty="0"/>
              <a:t>← </a:t>
            </a:r>
            <a:r>
              <a:rPr lang="en-US" i="1" dirty="0">
                <a:solidFill>
                  <a:srgbClr val="0070C0"/>
                </a:solidFill>
              </a:rPr>
              <a:t>Movie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Title, Year , Director , comedy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, Review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 err="1">
                <a:solidFill>
                  <a:srgbClr val="0070C0"/>
                </a:solidFill>
              </a:rPr>
              <a:t>Title,Review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, Year ≥ </a:t>
            </a:r>
            <a:r>
              <a:rPr lang="en-US" dirty="0">
                <a:solidFill>
                  <a:srgbClr val="0070C0"/>
                </a:solidFill>
              </a:rPr>
              <a:t>1950</a:t>
            </a:r>
            <a:r>
              <a:rPr lang="en-US" i="1" dirty="0"/>
              <a:t>.</a:t>
            </a:r>
          </a:p>
          <a:p>
            <a:r>
              <a:rPr lang="en-US" i="1" dirty="0"/>
              <a:t>Rewriting</a:t>
            </a:r>
          </a:p>
          <a:p>
            <a:pPr lvl="1"/>
            <a:r>
              <a:rPr lang="en-US" i="1" dirty="0" err="1"/>
              <a:t>Ans</a:t>
            </a:r>
            <a:r>
              <a:rPr lang="en-US" dirty="0"/>
              <a:t>(</a:t>
            </a:r>
            <a:r>
              <a:rPr lang="en-US" i="1" dirty="0" err="1"/>
              <a:t>Title,Review</a:t>
            </a:r>
            <a:r>
              <a:rPr lang="en-US" dirty="0"/>
              <a:t>) </a:t>
            </a:r>
            <a:r>
              <a:rPr lang="en-US" i="1" dirty="0"/>
              <a:t>← </a:t>
            </a:r>
            <a:r>
              <a:rPr lang="en-US" i="1" dirty="0">
                <a:solidFill>
                  <a:srgbClr val="C00000"/>
                </a:solidFill>
              </a:rPr>
              <a:t>(V</a:t>
            </a:r>
            <a:r>
              <a:rPr lang="en-US" dirty="0">
                <a:solidFill>
                  <a:srgbClr val="C00000"/>
                </a:solidFill>
              </a:rPr>
              <a:t>1(</a:t>
            </a:r>
            <a:r>
              <a:rPr lang="en-US" i="1" dirty="0">
                <a:solidFill>
                  <a:srgbClr val="C00000"/>
                </a:solidFill>
              </a:rPr>
              <a:t>Title, Year , Director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i="1" dirty="0">
                <a:solidFill>
                  <a:srgbClr val="C00000"/>
                </a:solidFill>
              </a:rPr>
              <a:t>, Year ≥ 1950)</a:t>
            </a:r>
            <a:r>
              <a:rPr lang="en-US" i="1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rgbClr val="7030A0"/>
                </a:solidFill>
              </a:rPr>
              <a:t>(V</a:t>
            </a:r>
            <a:r>
              <a:rPr lang="en-US" dirty="0">
                <a:solidFill>
                  <a:srgbClr val="7030A0"/>
                </a:solidFill>
              </a:rPr>
              <a:t>2(</a:t>
            </a:r>
            <a:r>
              <a:rPr lang="en-US" i="1" dirty="0" err="1">
                <a:solidFill>
                  <a:srgbClr val="7030A0"/>
                </a:solidFill>
              </a:rPr>
              <a:t>Title,Review</a:t>
            </a:r>
            <a:r>
              <a:rPr lang="en-US" dirty="0">
                <a:solidFill>
                  <a:srgbClr val="7030A0"/>
                </a:solidFill>
              </a:rPr>
              <a:t>))</a:t>
            </a:r>
          </a:p>
          <a:p>
            <a:r>
              <a:rPr lang="en-US" dirty="0"/>
              <a:t>Query is rewritten in terms of the views; and can be computed:</a:t>
            </a:r>
          </a:p>
          <a:p>
            <a:pPr lvl="1"/>
            <a:r>
              <a:rPr lang="en-US" dirty="0"/>
              <a:t>Extract values for </a:t>
            </a:r>
            <a:r>
              <a:rPr lang="en-US" i="1" dirty="0"/>
              <a:t>Title </a:t>
            </a:r>
            <a:r>
              <a:rPr lang="en-US" dirty="0"/>
              <a:t>from </a:t>
            </a:r>
            <a:r>
              <a:rPr lang="en-US" i="1" dirty="0"/>
              <a:t>V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Extract the tuples from </a:t>
            </a:r>
            <a:r>
              <a:rPr lang="en-US" i="1" dirty="0"/>
              <a:t>V</a:t>
            </a:r>
            <a:r>
              <a:rPr lang="en-US" dirty="0"/>
              <a:t>2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At the mediator level, compute the join via </a:t>
            </a:r>
            <a:r>
              <a:rPr lang="en-US" i="1" dirty="0">
                <a:solidFill>
                  <a:srgbClr val="7030A0"/>
                </a:solidFill>
              </a:rPr>
              <a:t>Title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Note: The results are only partial – why? </a:t>
            </a:r>
          </a:p>
        </p:txBody>
      </p:sp>
    </p:spTree>
    <p:extLst>
      <p:ext uri="{BB962C8B-B14F-4D97-AF65-F5344CB8AC3E}">
        <p14:creationId xmlns:p14="http://schemas.microsoft.com/office/powerpoint/2010/main" val="32468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dictionaries, regexes, or rules to recognize data values of certain kinds of attributes</a:t>
            </a:r>
          </a:p>
          <a:p>
            <a:r>
              <a:rPr lang="en-US" altLang="en-US" dirty="0"/>
              <a:t>Example attributes for which recognizers are well suited</a:t>
            </a:r>
          </a:p>
          <a:p>
            <a:pPr lvl="1"/>
            <a:r>
              <a:rPr lang="en-US" altLang="en-US" dirty="0"/>
              <a:t>country names, city names, US states</a:t>
            </a:r>
          </a:p>
          <a:p>
            <a:pPr lvl="1"/>
            <a:r>
              <a:rPr lang="en-US" altLang="en-US" dirty="0"/>
              <a:t>person names (can use dictionaries of last and first names)</a:t>
            </a:r>
          </a:p>
          <a:p>
            <a:pPr lvl="1"/>
            <a:r>
              <a:rPr lang="en-US" altLang="en-US" dirty="0"/>
              <a:t>color, rating (e.g., G, PG, PG-13, etc.), phone, fax, </a:t>
            </a:r>
            <a:r>
              <a:rPr lang="en-US" altLang="en-US" dirty="0" err="1"/>
              <a:t>soc</a:t>
            </a:r>
            <a:r>
              <a:rPr lang="en-US" altLang="en-US" dirty="0"/>
              <a:t> sec</a:t>
            </a:r>
          </a:p>
          <a:p>
            <a:pPr lvl="1"/>
            <a:r>
              <a:rPr lang="en-US" altLang="en-US" dirty="0"/>
              <a:t>genes, protein, zip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609600"/>
            <a:ext cx="8902700" cy="815975"/>
          </a:xfrm>
        </p:spPr>
        <p:txBody>
          <a:bodyPr/>
          <a:lstStyle/>
          <a:p>
            <a:pPr>
              <a:defRPr/>
            </a:pPr>
            <a:r>
              <a:rPr lang="en-US" dirty="0"/>
              <a:t>Measuring the Overlap of Values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1674812" y="1628775"/>
            <a:ext cx="8813800" cy="4660900"/>
          </a:xfrm>
        </p:spPr>
        <p:txBody>
          <a:bodyPr/>
          <a:lstStyle/>
          <a:p>
            <a:r>
              <a:rPr lang="en-US" altLang="en-US" dirty="0"/>
              <a:t>Typically applies to attributes whose values are drawn from some finite domain</a:t>
            </a:r>
          </a:p>
          <a:p>
            <a:pPr lvl="1"/>
            <a:r>
              <a:rPr lang="en-US" altLang="en-US" dirty="0"/>
              <a:t>e.g., movie ratings, movie titles, book titles, country names</a:t>
            </a:r>
          </a:p>
          <a:p>
            <a:r>
              <a:rPr lang="en-US" altLang="en-US" dirty="0" err="1"/>
              <a:t>Jaccard</a:t>
            </a:r>
            <a:r>
              <a:rPr lang="en-US" altLang="en-US" dirty="0"/>
              <a:t> measure is commonly used </a:t>
            </a:r>
          </a:p>
          <a:p>
            <a:r>
              <a:rPr lang="en-US" altLang="en-US" dirty="0"/>
              <a:t>Example: </a:t>
            </a:r>
          </a:p>
          <a:p>
            <a:pPr lvl="1"/>
            <a:r>
              <a:rPr lang="en-US" altLang="en-US" sz="1800" dirty="0" smtClean="0"/>
              <a:t>Use </a:t>
            </a:r>
            <a:r>
              <a:rPr lang="en-US" altLang="en-US" sz="1800" dirty="0" err="1"/>
              <a:t>Jaccard</a:t>
            </a:r>
            <a:r>
              <a:rPr lang="en-US" altLang="en-US" sz="1800" dirty="0"/>
              <a:t> measure to build a </a:t>
            </a:r>
            <a:br>
              <a:rPr lang="en-US" altLang="en-US" sz="1800" dirty="0"/>
            </a:br>
            <a:r>
              <a:rPr lang="en-US" altLang="en-US" sz="1800" dirty="0"/>
              <a:t>data-based matcher between </a:t>
            </a:r>
            <a:br>
              <a:rPr lang="en-US" altLang="en-US" sz="1800" dirty="0"/>
            </a:br>
            <a:r>
              <a:rPr lang="en-US" altLang="en-US" sz="1800" dirty="0"/>
              <a:t>DVD-VENDOR and AGGREGATOR</a:t>
            </a:r>
          </a:p>
          <a:p>
            <a:pPr lvl="1"/>
            <a:r>
              <a:rPr lang="en-US" altLang="en-US" sz="1800" dirty="0"/>
              <a:t>AGGREGATOR.name refers to DVD titles, </a:t>
            </a:r>
            <a:br>
              <a:rPr lang="en-US" altLang="en-US" sz="1800" dirty="0"/>
            </a:br>
            <a:r>
              <a:rPr lang="en-US" altLang="en-US" sz="1800" dirty="0"/>
              <a:t>DVD-VENDOR.name refers to sale locations, </a:t>
            </a:r>
            <a:br>
              <a:rPr lang="en-US" altLang="en-US" sz="1800" dirty="0"/>
            </a:br>
            <a:r>
              <a:rPr lang="en-US" altLang="en-US" sz="1800" dirty="0"/>
              <a:t>DVD-</a:t>
            </a:r>
            <a:r>
              <a:rPr lang="en-US" altLang="en-US" sz="1800" dirty="0" err="1"/>
              <a:t>VENDOR.title</a:t>
            </a:r>
            <a:r>
              <a:rPr lang="en-US" altLang="en-US" sz="1800" dirty="0"/>
              <a:t> refers to DVD titles</a:t>
            </a:r>
            <a:br>
              <a:rPr lang="en-US" altLang="en-US" sz="1800" dirty="0"/>
            </a:b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sz="1800" dirty="0">
                <a:sym typeface="Wingdings" panose="05000000000000000000" pitchFamily="2" charset="2"/>
              </a:rPr>
              <a:t>low score for (name, name), high score for (name, title)</a:t>
            </a:r>
            <a:endParaRPr lang="en-US" altLang="en-US" sz="1800" dirty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7A42A3-C7BF-4124-AC42-EC88D1EA86A1}" type="slidenum">
              <a:rPr lang="en-US" altLang="en-US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3041650"/>
            <a:ext cx="3784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5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228" y="5334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/>
              <a:t>Using Classifiers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Builds classifiers on one schema and uses them to classify the elements of the other schema</a:t>
            </a:r>
          </a:p>
          <a:p>
            <a:pPr lvl="1"/>
            <a:r>
              <a:rPr lang="en-US" altLang="en-US"/>
              <a:t>e.g., use Naïve Bayes, decision tree, rule learning, SVM</a:t>
            </a:r>
          </a:p>
          <a:p>
            <a:r>
              <a:rPr lang="en-US" altLang="en-US"/>
              <a:t>A common strategy</a:t>
            </a:r>
          </a:p>
          <a:p>
            <a:pPr lvl="1"/>
            <a:r>
              <a:rPr lang="en-US" altLang="en-US"/>
              <a:t>for each element </a:t>
            </a:r>
            <a:r>
              <a:rPr lang="en-US" altLang="en-US">
                <a:latin typeface="Franklin Gothic Medium" panose="020B0603020102020204" pitchFamily="34" charset="0"/>
              </a:rPr>
              <a:t>s</a:t>
            </a:r>
            <a:r>
              <a:rPr lang="en-US" altLang="en-US" baseline="-25000"/>
              <a:t>i</a:t>
            </a:r>
            <a:r>
              <a:rPr lang="en-US" altLang="en-US"/>
              <a:t> of schema S, want to train classifier </a:t>
            </a:r>
            <a:r>
              <a:rPr lang="en-US" altLang="en-US">
                <a:latin typeface="Franklin Gothic Medium" panose="020B0603020102020204" pitchFamily="34" charset="0"/>
              </a:rPr>
              <a:t>C</a:t>
            </a:r>
            <a:r>
              <a:rPr lang="en-US" altLang="en-US" baseline="-25000"/>
              <a:t>i</a:t>
            </a:r>
            <a:r>
              <a:rPr lang="en-US" altLang="en-US"/>
              <a:t> to recognizer instances of </a:t>
            </a:r>
            <a:r>
              <a:rPr lang="en-US" altLang="en-US">
                <a:latin typeface="Franklin Gothic Medium" panose="020B0603020102020204" pitchFamily="34" charset="0"/>
              </a:rPr>
              <a:t>s</a:t>
            </a:r>
            <a:r>
              <a:rPr lang="en-US" altLang="en-US" baseline="-25000"/>
              <a:t>i</a:t>
            </a:r>
          </a:p>
          <a:p>
            <a:pPr lvl="1"/>
            <a:r>
              <a:rPr lang="en-US" altLang="en-US"/>
              <a:t>to do this, need positive and negative training examples</a:t>
            </a:r>
          </a:p>
          <a:p>
            <a:pPr lvl="2"/>
            <a:r>
              <a:rPr lang="en-US" altLang="en-US"/>
              <a:t>take all data instances of </a:t>
            </a:r>
            <a:r>
              <a:rPr lang="en-US" altLang="en-US">
                <a:latin typeface="Franklin Gothic Medium" panose="020B0603020102020204" pitchFamily="34" charset="0"/>
              </a:rPr>
              <a:t>s</a:t>
            </a:r>
            <a:r>
              <a:rPr lang="en-US" altLang="en-US" baseline="-25000"/>
              <a:t>i</a:t>
            </a:r>
            <a:r>
              <a:rPr lang="en-US" altLang="en-US"/>
              <a:t> (that are available) to be positive examples</a:t>
            </a:r>
          </a:p>
          <a:p>
            <a:pPr lvl="2"/>
            <a:r>
              <a:rPr lang="en-US" altLang="en-US"/>
              <a:t>take all data instances of other elements of S to be negative examples</a:t>
            </a:r>
          </a:p>
          <a:p>
            <a:pPr lvl="1"/>
            <a:r>
              <a:rPr lang="en-US" altLang="en-US"/>
              <a:t>train </a:t>
            </a:r>
            <a:r>
              <a:rPr lang="en-US" altLang="en-US">
                <a:latin typeface="Franklin Gothic Medium" panose="020B0603020102020204" pitchFamily="34" charset="0"/>
              </a:rPr>
              <a:t>C</a:t>
            </a:r>
            <a:r>
              <a:rPr lang="en-US" altLang="en-US" baseline="-25000"/>
              <a:t>i</a:t>
            </a:r>
            <a:r>
              <a:rPr lang="en-US" altLang="en-US"/>
              <a:t> on the positive and negative examples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898749-4116-48B6-BE12-10A92BEAA6E7}" type="slidenum">
              <a:rPr lang="en-US" altLang="en-US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572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/>
              <a:t>Using Classifiers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 A common strategy (cont.)</a:t>
            </a:r>
          </a:p>
          <a:p>
            <a:pPr lvl="1"/>
            <a:r>
              <a:rPr lang="en-US" altLang="en-US"/>
              <a:t>now we can use </a:t>
            </a:r>
            <a:r>
              <a:rPr lang="en-US" altLang="en-US">
                <a:latin typeface="Franklin Gothic Medium" panose="020B0603020102020204" pitchFamily="34" charset="0"/>
              </a:rPr>
              <a:t>C</a:t>
            </a:r>
            <a:r>
              <a:rPr lang="en-US" altLang="en-US" baseline="-25000"/>
              <a:t>i</a:t>
            </a:r>
            <a:r>
              <a:rPr lang="en-US" altLang="en-US"/>
              <a:t> to compute sim score between </a:t>
            </a:r>
            <a:r>
              <a:rPr lang="en-US" altLang="en-US">
                <a:latin typeface="Franklin Gothic Medium" panose="020B0603020102020204" pitchFamily="34" charset="0"/>
              </a:rPr>
              <a:t>s</a:t>
            </a:r>
            <a:r>
              <a:rPr lang="en-US" altLang="en-US" baseline="-25000"/>
              <a:t>i</a:t>
            </a:r>
            <a:r>
              <a:rPr lang="en-US" altLang="en-US"/>
              <a:t> and each element </a:t>
            </a:r>
            <a:r>
              <a:rPr lang="en-US" altLang="en-US">
                <a:latin typeface="Franklin Gothic Medium" panose="020B0603020102020204" pitchFamily="34" charset="0"/>
              </a:rPr>
              <a:t>t</a:t>
            </a:r>
            <a:r>
              <a:rPr lang="en-US" altLang="en-US" baseline="-25000"/>
              <a:t>j</a:t>
            </a:r>
            <a:r>
              <a:rPr lang="en-US" altLang="en-US"/>
              <a:t> of schema T</a:t>
            </a:r>
          </a:p>
          <a:p>
            <a:pPr lvl="1"/>
            <a:r>
              <a:rPr lang="en-US" altLang="en-US"/>
              <a:t>to do this, apply </a:t>
            </a:r>
            <a:r>
              <a:rPr lang="en-US" altLang="en-US">
                <a:latin typeface="Franklin Gothic Medium" panose="020B0603020102020204" pitchFamily="34" charset="0"/>
              </a:rPr>
              <a:t>C</a:t>
            </a:r>
            <a:r>
              <a:rPr lang="en-US" altLang="en-US" baseline="-25000"/>
              <a:t>i</a:t>
            </a:r>
            <a:r>
              <a:rPr lang="en-US" altLang="en-US"/>
              <a:t> to data instances of </a:t>
            </a:r>
            <a:r>
              <a:rPr lang="en-US" altLang="en-US">
                <a:latin typeface="Franklin Gothic Medium" panose="020B0603020102020204" pitchFamily="34" charset="0"/>
              </a:rPr>
              <a:t>t</a:t>
            </a:r>
            <a:r>
              <a:rPr lang="en-US" altLang="en-US" baseline="-25000"/>
              <a:t>j</a:t>
            </a:r>
          </a:p>
          <a:p>
            <a:pPr lvl="2"/>
            <a:r>
              <a:rPr lang="en-US" altLang="en-US"/>
              <a:t>for each instance, </a:t>
            </a:r>
            <a:r>
              <a:rPr lang="en-US" altLang="en-US">
                <a:latin typeface="Franklin Gothic Medium" panose="020B0603020102020204" pitchFamily="34" charset="0"/>
              </a:rPr>
              <a:t>C</a:t>
            </a:r>
            <a:r>
              <a:rPr lang="en-US" altLang="en-US" baseline="-25000"/>
              <a:t>i</a:t>
            </a:r>
            <a:r>
              <a:rPr lang="en-US" altLang="en-US"/>
              <a:t> produces a number in [0,1] that is the confidence that the instance is indeed an instance of </a:t>
            </a:r>
            <a:r>
              <a:rPr lang="en-US" altLang="en-US">
                <a:latin typeface="Franklin Gothic Medium" panose="020B0603020102020204" pitchFamily="34" charset="0"/>
              </a:rPr>
              <a:t>s</a:t>
            </a:r>
            <a:r>
              <a:rPr lang="en-US" altLang="en-US" baseline="-25000"/>
              <a:t>i</a:t>
            </a:r>
          </a:p>
          <a:p>
            <a:pPr lvl="1"/>
            <a:r>
              <a:rPr lang="en-US" altLang="en-US"/>
              <a:t>now need to aggregate the confidence scores of the instances (of </a:t>
            </a:r>
            <a:r>
              <a:rPr lang="en-US" altLang="en-US">
                <a:latin typeface="Franklin Gothic Medium" panose="020B0603020102020204" pitchFamily="34" charset="0"/>
              </a:rPr>
              <a:t>t</a:t>
            </a:r>
            <a:r>
              <a:rPr lang="en-US" altLang="en-US" baseline="-25000"/>
              <a:t>j</a:t>
            </a:r>
            <a:r>
              <a:rPr lang="en-US" altLang="en-US"/>
              <a:t>) to return a single confidence score (as the sim score between </a:t>
            </a:r>
            <a:r>
              <a:rPr lang="en-US" altLang="en-US">
                <a:latin typeface="Franklin Gothic Medium" panose="020B0603020102020204" pitchFamily="34" charset="0"/>
              </a:rPr>
              <a:t>s</a:t>
            </a:r>
            <a:r>
              <a:rPr lang="en-US" altLang="en-US" baseline="-25000"/>
              <a:t>i</a:t>
            </a:r>
            <a:r>
              <a:rPr lang="en-US" altLang="en-US"/>
              <a:t> and </a:t>
            </a:r>
            <a:r>
              <a:rPr lang="en-US" altLang="en-US">
                <a:latin typeface="Franklin Gothic Medium" panose="020B0603020102020204" pitchFamily="34" charset="0"/>
              </a:rPr>
              <a:t>t</a:t>
            </a:r>
            <a:r>
              <a:rPr lang="en-US" altLang="en-US" baseline="-25000"/>
              <a:t>j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a simple way to do so is to compute the average score over all instances of </a:t>
            </a:r>
            <a:r>
              <a:rPr lang="en-US" altLang="en-US">
                <a:latin typeface="Franklin Gothic Medium" panose="020B0603020102020204" pitchFamily="34" charset="0"/>
              </a:rPr>
              <a:t>t</a:t>
            </a:r>
            <a:r>
              <a:rPr lang="en-US" altLang="en-US" baseline="-25000"/>
              <a:t>j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FED04B-9C6A-4DC4-803C-51B4FB12E227}" type="slidenum">
              <a:rPr lang="en-US" altLang="en-US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E 203" id="{AC92AD81-FAB2-499D-BC42-14AC39A493EF}" vid="{A0CA9DEC-33F4-4362-82AB-391E3216C720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DSE 203</Template>
  <TotalTime>0</TotalTime>
  <Words>3596</Words>
  <Application>Microsoft Office PowerPoint</Application>
  <PresentationFormat>Custom</PresentationFormat>
  <Paragraphs>555</Paragraphs>
  <Slides>54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Chalkboard Bold</vt:lpstr>
      <vt:lpstr>Gill Sans</vt:lpstr>
      <vt:lpstr>MS PGothic</vt:lpstr>
      <vt:lpstr>MS PGothic</vt:lpstr>
      <vt:lpstr>Arial</vt:lpstr>
      <vt:lpstr>Calibri</vt:lpstr>
      <vt:lpstr>Cambria Math</vt:lpstr>
      <vt:lpstr>Comic Sans MS</vt:lpstr>
      <vt:lpstr>Constantia</vt:lpstr>
      <vt:lpstr>Franklin Gothic Medium</vt:lpstr>
      <vt:lpstr>Symbol</vt:lpstr>
      <vt:lpstr>Tahoma</vt:lpstr>
      <vt:lpstr>Times New Roman</vt:lpstr>
      <vt:lpstr>Wingdings</vt:lpstr>
      <vt:lpstr>Books Classic 16x9</vt:lpstr>
      <vt:lpstr>DSE 203</vt:lpstr>
      <vt:lpstr>The Problem</vt:lpstr>
      <vt:lpstr>Example 1</vt:lpstr>
      <vt:lpstr>A First Approach – Name-based Matching</vt:lpstr>
      <vt:lpstr>Instance-Based Matchers</vt:lpstr>
      <vt:lpstr>Recognizers</vt:lpstr>
      <vt:lpstr>Measuring the Overlap of Values</vt:lpstr>
      <vt:lpstr>Using Classifiers</vt:lpstr>
      <vt:lpstr>Using Classifiers</vt:lpstr>
      <vt:lpstr>Using Classifiers: An Example</vt:lpstr>
      <vt:lpstr>Using Classifiers</vt:lpstr>
      <vt:lpstr>The Overall Architecture for Schema Matchers</vt:lpstr>
      <vt:lpstr>Combining Match Predictions with Average Combiner</vt:lpstr>
      <vt:lpstr>Combining Match Predictions</vt:lpstr>
      <vt:lpstr>Combining Match Predictions</vt:lpstr>
      <vt:lpstr>Search for Complex Matches</vt:lpstr>
      <vt:lpstr>Many-to-Many Matching</vt:lpstr>
      <vt:lpstr>An Example: Text Searcher</vt:lpstr>
      <vt:lpstr>DSE 203</vt:lpstr>
      <vt:lpstr>The Problem</vt:lpstr>
      <vt:lpstr>What is the Problem in Defining Mappings?</vt:lpstr>
      <vt:lpstr>Two Possible Queries</vt:lpstr>
      <vt:lpstr>Horizontal Partitioning</vt:lpstr>
      <vt:lpstr>What Kind of Union?</vt:lpstr>
      <vt:lpstr>Two Sets of Decisions</vt:lpstr>
      <vt:lpstr>Join Paths</vt:lpstr>
      <vt:lpstr>Selecting Covers</vt:lpstr>
      <vt:lpstr>Semantics of Schema Mappings</vt:lpstr>
      <vt:lpstr>Example</vt:lpstr>
      <vt:lpstr>DSE 203</vt:lpstr>
      <vt:lpstr>Predicates and Atoms</vt:lpstr>
      <vt:lpstr>Datalog Rules and Queries</vt:lpstr>
      <vt:lpstr>The Meaning of Datalog Rules</vt:lpstr>
      <vt:lpstr>More Examples</vt:lpstr>
      <vt:lpstr>More Examples (negation, union)</vt:lpstr>
      <vt:lpstr>Rule Safety</vt:lpstr>
      <vt:lpstr>Defining Views</vt:lpstr>
      <vt:lpstr>Extending to Datalog Sets</vt:lpstr>
      <vt:lpstr>Using Datalog Sets for Aggregation</vt:lpstr>
      <vt:lpstr>A Slightly More Complex Case</vt:lpstr>
      <vt:lpstr>DSE 203</vt:lpstr>
      <vt:lpstr>Example</vt:lpstr>
      <vt:lpstr>Relationship between Local Schema and Global Schema</vt:lpstr>
      <vt:lpstr>Query Reformulation</vt:lpstr>
      <vt:lpstr>Query Rewriting Using Views</vt:lpstr>
      <vt:lpstr>Examples</vt:lpstr>
      <vt:lpstr>Global as View</vt:lpstr>
      <vt:lpstr>Query Answering in GAV</vt:lpstr>
      <vt:lpstr>Alternate Reformulations</vt:lpstr>
      <vt:lpstr>Another Reformulation</vt:lpstr>
      <vt:lpstr>Local As View</vt:lpstr>
      <vt:lpstr>LAV Example</vt:lpstr>
      <vt:lpstr>Querying Mediators with LAV Mappings</vt:lpstr>
      <vt:lpstr>A Good Rewriting (with Some Caveats)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2017-10-27T04:27:13Z</dcterms:created>
  <dcterms:modified xsi:type="dcterms:W3CDTF">2017-10-28T03:30:05Z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</Properties>
</file>