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ndara"/>
          <a:ea typeface="Candara"/>
          <a:cs typeface="Candara"/>
        </a:font>
        <a:srgbClr val="000000"/>
      </a:tcTxStyle>
      <a:tcStyle>
        <a:tcBdr>
          <a:left>
            <a:ln w="12700" cap="flat">
              <a:solidFill>
                <a:srgbClr val="C1CEFF"/>
              </a:solidFill>
              <a:prstDash val="solid"/>
              <a:round/>
            </a:ln>
          </a:left>
          <a:right>
            <a:ln w="12700" cap="flat">
              <a:solidFill>
                <a:srgbClr val="C1CEFF"/>
              </a:solidFill>
              <a:prstDash val="solid"/>
              <a:round/>
            </a:ln>
          </a:right>
          <a:top>
            <a:ln w="12700" cap="flat">
              <a:solidFill>
                <a:srgbClr val="C1CEFF"/>
              </a:solidFill>
              <a:prstDash val="solid"/>
              <a:round/>
            </a:ln>
          </a:top>
          <a:bottom>
            <a:ln w="127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rgbClr val="D1DBFE"/>
          </a:solidFill>
        </a:fill>
      </a:tcStyle>
    </a:wholeTbl>
    <a:band2H>
      <a:tcTxStyle b="def" i="def"/>
      <a:tcStyle>
        <a:tcBdr/>
        <a:fill>
          <a:solidFill>
            <a:srgbClr val="EAEEFF"/>
          </a:solidFill>
        </a:fill>
      </a:tcStyle>
    </a:band2H>
    <a:firstCol>
      <a:tcTxStyle b="on" i="off">
        <a:font>
          <a:latin typeface="Candara"/>
          <a:ea typeface="Candara"/>
          <a:cs typeface="Candara"/>
        </a:font>
        <a:srgbClr val="C1CEFF"/>
      </a:tcTxStyle>
      <a:tcStyle>
        <a:tcBdr>
          <a:left>
            <a:ln w="12700" cap="flat">
              <a:solidFill>
                <a:srgbClr val="C1CEFF"/>
              </a:solidFill>
              <a:prstDash val="solid"/>
              <a:round/>
            </a:ln>
          </a:left>
          <a:right>
            <a:ln w="12700" cap="flat">
              <a:solidFill>
                <a:srgbClr val="C1CEFF"/>
              </a:solidFill>
              <a:prstDash val="solid"/>
              <a:round/>
            </a:ln>
          </a:right>
          <a:top>
            <a:ln w="12700" cap="flat">
              <a:solidFill>
                <a:srgbClr val="C1CEFF"/>
              </a:solidFill>
              <a:prstDash val="solid"/>
              <a:round/>
            </a:ln>
          </a:top>
          <a:bottom>
            <a:ln w="127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chemeClr val="accent1"/>
          </a:solidFill>
        </a:fill>
      </a:tcStyle>
    </a:firstCol>
    <a:lastRow>
      <a:tcTxStyle b="on" i="off">
        <a:font>
          <a:latin typeface="Candara"/>
          <a:ea typeface="Candara"/>
          <a:cs typeface="Candara"/>
        </a:font>
        <a:srgbClr val="C1CEFF"/>
      </a:tcTxStyle>
      <a:tcStyle>
        <a:tcBdr>
          <a:left>
            <a:ln w="12700" cap="flat">
              <a:solidFill>
                <a:srgbClr val="C1CEFF"/>
              </a:solidFill>
              <a:prstDash val="solid"/>
              <a:round/>
            </a:ln>
          </a:left>
          <a:right>
            <a:ln w="12700" cap="flat">
              <a:solidFill>
                <a:srgbClr val="C1CEFF"/>
              </a:solidFill>
              <a:prstDash val="solid"/>
              <a:round/>
            </a:ln>
          </a:right>
          <a:top>
            <a:ln w="38100" cap="flat">
              <a:solidFill>
                <a:srgbClr val="C1CEFF"/>
              </a:solidFill>
              <a:prstDash val="solid"/>
              <a:round/>
            </a:ln>
          </a:top>
          <a:bottom>
            <a:ln w="127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chemeClr val="accent1"/>
          </a:solidFill>
        </a:fill>
      </a:tcStyle>
    </a:lastRow>
    <a:firstRow>
      <a:tcTxStyle b="on" i="off">
        <a:font>
          <a:latin typeface="Candara"/>
          <a:ea typeface="Candara"/>
          <a:cs typeface="Candara"/>
        </a:font>
        <a:srgbClr val="C1CEFF"/>
      </a:tcTxStyle>
      <a:tcStyle>
        <a:tcBdr>
          <a:left>
            <a:ln w="12700" cap="flat">
              <a:solidFill>
                <a:srgbClr val="C1CEFF"/>
              </a:solidFill>
              <a:prstDash val="solid"/>
              <a:round/>
            </a:ln>
          </a:left>
          <a:right>
            <a:ln w="12700" cap="flat">
              <a:solidFill>
                <a:srgbClr val="C1CEFF"/>
              </a:solidFill>
              <a:prstDash val="solid"/>
              <a:round/>
            </a:ln>
          </a:right>
          <a:top>
            <a:ln w="12700" cap="flat">
              <a:solidFill>
                <a:srgbClr val="C1CEFF"/>
              </a:solidFill>
              <a:prstDash val="solid"/>
              <a:round/>
            </a:ln>
          </a:top>
          <a:bottom>
            <a:ln w="381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chemeClr val="accent1"/>
          </a:solidFill>
        </a:fill>
      </a:tcStyle>
    </a:firstRow>
  </a:tblStyle>
  <a:tblStyle styleId="{C7B018BB-80A7-4F77-B60F-C8B233D01FF8}" styleName="">
    <a:tblBg/>
    <a:wholeTbl>
      <a:tcTxStyle b="off" i="off">
        <a:font>
          <a:latin typeface="Candara"/>
          <a:ea typeface="Candara"/>
          <a:cs typeface="Candara"/>
        </a:font>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E5EAFF"/>
          </a:solidFill>
        </a:fill>
      </a:tcStyle>
    </a:wholeTbl>
    <a:band2H>
      <a:tcTxStyle b="def" i="def"/>
      <a:tcStyle>
        <a:tcBdr/>
        <a:fill>
          <a:solidFill>
            <a:srgbClr val="F3F5FF"/>
          </a:solidFill>
        </a:fill>
      </a:tcStyle>
    </a:band2H>
    <a:firstCol>
      <a:tcTxStyle b="on" i="off">
        <a:font>
          <a:latin typeface="Candara"/>
          <a:ea typeface="Candara"/>
          <a:cs typeface="Candara"/>
        </a:font>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E5EAFF"/>
          </a:solidFill>
        </a:fill>
      </a:tcStyle>
    </a:firstCol>
    <a:lastRow>
      <a:tcTxStyle b="on" i="off">
        <a:font>
          <a:latin typeface="Candara"/>
          <a:ea typeface="Candara"/>
          <a:cs typeface="Candara"/>
        </a:font>
        <a:srgbClr val="000000"/>
      </a:tcTxStyle>
      <a:tcStyle>
        <a:tcBdr>
          <a:left>
            <a:ln w="12700" cap="flat">
              <a:solidFill>
                <a:schemeClr val="accent5"/>
              </a:solidFill>
              <a:prstDash val="solid"/>
              <a:round/>
            </a:ln>
          </a:left>
          <a:right>
            <a:ln w="12700" cap="flat">
              <a:solidFill>
                <a:schemeClr val="accent5"/>
              </a:solidFill>
              <a:prstDash val="solid"/>
              <a:round/>
            </a:ln>
          </a:right>
          <a:top>
            <a:ln w="254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3F5FF"/>
          </a:solidFill>
        </a:fill>
      </a:tcStyle>
    </a:lastRow>
    <a:firstRow>
      <a:tcTxStyle b="on" i="off">
        <a:font>
          <a:latin typeface="Candara"/>
          <a:ea typeface="Candara"/>
          <a:cs typeface="Candara"/>
        </a:font>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3F5FF"/>
          </a:solidFill>
        </a:fill>
      </a:tcStyle>
    </a:firstRow>
  </a:tblStyle>
  <a:tblStyle styleId="{EEE7283C-3CF3-47DC-8721-378D4A62B228}" styleName="">
    <a:tblBg/>
    <a:wholeTbl>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F821DB8-F4EB-4A41-A1BA-3FCAFE7338EE}" styleName="">
    <a:tblBg/>
    <a:wholeTbl>
      <a:tcTxStyle b="off" i="off">
        <a:font>
          <a:latin typeface="Candara"/>
          <a:ea typeface="Candara"/>
          <a:cs typeface="Candara"/>
        </a:font>
        <a:srgbClr val="000000"/>
      </a:tcTxStyle>
      <a:tcStyle>
        <a:tcBdr>
          <a:left>
            <a:ln w="12700" cap="flat">
              <a:solidFill>
                <a:srgbClr val="C1CEFF"/>
              </a:solidFill>
              <a:prstDash val="solid"/>
              <a:round/>
            </a:ln>
          </a:left>
          <a:right>
            <a:ln w="12700" cap="flat">
              <a:solidFill>
                <a:srgbClr val="C1CEFF"/>
              </a:solidFill>
              <a:prstDash val="solid"/>
              <a:round/>
            </a:ln>
          </a:right>
          <a:top>
            <a:ln w="12700" cap="flat">
              <a:solidFill>
                <a:srgbClr val="C1CEFF"/>
              </a:solidFill>
              <a:prstDash val="solid"/>
              <a:round/>
            </a:ln>
          </a:top>
          <a:bottom>
            <a:ln w="127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rgbClr val="F2F4FF"/>
          </a:solidFill>
        </a:fill>
      </a:tcStyle>
    </a:wholeTbl>
    <a:band2H>
      <a:tcTxStyle b="def" i="def"/>
      <a:tcStyle>
        <a:tcBdr/>
        <a:fill>
          <a:solidFill>
            <a:srgbClr val="F9FAFF"/>
          </a:solidFill>
        </a:fill>
      </a:tcStyle>
    </a:band2H>
    <a:firstCol>
      <a:tcTxStyle b="on" i="off">
        <a:font>
          <a:latin typeface="Candara"/>
          <a:ea typeface="Candara"/>
          <a:cs typeface="Candara"/>
        </a:font>
        <a:srgbClr val="C1CEFF"/>
      </a:tcTxStyle>
      <a:tcStyle>
        <a:tcBdr>
          <a:left>
            <a:ln w="12700" cap="flat">
              <a:solidFill>
                <a:srgbClr val="C1CEFF"/>
              </a:solidFill>
              <a:prstDash val="solid"/>
              <a:round/>
            </a:ln>
          </a:left>
          <a:right>
            <a:ln w="12700" cap="flat">
              <a:solidFill>
                <a:srgbClr val="C1CEFF"/>
              </a:solidFill>
              <a:prstDash val="solid"/>
              <a:round/>
            </a:ln>
          </a:right>
          <a:top>
            <a:ln w="12700" cap="flat">
              <a:solidFill>
                <a:srgbClr val="C1CEFF"/>
              </a:solidFill>
              <a:prstDash val="solid"/>
              <a:round/>
            </a:ln>
          </a:top>
          <a:bottom>
            <a:ln w="127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chemeClr val="accent3"/>
          </a:solidFill>
        </a:fill>
      </a:tcStyle>
    </a:firstCol>
    <a:lastRow>
      <a:tcTxStyle b="on" i="off">
        <a:font>
          <a:latin typeface="Candara"/>
          <a:ea typeface="Candara"/>
          <a:cs typeface="Candara"/>
        </a:font>
        <a:srgbClr val="C1CEFF"/>
      </a:tcTxStyle>
      <a:tcStyle>
        <a:tcBdr>
          <a:left>
            <a:ln w="12700" cap="flat">
              <a:solidFill>
                <a:srgbClr val="C1CEFF"/>
              </a:solidFill>
              <a:prstDash val="solid"/>
              <a:round/>
            </a:ln>
          </a:left>
          <a:right>
            <a:ln w="12700" cap="flat">
              <a:solidFill>
                <a:srgbClr val="C1CEFF"/>
              </a:solidFill>
              <a:prstDash val="solid"/>
              <a:round/>
            </a:ln>
          </a:right>
          <a:top>
            <a:ln w="38100" cap="flat">
              <a:solidFill>
                <a:srgbClr val="C1CEFF"/>
              </a:solidFill>
              <a:prstDash val="solid"/>
              <a:round/>
            </a:ln>
          </a:top>
          <a:bottom>
            <a:ln w="127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chemeClr val="accent3"/>
          </a:solidFill>
        </a:fill>
      </a:tcStyle>
    </a:lastRow>
    <a:firstRow>
      <a:tcTxStyle b="on" i="off">
        <a:font>
          <a:latin typeface="Candara"/>
          <a:ea typeface="Candara"/>
          <a:cs typeface="Candara"/>
        </a:font>
        <a:srgbClr val="C1CEFF"/>
      </a:tcTxStyle>
      <a:tcStyle>
        <a:tcBdr>
          <a:left>
            <a:ln w="12700" cap="flat">
              <a:solidFill>
                <a:srgbClr val="C1CEFF"/>
              </a:solidFill>
              <a:prstDash val="solid"/>
              <a:round/>
            </a:ln>
          </a:left>
          <a:right>
            <a:ln w="12700" cap="flat">
              <a:solidFill>
                <a:srgbClr val="C1CEFF"/>
              </a:solidFill>
              <a:prstDash val="solid"/>
              <a:round/>
            </a:ln>
          </a:right>
          <a:top>
            <a:ln w="12700" cap="flat">
              <a:solidFill>
                <a:srgbClr val="C1CEFF"/>
              </a:solidFill>
              <a:prstDash val="solid"/>
              <a:round/>
            </a:ln>
          </a:top>
          <a:bottom>
            <a:ln w="381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chemeClr val="accent3"/>
          </a:solidFill>
        </a:fill>
      </a:tcStyle>
    </a:firstRow>
  </a:tblStyle>
  <a:tblStyle styleId="{33BA23B1-9221-436E-865A-0063620EA4FD}" styleName="">
    <a:tblBg/>
    <a:wholeTbl>
      <a:tcTxStyle b="off" i="off">
        <a:font>
          <a:latin typeface="Candara"/>
          <a:ea typeface="Candara"/>
          <a:cs typeface="Candara"/>
        </a:font>
        <a:srgbClr val="000000"/>
      </a:tcTxStyle>
      <a:tcStyle>
        <a:tcBdr>
          <a:left>
            <a:ln w="12700" cap="flat">
              <a:solidFill>
                <a:srgbClr val="C1CEFF"/>
              </a:solidFill>
              <a:prstDash val="solid"/>
              <a:round/>
            </a:ln>
          </a:left>
          <a:right>
            <a:ln w="12700" cap="flat">
              <a:solidFill>
                <a:srgbClr val="C1CEFF"/>
              </a:solidFill>
              <a:prstDash val="solid"/>
              <a:round/>
            </a:ln>
          </a:right>
          <a:top>
            <a:ln w="12700" cap="flat">
              <a:solidFill>
                <a:srgbClr val="C1CEFF"/>
              </a:solidFill>
              <a:prstDash val="solid"/>
              <a:round/>
            </a:ln>
          </a:top>
          <a:bottom>
            <a:ln w="127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rgbClr val="CADECA"/>
          </a:solidFill>
        </a:fill>
      </a:tcStyle>
    </a:wholeTbl>
    <a:band2H>
      <a:tcTxStyle b="def" i="def"/>
      <a:tcStyle>
        <a:tcBdr/>
        <a:fill>
          <a:solidFill>
            <a:srgbClr val="E6EFE6"/>
          </a:solidFill>
        </a:fill>
      </a:tcStyle>
    </a:band2H>
    <a:firstCol>
      <a:tcTxStyle b="on" i="off">
        <a:font>
          <a:latin typeface="Candara"/>
          <a:ea typeface="Candara"/>
          <a:cs typeface="Candara"/>
        </a:font>
        <a:srgbClr val="C1CEFF"/>
      </a:tcTxStyle>
      <a:tcStyle>
        <a:tcBdr>
          <a:left>
            <a:ln w="12700" cap="flat">
              <a:solidFill>
                <a:srgbClr val="C1CEFF"/>
              </a:solidFill>
              <a:prstDash val="solid"/>
              <a:round/>
            </a:ln>
          </a:left>
          <a:right>
            <a:ln w="12700" cap="flat">
              <a:solidFill>
                <a:srgbClr val="C1CEFF"/>
              </a:solidFill>
              <a:prstDash val="solid"/>
              <a:round/>
            </a:ln>
          </a:right>
          <a:top>
            <a:ln w="12700" cap="flat">
              <a:solidFill>
                <a:srgbClr val="C1CEFF"/>
              </a:solidFill>
              <a:prstDash val="solid"/>
              <a:round/>
            </a:ln>
          </a:top>
          <a:bottom>
            <a:ln w="127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chemeClr val="accent6"/>
          </a:solidFill>
        </a:fill>
      </a:tcStyle>
    </a:firstCol>
    <a:lastRow>
      <a:tcTxStyle b="on" i="off">
        <a:font>
          <a:latin typeface="Candara"/>
          <a:ea typeface="Candara"/>
          <a:cs typeface="Candara"/>
        </a:font>
        <a:srgbClr val="C1CEFF"/>
      </a:tcTxStyle>
      <a:tcStyle>
        <a:tcBdr>
          <a:left>
            <a:ln w="12700" cap="flat">
              <a:solidFill>
                <a:srgbClr val="C1CEFF"/>
              </a:solidFill>
              <a:prstDash val="solid"/>
              <a:round/>
            </a:ln>
          </a:left>
          <a:right>
            <a:ln w="12700" cap="flat">
              <a:solidFill>
                <a:srgbClr val="C1CEFF"/>
              </a:solidFill>
              <a:prstDash val="solid"/>
              <a:round/>
            </a:ln>
          </a:right>
          <a:top>
            <a:ln w="38100" cap="flat">
              <a:solidFill>
                <a:srgbClr val="C1CEFF"/>
              </a:solidFill>
              <a:prstDash val="solid"/>
              <a:round/>
            </a:ln>
          </a:top>
          <a:bottom>
            <a:ln w="127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chemeClr val="accent6"/>
          </a:solidFill>
        </a:fill>
      </a:tcStyle>
    </a:lastRow>
    <a:firstRow>
      <a:tcTxStyle b="on" i="off">
        <a:font>
          <a:latin typeface="Candara"/>
          <a:ea typeface="Candara"/>
          <a:cs typeface="Candara"/>
        </a:font>
        <a:srgbClr val="C1CEFF"/>
      </a:tcTxStyle>
      <a:tcStyle>
        <a:tcBdr>
          <a:left>
            <a:ln w="12700" cap="flat">
              <a:solidFill>
                <a:srgbClr val="C1CEFF"/>
              </a:solidFill>
              <a:prstDash val="solid"/>
              <a:round/>
            </a:ln>
          </a:left>
          <a:right>
            <a:ln w="12700" cap="flat">
              <a:solidFill>
                <a:srgbClr val="C1CEFF"/>
              </a:solidFill>
              <a:prstDash val="solid"/>
              <a:round/>
            </a:ln>
          </a:right>
          <a:top>
            <a:ln w="12700" cap="flat">
              <a:solidFill>
                <a:srgbClr val="C1CEFF"/>
              </a:solidFill>
              <a:prstDash val="solid"/>
              <a:round/>
            </a:ln>
          </a:top>
          <a:bottom>
            <a:ln w="38100" cap="flat">
              <a:solidFill>
                <a:srgbClr val="C1CEFF"/>
              </a:solidFill>
              <a:prstDash val="solid"/>
              <a:round/>
            </a:ln>
          </a:bottom>
          <a:insideH>
            <a:ln w="12700" cap="flat">
              <a:solidFill>
                <a:srgbClr val="C1CEFF"/>
              </a:solidFill>
              <a:prstDash val="solid"/>
              <a:round/>
            </a:ln>
          </a:insideH>
          <a:insideV>
            <a:ln w="12700" cap="flat">
              <a:solidFill>
                <a:srgbClr val="C1CEFF"/>
              </a:solidFill>
              <a:prstDash val="solid"/>
              <a:round/>
            </a:ln>
          </a:insideV>
        </a:tcBdr>
        <a:fill>
          <a:solidFill>
            <a:schemeClr val="accent6"/>
          </a:solidFill>
        </a:fill>
      </a:tcStyle>
    </a:firstRow>
  </a:tblStyle>
  <a:tblStyle styleId="{2708684C-4D16-4618-839F-0558EEFCDFE6}" styleName="">
    <a:tblBg/>
    <a:wholeTbl>
      <a:tcTxStyle b="off" i="off">
        <a:font>
          <a:latin typeface="Candara"/>
          <a:ea typeface="Candara"/>
          <a:cs typeface="Candar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C1CEFF"/>
          </a:solidFill>
        </a:fill>
      </a:tcStyle>
    </a:band2H>
    <a:firstCol>
      <a:tcTxStyle b="on" i="off">
        <a:font>
          <a:latin typeface="Candara"/>
          <a:ea typeface="Candara"/>
          <a:cs typeface="Candara"/>
        </a:font>
        <a:srgbClr val="C1CE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dara"/>
          <a:ea typeface="Candara"/>
          <a:cs typeface="Candar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1CEFF"/>
          </a:solidFill>
        </a:fill>
      </a:tcStyle>
    </a:lastRow>
    <a:firstRow>
      <a:tcTxStyle b="on" i="off">
        <a:font>
          <a:latin typeface="Candara"/>
          <a:ea typeface="Candara"/>
          <a:cs typeface="Candara"/>
        </a:font>
        <a:srgbClr val="C1CE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sldImg"/>
          </p:nvPr>
        </p:nvSpPr>
        <p:spPr>
          <a:xfrm>
            <a:off x="1143000" y="685800"/>
            <a:ext cx="4572000" cy="3429000"/>
          </a:xfrm>
          <a:prstGeom prst="rect">
            <a:avLst/>
          </a:prstGeom>
        </p:spPr>
        <p:txBody>
          <a:bodyPr/>
          <a:lstStyle/>
          <a:p>
            <a:pPr/>
          </a:p>
        </p:txBody>
      </p:sp>
      <p:sp>
        <p:nvSpPr>
          <p:cNvPr id="267" name="Shape 26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762000" latinLnBrk="0">
      <a:spcBef>
        <a:spcPts val="400"/>
      </a:spcBef>
      <a:defRPr sz="1200">
        <a:latin typeface="+mj-lt"/>
        <a:ea typeface="+mj-ea"/>
        <a:cs typeface="+mj-cs"/>
        <a:sym typeface="Times New Roman"/>
      </a:defRPr>
    </a:lvl1pPr>
    <a:lvl2pPr indent="228600" defTabSz="762000" latinLnBrk="0">
      <a:spcBef>
        <a:spcPts val="400"/>
      </a:spcBef>
      <a:defRPr sz="1200">
        <a:latin typeface="+mj-lt"/>
        <a:ea typeface="+mj-ea"/>
        <a:cs typeface="+mj-cs"/>
        <a:sym typeface="Times New Roman"/>
      </a:defRPr>
    </a:lvl2pPr>
    <a:lvl3pPr indent="457200" defTabSz="762000" latinLnBrk="0">
      <a:spcBef>
        <a:spcPts val="400"/>
      </a:spcBef>
      <a:defRPr sz="1200">
        <a:latin typeface="+mj-lt"/>
        <a:ea typeface="+mj-ea"/>
        <a:cs typeface="+mj-cs"/>
        <a:sym typeface="Times New Roman"/>
      </a:defRPr>
    </a:lvl3pPr>
    <a:lvl4pPr indent="685800" defTabSz="762000" latinLnBrk="0">
      <a:spcBef>
        <a:spcPts val="400"/>
      </a:spcBef>
      <a:defRPr sz="1200">
        <a:latin typeface="+mj-lt"/>
        <a:ea typeface="+mj-ea"/>
        <a:cs typeface="+mj-cs"/>
        <a:sym typeface="Times New Roman"/>
      </a:defRPr>
    </a:lvl4pPr>
    <a:lvl5pPr indent="914400" defTabSz="762000" latinLnBrk="0">
      <a:spcBef>
        <a:spcPts val="400"/>
      </a:spcBef>
      <a:defRPr sz="1200">
        <a:latin typeface="+mj-lt"/>
        <a:ea typeface="+mj-ea"/>
        <a:cs typeface="+mj-cs"/>
        <a:sym typeface="Times New Roman"/>
      </a:defRPr>
    </a:lvl5pPr>
    <a:lvl6pPr indent="1143000" defTabSz="762000" latinLnBrk="0">
      <a:spcBef>
        <a:spcPts val="400"/>
      </a:spcBef>
      <a:defRPr sz="1200">
        <a:latin typeface="+mj-lt"/>
        <a:ea typeface="+mj-ea"/>
        <a:cs typeface="+mj-cs"/>
        <a:sym typeface="Times New Roman"/>
      </a:defRPr>
    </a:lvl6pPr>
    <a:lvl7pPr indent="1371600" defTabSz="762000" latinLnBrk="0">
      <a:spcBef>
        <a:spcPts val="400"/>
      </a:spcBef>
      <a:defRPr sz="1200">
        <a:latin typeface="+mj-lt"/>
        <a:ea typeface="+mj-ea"/>
        <a:cs typeface="+mj-cs"/>
        <a:sym typeface="Times New Roman"/>
      </a:defRPr>
    </a:lvl7pPr>
    <a:lvl8pPr indent="1600200" defTabSz="762000" latinLnBrk="0">
      <a:spcBef>
        <a:spcPts val="400"/>
      </a:spcBef>
      <a:defRPr sz="1200">
        <a:latin typeface="+mj-lt"/>
        <a:ea typeface="+mj-ea"/>
        <a:cs typeface="+mj-cs"/>
        <a:sym typeface="Times New Roman"/>
      </a:defRPr>
    </a:lvl8pPr>
    <a:lvl9pPr indent="1828800" defTabSz="762000" latinLnBrk="0">
      <a:spcBef>
        <a:spcPts val="400"/>
      </a:spcBef>
      <a:defRPr sz="1200">
        <a:latin typeface="+mj-lt"/>
        <a:ea typeface="+mj-ea"/>
        <a:cs typeface="+mj-cs"/>
        <a:sym typeface="Times New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Cover">
    <p:spTree>
      <p:nvGrpSpPr>
        <p:cNvPr id="1" name=""/>
        <p:cNvGrpSpPr/>
        <p:nvPr/>
      </p:nvGrpSpPr>
      <p:grpSpPr>
        <a:xfrm>
          <a:off x="0" y="0"/>
          <a:ext cx="0" cy="0"/>
          <a:chOff x="0" y="0"/>
          <a:chExt cx="0" cy="0"/>
        </a:xfrm>
      </p:grpSpPr>
      <p:sp>
        <p:nvSpPr>
          <p:cNvPr id="21"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22"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23"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24"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25"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26"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
        <p:nvSpPr>
          <p:cNvPr id="28"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29" name="jacobs.png" descr="jacobs.png"/>
          <p:cNvPicPr>
            <a:picLocks noChangeAspect="1"/>
          </p:cNvPicPr>
          <p:nvPr/>
        </p:nvPicPr>
        <p:blipFill>
          <a:blip r:embed="rId2">
            <a:extLst/>
          </a:blip>
          <a:srcRect l="0" t="9561" r="0" b="9561"/>
          <a:stretch>
            <a:fillRect/>
          </a:stretch>
        </p:blipFill>
        <p:spPr>
          <a:xfrm>
            <a:off x="7240036" y="17675"/>
            <a:ext cx="1804480" cy="453604"/>
          </a:xfrm>
          <a:prstGeom prst="rect">
            <a:avLst/>
          </a:prstGeom>
          <a:ln w="12700">
            <a:miter lim="400000"/>
          </a:ln>
        </p:spPr>
      </p:pic>
      <p:sp>
        <p:nvSpPr>
          <p:cNvPr id="30"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31" name="Title Text"/>
          <p:cNvSpPr txBox="1"/>
          <p:nvPr>
            <p:ph type="title"/>
          </p:nvPr>
        </p:nvSpPr>
        <p:spPr>
          <a:xfrm>
            <a:off x="0" y="0"/>
            <a:ext cx="7182348" cy="458604"/>
          </a:xfrm>
          <a:prstGeom prst="rect">
            <a:avLst/>
          </a:prstGeom>
        </p:spPr>
        <p:txBody>
          <a:bodyPr/>
          <a:lstStyle>
            <a:lvl1pPr>
              <a:defRPr sz="2000"/>
            </a:lvl1pPr>
          </a:lstStyle>
          <a:p>
            <a:pPr/>
            <a:r>
              <a:t>Title Text</a:t>
            </a:r>
          </a:p>
        </p:txBody>
      </p:sp>
      <p:sp>
        <p:nvSpPr>
          <p:cNvPr id="3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3.1 Histograms of Counts">
    <p:spTree>
      <p:nvGrpSpPr>
        <p:cNvPr id="1" name=""/>
        <p:cNvGrpSpPr/>
        <p:nvPr/>
      </p:nvGrpSpPr>
      <p:grpSpPr>
        <a:xfrm>
          <a:off x="0" y="0"/>
          <a:ext cx="0" cy="0"/>
          <a:chOff x="0" y="0"/>
          <a:chExt cx="0" cy="0"/>
        </a:xfrm>
      </p:grpSpPr>
      <p:sp>
        <p:nvSpPr>
          <p:cNvPr id="188"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189"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190"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191"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192"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193"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
        <p:nvSpPr>
          <p:cNvPr id="195"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196"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197"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198" name="Title Text"/>
          <p:cNvSpPr txBox="1"/>
          <p:nvPr>
            <p:ph type="title"/>
          </p:nvPr>
        </p:nvSpPr>
        <p:spPr>
          <a:prstGeom prst="rect">
            <a:avLst/>
          </a:prstGeom>
        </p:spPr>
        <p:txBody>
          <a:bodyPr/>
          <a:lstStyle/>
          <a:p>
            <a:pPr/>
            <a:r>
              <a:t>Title Text</a:t>
            </a:r>
          </a:p>
        </p:txBody>
      </p:sp>
      <p:sp>
        <p:nvSpPr>
          <p:cNvPr id="19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0" name="Textfeld 1"/>
          <p:cNvSpPr txBox="1"/>
          <p:nvPr/>
        </p:nvSpPr>
        <p:spPr>
          <a:xfrm>
            <a:off x="1368555" y="6309383"/>
            <a:ext cx="3288939"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rgbClr val="008300"/>
                </a:solidFill>
              </a:defRPr>
            </a:pPr>
            <a:r>
              <a:rPr>
                <a:solidFill>
                  <a:srgbClr val="000000"/>
                </a:solidFill>
              </a:rPr>
              <a:t>1  Sampling Methods</a:t>
            </a:r>
            <a:r>
              <a:rPr b="0">
                <a:solidFill>
                  <a:srgbClr val="000000"/>
                </a:solidFill>
              </a:rPr>
              <a:t>|  </a:t>
            </a:r>
            <a:r>
              <a:rPr b="0">
                <a:solidFill>
                  <a:srgbClr val="000000"/>
                </a:solidFill>
              </a:rPr>
              <a:t>2  TableSample</a:t>
            </a:r>
            <a:r>
              <a:rPr b="0">
                <a:solidFill>
                  <a:schemeClr val="accent6">
                    <a:lumOff val="-6156"/>
                  </a:schemeClr>
                </a:solidFill>
              </a:rPr>
              <a:t>  </a:t>
            </a:r>
            <a:r>
              <a:rPr b="0">
                <a:solidFill>
                  <a:srgbClr val="000000"/>
                </a:solidFill>
              </a:rPr>
              <a:t>|  </a:t>
            </a:r>
            <a:r>
              <a:rPr b="0">
                <a:solidFill>
                  <a:schemeClr val="accent6">
                    <a:lumOff val="-6156"/>
                  </a:schemeClr>
                </a:solidFill>
              </a:rPr>
              <a:t>3  Histogram</a:t>
            </a:r>
            <a:r>
              <a:rPr b="0">
                <a:solidFill>
                  <a:srgbClr val="000000"/>
                </a:solidFill>
              </a:rPr>
              <a:t> </a:t>
            </a:r>
          </a:p>
        </p:txBody>
      </p:sp>
      <p:sp>
        <p:nvSpPr>
          <p:cNvPr id="201" name="Textfeld 1"/>
          <p:cNvSpPr txBox="1"/>
          <p:nvPr/>
        </p:nvSpPr>
        <p:spPr>
          <a:xfrm>
            <a:off x="1241555" y="6603234"/>
            <a:ext cx="6121883"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pPr>
            <a:r>
              <a:rPr>
                <a:solidFill>
                  <a:schemeClr val="accent6">
                    <a:lumOff val="-6156"/>
                  </a:schemeClr>
                </a:solidFill>
              </a:rPr>
              <a:t>3.1  Histogram of Counts </a:t>
            </a:r>
            <a:r>
              <a:t> |  3.2  Cumulative Histograms of Counts  |  3</a:t>
            </a:r>
            <a:r>
              <a:t>.3  Histograms for Numeric Values</a:t>
            </a:r>
            <a:r>
              <a:rPr>
                <a:solidFill>
                  <a:schemeClr val="accent6">
                    <a:lumOff val="-6156"/>
                  </a:schemeClr>
                </a:solidFill>
              </a:rPr>
              <a:t> </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3.2 Cumulative Histogram of Count">
    <p:spTree>
      <p:nvGrpSpPr>
        <p:cNvPr id="1" name=""/>
        <p:cNvGrpSpPr/>
        <p:nvPr/>
      </p:nvGrpSpPr>
      <p:grpSpPr>
        <a:xfrm>
          <a:off x="0" y="0"/>
          <a:ext cx="0" cy="0"/>
          <a:chOff x="0" y="0"/>
          <a:chExt cx="0" cy="0"/>
        </a:xfrm>
      </p:grpSpPr>
      <p:sp>
        <p:nvSpPr>
          <p:cNvPr id="208"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209"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210"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211"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212"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213"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214" name="Slide Number"/>
          <p:cNvSpPr txBox="1"/>
          <p:nvPr>
            <p:ph type="sldNum" sz="quarter" idx="2"/>
          </p:nvPr>
        </p:nvSpPr>
        <p:spPr>
          <a:prstGeom prst="rect">
            <a:avLst/>
          </a:prstGeom>
        </p:spPr>
        <p:txBody>
          <a:bodyPr/>
          <a:lstStyle/>
          <a:p>
            <a:pPr/>
            <a:fld id="{86CB4B4D-7CA3-9044-876B-883B54F8677D}" type="slidenum"/>
          </a:p>
        </p:txBody>
      </p:sp>
      <p:sp>
        <p:nvSpPr>
          <p:cNvPr id="215"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216"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217"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218" name="Title Text"/>
          <p:cNvSpPr txBox="1"/>
          <p:nvPr>
            <p:ph type="title"/>
          </p:nvPr>
        </p:nvSpPr>
        <p:spPr>
          <a:prstGeom prst="rect">
            <a:avLst/>
          </a:prstGeom>
        </p:spPr>
        <p:txBody>
          <a:bodyPr/>
          <a:lstStyle/>
          <a:p>
            <a:pPr/>
            <a:r>
              <a:t>Title Text</a:t>
            </a:r>
          </a:p>
        </p:txBody>
      </p:sp>
      <p:sp>
        <p:nvSpPr>
          <p:cNvPr id="21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0" name="Textfeld 1"/>
          <p:cNvSpPr txBox="1"/>
          <p:nvPr/>
        </p:nvSpPr>
        <p:spPr>
          <a:xfrm>
            <a:off x="1368555" y="6309383"/>
            <a:ext cx="3288939"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rgbClr val="008300"/>
                </a:solidFill>
              </a:defRPr>
            </a:pPr>
            <a:r>
              <a:rPr>
                <a:solidFill>
                  <a:srgbClr val="000000"/>
                </a:solidFill>
              </a:rPr>
              <a:t>1  Sampling Methods</a:t>
            </a:r>
            <a:r>
              <a:rPr b="0">
                <a:solidFill>
                  <a:srgbClr val="000000"/>
                </a:solidFill>
              </a:rPr>
              <a:t>|  </a:t>
            </a:r>
            <a:r>
              <a:rPr b="0">
                <a:solidFill>
                  <a:srgbClr val="000000"/>
                </a:solidFill>
              </a:rPr>
              <a:t>2  TableSample</a:t>
            </a:r>
            <a:r>
              <a:rPr b="0">
                <a:solidFill>
                  <a:schemeClr val="accent6">
                    <a:lumOff val="-6156"/>
                  </a:schemeClr>
                </a:solidFill>
              </a:rPr>
              <a:t>  </a:t>
            </a:r>
            <a:r>
              <a:rPr b="0">
                <a:solidFill>
                  <a:srgbClr val="000000"/>
                </a:solidFill>
              </a:rPr>
              <a:t>|  </a:t>
            </a:r>
            <a:r>
              <a:rPr b="0">
                <a:solidFill>
                  <a:schemeClr val="accent6">
                    <a:lumOff val="-6156"/>
                  </a:schemeClr>
                </a:solidFill>
              </a:rPr>
              <a:t>3  Histogram</a:t>
            </a:r>
            <a:r>
              <a:rPr b="0">
                <a:solidFill>
                  <a:srgbClr val="000000"/>
                </a:solidFill>
              </a:rPr>
              <a:t> </a:t>
            </a:r>
          </a:p>
        </p:txBody>
      </p:sp>
      <p:sp>
        <p:nvSpPr>
          <p:cNvPr id="221" name="Textfeld 1"/>
          <p:cNvSpPr txBox="1"/>
          <p:nvPr/>
        </p:nvSpPr>
        <p:spPr>
          <a:xfrm>
            <a:off x="1241555" y="6603234"/>
            <a:ext cx="6121883"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pPr>
            <a:r>
              <a:t>3</a:t>
            </a:r>
            <a:r>
              <a:t>.1  Histogram of Counts </a:t>
            </a:r>
            <a:r>
              <a:t> | </a:t>
            </a:r>
            <a:r>
              <a:rPr>
                <a:solidFill>
                  <a:schemeClr val="accent6">
                    <a:lumOff val="-6156"/>
                  </a:schemeClr>
                </a:solidFill>
              </a:rPr>
              <a:t> 3.2  Cumulative Histograms of Counts</a:t>
            </a:r>
            <a:r>
              <a:t>  |  3</a:t>
            </a:r>
            <a:r>
              <a:t>.3  Histograms for Numeric Values</a:t>
            </a:r>
            <a:r>
              <a:rPr>
                <a:solidFill>
                  <a:schemeClr val="accent6">
                    <a:lumOff val="-6156"/>
                  </a:schemeClr>
                </a:solidFill>
              </a:rPr>
              <a:t> </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3.3  Histograms for Numeric Values">
    <p:spTree>
      <p:nvGrpSpPr>
        <p:cNvPr id="1" name=""/>
        <p:cNvGrpSpPr/>
        <p:nvPr/>
      </p:nvGrpSpPr>
      <p:grpSpPr>
        <a:xfrm>
          <a:off x="0" y="0"/>
          <a:ext cx="0" cy="0"/>
          <a:chOff x="0" y="0"/>
          <a:chExt cx="0" cy="0"/>
        </a:xfrm>
      </p:grpSpPr>
      <p:sp>
        <p:nvSpPr>
          <p:cNvPr id="228"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229"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230"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231"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232"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233"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234" name="Slide Number"/>
          <p:cNvSpPr txBox="1"/>
          <p:nvPr>
            <p:ph type="sldNum" sz="quarter" idx="2"/>
          </p:nvPr>
        </p:nvSpPr>
        <p:spPr>
          <a:prstGeom prst="rect">
            <a:avLst/>
          </a:prstGeom>
        </p:spPr>
        <p:txBody>
          <a:bodyPr/>
          <a:lstStyle/>
          <a:p>
            <a:pPr/>
            <a:fld id="{86CB4B4D-7CA3-9044-876B-883B54F8677D}" type="slidenum"/>
          </a:p>
        </p:txBody>
      </p:sp>
      <p:sp>
        <p:nvSpPr>
          <p:cNvPr id="235"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236"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237"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238" name="Title Text"/>
          <p:cNvSpPr txBox="1"/>
          <p:nvPr>
            <p:ph type="title"/>
          </p:nvPr>
        </p:nvSpPr>
        <p:spPr>
          <a:prstGeom prst="rect">
            <a:avLst/>
          </a:prstGeom>
        </p:spPr>
        <p:txBody>
          <a:bodyPr/>
          <a:lstStyle/>
          <a:p>
            <a:pPr/>
            <a:r>
              <a:t>Title Text</a:t>
            </a:r>
          </a:p>
        </p:txBody>
      </p:sp>
      <p:sp>
        <p:nvSpPr>
          <p:cNvPr id="23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0" name="Textfeld 1"/>
          <p:cNvSpPr txBox="1"/>
          <p:nvPr/>
        </p:nvSpPr>
        <p:spPr>
          <a:xfrm>
            <a:off x="1368555" y="6309383"/>
            <a:ext cx="3288939"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rgbClr val="008300"/>
                </a:solidFill>
              </a:defRPr>
            </a:pPr>
            <a:r>
              <a:rPr>
                <a:solidFill>
                  <a:srgbClr val="000000"/>
                </a:solidFill>
              </a:rPr>
              <a:t>1  Sampling Methods</a:t>
            </a:r>
            <a:r>
              <a:rPr b="0">
                <a:solidFill>
                  <a:srgbClr val="000000"/>
                </a:solidFill>
              </a:rPr>
              <a:t>|  </a:t>
            </a:r>
            <a:r>
              <a:rPr b="0">
                <a:solidFill>
                  <a:srgbClr val="000000"/>
                </a:solidFill>
              </a:rPr>
              <a:t>2  TableSample</a:t>
            </a:r>
            <a:r>
              <a:rPr b="0">
                <a:solidFill>
                  <a:schemeClr val="accent6">
                    <a:lumOff val="-6156"/>
                  </a:schemeClr>
                </a:solidFill>
              </a:rPr>
              <a:t>  </a:t>
            </a:r>
            <a:r>
              <a:rPr b="0">
                <a:solidFill>
                  <a:srgbClr val="000000"/>
                </a:solidFill>
              </a:rPr>
              <a:t>|  </a:t>
            </a:r>
            <a:r>
              <a:rPr b="0">
                <a:solidFill>
                  <a:schemeClr val="accent6">
                    <a:lumOff val="-6156"/>
                  </a:schemeClr>
                </a:solidFill>
              </a:rPr>
              <a:t>3  Histogram</a:t>
            </a:r>
            <a:r>
              <a:rPr b="0">
                <a:solidFill>
                  <a:srgbClr val="000000"/>
                </a:solidFill>
              </a:rPr>
              <a:t> </a:t>
            </a:r>
          </a:p>
        </p:txBody>
      </p:sp>
      <p:sp>
        <p:nvSpPr>
          <p:cNvPr id="241" name="Textfeld 1"/>
          <p:cNvSpPr txBox="1"/>
          <p:nvPr/>
        </p:nvSpPr>
        <p:spPr>
          <a:xfrm>
            <a:off x="1241555" y="6603234"/>
            <a:ext cx="6121883"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pPr>
            <a:r>
              <a:t>3.1  Histogram of Counts </a:t>
            </a:r>
            <a:r>
              <a:t> |  3.2  Cumulative Histograms of Counts  |  </a:t>
            </a:r>
            <a:r>
              <a:rPr>
                <a:solidFill>
                  <a:schemeClr val="accent6">
                    <a:lumOff val="-6156"/>
                  </a:schemeClr>
                </a:solidFill>
              </a:rPr>
              <a:t>3.3  Histograms for Numeric Values </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Conclusion">
    <p:spTree>
      <p:nvGrpSpPr>
        <p:cNvPr id="1" name=""/>
        <p:cNvGrpSpPr/>
        <p:nvPr/>
      </p:nvGrpSpPr>
      <p:grpSpPr>
        <a:xfrm>
          <a:off x="0" y="0"/>
          <a:ext cx="0" cy="0"/>
          <a:chOff x="0" y="0"/>
          <a:chExt cx="0" cy="0"/>
        </a:xfrm>
      </p:grpSpPr>
      <p:sp>
        <p:nvSpPr>
          <p:cNvPr id="248"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249"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250"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251"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252"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253"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254" name="Slide Number"/>
          <p:cNvSpPr txBox="1"/>
          <p:nvPr>
            <p:ph type="sldNum" sz="quarter" idx="2"/>
          </p:nvPr>
        </p:nvSpPr>
        <p:spPr>
          <a:prstGeom prst="rect">
            <a:avLst/>
          </a:prstGeom>
        </p:spPr>
        <p:txBody>
          <a:bodyPr/>
          <a:lstStyle/>
          <a:p>
            <a:pPr/>
            <a:fld id="{86CB4B4D-7CA3-9044-876B-883B54F8677D}" type="slidenum"/>
          </a:p>
        </p:txBody>
      </p:sp>
      <p:sp>
        <p:nvSpPr>
          <p:cNvPr id="255"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256"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257"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258" name="Textfeld 1"/>
          <p:cNvSpPr txBox="1"/>
          <p:nvPr/>
        </p:nvSpPr>
        <p:spPr>
          <a:xfrm>
            <a:off x="1241555" y="6309383"/>
            <a:ext cx="745591"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solidFill>
                  <a:srgbClr val="008300"/>
                </a:solidFill>
              </a:defRPr>
            </a:lvl1pPr>
          </a:lstStyle>
          <a:p>
            <a:pPr/>
            <a:r>
              <a:t>Conclusion</a:t>
            </a:r>
          </a:p>
        </p:txBody>
      </p:sp>
      <p:sp>
        <p:nvSpPr>
          <p:cNvPr id="259" name="Title Text"/>
          <p:cNvSpPr txBox="1"/>
          <p:nvPr>
            <p:ph type="title"/>
          </p:nvPr>
        </p:nvSpPr>
        <p:spPr>
          <a:prstGeom prst="rect">
            <a:avLst/>
          </a:prstGeom>
        </p:spPr>
        <p:txBody>
          <a:bodyPr/>
          <a:lstStyle/>
          <a:p>
            <a:pPr/>
            <a:r>
              <a:t>Title Text</a:t>
            </a:r>
          </a:p>
        </p:txBody>
      </p:sp>
      <p:sp>
        <p:nvSpPr>
          <p:cNvPr id="26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Organization">
    <p:spTree>
      <p:nvGrpSpPr>
        <p:cNvPr id="1" name=""/>
        <p:cNvGrpSpPr/>
        <p:nvPr/>
      </p:nvGrpSpPr>
      <p:grpSpPr>
        <a:xfrm>
          <a:off x="0" y="0"/>
          <a:ext cx="0" cy="0"/>
          <a:chOff x="0" y="0"/>
          <a:chExt cx="0" cy="0"/>
        </a:xfrm>
      </p:grpSpPr>
      <p:sp>
        <p:nvSpPr>
          <p:cNvPr id="39" name="Slide Number"/>
          <p:cNvSpPr txBox="1"/>
          <p:nvPr>
            <p:ph type="sldNum" sz="quarter" idx="2"/>
          </p:nvPr>
        </p:nvSpPr>
        <p:spPr>
          <a:prstGeom prst="rect">
            <a:avLst/>
          </a:prstGeom>
        </p:spPr>
        <p:txBody>
          <a:bodyPr/>
          <a:lstStyle/>
          <a:p>
            <a:pPr/>
            <a:fld id="{86CB4B4D-7CA3-9044-876B-883B54F8677D}" type="slidenum"/>
          </a:p>
        </p:txBody>
      </p:sp>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ampling Methods">
    <p:spTree>
      <p:nvGrpSpPr>
        <p:cNvPr id="1" name=""/>
        <p:cNvGrpSpPr/>
        <p:nvPr/>
      </p:nvGrpSpPr>
      <p:grpSpPr>
        <a:xfrm>
          <a:off x="0" y="0"/>
          <a:ext cx="0" cy="0"/>
          <a:chOff x="0" y="0"/>
          <a:chExt cx="0" cy="0"/>
        </a:xfrm>
      </p:grpSpPr>
      <p:sp>
        <p:nvSpPr>
          <p:cNvPr id="48"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49"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50"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51"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52"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53"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
        <p:nvSpPr>
          <p:cNvPr id="55"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56"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57"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58" name="Textfeld 1"/>
          <p:cNvSpPr txBox="1"/>
          <p:nvPr/>
        </p:nvSpPr>
        <p:spPr>
          <a:xfrm>
            <a:off x="1241555" y="6309383"/>
            <a:ext cx="3288939"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rgbClr val="008300"/>
                </a:solidFill>
              </a:defRPr>
            </a:pPr>
            <a:r>
              <a:t>1  Sampling Methods</a:t>
            </a:r>
            <a:r>
              <a:rPr b="0">
                <a:solidFill>
                  <a:srgbClr val="000000"/>
                </a:solidFill>
              </a:rPr>
              <a:t>|  2  TableSample  |  3  Histogram </a:t>
            </a:r>
          </a:p>
        </p:txBody>
      </p:sp>
      <p:sp>
        <p:nvSpPr>
          <p:cNvPr id="59" name="Title Text"/>
          <p:cNvSpPr txBox="1"/>
          <p:nvPr>
            <p:ph type="title"/>
          </p:nvPr>
        </p:nvSpPr>
        <p:spPr>
          <a:prstGeom prst="rect">
            <a:avLst/>
          </a:prstGeom>
        </p:spPr>
        <p:txBody>
          <a:bodyPr/>
          <a:lstStyle/>
          <a:p>
            <a:pPr/>
            <a:r>
              <a:t>Title Text</a:t>
            </a:r>
          </a:p>
        </p:txBody>
      </p:sp>
      <p:sp>
        <p:nvSpPr>
          <p:cNvPr id="6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1" name="Textfeld 1"/>
          <p:cNvSpPr txBox="1"/>
          <p:nvPr/>
        </p:nvSpPr>
        <p:spPr>
          <a:xfrm>
            <a:off x="1241555" y="6603234"/>
            <a:ext cx="5164360"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pPr>
            <a:r>
              <a:rPr>
                <a:solidFill>
                  <a:schemeClr val="accent6">
                    <a:lumOff val="-6156"/>
                  </a:schemeClr>
                </a:solidFill>
              </a:rPr>
              <a:t>1.1  Random</a:t>
            </a:r>
            <a:r>
              <a:t>  |  </a:t>
            </a:r>
            <a:r>
              <a:t>1.2  Repeatable Random</a:t>
            </a:r>
            <a:r>
              <a:t>  |  1.3  Proportional Stratified  |  1.4  Balanced</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1.2 Repeatable Random">
    <p:spTree>
      <p:nvGrpSpPr>
        <p:cNvPr id="1" name=""/>
        <p:cNvGrpSpPr/>
        <p:nvPr/>
      </p:nvGrpSpPr>
      <p:grpSpPr>
        <a:xfrm>
          <a:off x="0" y="0"/>
          <a:ext cx="0" cy="0"/>
          <a:chOff x="0" y="0"/>
          <a:chExt cx="0" cy="0"/>
        </a:xfrm>
      </p:grpSpPr>
      <p:sp>
        <p:nvSpPr>
          <p:cNvPr id="68"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69"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70"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71"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72"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73"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
        <p:nvSpPr>
          <p:cNvPr id="75"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76"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77"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78" name="Title Text"/>
          <p:cNvSpPr txBox="1"/>
          <p:nvPr>
            <p:ph type="title"/>
          </p:nvPr>
        </p:nvSpPr>
        <p:spPr>
          <a:prstGeom prst="rect">
            <a:avLst/>
          </a:prstGeom>
        </p:spPr>
        <p:txBody>
          <a:bodyPr/>
          <a:lstStyle/>
          <a:p>
            <a:pPr/>
            <a:r>
              <a:t>Title Text</a:t>
            </a:r>
          </a:p>
        </p:txBody>
      </p:sp>
      <p:sp>
        <p:nvSpPr>
          <p:cNvPr id="7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0" name="Textfeld 1"/>
          <p:cNvSpPr txBox="1"/>
          <p:nvPr/>
        </p:nvSpPr>
        <p:spPr>
          <a:xfrm>
            <a:off x="1368555" y="6309383"/>
            <a:ext cx="3288939"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rgbClr val="008300"/>
                </a:solidFill>
              </a:defRPr>
            </a:pPr>
            <a:r>
              <a:t>1  Sampling Methods</a:t>
            </a:r>
            <a:r>
              <a:rPr b="0">
                <a:solidFill>
                  <a:srgbClr val="000000"/>
                </a:solidFill>
              </a:rPr>
              <a:t>|  2  TableSample  |  3  Histogram </a:t>
            </a:r>
          </a:p>
        </p:txBody>
      </p:sp>
      <p:sp>
        <p:nvSpPr>
          <p:cNvPr id="81" name="Textfeld 1"/>
          <p:cNvSpPr txBox="1"/>
          <p:nvPr/>
        </p:nvSpPr>
        <p:spPr>
          <a:xfrm>
            <a:off x="1368555" y="6603234"/>
            <a:ext cx="5164360"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pPr>
            <a:r>
              <a:t>1.1  Random</a:t>
            </a:r>
            <a:r>
              <a:t>  |  </a:t>
            </a:r>
            <a:r>
              <a:rPr>
                <a:solidFill>
                  <a:schemeClr val="accent6">
                    <a:lumOff val="-6156"/>
                  </a:schemeClr>
                </a:solidFill>
              </a:rPr>
              <a:t>1.2  Repeatable Random </a:t>
            </a:r>
            <a:r>
              <a:t> |  1.3  Proportional Stratified  |  1.4  Balanced</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1.3 Proportional Stratified">
    <p:spTree>
      <p:nvGrpSpPr>
        <p:cNvPr id="1" name=""/>
        <p:cNvGrpSpPr/>
        <p:nvPr/>
      </p:nvGrpSpPr>
      <p:grpSpPr>
        <a:xfrm>
          <a:off x="0" y="0"/>
          <a:ext cx="0" cy="0"/>
          <a:chOff x="0" y="0"/>
          <a:chExt cx="0" cy="0"/>
        </a:xfrm>
      </p:grpSpPr>
      <p:sp>
        <p:nvSpPr>
          <p:cNvPr id="88"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89"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90"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91"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92"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93"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
        <p:nvSpPr>
          <p:cNvPr id="95"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96"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97"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98" name="Title Text"/>
          <p:cNvSpPr txBox="1"/>
          <p:nvPr>
            <p:ph type="title"/>
          </p:nvPr>
        </p:nvSpPr>
        <p:spPr>
          <a:prstGeom prst="rect">
            <a:avLst/>
          </a:prstGeom>
        </p:spPr>
        <p:txBody>
          <a:bodyPr/>
          <a:lstStyle/>
          <a:p>
            <a:pPr/>
            <a:r>
              <a:t>Title Text</a:t>
            </a:r>
          </a:p>
        </p:txBody>
      </p:sp>
      <p:sp>
        <p:nvSpPr>
          <p:cNvPr id="9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0" name="Textfeld 1"/>
          <p:cNvSpPr txBox="1"/>
          <p:nvPr/>
        </p:nvSpPr>
        <p:spPr>
          <a:xfrm>
            <a:off x="1241555" y="6309383"/>
            <a:ext cx="3250678"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rgbClr val="008300"/>
                </a:solidFill>
              </a:defRPr>
            </a:pPr>
            <a:r>
              <a:t>1  Sampling Methods</a:t>
            </a:r>
            <a:r>
              <a:rPr b="0">
                <a:solidFill>
                  <a:srgbClr val="000000"/>
                </a:solidFill>
              </a:rPr>
              <a:t>|  2  TableSample  |  3  Histogram</a:t>
            </a:r>
          </a:p>
        </p:txBody>
      </p:sp>
      <p:sp>
        <p:nvSpPr>
          <p:cNvPr id="101" name="Textfeld 1"/>
          <p:cNvSpPr txBox="1"/>
          <p:nvPr/>
        </p:nvSpPr>
        <p:spPr>
          <a:xfrm>
            <a:off x="1241555" y="6603234"/>
            <a:ext cx="5164360"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pPr>
            <a:r>
              <a:t>1.1  Random </a:t>
            </a:r>
            <a:r>
              <a:t> |  1.2  Repeatable Random  |  </a:t>
            </a:r>
            <a:r>
              <a:rPr>
                <a:solidFill>
                  <a:schemeClr val="accent6">
                    <a:lumOff val="-6156"/>
                  </a:schemeClr>
                </a:solidFill>
              </a:rPr>
              <a:t>1.3  Proportional Stratified </a:t>
            </a:r>
            <a:r>
              <a:t> |  1.4  Balanced</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1.4 Balanced">
    <p:spTree>
      <p:nvGrpSpPr>
        <p:cNvPr id="1" name=""/>
        <p:cNvGrpSpPr/>
        <p:nvPr/>
      </p:nvGrpSpPr>
      <p:grpSpPr>
        <a:xfrm>
          <a:off x="0" y="0"/>
          <a:ext cx="0" cy="0"/>
          <a:chOff x="0" y="0"/>
          <a:chExt cx="0" cy="0"/>
        </a:xfrm>
      </p:grpSpPr>
      <p:sp>
        <p:nvSpPr>
          <p:cNvPr id="108"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109"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110"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111"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112"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113"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
        <p:nvSpPr>
          <p:cNvPr id="115"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116"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117"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118" name="Title Text"/>
          <p:cNvSpPr txBox="1"/>
          <p:nvPr>
            <p:ph type="title"/>
          </p:nvPr>
        </p:nvSpPr>
        <p:spPr>
          <a:prstGeom prst="rect">
            <a:avLst/>
          </a:prstGeom>
        </p:spPr>
        <p:txBody>
          <a:bodyPr/>
          <a:lstStyle/>
          <a:p>
            <a:pPr/>
            <a:r>
              <a:t>Title Text</a:t>
            </a:r>
          </a:p>
        </p:txBody>
      </p:sp>
      <p:sp>
        <p:nvSpPr>
          <p:cNvPr id="11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0" name="Textfeld 1"/>
          <p:cNvSpPr txBox="1"/>
          <p:nvPr/>
        </p:nvSpPr>
        <p:spPr>
          <a:xfrm>
            <a:off x="1241555" y="6309383"/>
            <a:ext cx="3288939"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rgbClr val="008300"/>
                </a:solidFill>
              </a:defRPr>
            </a:pPr>
            <a:r>
              <a:t>1  Sampling Methods</a:t>
            </a:r>
            <a:r>
              <a:rPr b="0">
                <a:solidFill>
                  <a:srgbClr val="000000"/>
                </a:solidFill>
              </a:rPr>
              <a:t>|  2  TableSample  |  3  Histogram </a:t>
            </a:r>
          </a:p>
        </p:txBody>
      </p:sp>
      <p:sp>
        <p:nvSpPr>
          <p:cNvPr id="121" name="Textfeld 1"/>
          <p:cNvSpPr txBox="1"/>
          <p:nvPr/>
        </p:nvSpPr>
        <p:spPr>
          <a:xfrm>
            <a:off x="1241555" y="6603234"/>
            <a:ext cx="5164360"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pPr>
            <a:r>
              <a:t>1.1  Random </a:t>
            </a:r>
            <a:r>
              <a:t> |  1.2  Repeatable Random  |  </a:t>
            </a:r>
            <a:r>
              <a:t>1.3  Proportional Stratified</a:t>
            </a:r>
            <a:r>
              <a:rPr>
                <a:solidFill>
                  <a:schemeClr val="accent6">
                    <a:lumOff val="-6156"/>
                  </a:schemeClr>
                </a:solidFill>
              </a:rPr>
              <a:t> </a:t>
            </a:r>
            <a:r>
              <a:t> |  </a:t>
            </a:r>
            <a:r>
              <a:rPr>
                <a:solidFill>
                  <a:schemeClr val="accent6">
                    <a:lumOff val="-6156"/>
                  </a:schemeClr>
                </a:solidFill>
              </a:rPr>
              <a:t>1.4  Balanced</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2 TableSample">
    <p:spTree>
      <p:nvGrpSpPr>
        <p:cNvPr id="1" name=""/>
        <p:cNvGrpSpPr/>
        <p:nvPr/>
      </p:nvGrpSpPr>
      <p:grpSpPr>
        <a:xfrm>
          <a:off x="0" y="0"/>
          <a:ext cx="0" cy="0"/>
          <a:chOff x="0" y="0"/>
          <a:chExt cx="0" cy="0"/>
        </a:xfrm>
      </p:grpSpPr>
      <p:sp>
        <p:nvSpPr>
          <p:cNvPr id="128"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129"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130"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131"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132"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133"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134" name="Slide Number"/>
          <p:cNvSpPr txBox="1"/>
          <p:nvPr>
            <p:ph type="sldNum" sz="quarter" idx="2"/>
          </p:nvPr>
        </p:nvSpPr>
        <p:spPr>
          <a:prstGeom prst="rect">
            <a:avLst/>
          </a:prstGeom>
        </p:spPr>
        <p:txBody>
          <a:bodyPr/>
          <a:lstStyle/>
          <a:p>
            <a:pPr/>
            <a:fld id="{86CB4B4D-7CA3-9044-876B-883B54F8677D}" type="slidenum"/>
          </a:p>
        </p:txBody>
      </p:sp>
      <p:sp>
        <p:nvSpPr>
          <p:cNvPr id="135"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136"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137"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138" name="Title Text"/>
          <p:cNvSpPr txBox="1"/>
          <p:nvPr>
            <p:ph type="title"/>
          </p:nvPr>
        </p:nvSpPr>
        <p:spPr>
          <a:prstGeom prst="rect">
            <a:avLst/>
          </a:prstGeom>
        </p:spPr>
        <p:txBody>
          <a:bodyPr/>
          <a:lstStyle/>
          <a:p>
            <a:pPr/>
            <a:r>
              <a:t>Title Text</a:t>
            </a:r>
          </a:p>
        </p:txBody>
      </p:sp>
      <p:sp>
        <p:nvSpPr>
          <p:cNvPr id="13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0" name="Textfeld 1"/>
          <p:cNvSpPr txBox="1"/>
          <p:nvPr/>
        </p:nvSpPr>
        <p:spPr>
          <a:xfrm>
            <a:off x="1368555" y="6309383"/>
            <a:ext cx="3288939"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rgbClr val="008300"/>
                </a:solidFill>
              </a:defRPr>
            </a:pPr>
            <a:r>
              <a:rPr>
                <a:solidFill>
                  <a:srgbClr val="000000"/>
                </a:solidFill>
              </a:rPr>
              <a:t>1  Sampling Methods</a:t>
            </a:r>
            <a:r>
              <a:rPr b="0">
                <a:solidFill>
                  <a:srgbClr val="000000"/>
                </a:solidFill>
              </a:rPr>
              <a:t>|  </a:t>
            </a:r>
            <a:r>
              <a:rPr b="0">
                <a:solidFill>
                  <a:schemeClr val="accent6">
                    <a:lumOff val="-6156"/>
                  </a:schemeClr>
                </a:solidFill>
              </a:rPr>
              <a:t>2  TableSample  </a:t>
            </a:r>
            <a:r>
              <a:rPr b="0">
                <a:solidFill>
                  <a:srgbClr val="000000"/>
                </a:solidFill>
              </a:rPr>
              <a:t>|  3  Histogram </a:t>
            </a:r>
          </a:p>
        </p:txBody>
      </p:sp>
      <p:sp>
        <p:nvSpPr>
          <p:cNvPr id="141" name="Textfeld 1"/>
          <p:cNvSpPr txBox="1"/>
          <p:nvPr/>
        </p:nvSpPr>
        <p:spPr>
          <a:xfrm>
            <a:off x="1368555" y="6603234"/>
            <a:ext cx="2788133"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pPr>
            <a:r>
              <a:rPr>
                <a:solidFill>
                  <a:schemeClr val="accent6">
                    <a:lumOff val="-6156"/>
                  </a:schemeClr>
                </a:solidFill>
              </a:rPr>
              <a:t>2.1  System and Bernoulli  </a:t>
            </a:r>
            <a:r>
              <a:t>|  2.2  System Rows </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2.2 System Rows">
    <p:spTree>
      <p:nvGrpSpPr>
        <p:cNvPr id="1" name=""/>
        <p:cNvGrpSpPr/>
        <p:nvPr/>
      </p:nvGrpSpPr>
      <p:grpSpPr>
        <a:xfrm>
          <a:off x="0" y="0"/>
          <a:ext cx="0" cy="0"/>
          <a:chOff x="0" y="0"/>
          <a:chExt cx="0" cy="0"/>
        </a:xfrm>
      </p:grpSpPr>
      <p:sp>
        <p:nvSpPr>
          <p:cNvPr id="148"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149"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150"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151"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152"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153"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154" name="Slide Number"/>
          <p:cNvSpPr txBox="1"/>
          <p:nvPr>
            <p:ph type="sldNum" sz="quarter" idx="2"/>
          </p:nvPr>
        </p:nvSpPr>
        <p:spPr>
          <a:prstGeom prst="rect">
            <a:avLst/>
          </a:prstGeom>
        </p:spPr>
        <p:txBody>
          <a:bodyPr/>
          <a:lstStyle/>
          <a:p>
            <a:pPr/>
            <a:fld id="{86CB4B4D-7CA3-9044-876B-883B54F8677D}" type="slidenum"/>
          </a:p>
        </p:txBody>
      </p:sp>
      <p:sp>
        <p:nvSpPr>
          <p:cNvPr id="155"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156"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157"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158" name="Title Text"/>
          <p:cNvSpPr txBox="1"/>
          <p:nvPr>
            <p:ph type="title"/>
          </p:nvPr>
        </p:nvSpPr>
        <p:spPr>
          <a:prstGeom prst="rect">
            <a:avLst/>
          </a:prstGeom>
        </p:spPr>
        <p:txBody>
          <a:bodyPr/>
          <a:lstStyle/>
          <a:p>
            <a:pPr/>
            <a:r>
              <a:t>Title Text</a:t>
            </a:r>
          </a:p>
        </p:txBody>
      </p:sp>
      <p:sp>
        <p:nvSpPr>
          <p:cNvPr id="15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0" name="Textfeld 1"/>
          <p:cNvSpPr txBox="1"/>
          <p:nvPr/>
        </p:nvSpPr>
        <p:spPr>
          <a:xfrm>
            <a:off x="1368555" y="6309383"/>
            <a:ext cx="3288939"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rgbClr val="008300"/>
                </a:solidFill>
              </a:defRPr>
            </a:pPr>
            <a:r>
              <a:rPr>
                <a:solidFill>
                  <a:srgbClr val="000000"/>
                </a:solidFill>
              </a:rPr>
              <a:t>1  Sampling Methods</a:t>
            </a:r>
            <a:r>
              <a:rPr b="0">
                <a:solidFill>
                  <a:srgbClr val="000000"/>
                </a:solidFill>
              </a:rPr>
              <a:t>|  </a:t>
            </a:r>
            <a:r>
              <a:rPr b="0">
                <a:solidFill>
                  <a:schemeClr val="accent6">
                    <a:lumOff val="-6156"/>
                  </a:schemeClr>
                </a:solidFill>
              </a:rPr>
              <a:t>2  TableSample  </a:t>
            </a:r>
            <a:r>
              <a:rPr b="0">
                <a:solidFill>
                  <a:srgbClr val="000000"/>
                </a:solidFill>
              </a:rPr>
              <a:t>|  3  Histogram </a:t>
            </a:r>
          </a:p>
        </p:txBody>
      </p:sp>
      <p:sp>
        <p:nvSpPr>
          <p:cNvPr id="161" name="Textfeld 1"/>
          <p:cNvSpPr txBox="1"/>
          <p:nvPr/>
        </p:nvSpPr>
        <p:spPr>
          <a:xfrm>
            <a:off x="1368555" y="6603234"/>
            <a:ext cx="2788133"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pPr>
            <a:r>
              <a:t>2.1  System and Bernoulli  </a:t>
            </a:r>
            <a:r>
              <a:t>|  </a:t>
            </a:r>
            <a:r>
              <a:rPr>
                <a:solidFill>
                  <a:schemeClr val="accent6">
                    <a:lumOff val="-6156"/>
                  </a:schemeClr>
                </a:solidFill>
              </a:rPr>
              <a:t>2.2  System Rows</a:t>
            </a:r>
            <a:r>
              <a:t> </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3 Histograms">
    <p:spTree>
      <p:nvGrpSpPr>
        <p:cNvPr id="1" name=""/>
        <p:cNvGrpSpPr/>
        <p:nvPr/>
      </p:nvGrpSpPr>
      <p:grpSpPr>
        <a:xfrm>
          <a:off x="0" y="0"/>
          <a:ext cx="0" cy="0"/>
          <a:chOff x="0" y="0"/>
          <a:chExt cx="0" cy="0"/>
        </a:xfrm>
      </p:grpSpPr>
      <p:sp>
        <p:nvSpPr>
          <p:cNvPr id="168"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169"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170"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171"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172"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173"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174" name="Slide Number"/>
          <p:cNvSpPr txBox="1"/>
          <p:nvPr>
            <p:ph type="sldNum" sz="quarter" idx="2"/>
          </p:nvPr>
        </p:nvSpPr>
        <p:spPr>
          <a:prstGeom prst="rect">
            <a:avLst/>
          </a:prstGeom>
        </p:spPr>
        <p:txBody>
          <a:bodyPr/>
          <a:lstStyle/>
          <a:p>
            <a:pPr/>
            <a:fld id="{86CB4B4D-7CA3-9044-876B-883B54F8677D}" type="slidenum"/>
          </a:p>
        </p:txBody>
      </p:sp>
      <p:sp>
        <p:nvSpPr>
          <p:cNvPr id="175"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176"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177"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178" name="Title Text"/>
          <p:cNvSpPr txBox="1"/>
          <p:nvPr>
            <p:ph type="title"/>
          </p:nvPr>
        </p:nvSpPr>
        <p:spPr>
          <a:prstGeom prst="rect">
            <a:avLst/>
          </a:prstGeom>
        </p:spPr>
        <p:txBody>
          <a:bodyPr/>
          <a:lstStyle/>
          <a:p>
            <a:pPr/>
            <a:r>
              <a:t>Title Text</a:t>
            </a:r>
          </a:p>
        </p:txBody>
      </p:sp>
      <p:sp>
        <p:nvSpPr>
          <p:cNvPr id="17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80" name="Textfeld 1"/>
          <p:cNvSpPr txBox="1"/>
          <p:nvPr/>
        </p:nvSpPr>
        <p:spPr>
          <a:xfrm>
            <a:off x="1368555" y="6309383"/>
            <a:ext cx="3250678"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rgbClr val="008300"/>
                </a:solidFill>
              </a:defRPr>
            </a:pPr>
            <a:r>
              <a:rPr>
                <a:solidFill>
                  <a:srgbClr val="000000"/>
                </a:solidFill>
              </a:rPr>
              <a:t>1  Sampling Methods</a:t>
            </a:r>
            <a:r>
              <a:rPr b="0">
                <a:solidFill>
                  <a:srgbClr val="000000"/>
                </a:solidFill>
              </a:rPr>
              <a:t>|  </a:t>
            </a:r>
            <a:r>
              <a:rPr b="0">
                <a:solidFill>
                  <a:srgbClr val="000000"/>
                </a:solidFill>
              </a:rPr>
              <a:t>2  TableSample</a:t>
            </a:r>
            <a:r>
              <a:rPr b="0">
                <a:solidFill>
                  <a:schemeClr val="accent6">
                    <a:lumOff val="-6156"/>
                  </a:schemeClr>
                </a:solidFill>
              </a:rPr>
              <a:t>  </a:t>
            </a:r>
            <a:r>
              <a:rPr b="0">
                <a:solidFill>
                  <a:srgbClr val="000000"/>
                </a:solidFill>
              </a:rPr>
              <a:t>|  </a:t>
            </a:r>
            <a:r>
              <a:rPr b="0">
                <a:solidFill>
                  <a:schemeClr val="accent6">
                    <a:lumOff val="-6156"/>
                  </a:schemeClr>
                </a:solidFill>
              </a:rPr>
              <a:t>3  Histogram</a:t>
            </a:r>
          </a:p>
        </p:txBody>
      </p:sp>
      <p:sp>
        <p:nvSpPr>
          <p:cNvPr id="181" name="Textfeld 1"/>
          <p:cNvSpPr txBox="1"/>
          <p:nvPr/>
        </p:nvSpPr>
        <p:spPr>
          <a:xfrm>
            <a:off x="1241555" y="6603234"/>
            <a:ext cx="6121883"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pPr>
            <a:r>
              <a:t>3.1  Histogram of Counts </a:t>
            </a:r>
            <a:r>
              <a:t> |  3.2  Cumulative Histograms of Counts  |  3</a:t>
            </a:r>
            <a:r>
              <a:t>.3  Histograms for Numeric Values</a:t>
            </a:r>
            <a:r>
              <a:rPr>
                <a:solidFill>
                  <a:schemeClr val="accent6">
                    <a:lumOff val="-6156"/>
                  </a:schemeClr>
                </a:solidFill>
              </a:rPr>
              <a:t> </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hteck 3"/>
          <p:cNvSpPr/>
          <p:nvPr/>
        </p:nvSpPr>
        <p:spPr>
          <a:xfrm>
            <a:off x="1241556" y="6306646"/>
            <a:ext cx="7913201" cy="551354"/>
          </a:xfrm>
          <a:prstGeom prst="rect">
            <a:avLst/>
          </a:prstGeom>
          <a:solidFill>
            <a:srgbClr val="D3D3D3"/>
          </a:solidFill>
          <a:ln w="12700">
            <a:miter lim="400000"/>
          </a:ln>
        </p:spPr>
        <p:txBody>
          <a:bodyPr lIns="45719" rIns="45719"/>
          <a:lstStyle/>
          <a:p>
            <a:pPr>
              <a:defRPr>
                <a:latin typeface="Verdana"/>
                <a:ea typeface="Verdana"/>
                <a:cs typeface="Verdana"/>
                <a:sym typeface="Verdana"/>
              </a:defRPr>
            </a:pPr>
          </a:p>
        </p:txBody>
      </p:sp>
      <p:sp>
        <p:nvSpPr>
          <p:cNvPr id="3" name="Rectangle 48"/>
          <p:cNvSpPr/>
          <p:nvPr/>
        </p:nvSpPr>
        <p:spPr>
          <a:xfrm>
            <a:off x="0" y="-1"/>
            <a:ext cx="7182347" cy="453540"/>
          </a:xfrm>
          <a:prstGeom prst="rect">
            <a:avLst/>
          </a:prstGeom>
          <a:solidFill>
            <a:srgbClr val="FFFF99"/>
          </a:solidFill>
          <a:ln w="12700">
            <a:miter lim="400000"/>
          </a:ln>
        </p:spPr>
        <p:txBody>
          <a:bodyPr lIns="45719" rIns="45719" anchor="ctr"/>
          <a:lstStyle/>
          <a:p>
            <a:pPr>
              <a:defRPr>
                <a:latin typeface="Verdana"/>
                <a:ea typeface="Verdana"/>
                <a:cs typeface="Verdana"/>
                <a:sym typeface="Verdana"/>
              </a:defRPr>
            </a:pPr>
          </a:p>
        </p:txBody>
      </p:sp>
      <p:sp>
        <p:nvSpPr>
          <p:cNvPr id="4" name="Rectangle 17"/>
          <p:cNvSpPr/>
          <p:nvPr/>
        </p:nvSpPr>
        <p:spPr>
          <a:xfrm>
            <a:off x="3" y="6309383"/>
            <a:ext cx="1241554" cy="553586"/>
          </a:xfrm>
          <a:prstGeom prst="rect">
            <a:avLst/>
          </a:prstGeom>
          <a:solidFill>
            <a:srgbClr val="008300"/>
          </a:solidFill>
          <a:ln w="12700">
            <a:miter lim="400000"/>
          </a:ln>
        </p:spPr>
        <p:txBody>
          <a:bodyPr lIns="45719" rIns="45719" anchor="ctr"/>
          <a:lstStyle/>
          <a:p>
            <a:pPr>
              <a:defRPr>
                <a:solidFill>
                  <a:srgbClr val="FFFF00"/>
                </a:solidFill>
                <a:latin typeface="Verdana"/>
                <a:ea typeface="Verdana"/>
                <a:cs typeface="Verdana"/>
                <a:sym typeface="Verdana"/>
              </a:defRPr>
            </a:pPr>
          </a:p>
        </p:txBody>
      </p:sp>
      <p:sp>
        <p:nvSpPr>
          <p:cNvPr id="5" name="Gerade Verbindung 2"/>
          <p:cNvSpPr/>
          <p:nvPr/>
        </p:nvSpPr>
        <p:spPr>
          <a:xfrm flipH="1">
            <a:off x="1241555" y="6309384"/>
            <a:ext cx="1" cy="573939"/>
          </a:xfrm>
          <a:prstGeom prst="line">
            <a:avLst/>
          </a:prstGeom>
          <a:solidFill>
            <a:schemeClr val="accent1"/>
          </a:solidFill>
          <a:ln w="25400">
            <a:solidFill>
              <a:srgbClr val="000000"/>
            </a:solidFill>
          </a:ln>
        </p:spPr>
        <p:txBody>
          <a:bodyPr lIns="45719" rIns="45719"/>
          <a:lstStyle/>
          <a:p>
            <a:pPr/>
          </a:p>
        </p:txBody>
      </p:sp>
      <p:sp>
        <p:nvSpPr>
          <p:cNvPr id="6" name="Gerade Verbindung 8"/>
          <p:cNvSpPr/>
          <p:nvPr/>
        </p:nvSpPr>
        <p:spPr>
          <a:xfrm>
            <a:off x="0" y="6309383"/>
            <a:ext cx="9144000" cy="1"/>
          </a:xfrm>
          <a:prstGeom prst="line">
            <a:avLst/>
          </a:prstGeom>
          <a:solidFill>
            <a:schemeClr val="accent1"/>
          </a:solidFill>
          <a:ln w="25400" cap="sq">
            <a:solidFill>
              <a:srgbClr val="000000"/>
            </a:solidFill>
          </a:ln>
        </p:spPr>
        <p:txBody>
          <a:bodyPr lIns="45719" rIns="45719"/>
          <a:lstStyle/>
          <a:p>
            <a:pPr/>
          </a:p>
        </p:txBody>
      </p:sp>
      <p:sp>
        <p:nvSpPr>
          <p:cNvPr id="7" name="Textplatzhalter 8"/>
          <p:cNvSpPr txBox="1"/>
          <p:nvPr/>
        </p:nvSpPr>
        <p:spPr>
          <a:xfrm>
            <a:off x="0" y="6309383"/>
            <a:ext cx="124155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762000">
              <a:spcBef>
                <a:spcPts val="100"/>
              </a:spcBef>
              <a:defRPr sz="800">
                <a:solidFill>
                  <a:srgbClr val="FFFFFF"/>
                </a:solidFill>
              </a:defRPr>
            </a:pPr>
            <a:r>
              <a:t>DSE 203</a:t>
            </a:r>
            <a:br/>
            <a:r>
              <a:t>Fall, 2017</a:t>
            </a:r>
          </a:p>
        </p:txBody>
      </p:sp>
      <p:sp>
        <p:nvSpPr>
          <p:cNvPr id="8" name="Slide Number"/>
          <p:cNvSpPr txBox="1"/>
          <p:nvPr>
            <p:ph type="sldNum" sz="quarter" idx="2"/>
          </p:nvPr>
        </p:nvSpPr>
        <p:spPr>
          <a:xfrm>
            <a:off x="8622540" y="6309383"/>
            <a:ext cx="263982" cy="269241"/>
          </a:xfrm>
          <a:prstGeom prst="rect">
            <a:avLst/>
          </a:prstGeom>
          <a:ln w="12700">
            <a:miter lim="400000"/>
          </a:ln>
        </p:spPr>
        <p:txBody>
          <a:bodyPr wrap="none" lIns="45719" rIns="45719">
            <a:spAutoFit/>
          </a:bodyPr>
          <a:lstStyle>
            <a:lvl1pPr>
              <a:defRPr sz="1200"/>
            </a:lvl1pPr>
          </a:lstStyle>
          <a:p>
            <a:pPr/>
            <a:fld id="{86CB4B4D-7CA3-9044-876B-883B54F8677D}" type="slidenum"/>
          </a:p>
        </p:txBody>
      </p:sp>
      <p:sp>
        <p:nvSpPr>
          <p:cNvPr id="9" name="Gerade Verbindung 5"/>
          <p:cNvSpPr/>
          <p:nvPr/>
        </p:nvSpPr>
        <p:spPr>
          <a:xfrm>
            <a:off x="1241556" y="6596349"/>
            <a:ext cx="7913201" cy="1"/>
          </a:xfrm>
          <a:prstGeom prst="line">
            <a:avLst/>
          </a:prstGeom>
          <a:solidFill>
            <a:schemeClr val="accent1"/>
          </a:solidFill>
          <a:ln w="12700">
            <a:solidFill>
              <a:srgbClr val="000000"/>
            </a:solidFill>
          </a:ln>
        </p:spPr>
        <p:txBody>
          <a:bodyPr lIns="45719" rIns="45719"/>
          <a:lstStyle/>
          <a:p>
            <a:pPr/>
          </a:p>
        </p:txBody>
      </p:sp>
      <p:pic>
        <p:nvPicPr>
          <p:cNvPr id="10" name="jacobs.png" descr="jacobs.png"/>
          <p:cNvPicPr>
            <a:picLocks noChangeAspect="1"/>
          </p:cNvPicPr>
          <p:nvPr/>
        </p:nvPicPr>
        <p:blipFill>
          <a:blip r:embed="rId2">
            <a:extLst/>
          </a:blip>
          <a:srcRect l="0" t="9561" r="0" b="9561"/>
          <a:stretch>
            <a:fillRect/>
          </a:stretch>
        </p:blipFill>
        <p:spPr>
          <a:xfrm>
            <a:off x="7280888" y="0"/>
            <a:ext cx="1824376" cy="458604"/>
          </a:xfrm>
          <a:prstGeom prst="rect">
            <a:avLst/>
          </a:prstGeom>
          <a:ln w="12700">
            <a:miter lim="400000"/>
          </a:ln>
        </p:spPr>
      </p:pic>
      <p:sp>
        <p:nvSpPr>
          <p:cNvPr id="11" name="Line 10"/>
          <p:cNvSpPr/>
          <p:nvPr/>
        </p:nvSpPr>
        <p:spPr>
          <a:xfrm>
            <a:off x="-16709" y="461893"/>
            <a:ext cx="9160710" cy="1"/>
          </a:xfrm>
          <a:prstGeom prst="line">
            <a:avLst/>
          </a:prstGeom>
          <a:ln w="19050">
            <a:solidFill>
              <a:srgbClr val="000000"/>
            </a:solidFill>
          </a:ln>
        </p:spPr>
        <p:txBody>
          <a:bodyPr lIns="45719" rIns="45719"/>
          <a:lstStyle/>
          <a:p>
            <a:pPr/>
          </a:p>
        </p:txBody>
      </p:sp>
      <p:sp>
        <p:nvSpPr>
          <p:cNvPr id="12" name="Textfeld 1"/>
          <p:cNvSpPr txBox="1"/>
          <p:nvPr/>
        </p:nvSpPr>
        <p:spPr>
          <a:xfrm>
            <a:off x="1241555" y="6309383"/>
            <a:ext cx="861801"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00">
                <a:solidFill>
                  <a:srgbClr val="008300"/>
                </a:solidFill>
              </a:defRPr>
            </a:lvl1pPr>
          </a:lstStyle>
          <a:p>
            <a:pPr/>
            <a:r>
              <a:t>Organization</a:t>
            </a:r>
          </a:p>
        </p:txBody>
      </p:sp>
      <p:sp>
        <p:nvSpPr>
          <p:cNvPr id="13" name="Title Text"/>
          <p:cNvSpPr txBox="1"/>
          <p:nvPr>
            <p:ph type="title"/>
          </p:nvPr>
        </p:nvSpPr>
        <p:spPr>
          <a:xfrm>
            <a:off x="0" y="0"/>
            <a:ext cx="7812432" cy="45860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14" name="Body Level One…"/>
          <p:cNvSpPr txBox="1"/>
          <p:nvPr>
            <p:ph type="body" idx="1"/>
          </p:nvPr>
        </p:nvSpPr>
        <p:spPr>
          <a:xfrm>
            <a:off x="251423" y="549273"/>
            <a:ext cx="8641153" cy="53100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762000" rtl="0" latinLnBrk="0">
        <a:lnSpc>
          <a:spcPct val="100000"/>
        </a:lnSpc>
        <a:spcBef>
          <a:spcPts val="0"/>
        </a:spcBef>
        <a:spcAft>
          <a:spcPts val="0"/>
        </a:spcAft>
        <a:buClrTx/>
        <a:buSzTx/>
        <a:buFontTx/>
        <a:buNone/>
        <a:tabLst/>
        <a:defRPr b="0" baseline="0" cap="none" i="0" spc="0" strike="noStrike" sz="2200" u="none">
          <a:ln>
            <a:noFill/>
          </a:ln>
          <a:solidFill>
            <a:srgbClr val="000000"/>
          </a:solidFill>
          <a:uFillTx/>
          <a:latin typeface="Candara"/>
          <a:ea typeface="Candara"/>
          <a:cs typeface="Candara"/>
          <a:sym typeface="Candara"/>
        </a:defRPr>
      </a:lvl1pPr>
      <a:lvl2pPr marL="0" marR="0" indent="0" algn="l" defTabSz="762000" rtl="0" latinLnBrk="0">
        <a:lnSpc>
          <a:spcPct val="100000"/>
        </a:lnSpc>
        <a:spcBef>
          <a:spcPts val="0"/>
        </a:spcBef>
        <a:spcAft>
          <a:spcPts val="0"/>
        </a:spcAft>
        <a:buClrTx/>
        <a:buSzTx/>
        <a:buFontTx/>
        <a:buNone/>
        <a:tabLst/>
        <a:defRPr b="0" baseline="0" cap="none" i="0" spc="0" strike="noStrike" sz="2200" u="none">
          <a:ln>
            <a:noFill/>
          </a:ln>
          <a:solidFill>
            <a:srgbClr val="000000"/>
          </a:solidFill>
          <a:uFillTx/>
          <a:latin typeface="Candara"/>
          <a:ea typeface="Candara"/>
          <a:cs typeface="Candara"/>
          <a:sym typeface="Candara"/>
        </a:defRPr>
      </a:lvl2pPr>
      <a:lvl3pPr marL="0" marR="0" indent="0" algn="l" defTabSz="762000" rtl="0" latinLnBrk="0">
        <a:lnSpc>
          <a:spcPct val="100000"/>
        </a:lnSpc>
        <a:spcBef>
          <a:spcPts val="0"/>
        </a:spcBef>
        <a:spcAft>
          <a:spcPts val="0"/>
        </a:spcAft>
        <a:buClrTx/>
        <a:buSzTx/>
        <a:buFontTx/>
        <a:buNone/>
        <a:tabLst/>
        <a:defRPr b="0" baseline="0" cap="none" i="0" spc="0" strike="noStrike" sz="2200" u="none">
          <a:ln>
            <a:noFill/>
          </a:ln>
          <a:solidFill>
            <a:srgbClr val="000000"/>
          </a:solidFill>
          <a:uFillTx/>
          <a:latin typeface="Candara"/>
          <a:ea typeface="Candara"/>
          <a:cs typeface="Candara"/>
          <a:sym typeface="Candara"/>
        </a:defRPr>
      </a:lvl3pPr>
      <a:lvl4pPr marL="0" marR="0" indent="0" algn="l" defTabSz="762000" rtl="0" latinLnBrk="0">
        <a:lnSpc>
          <a:spcPct val="100000"/>
        </a:lnSpc>
        <a:spcBef>
          <a:spcPts val="0"/>
        </a:spcBef>
        <a:spcAft>
          <a:spcPts val="0"/>
        </a:spcAft>
        <a:buClrTx/>
        <a:buSzTx/>
        <a:buFontTx/>
        <a:buNone/>
        <a:tabLst/>
        <a:defRPr b="0" baseline="0" cap="none" i="0" spc="0" strike="noStrike" sz="2200" u="none">
          <a:ln>
            <a:noFill/>
          </a:ln>
          <a:solidFill>
            <a:srgbClr val="000000"/>
          </a:solidFill>
          <a:uFillTx/>
          <a:latin typeface="Candara"/>
          <a:ea typeface="Candara"/>
          <a:cs typeface="Candara"/>
          <a:sym typeface="Candara"/>
        </a:defRPr>
      </a:lvl4pPr>
      <a:lvl5pPr marL="0" marR="0" indent="0" algn="l" defTabSz="762000" rtl="0" latinLnBrk="0">
        <a:lnSpc>
          <a:spcPct val="100000"/>
        </a:lnSpc>
        <a:spcBef>
          <a:spcPts val="0"/>
        </a:spcBef>
        <a:spcAft>
          <a:spcPts val="0"/>
        </a:spcAft>
        <a:buClrTx/>
        <a:buSzTx/>
        <a:buFontTx/>
        <a:buNone/>
        <a:tabLst/>
        <a:defRPr b="0" baseline="0" cap="none" i="0" spc="0" strike="noStrike" sz="2200" u="none">
          <a:ln>
            <a:noFill/>
          </a:ln>
          <a:solidFill>
            <a:srgbClr val="000000"/>
          </a:solidFill>
          <a:uFillTx/>
          <a:latin typeface="Candara"/>
          <a:ea typeface="Candara"/>
          <a:cs typeface="Candara"/>
          <a:sym typeface="Candara"/>
        </a:defRPr>
      </a:lvl5pPr>
      <a:lvl6pPr marL="0" marR="0" indent="457200" algn="l" defTabSz="762000" rtl="0" latinLnBrk="0">
        <a:lnSpc>
          <a:spcPct val="100000"/>
        </a:lnSpc>
        <a:spcBef>
          <a:spcPts val="0"/>
        </a:spcBef>
        <a:spcAft>
          <a:spcPts val="0"/>
        </a:spcAft>
        <a:buClrTx/>
        <a:buSzTx/>
        <a:buFontTx/>
        <a:buNone/>
        <a:tabLst/>
        <a:defRPr b="0" baseline="0" cap="none" i="0" spc="0" strike="noStrike" sz="2200" u="none">
          <a:ln>
            <a:noFill/>
          </a:ln>
          <a:solidFill>
            <a:srgbClr val="000000"/>
          </a:solidFill>
          <a:uFillTx/>
          <a:latin typeface="Candara"/>
          <a:ea typeface="Candara"/>
          <a:cs typeface="Candara"/>
          <a:sym typeface="Candara"/>
        </a:defRPr>
      </a:lvl6pPr>
      <a:lvl7pPr marL="0" marR="0" indent="914400" algn="l" defTabSz="762000" rtl="0" latinLnBrk="0">
        <a:lnSpc>
          <a:spcPct val="100000"/>
        </a:lnSpc>
        <a:spcBef>
          <a:spcPts val="0"/>
        </a:spcBef>
        <a:spcAft>
          <a:spcPts val="0"/>
        </a:spcAft>
        <a:buClrTx/>
        <a:buSzTx/>
        <a:buFontTx/>
        <a:buNone/>
        <a:tabLst/>
        <a:defRPr b="0" baseline="0" cap="none" i="0" spc="0" strike="noStrike" sz="2200" u="none">
          <a:ln>
            <a:noFill/>
          </a:ln>
          <a:solidFill>
            <a:srgbClr val="000000"/>
          </a:solidFill>
          <a:uFillTx/>
          <a:latin typeface="Candara"/>
          <a:ea typeface="Candara"/>
          <a:cs typeface="Candara"/>
          <a:sym typeface="Candara"/>
        </a:defRPr>
      </a:lvl7pPr>
      <a:lvl8pPr marL="0" marR="0" indent="1371600" algn="l" defTabSz="762000" rtl="0" latinLnBrk="0">
        <a:lnSpc>
          <a:spcPct val="100000"/>
        </a:lnSpc>
        <a:spcBef>
          <a:spcPts val="0"/>
        </a:spcBef>
        <a:spcAft>
          <a:spcPts val="0"/>
        </a:spcAft>
        <a:buClrTx/>
        <a:buSzTx/>
        <a:buFontTx/>
        <a:buNone/>
        <a:tabLst/>
        <a:defRPr b="0" baseline="0" cap="none" i="0" spc="0" strike="noStrike" sz="2200" u="none">
          <a:ln>
            <a:noFill/>
          </a:ln>
          <a:solidFill>
            <a:srgbClr val="000000"/>
          </a:solidFill>
          <a:uFillTx/>
          <a:latin typeface="Candara"/>
          <a:ea typeface="Candara"/>
          <a:cs typeface="Candara"/>
          <a:sym typeface="Candara"/>
        </a:defRPr>
      </a:lvl8pPr>
      <a:lvl9pPr marL="0" marR="0" indent="1828800" algn="l" defTabSz="762000" rtl="0" latinLnBrk="0">
        <a:lnSpc>
          <a:spcPct val="100000"/>
        </a:lnSpc>
        <a:spcBef>
          <a:spcPts val="0"/>
        </a:spcBef>
        <a:spcAft>
          <a:spcPts val="0"/>
        </a:spcAft>
        <a:buClrTx/>
        <a:buSzTx/>
        <a:buFontTx/>
        <a:buNone/>
        <a:tabLst/>
        <a:defRPr b="0" baseline="0" cap="none" i="0" spc="0" strike="noStrike" sz="2200" u="none">
          <a:ln>
            <a:noFill/>
          </a:ln>
          <a:solidFill>
            <a:srgbClr val="000000"/>
          </a:solidFill>
          <a:uFillTx/>
          <a:latin typeface="Candara"/>
          <a:ea typeface="Candara"/>
          <a:cs typeface="Candara"/>
          <a:sym typeface="Candara"/>
        </a:defRPr>
      </a:lvl9pPr>
    </p:titleStyle>
    <p:bodyStyle>
      <a:lvl1pPr marL="0" marR="0" indent="0" algn="l" defTabSz="762000" rtl="0" latinLnBrk="0">
        <a:lnSpc>
          <a:spcPct val="100000"/>
        </a:lnSpc>
        <a:spcBef>
          <a:spcPts val="400"/>
        </a:spcBef>
        <a:spcAft>
          <a:spcPts val="0"/>
        </a:spcAft>
        <a:buClrTx/>
        <a:buSzTx/>
        <a:buFontTx/>
        <a:buNone/>
        <a:tabLst/>
        <a:defRPr b="0" baseline="0" cap="none" i="0" spc="0" strike="noStrike" sz="2000" u="none">
          <a:ln>
            <a:noFill/>
          </a:ln>
          <a:solidFill>
            <a:srgbClr val="000000"/>
          </a:solidFill>
          <a:uFillTx/>
          <a:latin typeface="Candara"/>
          <a:ea typeface="Candara"/>
          <a:cs typeface="Candara"/>
          <a:sym typeface="Candara"/>
        </a:defRPr>
      </a:lvl1pPr>
      <a:lvl2pPr marL="358775" marR="0" indent="-358775" algn="l" defTabSz="762000" rtl="0" latinLnBrk="0">
        <a:lnSpc>
          <a:spcPct val="100000"/>
        </a:lnSpc>
        <a:spcBef>
          <a:spcPts val="400"/>
        </a:spcBef>
        <a:spcAft>
          <a:spcPts val="0"/>
        </a:spcAft>
        <a:buClrTx/>
        <a:buSzPct val="100000"/>
        <a:buFontTx/>
        <a:buChar char="•"/>
        <a:tabLst/>
        <a:defRPr b="0" baseline="0" cap="none" i="0" spc="0" strike="noStrike" sz="2000" u="none">
          <a:ln>
            <a:noFill/>
          </a:ln>
          <a:solidFill>
            <a:srgbClr val="000000"/>
          </a:solidFill>
          <a:uFillTx/>
          <a:latin typeface="Candara"/>
          <a:ea typeface="Candara"/>
          <a:cs typeface="Candara"/>
          <a:sym typeface="Candara"/>
        </a:defRPr>
      </a:lvl2pPr>
      <a:lvl3pPr marL="719137" marR="0" indent="-360363" algn="l" defTabSz="762000" rtl="0" latinLnBrk="0">
        <a:lnSpc>
          <a:spcPct val="100000"/>
        </a:lnSpc>
        <a:spcBef>
          <a:spcPts val="400"/>
        </a:spcBef>
        <a:spcAft>
          <a:spcPts val="0"/>
        </a:spcAft>
        <a:buClrTx/>
        <a:buSzPct val="100000"/>
        <a:buFontTx/>
        <a:buChar char="•"/>
        <a:tabLst/>
        <a:defRPr b="0" baseline="0" cap="none" i="0" spc="0" strike="noStrike" sz="2000" u="none">
          <a:ln>
            <a:noFill/>
          </a:ln>
          <a:solidFill>
            <a:srgbClr val="000000"/>
          </a:solidFill>
          <a:uFillTx/>
          <a:latin typeface="Candara"/>
          <a:ea typeface="Candara"/>
          <a:cs typeface="Candara"/>
          <a:sym typeface="Candara"/>
        </a:defRPr>
      </a:lvl3pPr>
      <a:lvl4pPr marL="0" marR="0" indent="533400" algn="l" defTabSz="762000" rtl="0" latinLnBrk="0">
        <a:lnSpc>
          <a:spcPct val="100000"/>
        </a:lnSpc>
        <a:spcBef>
          <a:spcPts val="400"/>
        </a:spcBef>
        <a:spcAft>
          <a:spcPts val="0"/>
        </a:spcAft>
        <a:buClrTx/>
        <a:buSzTx/>
        <a:buFontTx/>
        <a:buNone/>
        <a:tabLst/>
        <a:defRPr b="0" baseline="0" cap="none" i="0" spc="0" strike="noStrike" sz="2000" u="none">
          <a:ln>
            <a:noFill/>
          </a:ln>
          <a:solidFill>
            <a:srgbClr val="000000"/>
          </a:solidFill>
          <a:uFillTx/>
          <a:latin typeface="Candara"/>
          <a:ea typeface="Candara"/>
          <a:cs typeface="Candara"/>
          <a:sym typeface="Candara"/>
        </a:defRPr>
      </a:lvl4pPr>
      <a:lvl5pPr marL="2171700" marR="0" indent="-342900" algn="l" defTabSz="762000" rtl="0" latinLnBrk="0">
        <a:lnSpc>
          <a:spcPct val="100000"/>
        </a:lnSpc>
        <a:spcBef>
          <a:spcPts val="400"/>
        </a:spcBef>
        <a:spcAft>
          <a:spcPts val="0"/>
        </a:spcAft>
        <a:buClrTx/>
        <a:buSzPct val="100000"/>
        <a:buFontTx/>
        <a:buChar char="•"/>
        <a:tabLst/>
        <a:defRPr b="0" baseline="0" cap="none" i="0" spc="0" strike="noStrike" sz="2000" u="none">
          <a:ln>
            <a:noFill/>
          </a:ln>
          <a:solidFill>
            <a:srgbClr val="000000"/>
          </a:solidFill>
          <a:uFillTx/>
          <a:latin typeface="Candara"/>
          <a:ea typeface="Candara"/>
          <a:cs typeface="Candara"/>
          <a:sym typeface="Candara"/>
        </a:defRPr>
      </a:lvl5pPr>
      <a:lvl6pPr marL="2514600" marR="0" indent="-228600" algn="l" defTabSz="762000" rtl="0" latinLnBrk="0">
        <a:lnSpc>
          <a:spcPct val="100000"/>
        </a:lnSpc>
        <a:spcBef>
          <a:spcPts val="400"/>
        </a:spcBef>
        <a:spcAft>
          <a:spcPts val="0"/>
        </a:spcAft>
        <a:buClrTx/>
        <a:buSzPct val="100000"/>
        <a:buFontTx/>
        <a:buChar char="•"/>
        <a:tabLst/>
        <a:defRPr b="0" baseline="0" cap="none" i="0" spc="0" strike="noStrike" sz="2000" u="none">
          <a:ln>
            <a:noFill/>
          </a:ln>
          <a:solidFill>
            <a:srgbClr val="000000"/>
          </a:solidFill>
          <a:uFillTx/>
          <a:latin typeface="Candara"/>
          <a:ea typeface="Candara"/>
          <a:cs typeface="Candara"/>
          <a:sym typeface="Candara"/>
        </a:defRPr>
      </a:lvl6pPr>
      <a:lvl7pPr marL="2971800" marR="0" indent="-228600" algn="l" defTabSz="762000" rtl="0" latinLnBrk="0">
        <a:lnSpc>
          <a:spcPct val="100000"/>
        </a:lnSpc>
        <a:spcBef>
          <a:spcPts val="400"/>
        </a:spcBef>
        <a:spcAft>
          <a:spcPts val="0"/>
        </a:spcAft>
        <a:buClrTx/>
        <a:buSzPct val="100000"/>
        <a:buFontTx/>
        <a:buChar char="•"/>
        <a:tabLst/>
        <a:defRPr b="0" baseline="0" cap="none" i="0" spc="0" strike="noStrike" sz="2000" u="none">
          <a:ln>
            <a:noFill/>
          </a:ln>
          <a:solidFill>
            <a:srgbClr val="000000"/>
          </a:solidFill>
          <a:uFillTx/>
          <a:latin typeface="Candara"/>
          <a:ea typeface="Candara"/>
          <a:cs typeface="Candara"/>
          <a:sym typeface="Candara"/>
        </a:defRPr>
      </a:lvl7pPr>
      <a:lvl8pPr marL="3429000" marR="0" indent="-228600" algn="l" defTabSz="762000" rtl="0" latinLnBrk="0">
        <a:lnSpc>
          <a:spcPct val="100000"/>
        </a:lnSpc>
        <a:spcBef>
          <a:spcPts val="400"/>
        </a:spcBef>
        <a:spcAft>
          <a:spcPts val="0"/>
        </a:spcAft>
        <a:buClrTx/>
        <a:buSzPct val="100000"/>
        <a:buFontTx/>
        <a:buChar char="•"/>
        <a:tabLst/>
        <a:defRPr b="0" baseline="0" cap="none" i="0" spc="0" strike="noStrike" sz="2000" u="none">
          <a:ln>
            <a:noFill/>
          </a:ln>
          <a:solidFill>
            <a:srgbClr val="000000"/>
          </a:solidFill>
          <a:uFillTx/>
          <a:latin typeface="Candara"/>
          <a:ea typeface="Candara"/>
          <a:cs typeface="Candara"/>
          <a:sym typeface="Candara"/>
        </a:defRPr>
      </a:lvl8pPr>
      <a:lvl9pPr marL="3886200" marR="0" indent="-228600" algn="l" defTabSz="762000" rtl="0" latinLnBrk="0">
        <a:lnSpc>
          <a:spcPct val="100000"/>
        </a:lnSpc>
        <a:spcBef>
          <a:spcPts val="400"/>
        </a:spcBef>
        <a:spcAft>
          <a:spcPts val="0"/>
        </a:spcAft>
        <a:buClrTx/>
        <a:buSzPct val="100000"/>
        <a:buFontTx/>
        <a:buChar char="•"/>
        <a:tabLst/>
        <a:defRPr b="0" baseline="0" cap="none" i="0" spc="0" strike="noStrike" sz="2000" u="none">
          <a:ln>
            <a:noFill/>
          </a:ln>
          <a:solidFill>
            <a:srgbClr val="000000"/>
          </a:solidFill>
          <a:uFillTx/>
          <a:latin typeface="Candara"/>
          <a:ea typeface="Candara"/>
          <a:cs typeface="Candara"/>
          <a:sym typeface="Candar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ndara"/>
        </a:defRPr>
      </a:lvl1pPr>
      <a:lvl2pPr marL="0" marR="0" indent="4572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ndara"/>
        </a:defRPr>
      </a:lvl2pPr>
      <a:lvl3pPr marL="0" marR="0" indent="9144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ndar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ndar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ndar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ndar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ndar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ndar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ndar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Textfeld 1"/>
          <p:cNvSpPr txBox="1"/>
          <p:nvPr>
            <p:ph type="sldNum" sz="quarter" idx="2"/>
          </p:nvPr>
        </p:nvSpPr>
        <p:spPr>
          <a:xfrm>
            <a:off x="8622540" y="630938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0" name="Picture 2" descr="Picture 2"/>
          <p:cNvPicPr>
            <a:picLocks noChangeAspect="1"/>
          </p:cNvPicPr>
          <p:nvPr/>
        </p:nvPicPr>
        <p:blipFill>
          <a:blip r:embed="rId2">
            <a:extLst/>
          </a:blip>
          <a:stretch>
            <a:fillRect/>
          </a:stretch>
        </p:blipFill>
        <p:spPr>
          <a:xfrm>
            <a:off x="250648" y="638173"/>
            <a:ext cx="8642351" cy="4951114"/>
          </a:xfrm>
          <a:prstGeom prst="rect">
            <a:avLst/>
          </a:prstGeom>
          <a:ln w="12700">
            <a:miter lim="400000"/>
          </a:ln>
        </p:spPr>
      </p:pic>
      <p:sp>
        <p:nvSpPr>
          <p:cNvPr id="271" name="Rectangle 22"/>
          <p:cNvSpPr txBox="1"/>
          <p:nvPr/>
        </p:nvSpPr>
        <p:spPr>
          <a:xfrm>
            <a:off x="250825" y="1171575"/>
            <a:ext cx="8642350" cy="3596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4000">
                <a:solidFill>
                  <a:srgbClr val="008300"/>
                </a:solidFill>
                <a:effectLst>
                  <a:outerShdw sx="100000" sy="100000" kx="0" ky="0" algn="b" rotWithShape="0" blurRad="38100" dist="38100" dir="2700000">
                    <a:srgbClr val="000000"/>
                  </a:outerShdw>
                </a:effectLst>
                <a:latin typeface="Verdana"/>
                <a:ea typeface="Verdana"/>
                <a:cs typeface="Verdana"/>
                <a:sym typeface="Verdana"/>
              </a:defRPr>
            </a:pPr>
            <a:r>
              <a:t>DSE 203</a:t>
            </a:r>
            <a:endParaRPr sz="800"/>
          </a:p>
          <a:p>
            <a:pPr algn="ctr">
              <a:defRPr sz="2000">
                <a:latin typeface="Verdana"/>
                <a:ea typeface="Verdana"/>
                <a:cs typeface="Verdana"/>
                <a:sym typeface="Verdana"/>
              </a:defRPr>
            </a:pPr>
          </a:p>
          <a:p>
            <a:pPr algn="ctr">
              <a:defRPr sz="2000">
                <a:latin typeface="Verdana"/>
                <a:ea typeface="Verdana"/>
                <a:cs typeface="Verdana"/>
                <a:sym typeface="Verdana"/>
              </a:defRPr>
            </a:pPr>
          </a:p>
          <a:p>
            <a:pPr algn="ctr">
              <a:defRPr sz="2000">
                <a:latin typeface="Verdana"/>
                <a:ea typeface="Verdana"/>
                <a:cs typeface="Verdana"/>
                <a:sym typeface="Verdana"/>
              </a:defRPr>
            </a:pPr>
            <a:r>
              <a:t>Fall, 2017</a:t>
            </a:r>
          </a:p>
          <a:p>
            <a:pPr algn="ctr">
              <a:defRPr sz="2000">
                <a:latin typeface="Verdana"/>
                <a:ea typeface="Verdana"/>
                <a:cs typeface="Verdana"/>
                <a:sym typeface="Verdana"/>
              </a:defRPr>
            </a:pPr>
          </a:p>
          <a:p>
            <a:pPr algn="ctr">
              <a:defRPr sz="2000">
                <a:latin typeface="Verdana"/>
                <a:ea typeface="Verdana"/>
                <a:cs typeface="Verdana"/>
                <a:sym typeface="Verdana"/>
              </a:defRPr>
            </a:pPr>
          </a:p>
          <a:p>
            <a:pPr algn="ctr">
              <a:defRPr sz="2000">
                <a:latin typeface="Verdana"/>
                <a:ea typeface="Verdana"/>
                <a:cs typeface="Verdana"/>
                <a:sym typeface="Verdana"/>
              </a:defRPr>
            </a:pPr>
            <a:r>
              <a:t>Prof. </a:t>
            </a:r>
            <a:r>
              <a:t>Amarnath Gupta</a:t>
            </a:r>
          </a:p>
          <a:p>
            <a:pPr algn="ctr">
              <a:defRPr sz="2000">
                <a:latin typeface="Verdana"/>
                <a:ea typeface="Verdana"/>
                <a:cs typeface="Verdana"/>
                <a:sym typeface="Verdana"/>
              </a:defRPr>
            </a:pPr>
          </a:p>
          <a:p>
            <a:pPr algn="ctr">
              <a:defRPr sz="1200">
                <a:latin typeface="Verdana"/>
                <a:ea typeface="Verdana"/>
                <a:cs typeface="Verdana"/>
                <a:sym typeface="Verdana"/>
              </a:defRPr>
            </a:pPr>
          </a:p>
          <a:p>
            <a:pPr algn="ctr">
              <a:defRPr sz="1200">
                <a:latin typeface="Verdana"/>
                <a:ea typeface="Verdana"/>
                <a:cs typeface="Verdana"/>
                <a:sym typeface="Verdana"/>
              </a:defRPr>
            </a:pPr>
          </a:p>
          <a:p>
            <a:pPr algn="ctr">
              <a:defRPr sz="1200">
                <a:latin typeface="Verdana"/>
                <a:ea typeface="Verdana"/>
                <a:cs typeface="Verdana"/>
                <a:sym typeface="Verdana"/>
              </a:defRPr>
            </a:pPr>
            <a:r>
              <a:t>TAs: Chetan Gandotra and Ashwin Ramesh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Textfeld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6" name="Titel 1"/>
          <p:cNvSpPr txBox="1"/>
          <p:nvPr>
            <p:ph type="title"/>
          </p:nvPr>
        </p:nvSpPr>
        <p:spPr>
          <a:prstGeom prst="rect">
            <a:avLst/>
          </a:prstGeom>
        </p:spPr>
        <p:txBody>
          <a:bodyPr/>
          <a:lstStyle/>
          <a:p>
            <a:pPr/>
            <a:r>
              <a:t>2.2 System Rows and Comparing Efficiency</a:t>
            </a:r>
          </a:p>
        </p:txBody>
      </p:sp>
      <p:sp>
        <p:nvSpPr>
          <p:cNvPr id="307" name="Ex: Generate a random sample consisting of 1000 rows from the customers table and compare the query execution times.…"/>
          <p:cNvSpPr txBox="1"/>
          <p:nvPr>
            <p:ph type="body" idx="1"/>
          </p:nvPr>
        </p:nvSpPr>
        <p:spPr>
          <a:prstGeom prst="rect">
            <a:avLst/>
          </a:prstGeom>
        </p:spPr>
        <p:txBody>
          <a:bodyPr/>
          <a:lstStyle/>
          <a:p>
            <a:pPr>
              <a:defRPr sz="1800"/>
            </a:pPr>
            <a:r>
              <a:t>Ex: Generate a random sample consisting of 1000 rows from the customers table and compare the query execution times.</a:t>
            </a:r>
          </a:p>
          <a:p>
            <a:pPr>
              <a:defRPr i="1"/>
            </a:pPr>
          </a:p>
          <a:p>
            <a:pPr>
              <a:defRPr i="1"/>
            </a:pPr>
            <a:r>
              <a:t>EXPLAIN ANALYSE</a:t>
            </a:r>
          </a:p>
          <a:p>
            <a:pPr>
              <a:defRPr i="1"/>
            </a:pPr>
            <a:r>
              <a:t>SELECT * </a:t>
            </a:r>
          </a:p>
          <a:p>
            <a:pPr>
              <a:defRPr i="1"/>
            </a:pPr>
            <a:r>
              <a:t>FROM customers</a:t>
            </a:r>
          </a:p>
          <a:p>
            <a:pPr>
              <a:defRPr i="1"/>
            </a:pPr>
            <a:r>
              <a:t>ORDER BY random()</a:t>
            </a:r>
          </a:p>
          <a:p>
            <a:pPr>
              <a:defRPr i="1"/>
            </a:pPr>
            <a:r>
              <a:t>LIMIT 1000</a:t>
            </a:r>
          </a:p>
          <a:p>
            <a:pPr>
              <a:defRPr i="1"/>
            </a:pPr>
          </a:p>
          <a:p>
            <a:pPr>
              <a:defRPr i="1"/>
            </a:pPr>
            <a:r>
              <a:t>CREATE EXTENSION IF NOT EXISTS "tsm_system_rows";</a:t>
            </a:r>
          </a:p>
          <a:p>
            <a:pPr>
              <a:defRPr i="1"/>
            </a:pPr>
            <a:r>
              <a:t>EXPLAIN ANALYZE</a:t>
            </a:r>
          </a:p>
          <a:p>
            <a:pPr>
              <a:defRPr i="1"/>
            </a:pPr>
            <a:r>
              <a:t>SELECT * </a:t>
            </a:r>
          </a:p>
          <a:p>
            <a:pPr>
              <a:defRPr i="1"/>
            </a:pPr>
            <a:r>
              <a:t>FROM customers </a:t>
            </a:r>
          </a:p>
          <a:p>
            <a:pPr>
              <a:defRPr i="1"/>
            </a:pPr>
            <a:r>
              <a:t>TABLESAMPLE SYSTEM_ROWS(1000)</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Titel 1"/>
          <p:cNvSpPr txBox="1"/>
          <p:nvPr>
            <p:ph type="title"/>
          </p:nvPr>
        </p:nvSpPr>
        <p:spPr>
          <a:prstGeom prst="rect">
            <a:avLst/>
          </a:prstGeom>
        </p:spPr>
        <p:txBody>
          <a:bodyPr/>
          <a:lstStyle/>
          <a:p>
            <a:pPr/>
            <a:r>
              <a:t>3 Histograms</a:t>
            </a:r>
          </a:p>
        </p:txBody>
      </p:sp>
      <p:sp>
        <p:nvSpPr>
          <p:cNvPr id="310" name="Textplatzhalter 3"/>
          <p:cNvSpPr txBox="1"/>
          <p:nvPr>
            <p:ph type="body" idx="1"/>
          </p:nvPr>
        </p:nvSpPr>
        <p:spPr>
          <a:xfrm>
            <a:off x="251424" y="549273"/>
            <a:ext cx="8641152" cy="5310051"/>
          </a:xfrm>
          <a:prstGeom prst="rect">
            <a:avLst/>
          </a:prstGeom>
        </p:spPr>
        <p:txBody>
          <a:bodyPr/>
          <a:lstStyle/>
          <a:p>
            <a:pPr defTabSz="502920">
              <a:spcBef>
                <a:spcPts val="200"/>
              </a:spcBef>
              <a:defRPr sz="1188"/>
            </a:pPr>
            <a:r>
              <a:t>Analyze distribution with the help of charts.</a:t>
            </a:r>
          </a:p>
          <a:p>
            <a:pPr defTabSz="502920">
              <a:spcBef>
                <a:spcPts val="200"/>
              </a:spcBef>
              <a:defRPr sz="1188"/>
            </a:pPr>
          </a:p>
          <a:p>
            <a:pPr defTabSz="502920">
              <a:spcBef>
                <a:spcPts val="200"/>
              </a:spcBef>
              <a:defRPr sz="1188"/>
            </a:pPr>
            <a:r>
              <a:t>Ex: What is the distribution of orders by state and how is this related to the state’s population?</a:t>
            </a:r>
          </a:p>
          <a:p>
            <a:pPr defTabSz="502920">
              <a:spcBef>
                <a:spcPts val="300"/>
              </a:spcBef>
              <a:defRPr i="1" sz="1320"/>
            </a:pPr>
          </a:p>
          <a:p>
            <a:pPr defTabSz="502920">
              <a:spcBef>
                <a:spcPts val="300"/>
              </a:spcBef>
              <a:defRPr i="1" sz="1320"/>
            </a:pPr>
            <a:r>
              <a:t>— (4) Display the state along with number of orders and population of that state.</a:t>
            </a:r>
          </a:p>
          <a:p>
            <a:pPr defTabSz="502920">
              <a:spcBef>
                <a:spcPts val="300"/>
              </a:spcBef>
              <a:defRPr i="1" sz="1320"/>
            </a:pPr>
            <a:r>
              <a:t>SELECT State, SUM(numorders) as numorders, SUM(pop) as pop</a:t>
            </a:r>
          </a:p>
          <a:p>
            <a:pPr defTabSz="502920">
              <a:spcBef>
                <a:spcPts val="300"/>
              </a:spcBef>
              <a:defRPr i="1" sz="1320"/>
            </a:pPr>
            <a:r>
              <a:t>FROM (</a:t>
            </a:r>
          </a:p>
          <a:p>
            <a:pPr defTabSz="502920">
              <a:spcBef>
                <a:spcPts val="300"/>
              </a:spcBef>
              <a:defRPr i="1" sz="1320"/>
            </a:pPr>
            <a:r>
              <a:t>    -- (1) For each state in orders table, we find the number of orders.</a:t>
            </a:r>
          </a:p>
          <a:p>
            <a:pPr defTabSz="502920">
              <a:spcBef>
                <a:spcPts val="300"/>
              </a:spcBef>
              <a:defRPr i="1" sz="1320"/>
            </a:pPr>
            <a:r>
              <a:t>    (SELECT o.State, COUNT(*) as numorders, 0 as pop</a:t>
            </a:r>
          </a:p>
          <a:p>
            <a:pPr defTabSz="502920">
              <a:spcBef>
                <a:spcPts val="300"/>
              </a:spcBef>
              <a:defRPr i="1" sz="1320"/>
            </a:pPr>
            <a:r>
              <a:t>    FROM Orders o</a:t>
            </a:r>
          </a:p>
          <a:p>
            <a:pPr defTabSz="502920">
              <a:spcBef>
                <a:spcPts val="300"/>
              </a:spcBef>
              <a:defRPr i="1" sz="1320"/>
            </a:pPr>
            <a:r>
              <a:t>    GROUP BY o.state</a:t>
            </a:r>
          </a:p>
          <a:p>
            <a:pPr defTabSz="502920">
              <a:spcBef>
                <a:spcPts val="300"/>
              </a:spcBef>
              <a:defRPr i="1" sz="1320"/>
            </a:pPr>
            <a:r>
              <a:t>	) </a:t>
            </a:r>
          </a:p>
          <a:p>
            <a:pPr defTabSz="502920">
              <a:spcBef>
                <a:spcPts val="300"/>
              </a:spcBef>
              <a:defRPr i="1" sz="1320"/>
            </a:pPr>
            <a:r>
              <a:t>    -- (3) UNION ALL combines all rows in two tables.</a:t>
            </a:r>
          </a:p>
          <a:p>
            <a:pPr defTabSz="502920">
              <a:spcBef>
                <a:spcPts val="300"/>
              </a:spcBef>
              <a:defRPr i="1" sz="1320"/>
            </a:pPr>
            <a:r>
              <a:t>    UNION ALL</a:t>
            </a:r>
          </a:p>
          <a:p>
            <a:pPr defTabSz="502920">
              <a:spcBef>
                <a:spcPts val="300"/>
              </a:spcBef>
              <a:defRPr i="1" sz="1320"/>
            </a:pPr>
            <a:r>
              <a:t>    -- (2) For each state in zipcensus table, we find the total population.</a:t>
            </a:r>
          </a:p>
          <a:p>
            <a:pPr defTabSz="502920">
              <a:spcBef>
                <a:spcPts val="300"/>
              </a:spcBef>
              <a:defRPr i="1" sz="1320"/>
            </a:pPr>
            <a:r>
              <a:t>    (SELECT zc.stab, 0 as numorders, SUM(totpop) as pop</a:t>
            </a:r>
          </a:p>
          <a:p>
            <a:pPr defTabSz="502920">
              <a:spcBef>
                <a:spcPts val="300"/>
              </a:spcBef>
              <a:defRPr i="1" sz="1320"/>
            </a:pPr>
            <a:r>
              <a:t>     FROM ZipCensus zc</a:t>
            </a:r>
          </a:p>
          <a:p>
            <a:pPr defTabSz="502920">
              <a:spcBef>
                <a:spcPts val="300"/>
              </a:spcBef>
              <a:defRPr i="1" sz="1320"/>
            </a:pPr>
            <a:r>
              <a:t>     GROUP BY zc.stab</a:t>
            </a:r>
          </a:p>
          <a:p>
            <a:pPr defTabSz="502920">
              <a:spcBef>
                <a:spcPts val="300"/>
              </a:spcBef>
              <a:defRPr i="1" sz="1320"/>
            </a:pPr>
            <a:r>
              <a:t>    )</a:t>
            </a:r>
          </a:p>
          <a:p>
            <a:pPr defTabSz="502920">
              <a:spcBef>
                <a:spcPts val="300"/>
              </a:spcBef>
              <a:defRPr i="1" sz="1320"/>
            </a:pPr>
            <a:r>
              <a:t>) summary</a:t>
            </a:r>
          </a:p>
          <a:p>
            <a:pPr defTabSz="502920">
              <a:spcBef>
                <a:spcPts val="300"/>
              </a:spcBef>
              <a:defRPr i="1" sz="1320"/>
            </a:pPr>
            <a:r>
              <a:t>GROUP BY State</a:t>
            </a:r>
          </a:p>
          <a:p>
            <a:pPr defTabSz="502920">
              <a:spcBef>
                <a:spcPts val="300"/>
              </a:spcBef>
              <a:defRPr i="1" sz="1320"/>
            </a:pPr>
            <a:r>
              <a:t>-- (5) Arrange the rows in descending order of number of orders</a:t>
            </a:r>
          </a:p>
          <a:p>
            <a:pPr defTabSz="502920">
              <a:spcBef>
                <a:spcPts val="300"/>
              </a:spcBef>
              <a:defRPr i="1" sz="1320"/>
            </a:pPr>
            <a:r>
              <a:t>ORDER BY numorders DESC</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Marketing and sales efforts are focused on the northeast because New York and New Jersey have larger numbers of orders.…"/>
          <p:cNvSpPr txBox="1"/>
          <p:nvPr/>
        </p:nvSpPr>
        <p:spPr>
          <a:xfrm>
            <a:off x="378424" y="4382370"/>
            <a:ext cx="8641152" cy="136069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45381" indent="-145381" defTabSz="457200">
              <a:buSzPct val="100000"/>
              <a:buChar char="•"/>
              <a:defRPr sz="1450">
                <a:latin typeface="+mn-lt"/>
                <a:ea typeface="+mn-ea"/>
                <a:cs typeface="+mn-cs"/>
                <a:sym typeface="Helvetica"/>
              </a:defRPr>
            </a:pPr>
            <a:r>
              <a:t>Marketing and sales efforts are focused on the northeast because New York and New Jersey have larger numbers of orders. </a:t>
            </a:r>
          </a:p>
          <a:p>
            <a:pPr marL="145381" indent="-145381" defTabSz="457200">
              <a:buSzPct val="100000"/>
              <a:buChar char="•"/>
              <a:defRPr sz="1450">
                <a:latin typeface="+mn-lt"/>
                <a:ea typeface="+mn-ea"/>
                <a:cs typeface="+mn-cs"/>
                <a:sym typeface="Helvetica"/>
              </a:defRPr>
            </a:pPr>
            <a:r>
              <a:t>California, which has the largest population, is third in number of orders.</a:t>
            </a:r>
          </a:p>
        </p:txBody>
      </p:sp>
      <p:sp>
        <p:nvSpPr>
          <p:cNvPr id="313" name="Body"/>
          <p:cNvSpPr txBox="1"/>
          <p:nvPr>
            <p:ph type="body" idx="1"/>
          </p:nvPr>
        </p:nvSpPr>
        <p:spPr>
          <a:xfrm>
            <a:off x="251423" y="549273"/>
            <a:ext cx="8641153" cy="3755243"/>
          </a:xfrm>
          <a:prstGeom prst="rect">
            <a:avLst/>
          </a:prstGeom>
        </p:spPr>
        <p:txBody>
          <a:bodyPr/>
          <a:lstStyle/>
          <a:p>
            <a:pPr defTabSz="746760">
              <a:defRPr sz="1960"/>
            </a:pPr>
          </a:p>
          <a:p>
            <a:pPr defTabSz="746760">
              <a:defRPr sz="1960"/>
            </a:pPr>
          </a:p>
          <a:p>
            <a:pPr defTabSz="746760">
              <a:defRPr sz="1960"/>
            </a:pPr>
          </a:p>
          <a:p>
            <a:pPr defTabSz="746760">
              <a:defRPr sz="1960"/>
            </a:pPr>
          </a:p>
          <a:p>
            <a:pPr defTabSz="746760">
              <a:defRPr sz="1960"/>
            </a:pPr>
          </a:p>
          <a:p>
            <a:pPr defTabSz="746760">
              <a:defRPr sz="1960"/>
            </a:pPr>
          </a:p>
          <a:p>
            <a:pPr defTabSz="746760">
              <a:defRPr sz="1960"/>
            </a:pPr>
          </a:p>
          <a:p>
            <a:pPr defTabSz="746760">
              <a:defRPr sz="1960"/>
            </a:pPr>
          </a:p>
          <a:p>
            <a:pPr defTabSz="746760">
              <a:defRPr sz="1960"/>
            </a:pPr>
          </a:p>
          <a:p>
            <a:pPr defTabSz="746760">
              <a:defRPr sz="1960"/>
            </a:pPr>
          </a:p>
        </p:txBody>
      </p:sp>
      <p:sp>
        <p:nvSpPr>
          <p:cNvPr id="3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Observations"/>
          <p:cNvSpPr txBox="1"/>
          <p:nvPr>
            <p:ph type="title"/>
          </p:nvPr>
        </p:nvSpPr>
        <p:spPr>
          <a:prstGeom prst="rect">
            <a:avLst/>
          </a:prstGeom>
        </p:spPr>
        <p:txBody>
          <a:bodyPr/>
          <a:lstStyle/>
          <a:p>
            <a:pPr/>
            <a:r>
              <a:t>Observations</a:t>
            </a:r>
          </a:p>
        </p:txBody>
      </p:sp>
      <p:pic>
        <p:nvPicPr>
          <p:cNvPr id="316" name="1_Histograms.png" descr="1_Histograms.png"/>
          <p:cNvPicPr>
            <a:picLocks noChangeAspect="1"/>
          </p:cNvPicPr>
          <p:nvPr/>
        </p:nvPicPr>
        <p:blipFill>
          <a:blip r:embed="rId2">
            <a:extLst/>
          </a:blip>
          <a:stretch>
            <a:fillRect/>
          </a:stretch>
        </p:blipFill>
        <p:spPr>
          <a:xfrm>
            <a:off x="685800" y="501650"/>
            <a:ext cx="8026400" cy="35687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2"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Textfeld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Titel 1"/>
          <p:cNvSpPr txBox="1"/>
          <p:nvPr>
            <p:ph type="title"/>
          </p:nvPr>
        </p:nvSpPr>
        <p:spPr>
          <a:prstGeom prst="rect">
            <a:avLst/>
          </a:prstGeom>
        </p:spPr>
        <p:txBody>
          <a:bodyPr/>
          <a:lstStyle/>
          <a:p>
            <a:pPr/>
            <a:r>
              <a:t>3.1 Histogram of Counts</a:t>
            </a:r>
          </a:p>
        </p:txBody>
      </p:sp>
      <p:sp>
        <p:nvSpPr>
          <p:cNvPr id="320" name="Ex: What is the number of order lines where the product occurs once (overall), twice, and so on?…"/>
          <p:cNvSpPr txBox="1"/>
          <p:nvPr>
            <p:ph type="body" idx="1"/>
          </p:nvPr>
        </p:nvSpPr>
        <p:spPr>
          <a:prstGeom prst="rect">
            <a:avLst/>
          </a:prstGeom>
        </p:spPr>
        <p:txBody>
          <a:bodyPr/>
          <a:lstStyle/>
          <a:p>
            <a:pPr>
              <a:defRPr sz="1800"/>
            </a:pPr>
            <a:r>
              <a:t>Ex: What is the number of order lines where the product occurs once (overall), twice, and so on?</a:t>
            </a:r>
          </a:p>
          <a:p>
            <a:pPr>
              <a:defRPr sz="1800"/>
            </a:pPr>
          </a:p>
          <a:p>
            <a:pPr>
              <a:defRPr i="1"/>
            </a:pPr>
            <a:r>
              <a:t>-- (2) Group by number of order lines and find the product count</a:t>
            </a:r>
          </a:p>
          <a:p>
            <a:pPr>
              <a:defRPr i="1"/>
            </a:pPr>
            <a:r>
              <a:t>SELECT numol, COUNT(*) as numprods, MIN(ProductId), MAX(ProductId)</a:t>
            </a:r>
          </a:p>
          <a:p>
            <a:pPr>
              <a:defRPr i="1"/>
            </a:pPr>
            <a:r>
              <a:t>FROM (</a:t>
            </a:r>
          </a:p>
          <a:p>
            <a:pPr>
              <a:defRPr i="1"/>
            </a:pPr>
            <a:r>
              <a:t>	-- (1) Find the number of order lines where each product appears - group by ProductId</a:t>
            </a:r>
          </a:p>
          <a:p>
            <a:pPr>
              <a:defRPr i="1"/>
            </a:pPr>
            <a:r>
              <a:t>	SELECT ProductId, COUNT(*) as numol</a:t>
            </a:r>
          </a:p>
          <a:p>
            <a:pPr>
              <a:defRPr i="1"/>
            </a:pPr>
            <a:r>
              <a:t>	FROM OrderLines</a:t>
            </a:r>
          </a:p>
          <a:p>
            <a:pPr>
              <a:defRPr i="1"/>
            </a:pPr>
            <a:r>
              <a:t>	GROUP BY ProductId</a:t>
            </a:r>
          </a:p>
          <a:p>
            <a:pPr>
              <a:defRPr i="1"/>
            </a:pPr>
            <a:r>
              <a:t>) op</a:t>
            </a:r>
          </a:p>
          <a:p>
            <a:pPr>
              <a:defRPr i="1"/>
            </a:pPr>
            <a:r>
              <a:t>GROUP BY numol</a:t>
            </a:r>
          </a:p>
          <a:p>
            <a:pPr>
              <a:defRPr i="1"/>
            </a:pPr>
            <a:r>
              <a:t>ORDER BY numol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Textfeld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3" name="Titel 1"/>
          <p:cNvSpPr txBox="1"/>
          <p:nvPr>
            <p:ph type="title"/>
          </p:nvPr>
        </p:nvSpPr>
        <p:spPr>
          <a:prstGeom prst="rect">
            <a:avLst/>
          </a:prstGeom>
        </p:spPr>
        <p:txBody>
          <a:bodyPr/>
          <a:lstStyle/>
          <a:p>
            <a:pPr/>
            <a:r>
              <a:t>Observations</a:t>
            </a:r>
          </a:p>
        </p:txBody>
      </p:sp>
      <p:sp>
        <p:nvSpPr>
          <p:cNvPr id="324" name="Find the most common product/products from this table"/>
          <p:cNvSpPr txBox="1"/>
          <p:nvPr>
            <p:ph type="body" sz="quarter" idx="1"/>
          </p:nvPr>
        </p:nvSpPr>
        <p:spPr>
          <a:xfrm>
            <a:off x="251423" y="549273"/>
            <a:ext cx="8641153" cy="691861"/>
          </a:xfrm>
          <a:prstGeom prst="rect">
            <a:avLst/>
          </a:prstGeom>
        </p:spPr>
        <p:txBody>
          <a:bodyPr/>
          <a:lstStyle>
            <a:lvl1pPr marL="180473" indent="-180473">
              <a:buSzPct val="100000"/>
              <a:buChar char="•"/>
              <a:defRPr sz="1800"/>
            </a:lvl1pPr>
          </a:lstStyle>
          <a:p>
            <a:pPr/>
            <a:r>
              <a:t>Find the most common product/products from this table</a:t>
            </a:r>
          </a:p>
        </p:txBody>
      </p:sp>
      <p:sp>
        <p:nvSpPr>
          <p:cNvPr id="325" name="The last row of the table has the most common product, whose ID is 12820 and appears in 18,648 order lines."/>
          <p:cNvSpPr txBox="1"/>
          <p:nvPr/>
        </p:nvSpPr>
        <p:spPr>
          <a:xfrm>
            <a:off x="378423" y="888275"/>
            <a:ext cx="8641153" cy="90121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39140">
              <a:spcBef>
                <a:spcPts val="400"/>
              </a:spcBef>
              <a:defRPr sz="1746"/>
            </a:lvl1pPr>
          </a:lstStyle>
          <a:p>
            <a:pPr/>
            <a:r>
              <a:t>The last row of the table has the most common product, whose ID is 12820 and appears in 18,648 order lines. </a:t>
            </a:r>
          </a:p>
        </p:txBody>
      </p:sp>
      <p:sp>
        <p:nvSpPr>
          <p:cNvPr id="326" name="Find the least common product/products"/>
          <p:cNvSpPr txBox="1"/>
          <p:nvPr/>
        </p:nvSpPr>
        <p:spPr>
          <a:xfrm>
            <a:off x="251423" y="1463869"/>
            <a:ext cx="8641153" cy="99016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75059" indent="-175059" defTabSz="739140">
              <a:spcBef>
                <a:spcPts val="400"/>
              </a:spcBef>
              <a:buSzPct val="100000"/>
              <a:buChar char="•"/>
              <a:defRPr sz="1746"/>
            </a:pPr>
          </a:p>
          <a:p>
            <a:pPr marL="175059" indent="-175059" defTabSz="739140">
              <a:spcBef>
                <a:spcPts val="400"/>
              </a:spcBef>
              <a:buSzPct val="100000"/>
              <a:buChar char="•"/>
              <a:defRPr sz="1746"/>
            </a:pPr>
            <a:r>
              <a:t>Find the least common product/products</a:t>
            </a:r>
          </a:p>
        </p:txBody>
      </p:sp>
      <p:sp>
        <p:nvSpPr>
          <p:cNvPr id="327" name="The least common products are in the first row, there are 933 that occur only once."/>
          <p:cNvSpPr txBox="1"/>
          <p:nvPr/>
        </p:nvSpPr>
        <p:spPr>
          <a:xfrm>
            <a:off x="378423" y="2073469"/>
            <a:ext cx="8641153" cy="4535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54380">
              <a:spcBef>
                <a:spcPts val="400"/>
              </a:spcBef>
              <a:defRPr sz="1782"/>
            </a:lvl1pPr>
          </a:lstStyle>
          <a:p>
            <a:pPr/>
            <a:r>
              <a:t>The least common products are in the first row, there are 933 that occur only once.</a:t>
            </a:r>
          </a:p>
        </p:txBody>
      </p:sp>
      <p:sp>
        <p:nvSpPr>
          <p:cNvPr id="328" name="How many different values of ProductId are there?"/>
          <p:cNvSpPr txBox="1"/>
          <p:nvPr/>
        </p:nvSpPr>
        <p:spPr>
          <a:xfrm>
            <a:off x="378423" y="2803771"/>
            <a:ext cx="8641153" cy="6918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180473" indent="-180473" defTabSz="762000">
              <a:spcBef>
                <a:spcPts val="400"/>
              </a:spcBef>
              <a:buSzPct val="100000"/>
              <a:buChar char="•"/>
              <a:defRPr sz="1800"/>
            </a:lvl1pPr>
          </a:lstStyle>
          <a:p>
            <a:pPr/>
            <a:r>
              <a:t>How many different values of ProductId are there?</a:t>
            </a:r>
          </a:p>
        </p:txBody>
      </p:sp>
      <p:sp>
        <p:nvSpPr>
          <p:cNvPr id="329" name="Sum all values in the number of products column - 4,040"/>
          <p:cNvSpPr txBox="1"/>
          <p:nvPr/>
        </p:nvSpPr>
        <p:spPr>
          <a:xfrm>
            <a:off x="378423" y="3129449"/>
            <a:ext cx="8641153" cy="4535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62000">
              <a:spcBef>
                <a:spcPts val="400"/>
              </a:spcBef>
              <a:defRPr sz="1800"/>
            </a:lvl1pPr>
          </a:lstStyle>
          <a:p>
            <a:pPr/>
            <a:r>
              <a:t>Sum all values in the number of products column - 4,040</a:t>
            </a:r>
          </a:p>
        </p:txBody>
      </p:sp>
      <p:sp>
        <p:nvSpPr>
          <p:cNvPr id="330" name="How many order lines?"/>
          <p:cNvSpPr txBox="1"/>
          <p:nvPr/>
        </p:nvSpPr>
        <p:spPr>
          <a:xfrm>
            <a:off x="378423" y="3772395"/>
            <a:ext cx="8641153" cy="69186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180473" indent="-180473" defTabSz="762000">
              <a:spcBef>
                <a:spcPts val="400"/>
              </a:spcBef>
              <a:buSzPct val="100000"/>
              <a:buChar char="•"/>
              <a:defRPr sz="1800"/>
            </a:lvl1pPr>
          </a:lstStyle>
          <a:p>
            <a:pPr/>
            <a:r>
              <a:t>How many order lines? </a:t>
            </a:r>
          </a:p>
        </p:txBody>
      </p:sp>
      <p:sp>
        <p:nvSpPr>
          <p:cNvPr id="331" name="Sum of the product of the first two columns - 286,017"/>
          <p:cNvSpPr txBox="1"/>
          <p:nvPr/>
        </p:nvSpPr>
        <p:spPr>
          <a:xfrm>
            <a:off x="378423" y="4089895"/>
            <a:ext cx="8641153" cy="4535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62000">
              <a:spcBef>
                <a:spcPts val="400"/>
              </a:spcBef>
              <a:defRPr sz="1800"/>
            </a:lvl1pPr>
          </a:lstStyle>
          <a:p>
            <a:pPr/>
            <a:r>
              <a:t>Sum of the product of the first two columns - 286,017</a:t>
            </a:r>
          </a:p>
        </p:txBody>
      </p:sp>
      <p:sp>
        <p:nvSpPr>
          <p:cNvPr id="332" name="Hence, average number of order lines per product = 70.8…"/>
          <p:cNvSpPr txBox="1"/>
          <p:nvPr/>
        </p:nvSpPr>
        <p:spPr>
          <a:xfrm>
            <a:off x="378423" y="4752546"/>
            <a:ext cx="8641153" cy="10118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80473" indent="-180473" defTabSz="762000">
              <a:spcBef>
                <a:spcPts val="400"/>
              </a:spcBef>
              <a:buSzPct val="100000"/>
              <a:buChar char="•"/>
              <a:defRPr sz="1800"/>
            </a:pPr>
            <a:r>
              <a:t>Hence, average number of order lines per product = 70.8</a:t>
            </a:r>
          </a:p>
          <a:p>
            <a:pPr defTabSz="762000">
              <a:spcBef>
                <a:spcPts val="400"/>
              </a:spcBef>
              <a:defRPr sz="1800"/>
            </a:pPr>
            <a:r>
              <a:t>i.e, a given product occurs in 70.8 order lines, on average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3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3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3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3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4" grpId="1"/>
      <p:bldP build="whole" bldLvl="1" animBg="1" rev="0" advAuto="0" spid="329" grpId="6"/>
      <p:bldP build="whole" bldLvl="1" animBg="1" rev="0" advAuto="0" spid="327" grpId="4"/>
      <p:bldP build="whole" bldLvl="1" animBg="1" rev="0" advAuto="0" spid="325" grpId="2"/>
      <p:bldP build="whole" bldLvl="1" animBg="1" rev="0" advAuto="0" spid="330" grpId="7"/>
      <p:bldP build="whole" bldLvl="1" animBg="1" rev="0" advAuto="0" spid="331" grpId="8"/>
      <p:bldP build="whole" bldLvl="1" animBg="1" rev="0" advAuto="0" spid="332" grpId="9"/>
      <p:bldP build="whole" bldLvl="1" animBg="1" rev="0" advAuto="0" spid="326" grpId="3"/>
      <p:bldP build="whole" bldLvl="1" animBg="1" rev="0" advAuto="0" spid="328" grpId="5"/>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Textfeld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5" name="Titel 1"/>
          <p:cNvSpPr txBox="1"/>
          <p:nvPr>
            <p:ph type="title"/>
          </p:nvPr>
        </p:nvSpPr>
        <p:spPr>
          <a:prstGeom prst="rect">
            <a:avLst/>
          </a:prstGeom>
        </p:spPr>
        <p:txBody>
          <a:bodyPr/>
          <a:lstStyle/>
          <a:p>
            <a:pPr/>
            <a:r>
              <a:t>3.2 Cumulative Histograms of Counts</a:t>
            </a:r>
          </a:p>
        </p:txBody>
      </p:sp>
      <p:sp>
        <p:nvSpPr>
          <p:cNvPr id="336" name="Ex: What proportion of products account for half of all order lines?…"/>
          <p:cNvSpPr txBox="1"/>
          <p:nvPr>
            <p:ph type="body" idx="1"/>
          </p:nvPr>
        </p:nvSpPr>
        <p:spPr>
          <a:prstGeom prst="rect">
            <a:avLst/>
          </a:prstGeom>
        </p:spPr>
        <p:txBody>
          <a:bodyPr/>
          <a:lstStyle/>
          <a:p>
            <a:pPr defTabSz="472440">
              <a:spcBef>
                <a:spcPts val="200"/>
              </a:spcBef>
              <a:defRPr sz="1116"/>
            </a:pPr>
            <a:r>
              <a:t>Ex: What proportion of products account for half of all order lines?</a:t>
            </a:r>
          </a:p>
          <a:p>
            <a:pPr defTabSz="472440">
              <a:spcBef>
                <a:spcPts val="200"/>
              </a:spcBef>
              <a:defRPr i="1" sz="1240"/>
            </a:pPr>
            <a:r>
              <a:t>WITH counts AS (</a:t>
            </a:r>
          </a:p>
          <a:p>
            <a:pPr defTabSz="472440">
              <a:spcBef>
                <a:spcPts val="200"/>
              </a:spcBef>
              <a:defRPr i="1" sz="1240"/>
            </a:pPr>
            <a:r>
              <a:t>				-- (2) Group by number of order lines and find the product count</a:t>
            </a:r>
          </a:p>
          <a:p>
            <a:pPr defTabSz="472440">
              <a:spcBef>
                <a:spcPts val="200"/>
              </a:spcBef>
              <a:defRPr i="1" sz="1240"/>
            </a:pPr>
            <a:r>
              <a:t>				SELECT numol, COUNT(*) as numprods, </a:t>
            </a:r>
          </a:p>
          <a:p>
            <a:pPr defTabSz="472440">
              <a:spcBef>
                <a:spcPts val="200"/>
              </a:spcBef>
              <a:defRPr i="1" sz="1240"/>
            </a:pPr>
            <a:r>
              <a:t>					-- (4) Find cumulative number of order lines. </a:t>
            </a:r>
          </a:p>
          <a:p>
            <a:pPr defTabSz="472440">
              <a:spcBef>
                <a:spcPts val="200"/>
              </a:spcBef>
              <a:defRPr i="1" sz="1240"/>
            </a:pPr>
            <a:r>
              <a:t>					SUM(COUNT(*) * numol) OVER (ORDER BY numol) AS cumulative_numol, </a:t>
            </a:r>
          </a:p>
          <a:p>
            <a:pPr defTabSz="472440">
              <a:spcBef>
                <a:spcPts val="200"/>
              </a:spcBef>
              <a:defRPr i="1" sz="1240"/>
            </a:pPr>
            <a:r>
              <a:t>					-- (3) Find cumulative number of products.</a:t>
            </a:r>
          </a:p>
          <a:p>
            <a:pPr defTabSz="472440">
              <a:spcBef>
                <a:spcPts val="200"/>
              </a:spcBef>
              <a:defRPr i="1" sz="1240"/>
            </a:pPr>
            <a:r>
              <a:t>					SUM(COUNT(*)) OVER (ORDER BY numol) AS cumulative_numprods</a:t>
            </a:r>
          </a:p>
          <a:p>
            <a:pPr defTabSz="472440">
              <a:spcBef>
                <a:spcPts val="200"/>
              </a:spcBef>
              <a:defRPr i="1" sz="1240"/>
            </a:pPr>
            <a:r>
              <a:t>				FROM (</a:t>
            </a:r>
          </a:p>
          <a:p>
            <a:pPr defTabSz="472440">
              <a:spcBef>
                <a:spcPts val="200"/>
              </a:spcBef>
              <a:defRPr i="1" sz="1240"/>
            </a:pPr>
            <a:r>
              <a:t>					-- (1) Find the number of order lines where each product appears</a:t>
            </a:r>
          </a:p>
          <a:p>
            <a:pPr defTabSz="472440">
              <a:spcBef>
                <a:spcPts val="200"/>
              </a:spcBef>
              <a:defRPr i="1" sz="1240"/>
            </a:pPr>
            <a:r>
              <a:t>					SELECT ProductId, COUNT(*) as numol</a:t>
            </a:r>
          </a:p>
          <a:p>
            <a:pPr defTabSz="472440">
              <a:spcBef>
                <a:spcPts val="200"/>
              </a:spcBef>
              <a:defRPr i="1" sz="1240"/>
            </a:pPr>
            <a:r>
              <a:t>					FROM OrderLines</a:t>
            </a:r>
          </a:p>
          <a:p>
            <a:pPr defTabSz="472440">
              <a:spcBef>
                <a:spcPts val="200"/>
              </a:spcBef>
              <a:defRPr i="1" sz="1240"/>
            </a:pPr>
            <a:r>
              <a:t>					GROUP BY ProductId</a:t>
            </a:r>
          </a:p>
          <a:p>
            <a:pPr defTabSz="472440">
              <a:spcBef>
                <a:spcPts val="200"/>
              </a:spcBef>
              <a:defRPr i="1" sz="1240"/>
            </a:pPr>
            <a:r>
              <a:t>				) op</a:t>
            </a:r>
          </a:p>
          <a:p>
            <a:pPr defTabSz="472440">
              <a:spcBef>
                <a:spcPts val="200"/>
              </a:spcBef>
              <a:defRPr i="1" sz="1240"/>
            </a:pPr>
            <a:r>
              <a:t>	            GROUP BY numol</a:t>
            </a:r>
          </a:p>
          <a:p>
            <a:pPr defTabSz="472440">
              <a:spcBef>
                <a:spcPts val="200"/>
              </a:spcBef>
              <a:defRPr i="1" sz="1240"/>
            </a:pPr>
            <a:r>
              <a:t>				ORDER BY numol</a:t>
            </a:r>
          </a:p>
          <a:p>
            <a:pPr defTabSz="472440">
              <a:spcBef>
                <a:spcPts val="200"/>
              </a:spcBef>
              <a:defRPr i="1" sz="1240"/>
            </a:pPr>
            <a:r>
              <a:t>	            )</a:t>
            </a:r>
          </a:p>
          <a:p>
            <a:pPr defTabSz="472440">
              <a:spcBef>
                <a:spcPts val="200"/>
              </a:spcBef>
              <a:defRPr i="1" sz="1240"/>
            </a:pPr>
            <a:r>
              <a:t>SELECT numol, numprods, cumulative_numol, cumulative_numprods, </a:t>
            </a:r>
          </a:p>
          <a:p>
            <a:pPr defTabSz="472440">
              <a:spcBef>
                <a:spcPts val="200"/>
              </a:spcBef>
              <a:defRPr i="1" sz="1240"/>
            </a:pPr>
            <a:r>
              <a:t>		-- (5) Convert the cumulative sums to percentage</a:t>
            </a:r>
          </a:p>
          <a:p>
            <a:pPr defTabSz="472440">
              <a:spcBef>
                <a:spcPts val="200"/>
              </a:spcBef>
              <a:defRPr i="1" sz="1240"/>
            </a:pPr>
            <a:r>
              <a:t>		(cumulative_numol/286017 * 100)::decimal(5,1) AS percentage_cumulative_numol, </a:t>
            </a:r>
          </a:p>
          <a:p>
            <a:pPr defTabSz="472440">
              <a:spcBef>
                <a:spcPts val="200"/>
              </a:spcBef>
              <a:defRPr i="1" sz="1240"/>
            </a:pPr>
            <a:r>
              <a:t>		(cumulative_numprods/4040 * 100)::decimal(5,1) AS percentage_cumulative_numprods</a:t>
            </a:r>
          </a:p>
          <a:p>
            <a:pPr defTabSz="472440">
              <a:spcBef>
                <a:spcPts val="200"/>
              </a:spcBef>
              <a:defRPr i="1" sz="1240"/>
            </a:pPr>
            <a:r>
              <a:t>FROM counts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Textfeld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9" name="Titel 1"/>
          <p:cNvSpPr txBox="1"/>
          <p:nvPr>
            <p:ph type="title"/>
          </p:nvPr>
        </p:nvSpPr>
        <p:spPr>
          <a:prstGeom prst="rect">
            <a:avLst/>
          </a:prstGeom>
        </p:spPr>
        <p:txBody>
          <a:bodyPr/>
          <a:lstStyle/>
          <a:p>
            <a:pPr/>
            <a:r>
              <a:t>Observations</a:t>
            </a:r>
          </a:p>
        </p:txBody>
      </p:sp>
      <p:sp>
        <p:nvSpPr>
          <p:cNvPr id="340" name="Products with six or fewer order lines account for 65.0% of all products. However, they appear in only 2.2% of order lines.…"/>
          <p:cNvSpPr txBox="1"/>
          <p:nvPr>
            <p:ph type="body" idx="1"/>
          </p:nvPr>
        </p:nvSpPr>
        <p:spPr>
          <a:prstGeom prst="rect">
            <a:avLst/>
          </a:prstGeom>
        </p:spPr>
        <p:txBody>
          <a:bodyPr/>
          <a:lstStyle/>
          <a:p>
            <a:pPr marL="180473" indent="-180473">
              <a:buSzPct val="100000"/>
              <a:buChar char="•"/>
              <a:defRPr sz="1800"/>
            </a:pPr>
            <a:r>
              <a:t>Products with six or fewer order lines account for 65.0% of all products. However, they appear in only 2.2% of order lines.</a:t>
            </a:r>
          </a:p>
          <a:p>
            <a:pPr>
              <a:defRPr sz="1800"/>
            </a:pPr>
          </a:p>
          <a:p>
            <a:pPr marL="180473" indent="-180473">
              <a:buSzPct val="100000"/>
              <a:buChar char="•"/>
              <a:defRPr sz="1800"/>
            </a:pPr>
            <a:r>
              <a:t>Cumulative percentage of orderlines is 50% in row 332 (out of 385), which shows that 98.7% of all products account for half the order lines, so 1.3% accounts for the other half.</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Textfeld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3" name="Titel 1"/>
          <p:cNvSpPr txBox="1"/>
          <p:nvPr>
            <p:ph type="title"/>
          </p:nvPr>
        </p:nvSpPr>
        <p:spPr>
          <a:prstGeom prst="rect">
            <a:avLst/>
          </a:prstGeom>
        </p:spPr>
        <p:txBody>
          <a:bodyPr/>
          <a:lstStyle/>
          <a:p>
            <a:pPr/>
            <a:r>
              <a:t>3.3 Histograms (Frequencies) for Numeric Values</a:t>
            </a:r>
          </a:p>
        </p:txBody>
      </p:sp>
      <p:sp>
        <p:nvSpPr>
          <p:cNvPr id="344" name="Ex: How many different values does totalprice take on?…"/>
          <p:cNvSpPr txBox="1"/>
          <p:nvPr>
            <p:ph type="body" idx="1"/>
          </p:nvPr>
        </p:nvSpPr>
        <p:spPr>
          <a:prstGeom prst="rect">
            <a:avLst/>
          </a:prstGeom>
        </p:spPr>
        <p:txBody>
          <a:bodyPr/>
          <a:lstStyle/>
          <a:p>
            <a:pPr defTabSz="594359">
              <a:spcBef>
                <a:spcPts val="300"/>
              </a:spcBef>
              <a:defRPr sz="1403"/>
            </a:pPr>
            <a:r>
              <a:t>Ex: How many different values does totalprice take on?</a:t>
            </a:r>
          </a:p>
          <a:p>
            <a:pPr marL="140769" indent="-140769" defTabSz="594359">
              <a:spcBef>
                <a:spcPts val="300"/>
              </a:spcBef>
              <a:buSzPct val="100000"/>
              <a:buChar char="•"/>
              <a:defRPr sz="1403"/>
            </a:pPr>
            <a:r>
              <a:t>TotalPrice has over 4,000 values</a:t>
            </a:r>
          </a:p>
          <a:p>
            <a:pPr marL="140769" indent="-140769" defTabSz="594359">
              <a:spcBef>
                <a:spcPts val="300"/>
              </a:spcBef>
              <a:buSzPct val="100000"/>
              <a:buChar char="•"/>
              <a:defRPr sz="1403"/>
            </a:pPr>
            <a:r>
              <a:t>Solution: Group them into ranges</a:t>
            </a:r>
          </a:p>
          <a:p>
            <a:pPr marL="140769" indent="-140769" defTabSz="594359">
              <a:spcBef>
                <a:spcPts val="300"/>
              </a:spcBef>
              <a:buSzPct val="100000"/>
              <a:buChar char="•"/>
              <a:defRPr sz="1403"/>
            </a:pPr>
          </a:p>
          <a:p>
            <a:pPr defTabSz="594359">
              <a:spcBef>
                <a:spcPts val="300"/>
              </a:spcBef>
              <a:defRPr i="1" sz="1560"/>
            </a:pPr>
            <a:r>
              <a:t>SELECT SIGN(numdigits) * POWER(10, numdigits - 1) as lowerbound,</a:t>
            </a:r>
          </a:p>
          <a:p>
            <a:pPr defTabSz="594359">
              <a:spcBef>
                <a:spcPts val="300"/>
              </a:spcBef>
              <a:defRPr i="1" sz="1560"/>
            </a:pPr>
            <a:r>
              <a:t>		POWER(10, numdigits) as upperbound, </a:t>
            </a:r>
          </a:p>
          <a:p>
            <a:pPr defTabSz="594359">
              <a:spcBef>
                <a:spcPts val="300"/>
              </a:spcBef>
              <a:defRPr i="1" sz="1560"/>
            </a:pPr>
            <a:r>
              <a:t>        COUNT(*) as numorders, </a:t>
            </a:r>
          </a:p>
          <a:p>
            <a:pPr defTabSz="594359">
              <a:spcBef>
                <a:spcPts val="300"/>
              </a:spcBef>
              <a:defRPr i="1" sz="1560"/>
            </a:pPr>
            <a:r>
              <a:t>        MIN(TotalPrice) as min_totalprice, </a:t>
            </a:r>
          </a:p>
          <a:p>
            <a:pPr defTabSz="594359">
              <a:spcBef>
                <a:spcPts val="300"/>
              </a:spcBef>
              <a:defRPr i="1" sz="1560"/>
            </a:pPr>
            <a:r>
              <a:t>        MAX(TotalPrice) as maxtotalprice</a:t>
            </a:r>
          </a:p>
          <a:p>
            <a:pPr defTabSz="594359">
              <a:spcBef>
                <a:spcPts val="300"/>
              </a:spcBef>
              <a:defRPr i="1" sz="1560"/>
            </a:pPr>
            <a:r>
              <a:t>	FROM (SELECT (CASE WHEN TotalPrice::decimal(10,2) &gt;= 1 THEN FLOOR(1 + LOG(TotalPrice::decimal(10,2)) / LOG(10))</a:t>
            </a:r>
          </a:p>
          <a:p>
            <a:pPr defTabSz="594359">
              <a:spcBef>
                <a:spcPts val="300"/>
              </a:spcBef>
              <a:defRPr i="1" sz="1560"/>
            </a:pPr>
            <a:r>
              <a:t>						WHEN -1 &lt; TotalPrice::decimal(10,2) AND TotalPrice::decimal(10,2) &lt; 1 THEN 0</a:t>
            </a:r>
          </a:p>
          <a:p>
            <a:pPr defTabSz="594359">
              <a:spcBef>
                <a:spcPts val="300"/>
              </a:spcBef>
              <a:defRPr i="1" sz="1560"/>
            </a:pPr>
            <a:r>
              <a:t>					ELSE - FLOOR(1 + LOG(-TotalPrice::decimal(10,2)) / LOG(10)) END</a:t>
            </a:r>
          </a:p>
          <a:p>
            <a:pPr defTabSz="594359">
              <a:spcBef>
                <a:spcPts val="300"/>
              </a:spcBef>
              <a:defRPr i="1" sz="1560"/>
            </a:pPr>
            <a:r>
              <a:t>) as numdigits, TotalPrice</a:t>
            </a:r>
          </a:p>
          <a:p>
            <a:pPr defTabSz="594359">
              <a:spcBef>
                <a:spcPts val="300"/>
              </a:spcBef>
              <a:defRPr i="1" sz="1560"/>
            </a:pPr>
            <a:r>
              <a:t>FROM Orders o</a:t>
            </a:r>
          </a:p>
          <a:p>
            <a:pPr defTabSz="594359">
              <a:spcBef>
                <a:spcPts val="300"/>
              </a:spcBef>
              <a:defRPr i="1" sz="1560"/>
            </a:pPr>
            <a:r>
              <a:t>) a</a:t>
            </a:r>
          </a:p>
          <a:p>
            <a:pPr defTabSz="594359">
              <a:spcBef>
                <a:spcPts val="300"/>
              </a:spcBef>
              <a:defRPr i="1" sz="1560"/>
            </a:pPr>
            <a:r>
              <a:t>GROUP BY numdigits</a:t>
            </a:r>
          </a:p>
          <a:p>
            <a:pPr defTabSz="594359">
              <a:spcBef>
                <a:spcPts val="300"/>
              </a:spcBef>
              <a:defRPr i="1" sz="1560"/>
            </a:pPr>
            <a:r>
              <a:t>ORDER BY numdigits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Textfeld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7" name="Titel 1"/>
          <p:cNvSpPr txBox="1"/>
          <p:nvPr>
            <p:ph type="title"/>
          </p:nvPr>
        </p:nvSpPr>
        <p:spPr>
          <a:prstGeom prst="rect">
            <a:avLst/>
          </a:prstGeom>
        </p:spPr>
        <p:txBody>
          <a:bodyPr/>
          <a:lstStyle/>
          <a:p>
            <a:pPr/>
            <a:r>
              <a:t>Equal-sized groups</a:t>
            </a:r>
          </a:p>
        </p:txBody>
      </p:sp>
      <p:sp>
        <p:nvSpPr>
          <p:cNvPr id="348" name="Int width_bucket(numeric op, numeric b1, numeric b2, int count)…"/>
          <p:cNvSpPr txBox="1"/>
          <p:nvPr>
            <p:ph type="body" idx="1"/>
          </p:nvPr>
        </p:nvSpPr>
        <p:spPr>
          <a:prstGeom prst="rect">
            <a:avLst/>
          </a:prstGeom>
        </p:spPr>
        <p:txBody>
          <a:bodyPr/>
          <a:lstStyle/>
          <a:p>
            <a:pPr defTabSz="472440">
              <a:spcBef>
                <a:spcPts val="200"/>
              </a:spcBef>
              <a:defRPr sz="1116"/>
            </a:pPr>
            <a:r>
              <a:t>Int width_bucket(numeric op, numeric b1, numeric b2, int count) </a:t>
            </a:r>
          </a:p>
          <a:p>
            <a:pPr defTabSz="472440">
              <a:spcBef>
                <a:spcPts val="200"/>
              </a:spcBef>
              <a:defRPr sz="1116"/>
            </a:pPr>
          </a:p>
          <a:p>
            <a:pPr defTabSz="472440">
              <a:spcBef>
                <a:spcPts val="200"/>
              </a:spcBef>
              <a:defRPr sz="1116"/>
            </a:pPr>
            <a:r>
              <a:t>Ex: Divide the product data into 10 equal price buckets and draw a histogram depicting the number of products that fall into each of these price buckets. For simplicity, consider products with price less than $1000.</a:t>
            </a:r>
          </a:p>
          <a:p>
            <a:pPr defTabSz="472440">
              <a:spcBef>
                <a:spcPts val="200"/>
              </a:spcBef>
              <a:defRPr i="1" sz="1240"/>
            </a:pPr>
            <a:r>
              <a:t>WITH p_1000 AS (</a:t>
            </a:r>
          </a:p>
          <a:p>
            <a:pPr defTabSz="472440">
              <a:spcBef>
                <a:spcPts val="200"/>
              </a:spcBef>
              <a:defRPr i="1" sz="1240"/>
            </a:pPr>
            <a:r>
              <a:t>	-- (1) Filter out the products with price &gt; $1000</a:t>
            </a:r>
          </a:p>
          <a:p>
            <a:pPr defTabSz="472440">
              <a:spcBef>
                <a:spcPts val="200"/>
              </a:spcBef>
              <a:defRPr i="1" sz="1240"/>
            </a:pPr>
            <a:r>
              <a:t>    SELECT p.*</a:t>
            </a:r>
          </a:p>
          <a:p>
            <a:pPr defTabSz="472440">
              <a:spcBef>
                <a:spcPts val="200"/>
              </a:spcBef>
              <a:defRPr i="1" sz="1240"/>
            </a:pPr>
            <a:r>
              <a:t>	FROM products p</a:t>
            </a:r>
          </a:p>
          <a:p>
            <a:pPr defTabSz="472440">
              <a:spcBef>
                <a:spcPts val="200"/>
              </a:spcBef>
              <a:defRPr i="1" sz="1240"/>
            </a:pPr>
            <a:r>
              <a:t>	WHERE fullprice::decimal(10,1) &lt;= 1000</a:t>
            </a:r>
          </a:p>
          <a:p>
            <a:pPr defTabSz="472440">
              <a:spcBef>
                <a:spcPts val="200"/>
              </a:spcBef>
              <a:defRPr i="1" sz="1240"/>
            </a:pPr>
            <a:r>
              <a:t>    ),</a:t>
            </a:r>
          </a:p>
          <a:p>
            <a:pPr defTabSz="472440">
              <a:spcBef>
                <a:spcPts val="200"/>
              </a:spcBef>
              <a:defRPr i="1" sz="1240"/>
            </a:pPr>
            <a:r>
              <a:t>	p_minmax AS ( </a:t>
            </a:r>
          </a:p>
          <a:p>
            <a:pPr defTabSz="472440">
              <a:spcBef>
                <a:spcPts val="200"/>
              </a:spcBef>
              <a:defRPr i="1" sz="1240"/>
            </a:pPr>
            <a:r>
              <a:t>	-- (2) Find the min and max price of the current distribution</a:t>
            </a:r>
          </a:p>
          <a:p>
            <a:pPr defTabSz="472440">
              <a:spcBef>
                <a:spcPts val="200"/>
              </a:spcBef>
              <a:defRPr i="1" sz="1240"/>
            </a:pPr>
            <a:r>
              <a:t>    SELECT MIN(fullprice::DECIMAL(10,1)) AS min_price,</a:t>
            </a:r>
          </a:p>
          <a:p>
            <a:pPr defTabSz="472440">
              <a:spcBef>
                <a:spcPts val="200"/>
              </a:spcBef>
              <a:defRPr i="1" sz="1240"/>
            </a:pPr>
            <a:r>
              <a:t>    	   MAX(fullprice::DECIMAL(10,1)) AS max_price</a:t>
            </a:r>
          </a:p>
          <a:p>
            <a:pPr defTabSz="472440">
              <a:spcBef>
                <a:spcPts val="200"/>
              </a:spcBef>
              <a:defRPr i="1" sz="1240"/>
            </a:pPr>
            <a:r>
              <a:t>    FROM p_1000</a:t>
            </a:r>
          </a:p>
          <a:p>
            <a:pPr defTabSz="472440">
              <a:spcBef>
                <a:spcPts val="200"/>
              </a:spcBef>
              <a:defRPr i="1" sz="1240"/>
            </a:pPr>
            <a:r>
              <a:t>	)</a:t>
            </a:r>
          </a:p>
          <a:p>
            <a:pPr defTabSz="472440">
              <a:spcBef>
                <a:spcPts val="200"/>
              </a:spcBef>
              <a:defRPr i="1" sz="1240"/>
            </a:pPr>
            <a:r>
              <a:t>-- (3) The data in the range min_price to max_price is divided into 10 + 1 buckets. Find the bucket to which the price of each product belongs to. And group them by buckets.</a:t>
            </a:r>
          </a:p>
          <a:p>
            <a:pPr defTabSz="472440">
              <a:spcBef>
                <a:spcPts val="200"/>
              </a:spcBef>
              <a:defRPr i="1" sz="1240"/>
            </a:pPr>
            <a:r>
              <a:t>SELECT WIDTH_BUCKET(fullprice::DECIMAL(10,1), min_price, max_price, 10) AS bucket,</a:t>
            </a:r>
          </a:p>
          <a:p>
            <a:pPr defTabSz="472440">
              <a:spcBef>
                <a:spcPts val="200"/>
              </a:spcBef>
              <a:defRPr i="1" sz="1240"/>
            </a:pPr>
            <a:r>
              <a:t>      MIN(fullprice::DECIMAL(10,1)) as min_price, MAX(fullprice::DECIMAL(10,1)) as max_price,</a:t>
            </a:r>
          </a:p>
          <a:p>
            <a:pPr defTabSz="472440">
              <a:spcBef>
                <a:spcPts val="200"/>
              </a:spcBef>
              <a:defRPr i="1" sz="1240"/>
            </a:pPr>
            <a:r>
              <a:t>      COUNT(*) AS freq</a:t>
            </a:r>
          </a:p>
          <a:p>
            <a:pPr defTabSz="472440">
              <a:spcBef>
                <a:spcPts val="200"/>
              </a:spcBef>
              <a:defRPr i="1" sz="1240"/>
            </a:pPr>
            <a:r>
              <a:t>FROM p_1000, p_minmax</a:t>
            </a:r>
          </a:p>
          <a:p>
            <a:pPr defTabSz="472440">
              <a:spcBef>
                <a:spcPts val="200"/>
              </a:spcBef>
              <a:defRPr i="1" sz="1240"/>
            </a:pPr>
            <a:r>
              <a:t>GROUP BY bucket</a:t>
            </a:r>
          </a:p>
          <a:p>
            <a:pPr defTabSz="472440">
              <a:spcBef>
                <a:spcPts val="200"/>
              </a:spcBef>
              <a:defRPr i="1" sz="1240"/>
            </a:pPr>
            <a:r>
              <a:t>ORDER BY bucket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Textfeld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1" name="Titel 1"/>
          <p:cNvSpPr txBox="1"/>
          <p:nvPr>
            <p:ph type="title"/>
          </p:nvPr>
        </p:nvSpPr>
        <p:spPr>
          <a:prstGeom prst="rect">
            <a:avLst/>
          </a:prstGeom>
        </p:spPr>
        <p:txBody>
          <a:bodyPr/>
          <a:lstStyle/>
          <a:p>
            <a:pPr/>
            <a:r>
              <a:t>Covered</a:t>
            </a:r>
          </a:p>
        </p:txBody>
      </p:sp>
      <p:sp>
        <p:nvSpPr>
          <p:cNvPr id="352" name="Textplatzhalter 2"/>
          <p:cNvSpPr txBox="1"/>
          <p:nvPr>
            <p:ph type="body" idx="1"/>
          </p:nvPr>
        </p:nvSpPr>
        <p:spPr>
          <a:xfrm>
            <a:off x="251424" y="549273"/>
            <a:ext cx="8641152" cy="5310051"/>
          </a:xfrm>
          <a:prstGeom prst="rect">
            <a:avLst/>
          </a:prstGeom>
        </p:spPr>
        <p:txBody>
          <a:bodyPr/>
          <a:lstStyle/>
          <a:p>
            <a:pPr marL="228600" indent="-228600">
              <a:buSzPct val="80000"/>
              <a:buBlip>
                <a:blip r:embed="rId2"/>
              </a:buBlip>
              <a:defRPr sz="1800"/>
            </a:pPr>
            <a:r>
              <a:t> Different methods of sampling a table</a:t>
            </a:r>
          </a:p>
          <a:p>
            <a:pPr marL="228600" indent="-228600">
              <a:buSzPct val="80000"/>
              <a:buBlip>
                <a:blip r:embed="rId2"/>
              </a:buBlip>
              <a:defRPr sz="1800"/>
            </a:pPr>
            <a:r>
              <a:t> Using TableSample construct to sample a table</a:t>
            </a:r>
          </a:p>
          <a:p>
            <a:pPr marL="228600" indent="-228600">
              <a:buSzPct val="80000"/>
              <a:buBlip>
                <a:blip r:embed="rId2"/>
              </a:buBlip>
              <a:defRPr sz="1800"/>
            </a:pPr>
            <a:r>
              <a:t> Different types of histograms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Textfeld 1"/>
          <p:cNvSpPr txBox="1"/>
          <p:nvPr>
            <p:ph type="sldNum" sz="quarter" idx="2"/>
          </p:nvPr>
        </p:nvSpPr>
        <p:spPr>
          <a:xfrm>
            <a:off x="8622540" y="630938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Titel 1"/>
          <p:cNvSpPr txBox="1"/>
          <p:nvPr>
            <p:ph type="title"/>
          </p:nvPr>
        </p:nvSpPr>
        <p:spPr>
          <a:prstGeom prst="rect">
            <a:avLst/>
          </a:prstGeom>
        </p:spPr>
        <p:txBody>
          <a:bodyPr/>
          <a:lstStyle/>
          <a:p>
            <a:pPr/>
            <a:r>
              <a:t>Session on one slide</a:t>
            </a:r>
          </a:p>
        </p:txBody>
      </p:sp>
      <p:sp>
        <p:nvSpPr>
          <p:cNvPr id="275" name="Textplatzhalter 2"/>
          <p:cNvSpPr txBox="1"/>
          <p:nvPr>
            <p:ph type="body" idx="1"/>
          </p:nvPr>
        </p:nvSpPr>
        <p:spPr>
          <a:prstGeom prst="rect">
            <a:avLst/>
          </a:prstGeom>
        </p:spPr>
        <p:txBody>
          <a:bodyPr/>
          <a:lstStyle/>
          <a:p>
            <a:pPr marL="361950" indent="-361950">
              <a:spcBef>
                <a:spcPts val="300"/>
              </a:spcBef>
              <a:defRPr sz="1400"/>
            </a:pPr>
            <a:r>
              <a:t>1.	Sampling</a:t>
            </a:r>
          </a:p>
          <a:p>
            <a:pPr lvl="1" marL="361950" indent="-110807">
              <a:spcBef>
                <a:spcPts val="300"/>
              </a:spcBef>
              <a:buSzTx/>
              <a:buNone/>
              <a:defRPr sz="1400"/>
            </a:pPr>
            <a:r>
              <a:t>1.1 	Random</a:t>
            </a:r>
          </a:p>
          <a:p>
            <a:pPr lvl="1" marL="361950" indent="-110807">
              <a:spcBef>
                <a:spcPts val="300"/>
              </a:spcBef>
              <a:buSzTx/>
              <a:buNone/>
              <a:defRPr sz="1400"/>
            </a:pPr>
            <a:r>
              <a:t>1.2	Repeatable Random</a:t>
            </a:r>
          </a:p>
          <a:p>
            <a:pPr lvl="1" marL="361950" indent="-110807">
              <a:spcBef>
                <a:spcPts val="300"/>
              </a:spcBef>
              <a:buSzTx/>
              <a:buNone/>
              <a:defRPr sz="1400"/>
            </a:pPr>
            <a:r>
              <a:t>1.3 	Proportional Stratified</a:t>
            </a:r>
          </a:p>
          <a:p>
            <a:pPr lvl="1" marL="361950" indent="-110807">
              <a:spcBef>
                <a:spcPts val="300"/>
              </a:spcBef>
              <a:buSzTx/>
              <a:buNone/>
              <a:defRPr sz="1400"/>
            </a:pPr>
            <a:r>
              <a:t>1.4 	Balanced</a:t>
            </a:r>
          </a:p>
          <a:p>
            <a:pPr marL="361950" indent="-361950">
              <a:buClr>
                <a:srgbClr val="800000"/>
              </a:buClr>
              <a:buSzPct val="100000"/>
              <a:buAutoNum type="arabicPeriod" startAt="1"/>
              <a:defRPr sz="1400"/>
            </a:pPr>
          </a:p>
          <a:p>
            <a:pPr marL="361950" indent="-361950">
              <a:spcBef>
                <a:spcPts val="300"/>
              </a:spcBef>
              <a:defRPr sz="1400"/>
            </a:pPr>
            <a:r>
              <a:t>2.	TableSample</a:t>
            </a:r>
          </a:p>
          <a:p>
            <a:pPr lvl="1" marL="361950" indent="-110807">
              <a:spcBef>
                <a:spcPts val="300"/>
              </a:spcBef>
              <a:buSzTx/>
              <a:buNone/>
              <a:defRPr sz="1400"/>
            </a:pPr>
            <a:r>
              <a:t>2.1 	System and Bernoulli</a:t>
            </a:r>
          </a:p>
          <a:p>
            <a:pPr lvl="1" marL="361950" indent="-110807">
              <a:spcBef>
                <a:spcPts val="300"/>
              </a:spcBef>
              <a:buSzTx/>
              <a:buNone/>
              <a:defRPr sz="1400"/>
            </a:pPr>
            <a:r>
              <a:t>2.2	System Rows and comparing query efficiency</a:t>
            </a:r>
          </a:p>
          <a:p>
            <a:pPr marL="361950" indent="-361950">
              <a:buClr>
                <a:srgbClr val="800000"/>
              </a:buClr>
              <a:buSzPct val="100000"/>
              <a:buAutoNum type="arabicPeriod" startAt="1"/>
              <a:defRPr sz="1400"/>
            </a:pPr>
          </a:p>
          <a:p>
            <a:pPr marL="361950" indent="-361950">
              <a:spcBef>
                <a:spcPts val="300"/>
              </a:spcBef>
              <a:defRPr sz="1400"/>
            </a:pPr>
            <a:r>
              <a:t>3.	Histogram</a:t>
            </a:r>
          </a:p>
          <a:p>
            <a:pPr lvl="1" marL="361950" indent="-110807">
              <a:spcBef>
                <a:spcPts val="300"/>
              </a:spcBef>
              <a:buSzTx/>
              <a:buNone/>
              <a:defRPr sz="1400"/>
            </a:pPr>
            <a:r>
              <a:t>3.1 Histogram of Counts</a:t>
            </a:r>
          </a:p>
          <a:p>
            <a:pPr lvl="1" marL="361950" indent="-110807">
              <a:spcBef>
                <a:spcPts val="300"/>
              </a:spcBef>
              <a:buSzTx/>
              <a:buNone/>
              <a:defRPr sz="1400"/>
            </a:pPr>
            <a:r>
              <a:t>3.2 Cumulative Histograms of Counts</a:t>
            </a:r>
          </a:p>
          <a:p>
            <a:pPr lvl="1" marL="361950" indent="-110807">
              <a:spcBef>
                <a:spcPts val="300"/>
              </a:spcBef>
              <a:buSzTx/>
              <a:buNone/>
              <a:defRPr sz="1400"/>
            </a:pPr>
            <a:r>
              <a:t>3.3 Histograms for Numeric Values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Textfeld 1"/>
          <p:cNvSpPr txBox="1"/>
          <p:nvPr>
            <p:ph type="sldNum" sz="quarter" idx="2"/>
          </p:nvPr>
        </p:nvSpPr>
        <p:spPr>
          <a:xfrm>
            <a:off x="8622540" y="630938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8" name="Titel 1"/>
          <p:cNvSpPr txBox="1"/>
          <p:nvPr>
            <p:ph type="title"/>
          </p:nvPr>
        </p:nvSpPr>
        <p:spPr>
          <a:prstGeom prst="rect">
            <a:avLst/>
          </a:prstGeom>
        </p:spPr>
        <p:txBody>
          <a:bodyPr/>
          <a:lstStyle/>
          <a:p>
            <a:pPr/>
            <a:r>
              <a:t>1.1 Random Sample</a:t>
            </a:r>
          </a:p>
        </p:txBody>
      </p:sp>
      <p:sp>
        <p:nvSpPr>
          <p:cNvPr id="279" name="Textplatzhalter 2"/>
          <p:cNvSpPr txBox="1"/>
          <p:nvPr>
            <p:ph type="body" idx="1"/>
          </p:nvPr>
        </p:nvSpPr>
        <p:spPr>
          <a:xfrm>
            <a:off x="251424" y="549273"/>
            <a:ext cx="8641152" cy="5310051"/>
          </a:xfrm>
          <a:prstGeom prst="rect">
            <a:avLst/>
          </a:prstGeom>
        </p:spPr>
        <p:txBody>
          <a:bodyPr/>
          <a:lstStyle/>
          <a:p>
            <a:pPr marL="142574" indent="-142574" defTabSz="601980">
              <a:spcBef>
                <a:spcPts val="300"/>
              </a:spcBef>
              <a:buSzPct val="100000"/>
              <a:buChar char="•"/>
              <a:defRPr sz="1422"/>
            </a:pPr>
            <a:r>
              <a:t>Large data sets</a:t>
            </a:r>
          </a:p>
          <a:p>
            <a:pPr marL="142574" indent="-142574" defTabSz="601980">
              <a:spcBef>
                <a:spcPts val="300"/>
              </a:spcBef>
              <a:buSzPct val="100000"/>
              <a:buChar char="•"/>
              <a:defRPr sz="1422"/>
            </a:pPr>
            <a:r>
              <a:t>Memory, speed constraints</a:t>
            </a:r>
          </a:p>
          <a:p>
            <a:pPr marL="142574" indent="-142574" defTabSz="601980">
              <a:spcBef>
                <a:spcPts val="300"/>
              </a:spcBef>
              <a:buSzPct val="100000"/>
              <a:buChar char="•"/>
              <a:defRPr sz="1422"/>
            </a:pPr>
            <a:r>
              <a:t>Subset of data</a:t>
            </a:r>
          </a:p>
          <a:p>
            <a:pPr marL="142574" indent="-142574" defTabSz="601980">
              <a:spcBef>
                <a:spcPts val="300"/>
              </a:spcBef>
              <a:buSzPct val="100000"/>
              <a:buChar char="•"/>
              <a:defRPr sz="1422"/>
            </a:pPr>
            <a:r>
              <a:t>Representative of the entire data</a:t>
            </a:r>
          </a:p>
          <a:p>
            <a:pPr marL="142574" indent="-142574" defTabSz="601980">
              <a:spcBef>
                <a:spcPts val="300"/>
              </a:spcBef>
              <a:buSzPct val="100000"/>
              <a:buChar char="•"/>
              <a:defRPr sz="1422"/>
            </a:pPr>
          </a:p>
          <a:p>
            <a:pPr defTabSz="601980">
              <a:spcBef>
                <a:spcPts val="300"/>
              </a:spcBef>
              <a:defRPr sz="1422"/>
            </a:pPr>
            <a:r>
              <a:t>Ex:</a:t>
            </a:r>
            <a:r>
              <a:rPr i="1"/>
              <a:t> </a:t>
            </a:r>
            <a:r>
              <a:t>Generate a 10% random sample of the customers table.</a:t>
            </a:r>
          </a:p>
          <a:p>
            <a:pPr defTabSz="601980">
              <a:spcBef>
                <a:spcPts val="300"/>
              </a:spcBef>
              <a:defRPr i="1" sz="1422"/>
            </a:pPr>
          </a:p>
          <a:p>
            <a:pPr defTabSz="601980">
              <a:spcBef>
                <a:spcPts val="300"/>
              </a:spcBef>
              <a:defRPr i="1" sz="1422"/>
            </a:pPr>
            <a:r>
              <a:t>SELECT *</a:t>
            </a:r>
          </a:p>
          <a:p>
            <a:pPr defTabSz="601980">
              <a:spcBef>
                <a:spcPts val="300"/>
              </a:spcBef>
              <a:defRPr i="1" sz="1422"/>
            </a:pPr>
            <a:r>
              <a:t>FROM customers c </a:t>
            </a:r>
          </a:p>
          <a:p>
            <a:pPr defTabSz="601980">
              <a:spcBef>
                <a:spcPts val="300"/>
              </a:spcBef>
              <a:defRPr i="1" sz="1422"/>
            </a:pPr>
            <a:r>
              <a:t>-- (1) For every row, a random number between 0 and 1 is generated. If this number is less than 0.1, it is selected. Otherwise, it is not.</a:t>
            </a:r>
          </a:p>
          <a:p>
            <a:pPr defTabSz="601980">
              <a:spcBef>
                <a:spcPts val="300"/>
              </a:spcBef>
              <a:defRPr i="1" sz="1422"/>
            </a:pPr>
            <a:r>
              <a:t>WHERE random() &lt; 0.1</a:t>
            </a:r>
          </a:p>
          <a:p>
            <a:pPr defTabSz="601980">
              <a:spcBef>
                <a:spcPts val="300"/>
              </a:spcBef>
              <a:defRPr i="1" sz="1422"/>
            </a:pPr>
            <a:r>
              <a:t>-- (2) Approximately 10% and the number varies every time we run the same query.</a:t>
            </a:r>
          </a:p>
          <a:p>
            <a:pPr defTabSz="601980">
              <a:spcBef>
                <a:spcPts val="300"/>
              </a:spcBef>
              <a:defRPr sz="1422"/>
            </a:pPr>
          </a:p>
          <a:p>
            <a:pPr defTabSz="601980">
              <a:spcBef>
                <a:spcPts val="300"/>
              </a:spcBef>
              <a:defRPr sz="1422"/>
            </a:pPr>
            <a:r>
              <a:t>Ex: Generate a random sample consisting of 1000 rows from the customers table.</a:t>
            </a:r>
          </a:p>
          <a:p>
            <a:pPr defTabSz="601980">
              <a:spcBef>
                <a:spcPts val="300"/>
              </a:spcBef>
              <a:defRPr i="1" sz="1422"/>
            </a:pPr>
          </a:p>
          <a:p>
            <a:pPr defTabSz="601980">
              <a:spcBef>
                <a:spcPts val="300"/>
              </a:spcBef>
              <a:defRPr i="1" sz="1422"/>
            </a:pPr>
            <a:r>
              <a:t>SELECT c.* </a:t>
            </a:r>
          </a:p>
          <a:p>
            <a:pPr defTabSz="601980">
              <a:spcBef>
                <a:spcPts val="300"/>
              </a:spcBef>
              <a:defRPr i="1" sz="1422"/>
            </a:pPr>
            <a:r>
              <a:t>FROM customers c</a:t>
            </a:r>
          </a:p>
          <a:p>
            <a:pPr defTabSz="601980">
              <a:spcBef>
                <a:spcPts val="300"/>
              </a:spcBef>
              <a:defRPr i="1" sz="1422"/>
            </a:pPr>
            <a:r>
              <a:t>ORDER BY random()</a:t>
            </a:r>
          </a:p>
          <a:p>
            <a:pPr defTabSz="601980">
              <a:spcBef>
                <a:spcPts val="300"/>
              </a:spcBef>
              <a:defRPr i="1" sz="1422"/>
            </a:pPr>
            <a:r>
              <a:t>-- Generate a sample with 1000 rows</a:t>
            </a:r>
          </a:p>
          <a:p>
            <a:pPr defTabSz="601980">
              <a:spcBef>
                <a:spcPts val="300"/>
              </a:spcBef>
              <a:defRPr i="1" sz="1422"/>
            </a:pPr>
            <a:r>
              <a:t>LIMIT 1000</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Textfeld 1"/>
          <p:cNvSpPr txBox="1"/>
          <p:nvPr>
            <p:ph type="sldNum" sz="quarter" idx="2"/>
          </p:nvPr>
        </p:nvSpPr>
        <p:spPr>
          <a:xfrm>
            <a:off x="8622540" y="630938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2" name="Titel 1"/>
          <p:cNvSpPr txBox="1"/>
          <p:nvPr>
            <p:ph type="title"/>
          </p:nvPr>
        </p:nvSpPr>
        <p:spPr>
          <a:prstGeom prst="rect">
            <a:avLst/>
          </a:prstGeom>
        </p:spPr>
        <p:txBody>
          <a:bodyPr/>
          <a:lstStyle/>
          <a:p>
            <a:pPr/>
            <a:r>
              <a:t>1.2 Repeatable Random Sample</a:t>
            </a:r>
          </a:p>
        </p:txBody>
      </p:sp>
      <p:sp>
        <p:nvSpPr>
          <p:cNvPr id="283" name="Textplatzhalter 2"/>
          <p:cNvSpPr txBox="1"/>
          <p:nvPr>
            <p:ph type="body" idx="1"/>
          </p:nvPr>
        </p:nvSpPr>
        <p:spPr>
          <a:xfrm>
            <a:off x="251424" y="549273"/>
            <a:ext cx="8641152" cy="5310051"/>
          </a:xfrm>
          <a:prstGeom prst="rect">
            <a:avLst/>
          </a:prstGeom>
        </p:spPr>
        <p:txBody>
          <a:bodyPr/>
          <a:lstStyle/>
          <a:p>
            <a:pPr defTabSz="662940">
              <a:spcBef>
                <a:spcPts val="300"/>
              </a:spcBef>
              <a:defRPr sz="1566"/>
            </a:pPr>
            <a:r>
              <a:t>Ex: Generate a 10% random sample of the customers table, such that it can be reproduced at a later point of time.</a:t>
            </a:r>
          </a:p>
          <a:p>
            <a:pPr marL="157012" indent="-157012" defTabSz="662940">
              <a:spcBef>
                <a:spcPts val="300"/>
              </a:spcBef>
              <a:buSzPct val="100000"/>
              <a:buChar char="•"/>
              <a:defRPr sz="1566"/>
            </a:pPr>
            <a:r>
              <a:t>Seed variable - Pseudorandom function</a:t>
            </a:r>
          </a:p>
          <a:p>
            <a:pPr defTabSz="662940">
              <a:spcBef>
                <a:spcPts val="300"/>
              </a:spcBef>
              <a:defRPr i="1" sz="1566"/>
            </a:pPr>
            <a:r>
              <a:t>SELECT setseed(0.5);</a:t>
            </a:r>
          </a:p>
          <a:p>
            <a:pPr defTabSz="662940">
              <a:spcBef>
                <a:spcPts val="300"/>
              </a:spcBef>
              <a:defRPr i="1" sz="1566"/>
            </a:pPr>
            <a:r>
              <a:t>SELECT *</a:t>
            </a:r>
          </a:p>
          <a:p>
            <a:pPr defTabSz="662940">
              <a:spcBef>
                <a:spcPts val="300"/>
              </a:spcBef>
              <a:defRPr i="1" sz="1566"/>
            </a:pPr>
            <a:r>
              <a:t>FROM customers </a:t>
            </a:r>
          </a:p>
          <a:p>
            <a:pPr defTabSz="662940">
              <a:spcBef>
                <a:spcPts val="300"/>
              </a:spcBef>
              <a:defRPr i="1" sz="1566"/>
            </a:pPr>
            <a:r>
              <a:t>WHERE random() &lt; 0.1</a:t>
            </a:r>
          </a:p>
          <a:p>
            <a:pPr defTabSz="662940">
              <a:spcBef>
                <a:spcPts val="300"/>
              </a:spcBef>
              <a:defRPr i="1" sz="1566"/>
            </a:pPr>
          </a:p>
          <a:p>
            <a:pPr defTabSz="662940">
              <a:spcBef>
                <a:spcPts val="300"/>
              </a:spcBef>
              <a:defRPr b="1" sz="1566"/>
            </a:pPr>
            <a:r>
              <a:t>Without Repetition:</a:t>
            </a:r>
          </a:p>
          <a:p>
            <a:pPr defTabSz="662940">
              <a:spcBef>
                <a:spcPts val="300"/>
              </a:spcBef>
              <a:defRPr i="1" sz="1566"/>
            </a:pPr>
            <a:r>
              <a:t>SELECT setseed(0.5);</a:t>
            </a:r>
          </a:p>
          <a:p>
            <a:pPr defTabSz="662940">
              <a:spcBef>
                <a:spcPts val="300"/>
              </a:spcBef>
              <a:defRPr i="1" sz="1566"/>
            </a:pPr>
            <a:r>
              <a:t>-- Common Tablular Expression(CTE)</a:t>
            </a:r>
          </a:p>
          <a:p>
            <a:pPr defTabSz="662940">
              <a:spcBef>
                <a:spcPts val="300"/>
              </a:spcBef>
              <a:defRPr i="1" sz="1566"/>
            </a:pPr>
            <a:r>
              <a:t>WITH shuffled_data AS (</a:t>
            </a:r>
          </a:p>
          <a:p>
            <a:pPr defTabSz="662940">
              <a:spcBef>
                <a:spcPts val="300"/>
              </a:spcBef>
              <a:defRPr i="1" sz="1566"/>
            </a:pPr>
            <a:r>
              <a:t>    -- Assign a sequential value, starting with 1 to each row</a:t>
            </a:r>
          </a:p>
          <a:p>
            <a:pPr defTabSz="662940">
              <a:spcBef>
                <a:spcPts val="300"/>
              </a:spcBef>
              <a:defRPr i="1" sz="1566"/>
            </a:pPr>
            <a:r>
              <a:t>    SELECT *, ROW_NUMBER() OVER (ORDER BY random()) AS rownum</a:t>
            </a:r>
          </a:p>
          <a:p>
            <a:pPr defTabSz="662940">
              <a:spcBef>
                <a:spcPts val="300"/>
              </a:spcBef>
              <a:defRPr i="1" sz="1566"/>
            </a:pPr>
            <a:r>
              <a:t>	FROM customers</a:t>
            </a:r>
          </a:p>
          <a:p>
            <a:pPr defTabSz="662940">
              <a:spcBef>
                <a:spcPts val="300"/>
              </a:spcBef>
              <a:defRPr i="1" sz="1566"/>
            </a:pPr>
            <a:r>
              <a:t>	)</a:t>
            </a:r>
          </a:p>
          <a:p>
            <a:pPr defTabSz="662940">
              <a:spcBef>
                <a:spcPts val="300"/>
              </a:spcBef>
              <a:defRPr i="1" sz="1566"/>
            </a:pPr>
            <a:r>
              <a:t>SELECT * </a:t>
            </a:r>
          </a:p>
          <a:p>
            <a:pPr defTabSz="662940">
              <a:spcBef>
                <a:spcPts val="300"/>
              </a:spcBef>
              <a:defRPr i="1" sz="1566"/>
            </a:pPr>
            <a:r>
              <a:t>FROM shuffled_data</a:t>
            </a:r>
          </a:p>
          <a:p>
            <a:pPr defTabSz="662940">
              <a:spcBef>
                <a:spcPts val="300"/>
              </a:spcBef>
              <a:defRPr i="1" sz="1566"/>
            </a:pPr>
            <a:r>
              <a:t>WHERE rownum &lt;= 100</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Textfeld 1"/>
          <p:cNvSpPr txBox="1"/>
          <p:nvPr>
            <p:ph type="sldNum" sz="quarter" idx="2"/>
          </p:nvPr>
        </p:nvSpPr>
        <p:spPr>
          <a:xfrm>
            <a:off x="8622540" y="630938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6" name="Titel 1"/>
          <p:cNvSpPr txBox="1"/>
          <p:nvPr>
            <p:ph type="title"/>
          </p:nvPr>
        </p:nvSpPr>
        <p:spPr>
          <a:prstGeom prst="rect">
            <a:avLst/>
          </a:prstGeom>
        </p:spPr>
        <p:txBody>
          <a:bodyPr/>
          <a:lstStyle/>
          <a:p>
            <a:pPr/>
            <a:r>
              <a:t>1.3 Proportional Stratified Sample</a:t>
            </a:r>
          </a:p>
        </p:txBody>
      </p:sp>
      <p:sp>
        <p:nvSpPr>
          <p:cNvPr id="287" name="Textplatzhalter 2"/>
          <p:cNvSpPr txBox="1"/>
          <p:nvPr>
            <p:ph type="body" idx="1"/>
          </p:nvPr>
        </p:nvSpPr>
        <p:spPr>
          <a:xfrm>
            <a:off x="251424" y="549273"/>
            <a:ext cx="8641152" cy="5310051"/>
          </a:xfrm>
          <a:prstGeom prst="rect">
            <a:avLst/>
          </a:prstGeom>
        </p:spPr>
        <p:txBody>
          <a:bodyPr/>
          <a:lstStyle/>
          <a:p>
            <a:pPr marL="155207" indent="-155207" defTabSz="655320">
              <a:spcBef>
                <a:spcPts val="300"/>
              </a:spcBef>
              <a:buSzPct val="100000"/>
              <a:buChar char="•"/>
              <a:defRPr sz="1548"/>
            </a:pPr>
            <a:r>
              <a:t>The distribution of values in a column of the sample matches with the overall population.</a:t>
            </a:r>
          </a:p>
          <a:p>
            <a:pPr defTabSz="655320">
              <a:spcBef>
                <a:spcPts val="300"/>
              </a:spcBef>
              <a:defRPr sz="1548"/>
            </a:pPr>
            <a:r>
              <a:t>Ex: Obtain a 1% sample of customers that maintains the same gender ratio as the original table.</a:t>
            </a:r>
          </a:p>
          <a:p>
            <a:pPr defTabSz="655320">
              <a:spcBef>
                <a:spcPts val="300"/>
              </a:spcBef>
              <a:defRPr sz="1548"/>
            </a:pPr>
            <a:r>
              <a:t>Original Gender Ratio:</a:t>
            </a:r>
          </a:p>
          <a:p>
            <a:pPr defTabSz="655320">
              <a:spcBef>
                <a:spcPts val="300"/>
              </a:spcBef>
              <a:defRPr i="1" sz="1548"/>
            </a:pPr>
            <a:r>
              <a:t>SELECT SUM(CASE WHEN cust.gender = 'F' THEN 1 ELSE 0 END) * 100 / COUNT(*) AS percent_f,</a:t>
            </a:r>
          </a:p>
          <a:p>
            <a:pPr defTabSz="655320">
              <a:spcBef>
                <a:spcPts val="300"/>
              </a:spcBef>
              <a:defRPr i="1" sz="1548"/>
            </a:pPr>
            <a:r>
              <a:t>	SUM(CASE WHEN cust.gender = 'M' THEN 1 ELSE 0 END) * 100 / COUNT(*) AS percent_m,</a:t>
            </a:r>
          </a:p>
          <a:p>
            <a:pPr defTabSz="655320">
              <a:spcBef>
                <a:spcPts val="300"/>
              </a:spcBef>
              <a:defRPr i="1" sz="1548"/>
            </a:pPr>
            <a:r>
              <a:t>	COUNT(*) AS total_count</a:t>
            </a:r>
          </a:p>
          <a:p>
            <a:pPr defTabSz="655320">
              <a:spcBef>
                <a:spcPts val="300"/>
              </a:spcBef>
              <a:defRPr i="1" sz="1548"/>
            </a:pPr>
            <a:r>
              <a:t>FROM customers cust</a:t>
            </a:r>
          </a:p>
          <a:p>
            <a:pPr defTabSz="655320">
              <a:spcBef>
                <a:spcPts val="300"/>
              </a:spcBef>
              <a:defRPr sz="1548"/>
            </a:pPr>
          </a:p>
          <a:p>
            <a:pPr defTabSz="655320">
              <a:spcBef>
                <a:spcPts val="300"/>
              </a:spcBef>
              <a:defRPr sz="1548"/>
            </a:pPr>
            <a:r>
              <a:t>Sample Gender Ratio:</a:t>
            </a:r>
          </a:p>
          <a:p>
            <a:pPr defTabSz="655320">
              <a:spcBef>
                <a:spcPts val="300"/>
              </a:spcBef>
              <a:defRPr i="1" sz="1548"/>
            </a:pPr>
            <a:r>
              <a:t>WITH cust AS (</a:t>
            </a:r>
          </a:p>
          <a:p>
            <a:pPr defTabSz="655320">
              <a:spcBef>
                <a:spcPts val="300"/>
              </a:spcBef>
              <a:defRPr i="1" sz="1548"/>
            </a:pPr>
            <a:r>
              <a:t>    	SELECT c.*, ROW_NUMBER() OVER (ORDER BY c.gender) AS rownum</a:t>
            </a:r>
          </a:p>
          <a:p>
            <a:pPr defTabSz="655320">
              <a:spcBef>
                <a:spcPts val="300"/>
              </a:spcBef>
              <a:defRPr i="1" sz="1548"/>
            </a:pPr>
            <a:r>
              <a:t>	FROM customers c</a:t>
            </a:r>
          </a:p>
          <a:p>
            <a:pPr defTabSz="655320">
              <a:spcBef>
                <a:spcPts val="300"/>
              </a:spcBef>
              <a:defRPr i="1" sz="1548"/>
            </a:pPr>
            <a:r>
              <a:t>	)</a:t>
            </a:r>
          </a:p>
          <a:p>
            <a:pPr defTabSz="655320">
              <a:spcBef>
                <a:spcPts val="300"/>
              </a:spcBef>
              <a:defRPr i="1" sz="1548"/>
            </a:pPr>
            <a:r>
              <a:t>SELECT </a:t>
            </a:r>
          </a:p>
          <a:p>
            <a:pPr lvl="1" marL="0" indent="277691" defTabSz="655320">
              <a:spcBef>
                <a:spcPts val="300"/>
              </a:spcBef>
              <a:buSzTx/>
              <a:buNone/>
              <a:defRPr i="1" sz="1548"/>
            </a:pPr>
            <a:r>
              <a:t>SUM(CASE WHEN cust.gender = 'F' THEN 1 ELSE 0 END) * 100 / COUNT(*) AS percent_f,</a:t>
            </a:r>
          </a:p>
          <a:p>
            <a:pPr lvl="1" marL="0" indent="277691" defTabSz="655320">
              <a:spcBef>
                <a:spcPts val="300"/>
              </a:spcBef>
              <a:buSzTx/>
              <a:buNone/>
              <a:defRPr i="1" sz="1548"/>
            </a:pPr>
            <a:r>
              <a:t>SUM(CASE WHEN cust.gender = 'M' THEN 1 ELSE 0 END) * 100 / COUNT(*) AS percent_m,</a:t>
            </a:r>
          </a:p>
          <a:p>
            <a:pPr lvl="1" marL="0" indent="277691" defTabSz="655320">
              <a:spcBef>
                <a:spcPts val="300"/>
              </a:spcBef>
              <a:buSzTx/>
              <a:buNone/>
              <a:defRPr i="1" sz="1548"/>
            </a:pPr>
            <a:r>
              <a:t>COUNT(*) AS total_count</a:t>
            </a:r>
          </a:p>
          <a:p>
            <a:pPr defTabSz="655320">
              <a:spcBef>
                <a:spcPts val="300"/>
              </a:spcBef>
              <a:defRPr i="1" sz="1548"/>
            </a:pPr>
            <a:r>
              <a:t>FROM cust</a:t>
            </a:r>
          </a:p>
          <a:p>
            <a:pPr defTabSz="655320">
              <a:spcBef>
                <a:spcPts val="300"/>
              </a:spcBef>
              <a:defRPr i="1" sz="1548"/>
            </a:pPr>
            <a:r>
              <a:t>WHERE cust.rownum  % 100 = 1</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Textfeld 1"/>
          <p:cNvSpPr txBox="1"/>
          <p:nvPr>
            <p:ph type="sldNum" sz="quarter" idx="2"/>
          </p:nvPr>
        </p:nvSpPr>
        <p:spPr>
          <a:xfrm>
            <a:off x="8622540" y="630938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0" name="Titel 1"/>
          <p:cNvSpPr txBox="1"/>
          <p:nvPr>
            <p:ph type="title"/>
          </p:nvPr>
        </p:nvSpPr>
        <p:spPr>
          <a:prstGeom prst="rect">
            <a:avLst/>
          </a:prstGeom>
        </p:spPr>
        <p:txBody>
          <a:bodyPr/>
          <a:lstStyle/>
          <a:p>
            <a:pPr/>
            <a:r>
              <a:t>Exercise</a:t>
            </a:r>
          </a:p>
        </p:txBody>
      </p:sp>
      <p:sp>
        <p:nvSpPr>
          <p:cNvPr id="291" name="Textplatzhalter 2"/>
          <p:cNvSpPr txBox="1"/>
          <p:nvPr>
            <p:ph type="body" idx="1"/>
          </p:nvPr>
        </p:nvSpPr>
        <p:spPr>
          <a:xfrm>
            <a:off x="96047" y="498473"/>
            <a:ext cx="8951906" cy="5944991"/>
          </a:xfrm>
          <a:prstGeom prst="rect">
            <a:avLst/>
          </a:prstGeom>
        </p:spPr>
        <p:txBody>
          <a:bodyPr/>
          <a:lstStyle/>
          <a:p>
            <a:pPr defTabSz="464820">
              <a:spcBef>
                <a:spcPts val="200"/>
              </a:spcBef>
              <a:defRPr sz="1220"/>
            </a:pPr>
            <a:r>
              <a:t>Obtain a 10% sample of orders, along with the information of whether or not it availed free shipping. The distribution of orders in the sample that received and did not receive free shipping should match the original data.</a:t>
            </a:r>
          </a:p>
          <a:p>
            <a:pPr defTabSz="464820">
              <a:spcBef>
                <a:spcPts val="200"/>
              </a:spcBef>
              <a:defRPr sz="1220"/>
            </a:pPr>
          </a:p>
          <a:p>
            <a:pPr defTabSz="464820">
              <a:spcBef>
                <a:spcPts val="200"/>
              </a:spcBef>
              <a:defRPr i="1" sz="1098"/>
            </a:pPr>
            <a:r>
              <a:t> -- Original free shipping distribution</a:t>
            </a:r>
          </a:p>
          <a:p>
            <a:pPr defTabSz="464820">
              <a:spcBef>
                <a:spcPts val="200"/>
              </a:spcBef>
              <a:defRPr i="1" sz="1098"/>
            </a:pPr>
            <a:r>
              <a:t>WITH cte AS (</a:t>
            </a:r>
          </a:p>
          <a:p>
            <a:pPr defTabSz="464820">
              <a:spcBef>
                <a:spcPts val="200"/>
              </a:spcBef>
              <a:defRPr i="1" sz="1098"/>
            </a:pPr>
            <a:r>
              <a:t>    	SELECT ord.*, camp.freeshppingflag</a:t>
            </a:r>
          </a:p>
          <a:p>
            <a:pPr defTabSz="464820">
              <a:spcBef>
                <a:spcPts val="200"/>
              </a:spcBef>
              <a:defRPr i="1" sz="1098"/>
            </a:pPr>
            <a:r>
              <a:t>	FROM orders ord </a:t>
            </a:r>
          </a:p>
          <a:p>
            <a:pPr defTabSz="464820">
              <a:spcBef>
                <a:spcPts val="200"/>
              </a:spcBef>
              <a:defRPr i="1" sz="1098"/>
            </a:pPr>
            <a:r>
              <a:t>    	JOIN campaigns camp</a:t>
            </a:r>
          </a:p>
          <a:p>
            <a:pPr defTabSz="464820">
              <a:spcBef>
                <a:spcPts val="200"/>
              </a:spcBef>
              <a:defRPr i="1" sz="1098"/>
            </a:pPr>
            <a:r>
              <a:t>    	ON ord.campaignid = camp.campaignid</a:t>
            </a:r>
          </a:p>
          <a:p>
            <a:pPr defTabSz="464820">
              <a:spcBef>
                <a:spcPts val="200"/>
              </a:spcBef>
              <a:defRPr i="1" sz="1098"/>
            </a:pPr>
            <a:r>
              <a:t>)</a:t>
            </a:r>
          </a:p>
          <a:p>
            <a:pPr defTabSz="464820">
              <a:spcBef>
                <a:spcPts val="200"/>
              </a:spcBef>
              <a:defRPr i="1" sz="1098"/>
            </a:pPr>
            <a:r>
              <a:t>SELECT </a:t>
            </a:r>
          </a:p>
          <a:p>
            <a:pPr defTabSz="464820">
              <a:spcBef>
                <a:spcPts val="200"/>
              </a:spcBef>
              <a:defRPr i="1" sz="1098"/>
            </a:pPr>
            <a:r>
              <a:t>((SUM(CASE WHEN cte.freeshppingflag = 'Y' THEN 1 ELSE 0 END) * 100)::decimal(10,1) / COUNT(*))::decimal(10,2) AS freeshipping_received,</a:t>
            </a:r>
          </a:p>
          <a:p>
            <a:pPr defTabSz="464820">
              <a:spcBef>
                <a:spcPts val="200"/>
              </a:spcBef>
              <a:defRPr i="1" sz="1098"/>
            </a:pPr>
            <a:r>
              <a:t>((SUM(CASE WHEN cte.freeshppingflag = 'N' THEN 1 ELSE 0 END) * 100)::decimal(10,1) / COUNT(*))::decimal(10,2) AS freeshipping_not_received,</a:t>
            </a:r>
          </a:p>
          <a:p>
            <a:pPr defTabSz="464820">
              <a:spcBef>
                <a:spcPts val="200"/>
              </a:spcBef>
              <a:defRPr i="1" sz="1098"/>
            </a:pPr>
            <a:r>
              <a:t>COUNT(*) AS total_count</a:t>
            </a:r>
          </a:p>
          <a:p>
            <a:pPr defTabSz="464820">
              <a:spcBef>
                <a:spcPts val="200"/>
              </a:spcBef>
              <a:defRPr i="1" sz="1098"/>
            </a:pPr>
            <a:r>
              <a:t>FROM cte</a:t>
            </a:r>
          </a:p>
          <a:p>
            <a:pPr defTabSz="464820">
              <a:spcBef>
                <a:spcPts val="200"/>
              </a:spcBef>
              <a:defRPr i="1" sz="1098"/>
            </a:pPr>
          </a:p>
          <a:p>
            <a:pPr defTabSz="464820">
              <a:spcBef>
                <a:spcPts val="200"/>
              </a:spcBef>
              <a:defRPr i="1" sz="1098"/>
            </a:pPr>
            <a:r>
              <a:t> -- Free Shipping distribution in sample</a:t>
            </a:r>
          </a:p>
          <a:p>
            <a:pPr defTabSz="464820">
              <a:spcBef>
                <a:spcPts val="200"/>
              </a:spcBef>
              <a:defRPr i="1" sz="1098"/>
            </a:pPr>
            <a:r>
              <a:t>WITH cte AS (</a:t>
            </a:r>
          </a:p>
          <a:p>
            <a:pPr defTabSz="464820">
              <a:spcBef>
                <a:spcPts val="200"/>
              </a:spcBef>
              <a:defRPr i="1" sz="1098"/>
            </a:pPr>
            <a:r>
              <a:t>    	SELECT ord.*, camp.freeshppingflag, ROW_NUMBER() OVER (ORDER BY camp.freeshppingflag) AS rownum</a:t>
            </a:r>
          </a:p>
          <a:p>
            <a:pPr defTabSz="464820">
              <a:spcBef>
                <a:spcPts val="200"/>
              </a:spcBef>
              <a:defRPr i="1" sz="1098"/>
            </a:pPr>
            <a:r>
              <a:t>	FROM orders ord </a:t>
            </a:r>
          </a:p>
          <a:p>
            <a:pPr defTabSz="464820">
              <a:spcBef>
                <a:spcPts val="200"/>
              </a:spcBef>
              <a:defRPr i="1" sz="1098"/>
            </a:pPr>
            <a:r>
              <a:t> JOIN campaigns camp</a:t>
            </a:r>
          </a:p>
          <a:p>
            <a:pPr defTabSz="464820">
              <a:spcBef>
                <a:spcPts val="200"/>
              </a:spcBef>
              <a:defRPr i="1" sz="1098"/>
            </a:pPr>
            <a:r>
              <a:t>    	ON ord.campaignid = camp.campaignid</a:t>
            </a:r>
          </a:p>
          <a:p>
            <a:pPr defTabSz="464820">
              <a:spcBef>
                <a:spcPts val="200"/>
              </a:spcBef>
              <a:defRPr i="1" sz="1098"/>
            </a:pPr>
            <a:r>
              <a:t>	)</a:t>
            </a:r>
          </a:p>
          <a:p>
            <a:pPr defTabSz="464820">
              <a:spcBef>
                <a:spcPts val="200"/>
              </a:spcBef>
              <a:defRPr i="1" sz="1098"/>
            </a:pPr>
            <a:r>
              <a:t>SELECT </a:t>
            </a:r>
          </a:p>
          <a:p>
            <a:pPr defTabSz="464820">
              <a:spcBef>
                <a:spcPts val="200"/>
              </a:spcBef>
              <a:defRPr i="1" sz="1098"/>
            </a:pPr>
            <a:r>
              <a:t>((SUM(CASE WHEN cte.freeshppingflag = 'Y' THEN 1 ELSE 0 END) * 100)::decimal(10,2) / COUNT(*))::decimal(10,2) AS freeshipping_received,</a:t>
            </a:r>
          </a:p>
          <a:p>
            <a:pPr defTabSz="464820">
              <a:spcBef>
                <a:spcPts val="200"/>
              </a:spcBef>
              <a:defRPr i="1" sz="1098"/>
            </a:pPr>
            <a:r>
              <a:t>((SUM(CASE WHEN cte.freeshppingflag = 'N' THEN 1 ELSE 0 END) * 100)::decimal(10,2) / COUNT(*))::decimal(10,2) AS freeshipping_not_received,</a:t>
            </a:r>
          </a:p>
          <a:p>
            <a:pPr defTabSz="464820">
              <a:spcBef>
                <a:spcPts val="200"/>
              </a:spcBef>
              <a:defRPr i="1" sz="1098"/>
            </a:pPr>
            <a:r>
              <a:t>COUNT(*) AS total_count</a:t>
            </a:r>
          </a:p>
          <a:p>
            <a:pPr defTabSz="464820">
              <a:spcBef>
                <a:spcPts val="200"/>
              </a:spcBef>
              <a:defRPr i="1" sz="1098"/>
            </a:pPr>
            <a:r>
              <a:t>FROM cte</a:t>
            </a:r>
          </a:p>
          <a:p>
            <a:pPr defTabSz="464820">
              <a:spcBef>
                <a:spcPts val="200"/>
              </a:spcBef>
              <a:defRPr i="1" sz="1098"/>
            </a:pPr>
            <a:r>
              <a:t>WHERE cte.rownum % 10 = 1</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Textfeld 1"/>
          <p:cNvSpPr txBox="1"/>
          <p:nvPr>
            <p:ph type="sldNum" sz="quarter" idx="2"/>
          </p:nvPr>
        </p:nvSpPr>
        <p:spPr>
          <a:xfrm>
            <a:off x="8622540" y="630938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4" name="Titel 1"/>
          <p:cNvSpPr txBox="1"/>
          <p:nvPr>
            <p:ph type="title"/>
          </p:nvPr>
        </p:nvSpPr>
        <p:spPr>
          <a:prstGeom prst="rect">
            <a:avLst/>
          </a:prstGeom>
        </p:spPr>
        <p:txBody>
          <a:bodyPr/>
          <a:lstStyle/>
          <a:p>
            <a:pPr/>
            <a:r>
              <a:t>1.4 Balanced Sample</a:t>
            </a:r>
          </a:p>
        </p:txBody>
      </p:sp>
      <p:sp>
        <p:nvSpPr>
          <p:cNvPr id="295" name="Textplatzhalter 2"/>
          <p:cNvSpPr txBox="1"/>
          <p:nvPr>
            <p:ph type="body" idx="1"/>
          </p:nvPr>
        </p:nvSpPr>
        <p:spPr>
          <a:xfrm>
            <a:off x="251424" y="549273"/>
            <a:ext cx="8641152" cy="5310051"/>
          </a:xfrm>
          <a:prstGeom prst="rect">
            <a:avLst/>
          </a:prstGeom>
        </p:spPr>
        <p:txBody>
          <a:bodyPr/>
          <a:lstStyle/>
          <a:p>
            <a:pPr marL="153402" indent="-153402" defTabSz="647700">
              <a:spcBef>
                <a:spcPts val="300"/>
              </a:spcBef>
              <a:buSzPct val="100000"/>
              <a:buChar char="•"/>
              <a:defRPr sz="1530"/>
            </a:pPr>
            <a:r>
              <a:t>Sample in which all groups of a column are represented equally.</a:t>
            </a:r>
          </a:p>
          <a:p>
            <a:pPr defTabSz="647700">
              <a:spcBef>
                <a:spcPts val="300"/>
              </a:spcBef>
              <a:defRPr sz="1530"/>
            </a:pPr>
            <a:r>
              <a:t>Ex: Generate a random sample consisting of 1000 customers that has equal number of male and female customers i.e., with 1:1 gender ratio</a:t>
            </a:r>
          </a:p>
          <a:p>
            <a:pPr defTabSz="647700">
              <a:spcBef>
                <a:spcPts val="300"/>
              </a:spcBef>
              <a:defRPr sz="1530"/>
            </a:pPr>
          </a:p>
          <a:p>
            <a:pPr defTabSz="647700">
              <a:spcBef>
                <a:spcPts val="300"/>
              </a:spcBef>
              <a:defRPr i="1" sz="1530"/>
            </a:pPr>
            <a:r>
              <a:t>WITH cust AS (</a:t>
            </a:r>
          </a:p>
          <a:p>
            <a:pPr defTabSz="647700">
              <a:spcBef>
                <a:spcPts val="300"/>
              </a:spcBef>
              <a:defRPr i="1" sz="1530"/>
            </a:pPr>
            <a:r>
              <a:t>	SELECT c.*,</a:t>
            </a:r>
          </a:p>
          <a:p>
            <a:pPr defTabSz="647700">
              <a:spcBef>
                <a:spcPts val="300"/>
              </a:spcBef>
              <a:defRPr i="1" sz="1530"/>
            </a:pPr>
            <a:r>
              <a:t>    	-- Assign the same row number for all rows with the same value of isF</a:t>
            </a:r>
          </a:p>
          <a:p>
            <a:pPr defTabSz="647700">
              <a:spcBef>
                <a:spcPts val="300"/>
              </a:spcBef>
              <a:defRPr i="1" sz="1530"/>
            </a:pPr>
            <a:r>
              <a:t>		ROW_NUMBER() OVER (PARTITION BY isF) AS seqnum</a:t>
            </a:r>
          </a:p>
          <a:p>
            <a:pPr defTabSz="647700">
              <a:spcBef>
                <a:spcPts val="300"/>
              </a:spcBef>
              <a:defRPr i="1" sz="1530"/>
            </a:pPr>
            <a:r>
              <a:t>    FROM (SELECT c.*,</a:t>
            </a:r>
          </a:p>
          <a:p>
            <a:pPr defTabSz="647700">
              <a:spcBef>
                <a:spcPts val="300"/>
              </a:spcBef>
              <a:defRPr i="1" sz="1530"/>
            </a:pPr>
            <a:r>
              <a:t>         	(CASE WHEN c.gender = 'F' THEN 1 ELSE 0 END) AS isF</a:t>
            </a:r>
          </a:p>
          <a:p>
            <a:pPr defTabSz="647700">
              <a:spcBef>
                <a:spcPts val="300"/>
              </a:spcBef>
              <a:defRPr i="1" sz="1530"/>
            </a:pPr>
            <a:r>
              <a:t>         FROM customers c</a:t>
            </a:r>
          </a:p>
          <a:p>
            <a:pPr defTabSz="647700">
              <a:spcBef>
                <a:spcPts val="300"/>
              </a:spcBef>
              <a:defRPr i="1" sz="1530"/>
            </a:pPr>
            <a:r>
              <a:t>         WHERE c.gender &lt;&gt; ''</a:t>
            </a:r>
          </a:p>
          <a:p>
            <a:pPr defTabSz="647700">
              <a:spcBef>
                <a:spcPts val="300"/>
              </a:spcBef>
              <a:defRPr i="1" sz="1530"/>
            </a:pPr>
            <a:r>
              <a:t>         ) c</a:t>
            </a:r>
          </a:p>
          <a:p>
            <a:pPr defTabSz="647700">
              <a:spcBef>
                <a:spcPts val="300"/>
              </a:spcBef>
              <a:defRPr i="1" sz="1530"/>
            </a:pPr>
            <a:r>
              <a:t>    )</a:t>
            </a:r>
          </a:p>
          <a:p>
            <a:pPr defTabSz="647700">
              <a:spcBef>
                <a:spcPts val="300"/>
              </a:spcBef>
              <a:defRPr i="1" sz="1530"/>
            </a:pPr>
            <a:r>
              <a:t>SELECT </a:t>
            </a:r>
          </a:p>
          <a:p>
            <a:pPr defTabSz="647700">
              <a:spcBef>
                <a:spcPts val="300"/>
              </a:spcBef>
              <a:defRPr i="1" sz="1530"/>
            </a:pPr>
            <a:r>
              <a:t>	SUM(CASE WHEN cust.isF = 1 THEN 1 ELSE 0 END) * 100 / COUNT(*) AS percent_f,</a:t>
            </a:r>
          </a:p>
          <a:p>
            <a:pPr defTabSz="647700">
              <a:spcBef>
                <a:spcPts val="300"/>
              </a:spcBef>
              <a:defRPr i="1" sz="1530"/>
            </a:pPr>
            <a:r>
              <a:t>	SUM(CASE WHEN cust.isF = 0 THEN 1 ELSE 0 END) * 100 / COUNT(*) AS percent_m,</a:t>
            </a:r>
          </a:p>
          <a:p>
            <a:pPr defTabSz="647700">
              <a:spcBef>
                <a:spcPts val="300"/>
              </a:spcBef>
              <a:defRPr i="1" sz="1530"/>
            </a:pPr>
            <a:r>
              <a:t>    COUNT(*) AS total_count</a:t>
            </a:r>
          </a:p>
          <a:p>
            <a:pPr defTabSz="647700">
              <a:spcBef>
                <a:spcPts val="300"/>
              </a:spcBef>
              <a:defRPr i="1" sz="1530"/>
            </a:pPr>
            <a:r>
              <a:t>FROM cust</a:t>
            </a:r>
          </a:p>
          <a:p>
            <a:pPr defTabSz="647700">
              <a:spcBef>
                <a:spcPts val="300"/>
              </a:spcBef>
              <a:defRPr i="1" sz="1530"/>
            </a:pPr>
            <a:r>
              <a:t>WHERE seqnum &lt;= 500</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Textfeld 1"/>
          <p:cNvSpPr txBox="1"/>
          <p:nvPr>
            <p:ph type="sldNum" sz="quarter" idx="2"/>
          </p:nvPr>
        </p:nvSpPr>
        <p:spPr>
          <a:xfrm>
            <a:off x="8622540" y="630938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8" name="Titel 1"/>
          <p:cNvSpPr txBox="1"/>
          <p:nvPr>
            <p:ph type="title"/>
          </p:nvPr>
        </p:nvSpPr>
        <p:spPr>
          <a:prstGeom prst="rect">
            <a:avLst/>
          </a:prstGeom>
        </p:spPr>
        <p:txBody>
          <a:bodyPr/>
          <a:lstStyle/>
          <a:p>
            <a:pPr/>
            <a:r>
              <a:t>Exercise</a:t>
            </a:r>
          </a:p>
        </p:txBody>
      </p:sp>
      <p:sp>
        <p:nvSpPr>
          <p:cNvPr id="299" name="Textplatzhalter 2"/>
          <p:cNvSpPr txBox="1"/>
          <p:nvPr>
            <p:ph type="body" idx="1"/>
          </p:nvPr>
        </p:nvSpPr>
        <p:spPr>
          <a:xfrm>
            <a:off x="251424" y="549273"/>
            <a:ext cx="8641152" cy="5310051"/>
          </a:xfrm>
          <a:prstGeom prst="rect">
            <a:avLst/>
          </a:prstGeom>
        </p:spPr>
        <p:txBody>
          <a:bodyPr/>
          <a:lstStyle/>
          <a:p>
            <a:pPr defTabSz="693420">
              <a:defRPr sz="1820"/>
            </a:pPr>
            <a:r>
              <a:t>Obtain a sample of 100 orders along with the customer information, exactly half of which have received some discount.</a:t>
            </a:r>
          </a:p>
          <a:p>
            <a:pPr defTabSz="693420">
              <a:spcBef>
                <a:spcPts val="300"/>
              </a:spcBef>
              <a:defRPr i="1" sz="1638"/>
            </a:pPr>
            <a:r>
              <a:t>-- Balanced sample - Discount</a:t>
            </a:r>
          </a:p>
          <a:p>
            <a:pPr defTabSz="693420">
              <a:spcBef>
                <a:spcPts val="300"/>
              </a:spcBef>
              <a:defRPr i="1" sz="1638"/>
            </a:pPr>
            <a:r>
              <a:t>WITH cte AS (</a:t>
            </a:r>
          </a:p>
          <a:p>
            <a:pPr defTabSz="693420">
              <a:spcBef>
                <a:spcPts val="300"/>
              </a:spcBef>
              <a:defRPr i="1" sz="1638"/>
            </a:pPr>
            <a:r>
              <a:t>	SELECT t.*,</a:t>
            </a:r>
          </a:p>
          <a:p>
            <a:pPr defTabSz="693420">
              <a:spcBef>
                <a:spcPts val="300"/>
              </a:spcBef>
              <a:defRPr i="1" sz="1638"/>
            </a:pPr>
            <a:r>
              <a:t>		ROW_NUMBER() OVER (PARTITION BY discountReceived) AS seqnum</a:t>
            </a:r>
          </a:p>
          <a:p>
            <a:pPr defTabSz="693420">
              <a:spcBef>
                <a:spcPts val="300"/>
              </a:spcBef>
              <a:defRPr i="1" sz="1638"/>
            </a:pPr>
            <a:r>
              <a:t>    FROM (SELECT cust.*, camp.discount,</a:t>
            </a:r>
          </a:p>
          <a:p>
            <a:pPr defTabSz="693420">
              <a:spcBef>
                <a:spcPts val="300"/>
              </a:spcBef>
              <a:defRPr i="1" sz="1638"/>
            </a:pPr>
            <a:r>
              <a:t>         	(CASE WHEN camp.discount &gt; 0 THEN 1 ELSE 0 END) AS discountReceived</a:t>
            </a:r>
          </a:p>
          <a:p>
            <a:pPr defTabSz="693420">
              <a:spcBef>
                <a:spcPts val="300"/>
              </a:spcBef>
              <a:defRPr i="1" sz="1638"/>
            </a:pPr>
            <a:r>
              <a:t>         FROM customers cust </a:t>
            </a:r>
          </a:p>
          <a:p>
            <a:pPr defTabSz="693420">
              <a:spcBef>
                <a:spcPts val="300"/>
              </a:spcBef>
              <a:defRPr i="1" sz="1638"/>
            </a:pPr>
            <a:r>
              <a:t>          JOIN orders ord</a:t>
            </a:r>
          </a:p>
          <a:p>
            <a:pPr defTabSz="693420">
              <a:spcBef>
                <a:spcPts val="300"/>
              </a:spcBef>
              <a:defRPr i="1" sz="1638"/>
            </a:pPr>
            <a:r>
              <a:t>          	ON cust.customerid = ord.customerid</a:t>
            </a:r>
          </a:p>
          <a:p>
            <a:pPr defTabSz="693420">
              <a:spcBef>
                <a:spcPts val="300"/>
              </a:spcBef>
              <a:defRPr i="1" sz="1638"/>
            </a:pPr>
            <a:r>
              <a:t>          JOIN campaigns camp</a:t>
            </a:r>
          </a:p>
          <a:p>
            <a:pPr defTabSz="693420">
              <a:spcBef>
                <a:spcPts val="300"/>
              </a:spcBef>
              <a:defRPr i="1" sz="1638"/>
            </a:pPr>
            <a:r>
              <a:t>          	ON camp.campaignid = ord.campaignid</a:t>
            </a:r>
          </a:p>
          <a:p>
            <a:pPr defTabSz="693420">
              <a:spcBef>
                <a:spcPts val="300"/>
              </a:spcBef>
              <a:defRPr i="1" sz="1638"/>
            </a:pPr>
            <a:r>
              <a:t>         ) t</a:t>
            </a:r>
          </a:p>
          <a:p>
            <a:pPr defTabSz="693420">
              <a:spcBef>
                <a:spcPts val="300"/>
              </a:spcBef>
              <a:defRPr i="1" sz="1638"/>
            </a:pPr>
            <a:r>
              <a:t>    )</a:t>
            </a:r>
          </a:p>
          <a:p>
            <a:pPr defTabSz="693420">
              <a:spcBef>
                <a:spcPts val="300"/>
              </a:spcBef>
              <a:defRPr i="1" sz="1638"/>
            </a:pPr>
            <a:r>
              <a:t>SELECT *</a:t>
            </a:r>
          </a:p>
          <a:p>
            <a:pPr defTabSz="693420">
              <a:spcBef>
                <a:spcPts val="300"/>
              </a:spcBef>
              <a:defRPr i="1" sz="1638"/>
            </a:pPr>
            <a:r>
              <a:t>FROM cte</a:t>
            </a:r>
          </a:p>
          <a:p>
            <a:pPr defTabSz="693420">
              <a:spcBef>
                <a:spcPts val="300"/>
              </a:spcBef>
              <a:defRPr i="1" sz="1638"/>
            </a:pPr>
            <a:r>
              <a:t>WHERE seqnum &lt;= 50</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Textfeld 1"/>
          <p:cNvSpPr txBox="1"/>
          <p:nvPr>
            <p:ph type="sldNum" sz="quarter" idx="2"/>
          </p:nvPr>
        </p:nvSpPr>
        <p:spPr>
          <a:xfrm>
            <a:off x="8622540" y="6309383"/>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2" name="Titel 1"/>
          <p:cNvSpPr txBox="1"/>
          <p:nvPr>
            <p:ph type="title"/>
          </p:nvPr>
        </p:nvSpPr>
        <p:spPr>
          <a:prstGeom prst="rect">
            <a:avLst/>
          </a:prstGeom>
        </p:spPr>
        <p:txBody>
          <a:bodyPr/>
          <a:lstStyle/>
          <a:p>
            <a:pPr/>
            <a:r>
              <a:t>2.1 TableSample - System and Bernoulli</a:t>
            </a:r>
          </a:p>
        </p:txBody>
      </p:sp>
      <p:sp>
        <p:nvSpPr>
          <p:cNvPr id="303" name="Textplatzhalter 2"/>
          <p:cNvSpPr txBox="1"/>
          <p:nvPr>
            <p:ph type="body" idx="1"/>
          </p:nvPr>
        </p:nvSpPr>
        <p:spPr>
          <a:xfrm>
            <a:off x="251424" y="549273"/>
            <a:ext cx="8641152" cy="5310051"/>
          </a:xfrm>
          <a:prstGeom prst="rect">
            <a:avLst/>
          </a:prstGeom>
        </p:spPr>
        <p:txBody>
          <a:bodyPr/>
          <a:lstStyle/>
          <a:p>
            <a:pPr defTabSz="632459">
              <a:spcBef>
                <a:spcPts val="300"/>
              </a:spcBef>
              <a:defRPr sz="1494"/>
            </a:pPr>
            <a:r>
              <a:t>SELECT expr</a:t>
            </a:r>
          </a:p>
          <a:p>
            <a:pPr defTabSz="632459">
              <a:spcBef>
                <a:spcPts val="300"/>
              </a:spcBef>
              <a:defRPr sz="1494"/>
            </a:pPr>
            <a:r>
              <a:t>FROM table</a:t>
            </a:r>
          </a:p>
          <a:p>
            <a:pPr defTabSz="632459">
              <a:spcBef>
                <a:spcPts val="300"/>
              </a:spcBef>
              <a:defRPr sz="1494"/>
            </a:pPr>
            <a:r>
              <a:t>TABLESAMPLE sampling_method (argument) [REPEATABLE(seed)]</a:t>
            </a:r>
          </a:p>
          <a:p>
            <a:pPr defTabSz="632459">
              <a:spcBef>
                <a:spcPts val="300"/>
              </a:spcBef>
              <a:defRPr sz="1494"/>
            </a:pPr>
          </a:p>
          <a:p>
            <a:pPr defTabSz="632459">
              <a:spcBef>
                <a:spcPts val="300"/>
              </a:spcBef>
              <a:defRPr sz="1494"/>
            </a:pPr>
            <a:r>
              <a:t>Two types of sampling methods:</a:t>
            </a:r>
          </a:p>
          <a:p>
            <a:pPr defTabSz="632459">
              <a:spcBef>
                <a:spcPts val="300"/>
              </a:spcBef>
              <a:defRPr sz="1494"/>
            </a:pPr>
            <a:r>
              <a:t>(i) SYSTEM - which does block level sampling. It groups a set of tuples and randomly selects these groups.</a:t>
            </a:r>
          </a:p>
          <a:p>
            <a:pPr defTabSz="632459">
              <a:spcBef>
                <a:spcPts val="300"/>
              </a:spcBef>
              <a:defRPr sz="1494"/>
            </a:pPr>
            <a:r>
              <a:t>(ii) BERNOULLI - which does tuple level sampling. Each row has equal probability of being selected.</a:t>
            </a:r>
          </a:p>
          <a:p>
            <a:pPr defTabSz="632459">
              <a:spcBef>
                <a:spcPts val="300"/>
              </a:spcBef>
              <a:defRPr sz="1494"/>
            </a:pPr>
          </a:p>
          <a:p>
            <a:pPr defTabSz="632459">
              <a:spcBef>
                <a:spcPts val="300"/>
              </a:spcBef>
              <a:defRPr sz="1494"/>
            </a:pPr>
            <a:r>
              <a:t>Ex: Generate a 10% random sample of the customers table, such that it can be reproduced at a later point of time.</a:t>
            </a:r>
          </a:p>
          <a:p>
            <a:pPr defTabSz="632459">
              <a:spcBef>
                <a:spcPts val="300"/>
              </a:spcBef>
              <a:defRPr sz="1494"/>
            </a:pPr>
          </a:p>
          <a:p>
            <a:pPr defTabSz="632459">
              <a:spcBef>
                <a:spcPts val="300"/>
              </a:spcBef>
              <a:defRPr i="1" sz="1494"/>
            </a:pPr>
            <a:r>
              <a:t>SELECT * </a:t>
            </a:r>
          </a:p>
          <a:p>
            <a:pPr defTabSz="632459">
              <a:spcBef>
                <a:spcPts val="300"/>
              </a:spcBef>
              <a:defRPr i="1" sz="1494"/>
            </a:pPr>
            <a:r>
              <a:t>FROM customers</a:t>
            </a:r>
          </a:p>
          <a:p>
            <a:pPr defTabSz="632459">
              <a:spcBef>
                <a:spcPts val="300"/>
              </a:spcBef>
              <a:defRPr i="1" sz="1494"/>
            </a:pPr>
            <a:r>
              <a:t>TABLESAMPLE SYSTEM(10) REPEATABLE(200);</a:t>
            </a:r>
          </a:p>
          <a:p>
            <a:pPr defTabSz="632459">
              <a:spcBef>
                <a:spcPts val="300"/>
              </a:spcBef>
              <a:defRPr i="1" sz="1494"/>
            </a:pPr>
          </a:p>
          <a:p>
            <a:pPr defTabSz="632459">
              <a:spcBef>
                <a:spcPts val="300"/>
              </a:spcBef>
              <a:defRPr i="1" sz="1494"/>
            </a:pPr>
            <a:r>
              <a:t>SELECT * </a:t>
            </a:r>
          </a:p>
          <a:p>
            <a:pPr defTabSz="632459">
              <a:spcBef>
                <a:spcPts val="300"/>
              </a:spcBef>
              <a:defRPr i="1" sz="1494"/>
            </a:pPr>
            <a:r>
              <a:t>FROM customers</a:t>
            </a:r>
          </a:p>
          <a:p>
            <a:pPr defTabSz="632459">
              <a:spcBef>
                <a:spcPts val="300"/>
              </a:spcBef>
              <a:defRPr i="1" sz="1494"/>
            </a:pPr>
            <a:r>
              <a:t>TABLESAMPLE BERNOULLI(10) REPEATABLE(200);</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SE 21">
  <a:themeElements>
    <a:clrScheme name="CSE 21">
      <a:dk1>
        <a:srgbClr val="000000"/>
      </a:dk1>
      <a:lt1>
        <a:srgbClr val="FFFFFF"/>
      </a:lt1>
      <a:dk2>
        <a:srgbClr val="A7A7A7"/>
      </a:dk2>
      <a:lt2>
        <a:srgbClr val="535353"/>
      </a:lt2>
      <a:accent1>
        <a:srgbClr val="618FFD"/>
      </a:accent1>
      <a:accent2>
        <a:srgbClr val="00AE00"/>
      </a:accent2>
      <a:accent3>
        <a:srgbClr val="DDE3FF"/>
      </a:accent3>
      <a:accent4>
        <a:srgbClr val="707070"/>
      </a:accent4>
      <a:accent5>
        <a:srgbClr val="B7C6FE"/>
      </a:accent5>
      <a:accent6>
        <a:srgbClr val="009D00"/>
      </a:accent6>
      <a:hlink>
        <a:srgbClr val="0000FF"/>
      </a:hlink>
      <a:folHlink>
        <a:srgbClr val="FF00FF"/>
      </a:folHlink>
    </a:clrScheme>
    <a:fontScheme name="CSE 21">
      <a:majorFont>
        <a:latin typeface="Times New Roman"/>
        <a:ea typeface="Times New Roman"/>
        <a:cs typeface="Times New Roman"/>
      </a:majorFont>
      <a:minorFont>
        <a:latin typeface="Helvetica"/>
        <a:ea typeface="Helvetica"/>
        <a:cs typeface="Helvetica"/>
      </a:minorFont>
    </a:fontScheme>
    <a:fmtScheme name="CSE 2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1CE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SE 21">
  <a:themeElements>
    <a:clrScheme name="CSE 21">
      <a:dk1>
        <a:srgbClr val="000000"/>
      </a:dk1>
      <a:lt1>
        <a:srgbClr val="FFFFFF"/>
      </a:lt1>
      <a:dk2>
        <a:srgbClr val="A7A7A7"/>
      </a:dk2>
      <a:lt2>
        <a:srgbClr val="535353"/>
      </a:lt2>
      <a:accent1>
        <a:srgbClr val="618FFD"/>
      </a:accent1>
      <a:accent2>
        <a:srgbClr val="00AE00"/>
      </a:accent2>
      <a:accent3>
        <a:srgbClr val="DDE3FF"/>
      </a:accent3>
      <a:accent4>
        <a:srgbClr val="707070"/>
      </a:accent4>
      <a:accent5>
        <a:srgbClr val="B7C6FE"/>
      </a:accent5>
      <a:accent6>
        <a:srgbClr val="009D00"/>
      </a:accent6>
      <a:hlink>
        <a:srgbClr val="0000FF"/>
      </a:hlink>
      <a:folHlink>
        <a:srgbClr val="FF00FF"/>
      </a:folHlink>
    </a:clrScheme>
    <a:fontScheme name="CSE 21">
      <a:majorFont>
        <a:latin typeface="Times New Roman"/>
        <a:ea typeface="Times New Roman"/>
        <a:cs typeface="Times New Roman"/>
      </a:majorFont>
      <a:minorFont>
        <a:latin typeface="Helvetica"/>
        <a:ea typeface="Helvetica"/>
        <a:cs typeface="Helvetica"/>
      </a:minorFont>
    </a:fontScheme>
    <a:fmtScheme name="CSE 2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1CE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