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6" r:id="rId2"/>
  </p:sldMasterIdLst>
  <p:notesMasterIdLst>
    <p:notesMasterId r:id="rId96"/>
  </p:notesMasterIdLst>
  <p:handoutMasterIdLst>
    <p:handoutMasterId r:id="rId97"/>
  </p:handoutMasterIdLst>
  <p:sldIdLst>
    <p:sldId id="286" r:id="rId3"/>
    <p:sldId id="287" r:id="rId4"/>
    <p:sldId id="272" r:id="rId5"/>
    <p:sldId id="277" r:id="rId6"/>
    <p:sldId id="280" r:id="rId7"/>
    <p:sldId id="273" r:id="rId8"/>
    <p:sldId id="274" r:id="rId9"/>
    <p:sldId id="275" r:id="rId10"/>
    <p:sldId id="276" r:id="rId11"/>
    <p:sldId id="269" r:id="rId12"/>
    <p:sldId id="278" r:id="rId13"/>
    <p:sldId id="270" r:id="rId14"/>
    <p:sldId id="297" r:id="rId15"/>
    <p:sldId id="308" r:id="rId16"/>
    <p:sldId id="298" r:id="rId17"/>
    <p:sldId id="279" r:id="rId18"/>
    <p:sldId id="271" r:id="rId19"/>
    <p:sldId id="282" r:id="rId20"/>
    <p:sldId id="283" r:id="rId21"/>
    <p:sldId id="284" r:id="rId22"/>
    <p:sldId id="281" r:id="rId23"/>
    <p:sldId id="285" r:id="rId24"/>
    <p:sldId id="289" r:id="rId25"/>
    <p:sldId id="290" r:id="rId26"/>
    <p:sldId id="288" r:id="rId27"/>
    <p:sldId id="291" r:id="rId28"/>
    <p:sldId id="292" r:id="rId29"/>
    <p:sldId id="293" r:id="rId30"/>
    <p:sldId id="294" r:id="rId31"/>
    <p:sldId id="295" r:id="rId32"/>
    <p:sldId id="296" r:id="rId33"/>
    <p:sldId id="299" r:id="rId34"/>
    <p:sldId id="300" r:id="rId35"/>
    <p:sldId id="301" r:id="rId36"/>
    <p:sldId id="302" r:id="rId37"/>
    <p:sldId id="304" r:id="rId38"/>
    <p:sldId id="305" r:id="rId39"/>
    <p:sldId id="306" r:id="rId40"/>
    <p:sldId id="307" r:id="rId41"/>
    <p:sldId id="303" r:id="rId42"/>
    <p:sldId id="309" r:id="rId43"/>
    <p:sldId id="310" r:id="rId44"/>
    <p:sldId id="311" r:id="rId45"/>
    <p:sldId id="312" r:id="rId46"/>
    <p:sldId id="313" r:id="rId47"/>
    <p:sldId id="314" r:id="rId48"/>
    <p:sldId id="315" r:id="rId49"/>
    <p:sldId id="316" r:id="rId50"/>
    <p:sldId id="317" r:id="rId51"/>
    <p:sldId id="326" r:id="rId52"/>
    <p:sldId id="318" r:id="rId53"/>
    <p:sldId id="319" r:id="rId54"/>
    <p:sldId id="320" r:id="rId55"/>
    <p:sldId id="321" r:id="rId56"/>
    <p:sldId id="322" r:id="rId57"/>
    <p:sldId id="323" r:id="rId58"/>
    <p:sldId id="324" r:id="rId59"/>
    <p:sldId id="325" r:id="rId60"/>
    <p:sldId id="327" r:id="rId61"/>
    <p:sldId id="328" r:id="rId62"/>
    <p:sldId id="329" r:id="rId63"/>
    <p:sldId id="330" r:id="rId64"/>
    <p:sldId id="331" r:id="rId65"/>
    <p:sldId id="332" r:id="rId66"/>
    <p:sldId id="333" r:id="rId67"/>
    <p:sldId id="356" r:id="rId68"/>
    <p:sldId id="335" r:id="rId69"/>
    <p:sldId id="334" r:id="rId70"/>
    <p:sldId id="360" r:id="rId71"/>
    <p:sldId id="361" r:id="rId72"/>
    <p:sldId id="336" r:id="rId73"/>
    <p:sldId id="337" r:id="rId74"/>
    <p:sldId id="338" r:id="rId75"/>
    <p:sldId id="339" r:id="rId76"/>
    <p:sldId id="340" r:id="rId77"/>
    <p:sldId id="341" r:id="rId78"/>
    <p:sldId id="342" r:id="rId79"/>
    <p:sldId id="343" r:id="rId80"/>
    <p:sldId id="344" r:id="rId81"/>
    <p:sldId id="345" r:id="rId82"/>
    <p:sldId id="346" r:id="rId83"/>
    <p:sldId id="347" r:id="rId84"/>
    <p:sldId id="348" r:id="rId85"/>
    <p:sldId id="349" r:id="rId86"/>
    <p:sldId id="350" r:id="rId87"/>
    <p:sldId id="354" r:id="rId88"/>
    <p:sldId id="351" r:id="rId89"/>
    <p:sldId id="352" r:id="rId90"/>
    <p:sldId id="353" r:id="rId91"/>
    <p:sldId id="355" r:id="rId92"/>
    <p:sldId id="357" r:id="rId93"/>
    <p:sldId id="358" r:id="rId94"/>
    <p:sldId id="359" r:id="rId9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C400"/>
    <a:srgbClr val="669900"/>
    <a:srgbClr val="8CD200"/>
    <a:srgbClr val="A2F8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p:cViewPr>
        <p:scale>
          <a:sx n="100" d="100"/>
          <a:sy n="100" d="100"/>
        </p:scale>
        <p:origin x="48" y="48"/>
      </p:cViewPr>
      <p:guideLst>
        <p:guide pos="3839"/>
        <p:guide orient="horz" pos="2160"/>
      </p:guideLst>
    </p:cSldViewPr>
  </p:slideViewPr>
  <p:notesTextViewPr>
    <p:cViewPr>
      <p:scale>
        <a:sx n="100" d="100"/>
        <a:sy n="100" d="100"/>
      </p:scale>
      <p:origin x="0" y="0"/>
    </p:cViewPr>
  </p:notesTextViewPr>
  <p:sorterViewPr>
    <p:cViewPr>
      <p:scale>
        <a:sx n="100" d="100"/>
        <a:sy n="100" d="100"/>
      </p:scale>
      <p:origin x="0" y="-20652"/>
    </p:cViewPr>
  </p:sorter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microsoft.com/office/2015/10/relationships/revisionInfo" Target="revisionInfo.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oleObject" Target="file:///E:\Data%20for%20DSE203\US_bt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Data%20for%20DSE203\US_btg.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solidFill>
              <a:schemeClr val="accent1"/>
            </a:solidFill>
            <a:ln>
              <a:noFill/>
            </a:ln>
            <a:effectLst/>
          </c:spPr>
          <c:invertIfNegative val="0"/>
          <c:cat>
            <c:strRef>
              <c:f>Sheet1!$A:$A</c:f>
              <c:strCache>
                <c:ptCount val="73"/>
                <c:pt idx="0">
                  <c:v>health</c:v>
                </c:pt>
                <c:pt idx="1">
                  <c:v>insur</c:v>
                </c:pt>
                <c:pt idx="2">
                  <c:v>million</c:v>
                </c:pt>
                <c:pt idx="3">
                  <c:v>obamacar</c:v>
                </c:pt>
                <c:pt idx="4">
                  <c:v>peopl</c:v>
                </c:pt>
                <c:pt idx="5">
                  <c:v>lose</c:v>
                </c:pt>
                <c:pt idx="6">
                  <c:v>american</c:v>
                </c:pt>
                <c:pt idx="7">
                  <c:v>care</c:v>
                </c:pt>
                <c:pt idx="8">
                  <c:v>trump</c:v>
                </c:pt>
                <c:pt idx="9">
                  <c:v>aca</c:v>
                </c:pt>
                <c:pt idx="10">
                  <c:v>trumpcar</c:v>
                </c:pt>
                <c:pt idx="11">
                  <c:v>repadamschiff</c:v>
                </c:pt>
                <c:pt idx="12">
                  <c:v>make</c:v>
                </c:pt>
                <c:pt idx="13">
                  <c:v>under</c:v>
                </c:pt>
                <c:pt idx="14">
                  <c:v>who</c:v>
                </c:pt>
                <c:pt idx="15">
                  <c:v>have</c:v>
                </c:pt>
                <c:pt idx="16">
                  <c:v>hurt</c:v>
                </c:pt>
                <c:pt idx="17">
                  <c:v>sabotag</c:v>
                </c:pt>
                <c:pt idx="18">
                  <c:v>gain</c:v>
                </c:pt>
                <c:pt idx="19">
                  <c:v>vote</c:v>
                </c:pt>
                <c:pt idx="20">
                  <c:v>intention</c:v>
                </c:pt>
                <c:pt idx="21">
                  <c:v>polit</c:v>
                </c:pt>
                <c:pt idx="22">
                  <c:v>unaf</c:v>
                </c:pt>
                <c:pt idx="23">
                  <c:v>cut</c:v>
                </c:pt>
                <c:pt idx="24">
                  <c:v>bill</c:v>
                </c:pt>
                <c:pt idx="25">
                  <c:v>rate</c:v>
                </c:pt>
                <c:pt idx="26">
                  <c:v>healthcar</c:v>
                </c:pt>
                <c:pt idx="27">
                  <c:v>market</c:v>
                </c:pt>
                <c:pt idx="28">
                  <c:v>amp</c:v>
                </c:pt>
                <c:pt idx="29">
                  <c:v>sai</c:v>
                </c:pt>
                <c:pt idx="30">
                  <c:v>tax</c:v>
                </c:pt>
                <c:pt idx="31">
                  <c:v>death</c:v>
                </c:pt>
                <c:pt idx="32">
                  <c:v>gop</c:v>
                </c:pt>
                <c:pt idx="33">
                  <c:v>state</c:v>
                </c:pt>
                <c:pt idx="34">
                  <c:v>latest</c:v>
                </c:pt>
                <c:pt idx="35">
                  <c:v>ahca</c:v>
                </c:pt>
                <c:pt idx="36">
                  <c:v>plan</c:v>
                </c:pt>
                <c:pt idx="37">
                  <c:v>quit</c:v>
                </c:pt>
                <c:pt idx="38">
                  <c:v>continu</c:v>
                </c:pt>
                <c:pt idx="39">
                  <c:v>afford</c:v>
                </c:pt>
                <c:pt idx="40">
                  <c:v>can't</c:v>
                </c:pt>
                <c:pt idx="41">
                  <c:v>push</c:v>
                </c:pt>
                <c:pt idx="42">
                  <c:v>complet</c:v>
                </c:pt>
                <c:pt idx="43">
                  <c:v>premium</c:v>
                </c:pt>
                <c:pt idx="44">
                  <c:v>spiral</c:v>
                </c:pt>
                <c:pt idx="45">
                  <c:v>potu</c:v>
                </c:pt>
                <c:pt idx="46">
                  <c:v>undermin</c:v>
                </c:pt>
                <c:pt idx="47">
                  <c:v>di</c:v>
                </c:pt>
                <c:pt idx="48">
                  <c:v>should</c:v>
                </c:pt>
                <c:pt idx="49">
                  <c:v>deni</c:v>
                </c:pt>
                <c:pt idx="50">
                  <c:v>ezraklein</c:v>
                </c:pt>
                <c:pt idx="51">
                  <c:v>pre</c:v>
                </c:pt>
                <c:pt idx="52">
                  <c:v>offici</c:v>
                </c:pt>
                <c:pt idx="53">
                  <c:v>call</c:v>
                </c:pt>
                <c:pt idx="54">
                  <c:v>cbo</c:v>
                </c:pt>
                <c:pt idx="55">
                  <c:v>get</c:v>
                </c:pt>
                <c:pt idx="56">
                  <c:v>condit</c:v>
                </c:pt>
                <c:pt idx="57">
                  <c:v>n'aetna</c:v>
                </c:pt>
                <c:pt idx="58">
                  <c:v>can</c:v>
                </c:pt>
                <c:pt idx="59">
                  <c:v>estim</c:v>
                </c:pt>
                <c:pt idx="60">
                  <c:v>exist</c:v>
                </c:pt>
                <c:pt idx="61">
                  <c:v>lost</c:v>
                </c:pt>
                <c:pt idx="62">
                  <c:v>disastr</c:v>
                </c:pt>
                <c:pt idx="63">
                  <c:v>break</c:v>
                </c:pt>
                <c:pt idx="64">
                  <c:v>need</c:v>
                </c:pt>
                <c:pt idx="65">
                  <c:v>were</c:v>
                </c:pt>
                <c:pt idx="66">
                  <c:v>hous</c:v>
                </c:pt>
                <c:pt idx="67">
                  <c:v>deserv</c:v>
                </c:pt>
                <c:pt idx="68">
                  <c:v>think</c:v>
                </c:pt>
                <c:pt idx="69">
                  <c:v>save</c:v>
                </c:pt>
                <c:pt idx="70">
                  <c:v>pai</c:v>
                </c:pt>
                <c:pt idx="71">
                  <c:v>some</c:v>
                </c:pt>
                <c:pt idx="72">
                  <c:v>past</c:v>
                </c:pt>
              </c:strCache>
            </c:strRef>
          </c:cat>
          <c:val>
            <c:numRef>
              <c:f>Sheet1!$B$1:$B$73</c:f>
              <c:numCache>
                <c:formatCode>General</c:formatCode>
                <c:ptCount val="73"/>
                <c:pt idx="0">
                  <c:v>24066</c:v>
                </c:pt>
                <c:pt idx="1">
                  <c:v>24066</c:v>
                </c:pt>
                <c:pt idx="2">
                  <c:v>6661</c:v>
                </c:pt>
                <c:pt idx="3">
                  <c:v>5082</c:v>
                </c:pt>
                <c:pt idx="4">
                  <c:v>5031</c:v>
                </c:pt>
                <c:pt idx="5">
                  <c:v>4150</c:v>
                </c:pt>
                <c:pt idx="6">
                  <c:v>3811</c:v>
                </c:pt>
                <c:pt idx="7">
                  <c:v>3323</c:v>
                </c:pt>
                <c:pt idx="8">
                  <c:v>3122</c:v>
                </c:pt>
                <c:pt idx="9">
                  <c:v>2914</c:v>
                </c:pt>
                <c:pt idx="10">
                  <c:v>2683</c:v>
                </c:pt>
                <c:pt idx="11">
                  <c:v>2509</c:v>
                </c:pt>
                <c:pt idx="12">
                  <c:v>2362</c:v>
                </c:pt>
                <c:pt idx="13">
                  <c:v>2231</c:v>
                </c:pt>
                <c:pt idx="14">
                  <c:v>2201</c:v>
                </c:pt>
                <c:pt idx="15">
                  <c:v>2180</c:v>
                </c:pt>
                <c:pt idx="16">
                  <c:v>2019</c:v>
                </c:pt>
                <c:pt idx="17">
                  <c:v>1956</c:v>
                </c:pt>
                <c:pt idx="18">
                  <c:v>1953</c:v>
                </c:pt>
                <c:pt idx="19">
                  <c:v>1928</c:v>
                </c:pt>
                <c:pt idx="20">
                  <c:v>1889</c:v>
                </c:pt>
                <c:pt idx="21">
                  <c:v>1855</c:v>
                </c:pt>
                <c:pt idx="22">
                  <c:v>1817</c:v>
                </c:pt>
                <c:pt idx="23">
                  <c:v>1711</c:v>
                </c:pt>
                <c:pt idx="24">
                  <c:v>1694</c:v>
                </c:pt>
                <c:pt idx="25">
                  <c:v>1645</c:v>
                </c:pt>
                <c:pt idx="26">
                  <c:v>1596</c:v>
                </c:pt>
                <c:pt idx="27">
                  <c:v>1590</c:v>
                </c:pt>
                <c:pt idx="28">
                  <c:v>1573</c:v>
                </c:pt>
                <c:pt idx="29">
                  <c:v>1563</c:v>
                </c:pt>
                <c:pt idx="30">
                  <c:v>1457</c:v>
                </c:pt>
                <c:pt idx="31">
                  <c:v>1324</c:v>
                </c:pt>
                <c:pt idx="32">
                  <c:v>1298</c:v>
                </c:pt>
                <c:pt idx="33">
                  <c:v>1295</c:v>
                </c:pt>
                <c:pt idx="34">
                  <c:v>1227</c:v>
                </c:pt>
                <c:pt idx="35">
                  <c:v>1191</c:v>
                </c:pt>
                <c:pt idx="36">
                  <c:v>1168</c:v>
                </c:pt>
                <c:pt idx="37">
                  <c:v>1146</c:v>
                </c:pt>
                <c:pt idx="38">
                  <c:v>1119</c:v>
                </c:pt>
                <c:pt idx="39">
                  <c:v>1075</c:v>
                </c:pt>
                <c:pt idx="40">
                  <c:v>1073</c:v>
                </c:pt>
                <c:pt idx="41">
                  <c:v>1027</c:v>
                </c:pt>
                <c:pt idx="42">
                  <c:v>1021</c:v>
                </c:pt>
                <c:pt idx="43">
                  <c:v>996</c:v>
                </c:pt>
                <c:pt idx="44">
                  <c:v>991</c:v>
                </c:pt>
                <c:pt idx="45">
                  <c:v>987</c:v>
                </c:pt>
                <c:pt idx="46">
                  <c:v>968</c:v>
                </c:pt>
                <c:pt idx="47">
                  <c:v>938</c:v>
                </c:pt>
                <c:pt idx="48">
                  <c:v>938</c:v>
                </c:pt>
                <c:pt idx="49">
                  <c:v>934</c:v>
                </c:pt>
                <c:pt idx="50">
                  <c:v>930</c:v>
                </c:pt>
                <c:pt idx="51">
                  <c:v>926</c:v>
                </c:pt>
                <c:pt idx="52">
                  <c:v>922</c:v>
                </c:pt>
                <c:pt idx="53">
                  <c:v>908</c:v>
                </c:pt>
                <c:pt idx="54">
                  <c:v>900</c:v>
                </c:pt>
                <c:pt idx="55">
                  <c:v>898</c:v>
                </c:pt>
                <c:pt idx="56">
                  <c:v>883</c:v>
                </c:pt>
                <c:pt idx="57">
                  <c:v>866</c:v>
                </c:pt>
                <c:pt idx="58">
                  <c:v>863</c:v>
                </c:pt>
                <c:pt idx="59">
                  <c:v>860</c:v>
                </c:pt>
                <c:pt idx="60">
                  <c:v>849</c:v>
                </c:pt>
                <c:pt idx="61">
                  <c:v>844</c:v>
                </c:pt>
                <c:pt idx="62">
                  <c:v>837</c:v>
                </c:pt>
                <c:pt idx="63">
                  <c:v>824</c:v>
                </c:pt>
                <c:pt idx="64">
                  <c:v>821</c:v>
                </c:pt>
                <c:pt idx="65">
                  <c:v>819</c:v>
                </c:pt>
                <c:pt idx="66">
                  <c:v>810</c:v>
                </c:pt>
                <c:pt idx="67">
                  <c:v>794</c:v>
                </c:pt>
                <c:pt idx="68">
                  <c:v>794</c:v>
                </c:pt>
                <c:pt idx="69">
                  <c:v>783</c:v>
                </c:pt>
                <c:pt idx="70">
                  <c:v>766</c:v>
                </c:pt>
                <c:pt idx="71">
                  <c:v>737</c:v>
                </c:pt>
                <c:pt idx="72">
                  <c:v>735</c:v>
                </c:pt>
              </c:numCache>
            </c:numRef>
          </c:val>
          <c:extLst>
            <c:ext xmlns:c16="http://schemas.microsoft.com/office/drawing/2014/chart" uri="{C3380CC4-5D6E-409C-BE32-E72D297353CC}">
              <c16:uniqueId val="{00000000-0294-4EF8-8F17-CA0933CBDB03}"/>
            </c:ext>
          </c:extLst>
        </c:ser>
        <c:dLbls>
          <c:showLegendKey val="0"/>
          <c:showVal val="0"/>
          <c:showCatName val="0"/>
          <c:showSerName val="0"/>
          <c:showPercent val="0"/>
          <c:showBubbleSize val="0"/>
        </c:dLbls>
        <c:gapWidth val="219"/>
        <c:overlap val="-27"/>
        <c:axId val="502932160"/>
        <c:axId val="502932488"/>
      </c:barChart>
      <c:catAx>
        <c:axId val="50293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932488"/>
        <c:crosses val="autoZero"/>
        <c:auto val="1"/>
        <c:lblAlgn val="ctr"/>
        <c:lblOffset val="100"/>
        <c:noMultiLvlLbl val="0"/>
      </c:catAx>
      <c:valAx>
        <c:axId val="502932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932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solidFill>
              <a:schemeClr val="accent1"/>
            </a:solidFill>
            <a:ln>
              <a:noFill/>
            </a:ln>
            <a:effectLst/>
          </c:spPr>
          <c:invertIfNegative val="0"/>
          <c:cat>
            <c:strRef>
              <c:f>Sheet2!$A:$A</c:f>
              <c:strCache>
                <c:ptCount val="75"/>
                <c:pt idx="0">
                  <c:v>health</c:v>
                </c:pt>
                <c:pt idx="1">
                  <c:v>insur</c:v>
                </c:pt>
                <c:pt idx="2">
                  <c:v>million</c:v>
                </c:pt>
                <c:pt idx="3">
                  <c:v>peopl</c:v>
                </c:pt>
                <c:pt idx="4">
                  <c:v>american</c:v>
                </c:pt>
                <c:pt idx="5">
                  <c:v>obamacar</c:v>
                </c:pt>
                <c:pt idx="6">
                  <c:v>lose</c:v>
                </c:pt>
                <c:pt idx="7">
                  <c:v>aca</c:v>
                </c:pt>
                <c:pt idx="8">
                  <c:v>trump</c:v>
                </c:pt>
                <c:pt idx="9">
                  <c:v>care</c:v>
                </c:pt>
                <c:pt idx="10">
                  <c:v>repadamschiff</c:v>
                </c:pt>
                <c:pt idx="11">
                  <c:v>make</c:v>
                </c:pt>
                <c:pt idx="12">
                  <c:v>trumpcar</c:v>
                </c:pt>
                <c:pt idx="13">
                  <c:v>gain</c:v>
                </c:pt>
                <c:pt idx="14">
                  <c:v>sabotag</c:v>
                </c:pt>
                <c:pt idx="15">
                  <c:v>hurt</c:v>
                </c:pt>
                <c:pt idx="16">
                  <c:v>intention</c:v>
                </c:pt>
                <c:pt idx="17">
                  <c:v>under</c:v>
                </c:pt>
                <c:pt idx="18">
                  <c:v>polit</c:v>
                </c:pt>
                <c:pt idx="19">
                  <c:v>unaf</c:v>
                </c:pt>
                <c:pt idx="20">
                  <c:v>more</c:v>
                </c:pt>
                <c:pt idx="21">
                  <c:v>vote</c:v>
                </c:pt>
                <c:pt idx="22">
                  <c:v>healthcar</c:v>
                </c:pt>
                <c:pt idx="23">
                  <c:v>bill</c:v>
                </c:pt>
                <c:pt idx="24">
                  <c:v>year</c:v>
                </c:pt>
                <c:pt idx="25">
                  <c:v>cut</c:v>
                </c:pt>
                <c:pt idx="26">
                  <c:v>rate</c:v>
                </c:pt>
                <c:pt idx="27">
                  <c:v>your</c:v>
                </c:pt>
                <c:pt idx="28">
                  <c:v>amp</c:v>
                </c:pt>
                <c:pt idx="29">
                  <c:v>up</c:v>
                </c:pt>
                <c:pt idx="30">
                  <c:v>from</c:v>
                </c:pt>
                <c:pt idx="31">
                  <c:v>sai</c:v>
                </c:pt>
                <c:pt idx="32">
                  <c:v>cbo</c:v>
                </c:pt>
                <c:pt idx="33">
                  <c:v>plan</c:v>
                </c:pt>
                <c:pt idx="34">
                  <c:v>premium</c:v>
                </c:pt>
                <c:pt idx="35">
                  <c:v>market</c:v>
                </c:pt>
                <c:pt idx="36">
                  <c:v>estim</c:v>
                </c:pt>
                <c:pt idx="37">
                  <c:v>tax</c:v>
                </c:pt>
                <c:pt idx="38">
                  <c:v>state</c:v>
                </c:pt>
                <c:pt idx="39">
                  <c:v>gop</c:v>
                </c:pt>
                <c:pt idx="40">
                  <c:v>break</c:v>
                </c:pt>
                <c:pt idx="41">
                  <c:v>should</c:v>
                </c:pt>
                <c:pt idx="42">
                  <c:v>death</c:v>
                </c:pt>
                <c:pt idx="43">
                  <c:v>don't</c:v>
                </c:pt>
                <c:pt idx="44">
                  <c:v>ahca</c:v>
                </c:pt>
                <c:pt idx="45">
                  <c:v>without</c:v>
                </c:pt>
                <c:pt idx="46">
                  <c:v>latest</c:v>
                </c:pt>
                <c:pt idx="47">
                  <c:v>push</c:v>
                </c:pt>
                <c:pt idx="48">
                  <c:v>continu</c:v>
                </c:pt>
                <c:pt idx="49">
                  <c:v>afford</c:v>
                </c:pt>
                <c:pt idx="50">
                  <c:v>quit</c:v>
                </c:pt>
                <c:pt idx="51">
                  <c:v>budget</c:v>
                </c:pt>
                <c:pt idx="52">
                  <c:v>can't</c:v>
                </c:pt>
                <c:pt idx="53">
                  <c:v>over</c:v>
                </c:pt>
                <c:pt idx="54">
                  <c:v>di</c:v>
                </c:pt>
                <c:pt idx="55">
                  <c:v>new</c:v>
                </c:pt>
                <c:pt idx="56">
                  <c:v>doubl</c:v>
                </c:pt>
                <c:pt idx="57">
                  <c:v>complet</c:v>
                </c:pt>
                <c:pt idx="58">
                  <c:v>undermin</c:v>
                </c:pt>
                <c:pt idx="59">
                  <c:v>next</c:v>
                </c:pt>
                <c:pt idx="60">
                  <c:v>get</c:v>
                </c:pt>
                <c:pt idx="61">
                  <c:v>potu</c:v>
                </c:pt>
                <c:pt idx="62">
                  <c:v>act</c:v>
                </c:pt>
                <c:pt idx="63">
                  <c:v>all</c:v>
                </c:pt>
                <c:pt idx="64">
                  <c:v>offici</c:v>
                </c:pt>
                <c:pt idx="65">
                  <c:v>spiral</c:v>
                </c:pt>
                <c:pt idx="66">
                  <c:v>disast</c:v>
                </c:pt>
                <c:pt idx="67">
                  <c:v>off</c:v>
                </c:pt>
                <c:pt idx="68">
                  <c:v>need</c:v>
                </c:pt>
                <c:pt idx="69">
                  <c:v>deni</c:v>
                </c:pt>
                <c:pt idx="70">
                  <c:v>hous</c:v>
                </c:pt>
                <c:pt idx="71">
                  <c:v>program</c:v>
                </c:pt>
                <c:pt idx="72">
                  <c:v>condit</c:v>
                </c:pt>
                <c:pt idx="73">
                  <c:v>ezraklein</c:v>
                </c:pt>
                <c:pt idx="74">
                  <c:v>pai</c:v>
                </c:pt>
              </c:strCache>
            </c:strRef>
          </c:cat>
          <c:val>
            <c:numRef>
              <c:f>Sheet2!$B$1:$B$76</c:f>
              <c:numCache>
                <c:formatCode>General</c:formatCode>
                <c:ptCount val="76"/>
                <c:pt idx="0">
                  <c:v>32514</c:v>
                </c:pt>
                <c:pt idx="1">
                  <c:v>32514</c:v>
                </c:pt>
                <c:pt idx="2">
                  <c:v>10842</c:v>
                </c:pt>
                <c:pt idx="3">
                  <c:v>7095</c:v>
                </c:pt>
                <c:pt idx="4">
                  <c:v>6977</c:v>
                </c:pt>
                <c:pt idx="5">
                  <c:v>6294</c:v>
                </c:pt>
                <c:pt idx="6">
                  <c:v>6144</c:v>
                </c:pt>
                <c:pt idx="7">
                  <c:v>4957</c:v>
                </c:pt>
                <c:pt idx="8">
                  <c:v>4613</c:v>
                </c:pt>
                <c:pt idx="9">
                  <c:v>4470</c:v>
                </c:pt>
                <c:pt idx="10">
                  <c:v>4318</c:v>
                </c:pt>
                <c:pt idx="11">
                  <c:v>4300</c:v>
                </c:pt>
                <c:pt idx="12">
                  <c:v>3998</c:v>
                </c:pt>
                <c:pt idx="13">
                  <c:v>3870</c:v>
                </c:pt>
                <c:pt idx="14">
                  <c:v>3854</c:v>
                </c:pt>
                <c:pt idx="15">
                  <c:v>3833</c:v>
                </c:pt>
                <c:pt idx="16">
                  <c:v>3757</c:v>
                </c:pt>
                <c:pt idx="17">
                  <c:v>3749</c:v>
                </c:pt>
                <c:pt idx="18">
                  <c:v>3666</c:v>
                </c:pt>
                <c:pt idx="19">
                  <c:v>3617</c:v>
                </c:pt>
                <c:pt idx="20">
                  <c:v>2567</c:v>
                </c:pt>
                <c:pt idx="21">
                  <c:v>2405</c:v>
                </c:pt>
                <c:pt idx="22">
                  <c:v>2336</c:v>
                </c:pt>
                <c:pt idx="23">
                  <c:v>2189</c:v>
                </c:pt>
                <c:pt idx="24">
                  <c:v>2124</c:v>
                </c:pt>
                <c:pt idx="25">
                  <c:v>2083</c:v>
                </c:pt>
                <c:pt idx="26">
                  <c:v>2037</c:v>
                </c:pt>
                <c:pt idx="27">
                  <c:v>1960</c:v>
                </c:pt>
                <c:pt idx="28">
                  <c:v>1862</c:v>
                </c:pt>
                <c:pt idx="29">
                  <c:v>1831</c:v>
                </c:pt>
                <c:pt idx="30">
                  <c:v>1805</c:v>
                </c:pt>
                <c:pt idx="31">
                  <c:v>1804</c:v>
                </c:pt>
                <c:pt idx="32">
                  <c:v>1735</c:v>
                </c:pt>
                <c:pt idx="33">
                  <c:v>1701</c:v>
                </c:pt>
                <c:pt idx="34">
                  <c:v>1668</c:v>
                </c:pt>
                <c:pt idx="35">
                  <c:v>1657</c:v>
                </c:pt>
                <c:pt idx="36">
                  <c:v>1645</c:v>
                </c:pt>
                <c:pt idx="37">
                  <c:v>1602</c:v>
                </c:pt>
                <c:pt idx="38">
                  <c:v>1598</c:v>
                </c:pt>
                <c:pt idx="39">
                  <c:v>1554</c:v>
                </c:pt>
                <c:pt idx="40">
                  <c:v>1514</c:v>
                </c:pt>
                <c:pt idx="41">
                  <c:v>1459</c:v>
                </c:pt>
                <c:pt idx="42">
                  <c:v>1419</c:v>
                </c:pt>
                <c:pt idx="43">
                  <c:v>1401</c:v>
                </c:pt>
                <c:pt idx="44">
                  <c:v>1302</c:v>
                </c:pt>
                <c:pt idx="45">
                  <c:v>1284</c:v>
                </c:pt>
                <c:pt idx="46">
                  <c:v>1253</c:v>
                </c:pt>
                <c:pt idx="47">
                  <c:v>1242</c:v>
                </c:pt>
                <c:pt idx="48">
                  <c:v>1217</c:v>
                </c:pt>
                <c:pt idx="49">
                  <c:v>1192</c:v>
                </c:pt>
                <c:pt idx="50">
                  <c:v>1157</c:v>
                </c:pt>
                <c:pt idx="51">
                  <c:v>1142</c:v>
                </c:pt>
                <c:pt idx="52">
                  <c:v>1142</c:v>
                </c:pt>
                <c:pt idx="53">
                  <c:v>1133</c:v>
                </c:pt>
                <c:pt idx="54">
                  <c:v>1123</c:v>
                </c:pt>
                <c:pt idx="55">
                  <c:v>1103</c:v>
                </c:pt>
                <c:pt idx="56">
                  <c:v>1072</c:v>
                </c:pt>
                <c:pt idx="57">
                  <c:v>1071</c:v>
                </c:pt>
                <c:pt idx="58">
                  <c:v>1054</c:v>
                </c:pt>
                <c:pt idx="59">
                  <c:v>1039</c:v>
                </c:pt>
                <c:pt idx="60">
                  <c:v>1024</c:v>
                </c:pt>
                <c:pt idx="61">
                  <c:v>1017</c:v>
                </c:pt>
                <c:pt idx="62">
                  <c:v>1012</c:v>
                </c:pt>
                <c:pt idx="63">
                  <c:v>1010</c:v>
                </c:pt>
                <c:pt idx="64">
                  <c:v>1006</c:v>
                </c:pt>
                <c:pt idx="65">
                  <c:v>998</c:v>
                </c:pt>
                <c:pt idx="66">
                  <c:v>992</c:v>
                </c:pt>
                <c:pt idx="67">
                  <c:v>992</c:v>
                </c:pt>
                <c:pt idx="68">
                  <c:v>990</c:v>
                </c:pt>
                <c:pt idx="69">
                  <c:v>986</c:v>
                </c:pt>
                <c:pt idx="70">
                  <c:v>981</c:v>
                </c:pt>
                <c:pt idx="71">
                  <c:v>972</c:v>
                </c:pt>
                <c:pt idx="72">
                  <c:v>938</c:v>
                </c:pt>
                <c:pt idx="73">
                  <c:v>932</c:v>
                </c:pt>
                <c:pt idx="74">
                  <c:v>911</c:v>
                </c:pt>
              </c:numCache>
            </c:numRef>
          </c:val>
          <c:extLst>
            <c:ext xmlns:c16="http://schemas.microsoft.com/office/drawing/2014/chart" uri="{C3380CC4-5D6E-409C-BE32-E72D297353CC}">
              <c16:uniqueId val="{00000000-D983-45E5-A487-AEA82A53B087}"/>
            </c:ext>
          </c:extLst>
        </c:ser>
        <c:dLbls>
          <c:showLegendKey val="0"/>
          <c:showVal val="0"/>
          <c:showCatName val="0"/>
          <c:showSerName val="0"/>
          <c:showPercent val="0"/>
          <c:showBubbleSize val="0"/>
        </c:dLbls>
        <c:gapWidth val="219"/>
        <c:overlap val="-27"/>
        <c:axId val="502932160"/>
        <c:axId val="502932488"/>
      </c:barChart>
      <c:catAx>
        <c:axId val="50293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932488"/>
        <c:crosses val="autoZero"/>
        <c:auto val="1"/>
        <c:lblAlgn val="ctr"/>
        <c:lblOffset val="100"/>
        <c:noMultiLvlLbl val="0"/>
      </c:catAx>
      <c:valAx>
        <c:axId val="502932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932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9/28/2017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9/28/2017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6 4 3 2 1 0</a:t>
            </a: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fld id="{6F8D5335-E0A5-442C-BF10-B157F181EA47}" type="slidenum">
              <a:rPr lang="en-US" altLang="en-US" sz="1200"/>
              <a:pPr eaLnBrk="1" hangingPunct="1"/>
              <a:t>47</a:t>
            </a:fld>
            <a:endParaRPr lang="en-US" altLang="en-US" sz="1200"/>
          </a:p>
        </p:txBody>
      </p:sp>
    </p:spTree>
    <p:extLst>
      <p:ext uri="{BB962C8B-B14F-4D97-AF65-F5344CB8AC3E}">
        <p14:creationId xmlns:p14="http://schemas.microsoft.com/office/powerpoint/2010/main" val="791237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Why do you get these numbers?</a:t>
            </a:r>
          </a:p>
          <a:p>
            <a:r>
              <a:rPr lang="en-US" altLang="en-US">
                <a:latin typeface="Arial" panose="020B0604020202020204" pitchFamily="34" charset="0"/>
              </a:rPr>
              <a:t>Suggests df is better.</a:t>
            </a:r>
          </a:p>
          <a:p>
            <a:endParaRPr lang="en-US" altLang="en-US">
              <a:latin typeface="Arial" panose="020B0604020202020204" pitchFamily="34" charset="0"/>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fld id="{8C844758-1D3F-43EB-B7A9-74CB3DD25A21}" type="slidenum">
              <a:rPr lang="en-US" altLang="en-US" sz="1200"/>
              <a:pPr eaLnBrk="1" hangingPunct="1"/>
              <a:t>49</a:t>
            </a:fld>
            <a:endParaRPr lang="en-US" altLang="en-US" sz="1200"/>
          </a:p>
        </p:txBody>
      </p:sp>
    </p:spTree>
    <p:extLst>
      <p:ext uri="{BB962C8B-B14F-4D97-AF65-F5344CB8AC3E}">
        <p14:creationId xmlns:p14="http://schemas.microsoft.com/office/powerpoint/2010/main" val="1047715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See Law of Cosines (Cosine Rule) wikipedia page</a:t>
            </a: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fld id="{20A9A132-C64D-45F1-B4BC-FC3AD187A068}" type="slidenum">
              <a:rPr lang="en-US" altLang="en-US" sz="1200"/>
              <a:pPr eaLnBrk="1" hangingPunct="1"/>
              <a:t>54</a:t>
            </a:fld>
            <a:endParaRPr lang="en-US" altLang="en-US" sz="1200"/>
          </a:p>
        </p:txBody>
      </p:sp>
    </p:spTree>
    <p:extLst>
      <p:ext uri="{BB962C8B-B14F-4D97-AF65-F5344CB8AC3E}">
        <p14:creationId xmlns:p14="http://schemas.microsoft.com/office/powerpoint/2010/main" val="2890430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Leaving off idf weighting on documents is good for both efficiency and system effectiveness reasons.</a:t>
            </a: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fld id="{934C2561-927F-4CA7-9A75-BCC91DAA40BA}" type="slidenum">
              <a:rPr lang="en-US" altLang="en-US" sz="1200"/>
              <a:pPr eaLnBrk="1" hangingPunct="1"/>
              <a:t>58</a:t>
            </a:fld>
            <a:endParaRPr lang="en-US" altLang="en-US" sz="1200"/>
          </a:p>
        </p:txBody>
      </p:sp>
    </p:spTree>
    <p:extLst>
      <p:ext uri="{BB962C8B-B14F-4D97-AF65-F5344CB8AC3E}">
        <p14:creationId xmlns:p14="http://schemas.microsoft.com/office/powerpoint/2010/main" val="470241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9/28/2017</a:t>
            </a:fld>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9/28/2017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9/28/2017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9/28/2017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36636D-D922-432D-A958-524484B5923D}" type="datetimeFigureOut">
              <a:rPr lang="en-US"/>
              <a:pPr/>
              <a:t>9/28/2017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E36636D-D922-432D-A958-524484B5923D}" type="datetimeFigureOut">
              <a:rPr lang="en-US"/>
              <a:pPr/>
              <a:t>9/28/2017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E36636D-D922-432D-A958-524484B5923D}" type="datetimeFigureOut">
              <a:rPr lang="en-US"/>
              <a:pPr/>
              <a:t>9/28/2017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E36636D-D922-432D-A958-524484B5923D}" type="datetimeFigureOut">
              <a:rPr lang="en-US"/>
              <a:pPr/>
              <a:t>9/28/2017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a:pPr/>
              <a:t>9/28/2017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a:pPr/>
              <a:t>9/28/2017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a:pPr/>
              <a:t>9/28/2017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9/28/2017</a:t>
            </a:fld>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mailto:cgandotr@ucsd.edu" TargetMode="External"/><Relationship Id="rId2" Type="http://schemas.openxmlformats.org/officeDocument/2006/relationships/hyperlink" Target="mailto:a1gupta@ucsd.edu" TargetMode="External"/><Relationship Id="rId1" Type="http://schemas.openxmlformats.org/officeDocument/2006/relationships/slideLayout" Target="../slideLayouts/slideLayout2.xml"/><Relationship Id="rId5" Type="http://schemas.openxmlformats.org/officeDocument/2006/relationships/hyperlink" Target="https://piazza.com/class/ucsd/fall2017/dse203/" TargetMode="External"/><Relationship Id="rId4" Type="http://schemas.openxmlformats.org/officeDocument/2006/relationships/hyperlink" Target="mailto:a5ramesh@eng.ucsd.ed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ci.apache.org/projects/asterixdb/index.html" TargetMode="External"/><Relationship Id="rId2" Type="http://schemas.openxmlformats.org/officeDocument/2006/relationships/hyperlink" Target="https://asterixdb.apache.org/download.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9.wmf"/><Relationship Id="rId5" Type="http://schemas.openxmlformats.org/officeDocument/2006/relationships/oleObject" Target="../embeddings/oleObject3.bin"/><Relationship Id="rId4" Type="http://schemas.openxmlformats.org/officeDocument/2006/relationships/image" Target="../media/image18.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0.wmf"/></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0.wmf"/><Relationship Id="rId4" Type="http://schemas.openxmlformats.org/officeDocument/2006/relationships/oleObject" Target="../embeddings/oleObject5.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1.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2.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3.wmf"/></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4.wmf"/><Relationship Id="rId4" Type="http://schemas.openxmlformats.org/officeDocument/2006/relationships/oleObject" Target="../embeddings/oleObject9.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5.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awesome-ucla.sdsc.edu:8983/solr/uclaaca/select?indent=on&amp;q=Text:%22health%20insurance%22&amp;rows=1000&amp;wt=json" TargetMode="Externa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6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www.openjems.com/solr-lucene-score-tutorial/"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DSE 203: Data Integration</a:t>
            </a:r>
          </a:p>
        </p:txBody>
      </p:sp>
      <p:sp>
        <p:nvSpPr>
          <p:cNvPr id="3" name="Subtitle 2"/>
          <p:cNvSpPr>
            <a:spLocks noGrp="1"/>
          </p:cNvSpPr>
          <p:nvPr>
            <p:ph type="subTitle" idx="1"/>
          </p:nvPr>
        </p:nvSpPr>
        <p:spPr/>
        <p:txBody>
          <a:bodyPr/>
          <a:lstStyle/>
          <a:p>
            <a:r>
              <a:rPr lang="en-US" dirty="0"/>
              <a:t>Fall 2017</a:t>
            </a:r>
          </a:p>
        </p:txBody>
      </p:sp>
    </p:spTree>
    <p:extLst>
      <p:ext uri="{BB962C8B-B14F-4D97-AF65-F5344CB8AC3E}">
        <p14:creationId xmlns:p14="http://schemas.microsoft.com/office/powerpoint/2010/main" val="86652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Topics Covered in Previous Courses</a:t>
            </a:r>
          </a:p>
        </p:txBody>
      </p:sp>
      <p:sp>
        <p:nvSpPr>
          <p:cNvPr id="5" name="Content Placeholder 4"/>
          <p:cNvSpPr>
            <a:spLocks noGrp="1"/>
          </p:cNvSpPr>
          <p:nvPr>
            <p:ph sz="half" idx="2"/>
          </p:nvPr>
        </p:nvSpPr>
        <p:spPr>
          <a:xfrm>
            <a:off x="5992839" y="1803400"/>
            <a:ext cx="5435573" cy="4191000"/>
          </a:xfrm>
        </p:spPr>
        <p:txBody>
          <a:bodyPr>
            <a:normAutofit/>
          </a:bodyPr>
          <a:lstStyle/>
          <a:p>
            <a:r>
              <a:rPr lang="en-US" dirty="0"/>
              <a:t>DSE 210: Probability and Statistics</a:t>
            </a:r>
          </a:p>
          <a:p>
            <a:pPr lvl="1"/>
            <a:r>
              <a:rPr lang="en-US" sz="1800" dirty="0"/>
              <a:t>Probability Spaces</a:t>
            </a:r>
          </a:p>
          <a:p>
            <a:pPr lvl="1"/>
            <a:r>
              <a:rPr lang="en-US" sz="1800" dirty="0"/>
              <a:t>Discrete and Continuous Distributions</a:t>
            </a:r>
          </a:p>
          <a:p>
            <a:pPr lvl="1"/>
            <a:r>
              <a:rPr lang="en-US" sz="1800" dirty="0"/>
              <a:t>Basic Statistical Procedures</a:t>
            </a:r>
          </a:p>
          <a:p>
            <a:pPr lvl="2"/>
            <a:r>
              <a:rPr lang="en-US" sz="1600" dirty="0"/>
              <a:t>Regression</a:t>
            </a:r>
          </a:p>
          <a:p>
            <a:pPr lvl="2"/>
            <a:r>
              <a:rPr lang="en-US" sz="1600" dirty="0"/>
              <a:t>Classification</a:t>
            </a:r>
          </a:p>
          <a:p>
            <a:pPr lvl="1"/>
            <a:r>
              <a:rPr lang="en-US" sz="1800" dirty="0"/>
              <a:t>Statistical Testing</a:t>
            </a:r>
          </a:p>
          <a:p>
            <a:pPr lvl="2"/>
            <a:r>
              <a:rPr lang="en-US" sz="1600" dirty="0"/>
              <a:t>Sampling </a:t>
            </a:r>
          </a:p>
          <a:p>
            <a:pPr lvl="2"/>
            <a:r>
              <a:rPr lang="en-US" sz="1600" dirty="0"/>
              <a:t>Hypothesis Testing</a:t>
            </a:r>
          </a:p>
          <a:p>
            <a:pPr lvl="1"/>
            <a:r>
              <a:rPr lang="en-US" sz="1800" dirty="0"/>
              <a:t>Probabilistic Models</a:t>
            </a:r>
          </a:p>
          <a:p>
            <a:pPr lvl="2"/>
            <a:r>
              <a:rPr lang="en-US" sz="1600" dirty="0"/>
              <a:t>Bayesian Nets</a:t>
            </a:r>
          </a:p>
          <a:p>
            <a:pPr lvl="2"/>
            <a:r>
              <a:rPr lang="en-US" sz="1600" dirty="0"/>
              <a:t>Topic Models</a:t>
            </a:r>
          </a:p>
        </p:txBody>
      </p:sp>
      <p:sp>
        <p:nvSpPr>
          <p:cNvPr id="6" name="Content Placeholder 5"/>
          <p:cNvSpPr>
            <a:spLocks noGrp="1"/>
          </p:cNvSpPr>
          <p:nvPr>
            <p:ph sz="half" idx="1"/>
          </p:nvPr>
        </p:nvSpPr>
        <p:spPr/>
        <p:txBody>
          <a:bodyPr>
            <a:normAutofit/>
          </a:bodyPr>
          <a:lstStyle/>
          <a:p>
            <a:r>
              <a:rPr lang="en-US" dirty="0"/>
              <a:t>DSE 201: Database Management</a:t>
            </a:r>
          </a:p>
          <a:p>
            <a:pPr lvl="1"/>
            <a:r>
              <a:rPr lang="en-US" sz="1800" dirty="0"/>
              <a:t>Relational Data Model</a:t>
            </a:r>
          </a:p>
          <a:p>
            <a:pPr lvl="1"/>
            <a:r>
              <a:rPr lang="en-US" sz="1800" dirty="0"/>
              <a:t>Database Design</a:t>
            </a:r>
          </a:p>
          <a:p>
            <a:pPr lvl="1"/>
            <a:r>
              <a:rPr lang="en-US" sz="1800" dirty="0"/>
              <a:t>SQL</a:t>
            </a:r>
          </a:p>
          <a:p>
            <a:pPr lvl="1"/>
            <a:r>
              <a:rPr lang="en-US" sz="1800" dirty="0"/>
              <a:t>Query Processing</a:t>
            </a:r>
          </a:p>
          <a:p>
            <a:pPr lvl="1"/>
            <a:r>
              <a:rPr lang="en-US" sz="1800" dirty="0"/>
              <a:t>Performance tuning (indexing, materialized views)</a:t>
            </a:r>
          </a:p>
          <a:p>
            <a:pPr lvl="1"/>
            <a:r>
              <a:rPr lang="en-US" sz="1800" dirty="0"/>
              <a:t>Column Stores</a:t>
            </a:r>
          </a:p>
          <a:p>
            <a:pPr lvl="1"/>
            <a:r>
              <a:rPr lang="en-US" sz="1800" dirty="0"/>
              <a:t>Parallel Databases (includes the Map-Reduce programming paradigm)</a:t>
            </a:r>
          </a:p>
          <a:p>
            <a:pPr lvl="1"/>
            <a:r>
              <a:rPr lang="en-US" sz="1800" dirty="0" err="1"/>
              <a:t>Datalog</a:t>
            </a:r>
            <a:endParaRPr lang="en-US" sz="1800" dirty="0"/>
          </a:p>
          <a:p>
            <a:endParaRPr lang="en-US" sz="1800" dirty="0"/>
          </a:p>
        </p:txBody>
      </p:sp>
    </p:spTree>
    <p:extLst>
      <p:ext uri="{BB962C8B-B14F-4D97-AF65-F5344CB8AC3E}">
        <p14:creationId xmlns:p14="http://schemas.microsoft.com/office/powerpoint/2010/main" val="3028020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Statistics With SQL - I</a:t>
            </a:r>
          </a:p>
        </p:txBody>
      </p:sp>
      <p:sp>
        <p:nvSpPr>
          <p:cNvPr id="3" name="Content Placeholder 2"/>
          <p:cNvSpPr>
            <a:spLocks noGrp="1"/>
          </p:cNvSpPr>
          <p:nvPr>
            <p:ph sz="half" idx="1"/>
          </p:nvPr>
        </p:nvSpPr>
        <p:spPr/>
        <p:txBody>
          <a:bodyPr/>
          <a:lstStyle/>
          <a:p>
            <a:r>
              <a:rPr lang="en-US" dirty="0"/>
              <a:t>Based on a sample size of 1000 orders, find the frequency distribution of cities placing orders</a:t>
            </a:r>
          </a:p>
          <a:p>
            <a:pPr lvl="1"/>
            <a:r>
              <a:rPr lang="en-US" dirty="0"/>
              <a:t>How do you get a random sample from a table?</a:t>
            </a:r>
          </a:p>
          <a:p>
            <a:pPr lvl="1"/>
            <a:r>
              <a:rPr lang="en-US" dirty="0"/>
              <a:t>How do you get the frequency distribution of the data values in a column?</a:t>
            </a:r>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7313612" y="1600200"/>
            <a:ext cx="2895600" cy="4035159"/>
          </a:xfrm>
          <a:prstGeom prst="rect">
            <a:avLst/>
          </a:prstGeom>
        </p:spPr>
      </p:pic>
    </p:spTree>
    <p:extLst>
      <p:ext uri="{BB962C8B-B14F-4D97-AF65-F5344CB8AC3E}">
        <p14:creationId xmlns:p14="http://schemas.microsoft.com/office/powerpoint/2010/main" val="3057854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Topics Covered in Previous Courses</a:t>
            </a:r>
          </a:p>
        </p:txBody>
      </p:sp>
      <p:sp>
        <p:nvSpPr>
          <p:cNvPr id="3" name="Content Placeholder 2"/>
          <p:cNvSpPr>
            <a:spLocks noGrp="1"/>
          </p:cNvSpPr>
          <p:nvPr>
            <p:ph sz="half" idx="1"/>
          </p:nvPr>
        </p:nvSpPr>
        <p:spPr/>
        <p:txBody>
          <a:bodyPr>
            <a:normAutofit fontScale="92500" lnSpcReduction="20000"/>
          </a:bodyPr>
          <a:lstStyle/>
          <a:p>
            <a:r>
              <a:rPr lang="en-US" dirty="0"/>
              <a:t>DSE 230: Data Analysis Using Spark</a:t>
            </a:r>
          </a:p>
          <a:p>
            <a:pPr lvl="1"/>
            <a:r>
              <a:rPr lang="en-US" dirty="0"/>
              <a:t>Data Science</a:t>
            </a:r>
          </a:p>
          <a:p>
            <a:pPr lvl="1"/>
            <a:r>
              <a:rPr lang="en-US" dirty="0"/>
              <a:t>Distributed Computation with Map-Reduce</a:t>
            </a:r>
          </a:p>
          <a:p>
            <a:pPr lvl="1"/>
            <a:r>
              <a:rPr lang="en-US" dirty="0"/>
              <a:t>Analysis Based on Squared Error</a:t>
            </a:r>
          </a:p>
          <a:p>
            <a:pPr lvl="2"/>
            <a:r>
              <a:rPr lang="en-US" dirty="0"/>
              <a:t>PCA</a:t>
            </a:r>
          </a:p>
          <a:p>
            <a:pPr lvl="2"/>
            <a:r>
              <a:rPr lang="en-US" dirty="0"/>
              <a:t>Regression</a:t>
            </a:r>
          </a:p>
          <a:p>
            <a:pPr lvl="1"/>
            <a:r>
              <a:rPr lang="en-US" dirty="0"/>
              <a:t>Clustering and Intrinsic Dimension</a:t>
            </a:r>
          </a:p>
          <a:p>
            <a:pPr lvl="2"/>
            <a:r>
              <a:rPr lang="en-US" dirty="0"/>
              <a:t>K-Means</a:t>
            </a:r>
          </a:p>
          <a:p>
            <a:pPr lvl="2"/>
            <a:r>
              <a:rPr lang="en-US" dirty="0"/>
              <a:t>Graph Laplacian</a:t>
            </a:r>
          </a:p>
          <a:p>
            <a:pPr lvl="1"/>
            <a:r>
              <a:rPr lang="en-US" dirty="0"/>
              <a:t>Classification</a:t>
            </a:r>
          </a:p>
          <a:p>
            <a:pPr lvl="2"/>
            <a:r>
              <a:rPr lang="en-US" dirty="0"/>
              <a:t>Logistic Regression, Boosting</a:t>
            </a:r>
          </a:p>
        </p:txBody>
      </p:sp>
      <p:sp>
        <p:nvSpPr>
          <p:cNvPr id="4" name="Content Placeholder 3"/>
          <p:cNvSpPr>
            <a:spLocks noGrp="1"/>
          </p:cNvSpPr>
          <p:nvPr>
            <p:ph sz="half" idx="2"/>
          </p:nvPr>
        </p:nvSpPr>
        <p:spPr/>
        <p:txBody>
          <a:bodyPr>
            <a:normAutofit fontScale="92500" lnSpcReduction="20000"/>
          </a:bodyPr>
          <a:lstStyle/>
          <a:p>
            <a:r>
              <a:rPr lang="en-US" dirty="0"/>
              <a:t>DSE 220: Machine Learning</a:t>
            </a:r>
          </a:p>
          <a:p>
            <a:pPr lvl="1"/>
            <a:r>
              <a:rPr lang="en-US" dirty="0"/>
              <a:t>Supervised and Unsupervised Learning</a:t>
            </a:r>
          </a:p>
          <a:p>
            <a:pPr lvl="2"/>
            <a:r>
              <a:rPr lang="en-US" dirty="0"/>
              <a:t>Decision Trees</a:t>
            </a:r>
          </a:p>
          <a:p>
            <a:pPr lvl="1"/>
            <a:r>
              <a:rPr lang="en-US" dirty="0"/>
              <a:t>Generative Models</a:t>
            </a:r>
          </a:p>
          <a:p>
            <a:pPr lvl="2"/>
            <a:r>
              <a:rPr lang="en-US" dirty="0"/>
              <a:t>Regression, Classifiers</a:t>
            </a:r>
          </a:p>
          <a:p>
            <a:pPr lvl="1"/>
            <a:r>
              <a:rPr lang="en-US" dirty="0"/>
              <a:t>Discriminative Models</a:t>
            </a:r>
          </a:p>
          <a:p>
            <a:pPr lvl="2"/>
            <a:r>
              <a:rPr lang="en-US" dirty="0"/>
              <a:t>Logistic Regression</a:t>
            </a:r>
          </a:p>
          <a:p>
            <a:pPr lvl="2"/>
            <a:r>
              <a:rPr lang="en-US" dirty="0"/>
              <a:t>SVM and Kernels</a:t>
            </a:r>
          </a:p>
          <a:p>
            <a:pPr lvl="1"/>
            <a:r>
              <a:rPr lang="en-US" dirty="0"/>
              <a:t>Clustering and Projections</a:t>
            </a:r>
          </a:p>
          <a:p>
            <a:pPr lvl="2"/>
            <a:r>
              <a:rPr lang="en-US" dirty="0" err="1"/>
              <a:t>Embeddings</a:t>
            </a:r>
            <a:r>
              <a:rPr lang="en-US" dirty="0"/>
              <a:t>, manifold and dictionary learning</a:t>
            </a:r>
          </a:p>
          <a:p>
            <a:pPr lvl="2"/>
            <a:r>
              <a:rPr lang="en-US" dirty="0"/>
              <a:t>Random forests and decision trees</a:t>
            </a:r>
          </a:p>
          <a:p>
            <a:pPr lvl="2"/>
            <a:r>
              <a:rPr lang="en-US" dirty="0"/>
              <a:t>Bagging and Boosting</a:t>
            </a:r>
          </a:p>
          <a:p>
            <a:pPr lvl="1"/>
            <a:r>
              <a:rPr lang="en-US" dirty="0"/>
              <a:t>Deep Learning</a:t>
            </a:r>
          </a:p>
        </p:txBody>
      </p:sp>
    </p:spTree>
    <p:extLst>
      <p:ext uri="{BB962C8B-B14F-4D97-AF65-F5344CB8AC3E}">
        <p14:creationId xmlns:p14="http://schemas.microsoft.com/office/powerpoint/2010/main" val="2727174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5612" y="1066800"/>
            <a:ext cx="10931028" cy="5384800"/>
          </a:xfrm>
          <a:prstGeom prst="rect">
            <a:avLst/>
          </a:prstGeom>
        </p:spPr>
      </p:pic>
      <p:sp>
        <p:nvSpPr>
          <p:cNvPr id="2" name="Title 1"/>
          <p:cNvSpPr>
            <a:spLocks noGrp="1"/>
          </p:cNvSpPr>
          <p:nvPr>
            <p:ph type="title"/>
          </p:nvPr>
        </p:nvSpPr>
        <p:spPr>
          <a:xfrm>
            <a:off x="1218883" y="431800"/>
            <a:ext cx="9751060" cy="787400"/>
          </a:xfrm>
        </p:spPr>
        <p:txBody>
          <a:bodyPr/>
          <a:lstStyle/>
          <a:p>
            <a:r>
              <a:rPr lang="en-US" dirty="0"/>
              <a:t>Slide from DSE 220</a:t>
            </a: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71799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Often Needs Multiple Data Sources</a:t>
            </a: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738836" y="1739900"/>
            <a:ext cx="5734050" cy="2762250"/>
          </a:xfrm>
          <a:prstGeom prst="rect">
            <a:avLst/>
          </a:prstGeom>
        </p:spPr>
      </p:pic>
      <p:pic>
        <p:nvPicPr>
          <p:cNvPr id="7" name="Picture 6"/>
          <p:cNvPicPr>
            <a:picLocks noChangeAspect="1"/>
          </p:cNvPicPr>
          <p:nvPr/>
        </p:nvPicPr>
        <p:blipFill>
          <a:blip r:embed="rId3"/>
          <a:stretch>
            <a:fillRect/>
          </a:stretch>
        </p:blipFill>
        <p:spPr>
          <a:xfrm>
            <a:off x="6593166" y="1600200"/>
            <a:ext cx="4791075" cy="6257925"/>
          </a:xfrm>
          <a:prstGeom prst="rect">
            <a:avLst/>
          </a:prstGeom>
          <a:ln>
            <a:solidFill>
              <a:srgbClr val="0070C0"/>
            </a:solidFill>
          </a:ln>
        </p:spPr>
      </p:pic>
      <p:pic>
        <p:nvPicPr>
          <p:cNvPr id="8" name="Picture 7"/>
          <p:cNvPicPr>
            <a:picLocks noChangeAspect="1"/>
          </p:cNvPicPr>
          <p:nvPr/>
        </p:nvPicPr>
        <p:blipFill>
          <a:blip r:embed="rId4"/>
          <a:stretch>
            <a:fillRect/>
          </a:stretch>
        </p:blipFill>
        <p:spPr>
          <a:xfrm>
            <a:off x="925671" y="4565650"/>
            <a:ext cx="5210175" cy="1628775"/>
          </a:xfrm>
          <a:prstGeom prst="rect">
            <a:avLst/>
          </a:prstGeom>
        </p:spPr>
      </p:pic>
    </p:spTree>
    <p:extLst>
      <p:ext uri="{BB962C8B-B14F-4D97-AF65-F5344CB8AC3E}">
        <p14:creationId xmlns:p14="http://schemas.microsoft.com/office/powerpoint/2010/main" val="315322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31800"/>
            <a:ext cx="5866129" cy="1168400"/>
          </a:xfrm>
        </p:spPr>
        <p:txBody>
          <a:bodyPr/>
          <a:lstStyle/>
          <a:p>
            <a:r>
              <a:rPr lang="en-US" dirty="0"/>
              <a:t>The Power Grid Analysis Example</a:t>
            </a:r>
          </a:p>
        </p:txBody>
      </p:sp>
      <p:pic>
        <p:nvPicPr>
          <p:cNvPr id="5" name="Picture 4"/>
          <p:cNvPicPr>
            <a:picLocks noChangeAspect="1"/>
          </p:cNvPicPr>
          <p:nvPr/>
        </p:nvPicPr>
        <p:blipFill>
          <a:blip r:embed="rId2"/>
          <a:stretch>
            <a:fillRect/>
          </a:stretch>
        </p:blipFill>
        <p:spPr>
          <a:xfrm>
            <a:off x="4264341" y="1160027"/>
            <a:ext cx="4546626" cy="5233737"/>
          </a:xfrm>
          <a:prstGeom prst="rect">
            <a:avLst/>
          </a:prstGeom>
        </p:spPr>
      </p:pic>
      <p:sp>
        <p:nvSpPr>
          <p:cNvPr id="6" name="TextBox 5"/>
          <p:cNvSpPr txBox="1"/>
          <p:nvPr/>
        </p:nvSpPr>
        <p:spPr>
          <a:xfrm>
            <a:off x="1650707" y="1963700"/>
            <a:ext cx="1929106" cy="646331"/>
          </a:xfrm>
          <a:prstGeom prst="rect">
            <a:avLst/>
          </a:prstGeom>
          <a:noFill/>
        </p:spPr>
        <p:txBody>
          <a:bodyPr wrap="square" rtlCol="0">
            <a:spAutoFit/>
          </a:bodyPr>
          <a:lstStyle/>
          <a:p>
            <a:r>
              <a:rPr lang="en-US" dirty="0"/>
              <a:t>What happens if this is very large?</a:t>
            </a:r>
          </a:p>
        </p:txBody>
      </p:sp>
      <p:cxnSp>
        <p:nvCxnSpPr>
          <p:cNvPr id="8" name="Straight Arrow Connector 7"/>
          <p:cNvCxnSpPr>
            <a:stCxn id="6" idx="3"/>
          </p:cNvCxnSpPr>
          <p:nvPr/>
        </p:nvCxnSpPr>
        <p:spPr>
          <a:xfrm flipV="1">
            <a:off x="3579813" y="1640536"/>
            <a:ext cx="1371599" cy="646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91624" y="1583467"/>
            <a:ext cx="2375984" cy="923330"/>
          </a:xfrm>
          <a:prstGeom prst="rect">
            <a:avLst/>
          </a:prstGeom>
          <a:noFill/>
        </p:spPr>
        <p:txBody>
          <a:bodyPr wrap="square" rtlCol="0">
            <a:spAutoFit/>
          </a:bodyPr>
          <a:lstStyle/>
          <a:p>
            <a:r>
              <a:rPr lang="en-US" dirty="0"/>
              <a:t>What happens if this data is more heterogeneous?</a:t>
            </a:r>
          </a:p>
        </p:txBody>
      </p:sp>
      <p:cxnSp>
        <p:nvCxnSpPr>
          <p:cNvPr id="14" name="Straight Arrow Connector 13"/>
          <p:cNvCxnSpPr>
            <a:stCxn id="9" idx="1"/>
          </p:cNvCxnSpPr>
          <p:nvPr/>
        </p:nvCxnSpPr>
        <p:spPr>
          <a:xfrm flipH="1" flipV="1">
            <a:off x="8353770" y="1803401"/>
            <a:ext cx="837854" cy="241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070234" y="3757783"/>
            <a:ext cx="1994984" cy="923330"/>
          </a:xfrm>
          <a:prstGeom prst="rect">
            <a:avLst/>
          </a:prstGeom>
          <a:noFill/>
        </p:spPr>
        <p:txBody>
          <a:bodyPr wrap="square" rtlCol="0">
            <a:spAutoFit/>
          </a:bodyPr>
          <a:lstStyle/>
          <a:p>
            <a:r>
              <a:rPr lang="en-US" dirty="0"/>
              <a:t>What is the structure of this database?</a:t>
            </a:r>
          </a:p>
        </p:txBody>
      </p:sp>
      <p:cxnSp>
        <p:nvCxnSpPr>
          <p:cNvPr id="17" name="Straight Arrow Connector 16"/>
          <p:cNvCxnSpPr>
            <a:stCxn id="15" idx="1"/>
          </p:cNvCxnSpPr>
          <p:nvPr/>
        </p:nvCxnSpPr>
        <p:spPr>
          <a:xfrm flipH="1" flipV="1">
            <a:off x="6780212" y="3937000"/>
            <a:ext cx="2290022" cy="282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42369" y="4175119"/>
            <a:ext cx="1794643" cy="923330"/>
          </a:xfrm>
          <a:prstGeom prst="rect">
            <a:avLst/>
          </a:prstGeom>
          <a:noFill/>
        </p:spPr>
        <p:txBody>
          <a:bodyPr wrap="square" rtlCol="0">
            <a:spAutoFit/>
          </a:bodyPr>
          <a:lstStyle/>
          <a:p>
            <a:r>
              <a:rPr lang="en-US" dirty="0"/>
              <a:t>Can we do (part of) the feature extraction here?</a:t>
            </a:r>
          </a:p>
        </p:txBody>
      </p:sp>
      <p:cxnSp>
        <p:nvCxnSpPr>
          <p:cNvPr id="21" name="Straight Arrow Connector 20"/>
          <p:cNvCxnSpPr>
            <a:stCxn id="18" idx="3"/>
          </p:cNvCxnSpPr>
          <p:nvPr/>
        </p:nvCxnSpPr>
        <p:spPr>
          <a:xfrm flipV="1">
            <a:off x="4037012" y="3937000"/>
            <a:ext cx="1600200" cy="699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771109" y="2688506"/>
            <a:ext cx="2286000" cy="923330"/>
          </a:xfrm>
          <a:prstGeom prst="rect">
            <a:avLst/>
          </a:prstGeom>
          <a:noFill/>
        </p:spPr>
        <p:txBody>
          <a:bodyPr wrap="square" rtlCol="0">
            <a:spAutoFit/>
          </a:bodyPr>
          <a:lstStyle/>
          <a:p>
            <a:r>
              <a:rPr lang="en-US" dirty="0"/>
              <a:t>What does “integration” mean here?</a:t>
            </a:r>
          </a:p>
        </p:txBody>
      </p:sp>
      <p:cxnSp>
        <p:nvCxnSpPr>
          <p:cNvPr id="31" name="Straight Arrow Connector 30"/>
          <p:cNvCxnSpPr>
            <a:stCxn id="27" idx="1"/>
          </p:cNvCxnSpPr>
          <p:nvPr/>
        </p:nvCxnSpPr>
        <p:spPr>
          <a:xfrm flipH="1">
            <a:off x="7847012" y="3150171"/>
            <a:ext cx="924097" cy="278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615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5" grpId="0"/>
      <p:bldP spid="18"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Statistics With SQL - II</a:t>
            </a:r>
          </a:p>
        </p:txBody>
      </p:sp>
      <p:sp>
        <p:nvSpPr>
          <p:cNvPr id="3" name="Content Placeholder 2"/>
          <p:cNvSpPr>
            <a:spLocks noGrp="1"/>
          </p:cNvSpPr>
          <p:nvPr>
            <p:ph sz="half" idx="1"/>
          </p:nvPr>
        </p:nvSpPr>
        <p:spPr/>
        <p:txBody>
          <a:bodyPr/>
          <a:lstStyle/>
          <a:p>
            <a:r>
              <a:rPr lang="en-US" dirty="0"/>
              <a:t>Suppose you create a view that keeps the daily count of orders per </a:t>
            </a:r>
            <a:r>
              <a:rPr lang="en-US" dirty="0" err="1"/>
              <a:t>zipcode</a:t>
            </a:r>
            <a:r>
              <a:rPr lang="en-US" dirty="0"/>
              <a:t>:</a:t>
            </a:r>
          </a:p>
          <a:p>
            <a:pPr lvl="1"/>
            <a:r>
              <a:rPr lang="en-US" dirty="0"/>
              <a:t>Create View </a:t>
            </a:r>
            <a:r>
              <a:rPr lang="en-US" dirty="0" err="1"/>
              <a:t>OrderCount</a:t>
            </a:r>
            <a:r>
              <a:rPr lang="en-US" dirty="0"/>
              <a:t> as </a:t>
            </a:r>
          </a:p>
          <a:p>
            <a:pPr lvl="2"/>
            <a:r>
              <a:rPr lang="en-US" dirty="0"/>
              <a:t>Select </a:t>
            </a:r>
            <a:r>
              <a:rPr lang="en-US" dirty="0" err="1"/>
              <a:t>row_number</a:t>
            </a:r>
            <a:r>
              <a:rPr lang="en-US" dirty="0"/>
              <a:t>() over () as OCID, </a:t>
            </a:r>
            <a:r>
              <a:rPr lang="en-US" dirty="0" err="1"/>
              <a:t>ZipCode</a:t>
            </a:r>
            <a:r>
              <a:rPr lang="en-US" dirty="0"/>
              <a:t> as </a:t>
            </a:r>
            <a:r>
              <a:rPr lang="en-US" dirty="0" err="1"/>
              <a:t>orderZip</a:t>
            </a:r>
            <a:r>
              <a:rPr lang="en-US" dirty="0"/>
              <a:t>, </a:t>
            </a:r>
            <a:r>
              <a:rPr lang="en-US" dirty="0" err="1"/>
              <a:t>OrderDate</a:t>
            </a:r>
            <a:r>
              <a:rPr lang="en-US" dirty="0"/>
              <a:t>, count(</a:t>
            </a:r>
            <a:r>
              <a:rPr lang="en-US" dirty="0" err="1"/>
              <a:t>OrderID</a:t>
            </a:r>
            <a:r>
              <a:rPr lang="en-US" dirty="0"/>
              <a:t>) as </a:t>
            </a:r>
            <a:r>
              <a:rPr lang="en-US" dirty="0" err="1"/>
              <a:t>oCount</a:t>
            </a:r>
            <a:r>
              <a:rPr lang="en-US" dirty="0"/>
              <a:t> </a:t>
            </a:r>
          </a:p>
          <a:p>
            <a:pPr lvl="2"/>
            <a:r>
              <a:rPr lang="en-US" dirty="0"/>
              <a:t>From Orders </a:t>
            </a:r>
          </a:p>
          <a:p>
            <a:pPr lvl="2"/>
            <a:r>
              <a:rPr lang="en-US" dirty="0"/>
              <a:t>Group by </a:t>
            </a:r>
            <a:r>
              <a:rPr lang="en-US" dirty="0" err="1"/>
              <a:t>OrderDate</a:t>
            </a:r>
            <a:r>
              <a:rPr lang="en-US" dirty="0"/>
              <a:t>, </a:t>
            </a:r>
            <a:r>
              <a:rPr lang="en-US" dirty="0" err="1"/>
              <a:t>ZipCode</a:t>
            </a:r>
            <a:endParaRPr lang="en-US" dirty="0"/>
          </a:p>
          <a:p>
            <a:pPr lvl="1"/>
            <a:r>
              <a:rPr lang="en-US" dirty="0"/>
              <a:t>Create a linear regression model which, given a zip code and a date will predict the number of orders for that date</a:t>
            </a:r>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7313612" y="1600200"/>
            <a:ext cx="2895600" cy="4035159"/>
          </a:xfrm>
          <a:prstGeom prst="rect">
            <a:avLst/>
          </a:prstGeom>
        </p:spPr>
      </p:pic>
    </p:spTree>
    <p:extLst>
      <p:ext uri="{BB962C8B-B14F-4D97-AF65-F5344CB8AC3E}">
        <p14:creationId xmlns:p14="http://schemas.microsoft.com/office/powerpoint/2010/main" val="1308795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DSE </a:t>
            </a:r>
            <a:r>
              <a:rPr lang="en-US" sz="6600" dirty="0"/>
              <a:t>203</a:t>
            </a:r>
          </a:p>
        </p:txBody>
      </p:sp>
      <p:sp>
        <p:nvSpPr>
          <p:cNvPr id="3" name="Subtitle 2"/>
          <p:cNvSpPr>
            <a:spLocks noGrp="1"/>
          </p:cNvSpPr>
          <p:nvPr>
            <p:ph type="subTitle" idx="1"/>
          </p:nvPr>
        </p:nvSpPr>
        <p:spPr/>
        <p:txBody>
          <a:bodyPr/>
          <a:lstStyle/>
          <a:p>
            <a:r>
              <a:rPr lang="en-US" dirty="0"/>
              <a:t>Day </a:t>
            </a:r>
            <a:r>
              <a:rPr lang="bn-IN" sz="2800" dirty="0"/>
              <a:t>1</a:t>
            </a:r>
            <a:r>
              <a:rPr lang="en-US" dirty="0"/>
              <a:t>: Data Models</a:t>
            </a:r>
          </a:p>
        </p:txBody>
      </p:sp>
    </p:spTree>
    <p:extLst>
      <p:ext uri="{BB962C8B-B14F-4D97-AF65-F5344CB8AC3E}">
        <p14:creationId xmlns:p14="http://schemas.microsoft.com/office/powerpoint/2010/main" val="218106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Models</a:t>
            </a:r>
          </a:p>
        </p:txBody>
      </p:sp>
      <p:sp>
        <p:nvSpPr>
          <p:cNvPr id="3" name="Content Placeholder 2"/>
          <p:cNvSpPr>
            <a:spLocks noGrp="1"/>
          </p:cNvSpPr>
          <p:nvPr>
            <p:ph idx="1"/>
          </p:nvPr>
        </p:nvSpPr>
        <p:spPr/>
        <p:txBody>
          <a:bodyPr/>
          <a:lstStyle/>
          <a:p>
            <a:r>
              <a:rPr lang="en-US" dirty="0"/>
              <a:t>A specification that precisely defines</a:t>
            </a:r>
          </a:p>
          <a:p>
            <a:pPr lvl="1"/>
            <a:r>
              <a:rPr lang="en-US" dirty="0"/>
              <a:t>The structure of the data</a:t>
            </a:r>
          </a:p>
          <a:p>
            <a:pPr lvl="1"/>
            <a:r>
              <a:rPr lang="en-US" dirty="0"/>
              <a:t>The fundamental operations on the data</a:t>
            </a:r>
          </a:p>
          <a:p>
            <a:pPr lvl="1"/>
            <a:r>
              <a:rPr lang="en-US" dirty="0"/>
              <a:t>The logical language to specify queries on the data</a:t>
            </a:r>
          </a:p>
          <a:p>
            <a:endParaRPr lang="en-US" dirty="0"/>
          </a:p>
        </p:txBody>
      </p:sp>
    </p:spTree>
    <p:extLst>
      <p:ext uri="{BB962C8B-B14F-4D97-AF65-F5344CB8AC3E}">
        <p14:creationId xmlns:p14="http://schemas.microsoft.com/office/powerpoint/2010/main" val="4160375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 Model</a:t>
            </a:r>
          </a:p>
        </p:txBody>
      </p:sp>
      <p:sp>
        <p:nvSpPr>
          <p:cNvPr id="3" name="Content Placeholder 2"/>
          <p:cNvSpPr>
            <a:spLocks noGrp="1"/>
          </p:cNvSpPr>
          <p:nvPr>
            <p:ph sz="half" idx="1"/>
          </p:nvPr>
        </p:nvSpPr>
        <p:spPr/>
        <p:txBody>
          <a:bodyPr>
            <a:normAutofit lnSpcReduction="10000"/>
          </a:bodyPr>
          <a:lstStyle/>
          <a:p>
            <a:r>
              <a:rPr lang="en-US" dirty="0"/>
              <a:t>Fields or attributes</a:t>
            </a:r>
          </a:p>
          <a:p>
            <a:pPr lvl="1"/>
            <a:r>
              <a:rPr lang="en-US" dirty="0"/>
              <a:t>Atomic or complex</a:t>
            </a:r>
          </a:p>
          <a:p>
            <a:r>
              <a:rPr lang="en-US" dirty="0"/>
              <a:t>Domain of an attribute</a:t>
            </a:r>
          </a:p>
          <a:p>
            <a:r>
              <a:rPr lang="en-US" dirty="0"/>
              <a:t>Tuple or record of attributes</a:t>
            </a:r>
          </a:p>
          <a:p>
            <a:r>
              <a:rPr lang="en-US" dirty="0"/>
              <a:t>Relation = Set of tuples </a:t>
            </a:r>
          </a:p>
          <a:p>
            <a:r>
              <a:rPr lang="en-US" dirty="0"/>
              <a:t>The special value called NULL</a:t>
            </a:r>
          </a:p>
          <a:p>
            <a:r>
              <a:rPr lang="en-US" dirty="0"/>
              <a:t>Set and bag (multiset) semantics</a:t>
            </a:r>
          </a:p>
          <a:p>
            <a:endParaRPr lang="en-US" dirty="0"/>
          </a:p>
        </p:txBody>
      </p:sp>
      <p:sp>
        <p:nvSpPr>
          <p:cNvPr id="4" name="Content Placeholder 3"/>
          <p:cNvSpPr>
            <a:spLocks noGrp="1"/>
          </p:cNvSpPr>
          <p:nvPr>
            <p:ph sz="half" idx="2"/>
          </p:nvPr>
        </p:nvSpPr>
        <p:spPr>
          <a:xfrm>
            <a:off x="6195986" y="1803400"/>
            <a:ext cx="5156226" cy="4267200"/>
          </a:xfrm>
        </p:spPr>
        <p:txBody>
          <a:bodyPr>
            <a:normAutofit lnSpcReduction="10000"/>
          </a:bodyPr>
          <a:lstStyle/>
          <a:p>
            <a:r>
              <a:rPr lang="en-US" dirty="0"/>
              <a:t>Relational Algebra Operators</a:t>
            </a:r>
          </a:p>
          <a:p>
            <a:pPr lvl="1"/>
            <a:r>
              <a:rPr lang="en-US" dirty="0"/>
              <a:t>Selection</a:t>
            </a:r>
          </a:p>
          <a:p>
            <a:pPr lvl="1"/>
            <a:r>
              <a:rPr lang="en-US" dirty="0"/>
              <a:t>(generalized) Projection</a:t>
            </a:r>
          </a:p>
          <a:p>
            <a:pPr lvl="1"/>
            <a:r>
              <a:rPr lang="en-US" dirty="0"/>
              <a:t>Cross product</a:t>
            </a:r>
          </a:p>
          <a:p>
            <a:pPr lvl="1"/>
            <a:r>
              <a:rPr lang="en-US" dirty="0"/>
              <a:t>Joins (inner join, outer join, </a:t>
            </a:r>
            <a:r>
              <a:rPr lang="en-US" dirty="0" err="1"/>
              <a:t>semioin</a:t>
            </a:r>
            <a:r>
              <a:rPr lang="en-US" dirty="0"/>
              <a:t>, …)</a:t>
            </a:r>
          </a:p>
          <a:p>
            <a:pPr lvl="1"/>
            <a:r>
              <a:rPr lang="en-US" dirty="0"/>
              <a:t>Union</a:t>
            </a:r>
          </a:p>
          <a:p>
            <a:pPr lvl="1"/>
            <a:r>
              <a:rPr lang="en-US" dirty="0"/>
              <a:t>Difference</a:t>
            </a:r>
          </a:p>
          <a:p>
            <a:pPr lvl="1"/>
            <a:r>
              <a:rPr lang="en-US" dirty="0"/>
              <a:t>Rename</a:t>
            </a:r>
          </a:p>
          <a:p>
            <a:r>
              <a:rPr lang="en-US" dirty="0"/>
              <a:t>Other operations</a:t>
            </a:r>
          </a:p>
          <a:p>
            <a:pPr lvl="1"/>
            <a:r>
              <a:rPr lang="en-US" dirty="0"/>
              <a:t>Group By</a:t>
            </a:r>
          </a:p>
          <a:p>
            <a:pPr lvl="1"/>
            <a:r>
              <a:rPr lang="en-US" dirty="0"/>
              <a:t>Aggregates</a:t>
            </a:r>
          </a:p>
        </p:txBody>
      </p:sp>
    </p:spTree>
    <p:extLst>
      <p:ext uri="{BB962C8B-B14F-4D97-AF65-F5344CB8AC3E}">
        <p14:creationId xmlns:p14="http://schemas.microsoft.com/office/powerpoint/2010/main" val="361799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Preliminaries</a:t>
            </a:r>
          </a:p>
        </p:txBody>
      </p:sp>
      <p:sp>
        <p:nvSpPr>
          <p:cNvPr id="3" name="Content Placeholder 2"/>
          <p:cNvSpPr>
            <a:spLocks noGrp="1"/>
          </p:cNvSpPr>
          <p:nvPr>
            <p:ph idx="1"/>
          </p:nvPr>
        </p:nvSpPr>
        <p:spPr/>
        <p:txBody>
          <a:bodyPr/>
          <a:lstStyle/>
          <a:p>
            <a:r>
              <a:rPr lang="en-US" dirty="0"/>
              <a:t>Instructor: </a:t>
            </a:r>
          </a:p>
          <a:p>
            <a:pPr lvl="1"/>
            <a:r>
              <a:rPr lang="en-US" dirty="0"/>
              <a:t>Amarnath Gupta </a:t>
            </a:r>
          </a:p>
          <a:p>
            <a:pPr lvl="1"/>
            <a:r>
              <a:rPr lang="en-US" dirty="0"/>
              <a:t>Office: SDSC E-312</a:t>
            </a:r>
          </a:p>
          <a:p>
            <a:pPr lvl="1"/>
            <a:r>
              <a:rPr lang="en-US" dirty="0"/>
              <a:t>Email: </a:t>
            </a:r>
            <a:r>
              <a:rPr lang="en-US" dirty="0">
                <a:hlinkClick r:id="rId2"/>
              </a:rPr>
              <a:t>a1gupta@ucsd.edu</a:t>
            </a:r>
            <a:endParaRPr lang="en-US" dirty="0"/>
          </a:p>
          <a:p>
            <a:r>
              <a:rPr lang="en-US" dirty="0"/>
              <a:t>TA</a:t>
            </a:r>
          </a:p>
          <a:p>
            <a:pPr lvl="1"/>
            <a:r>
              <a:rPr lang="en-US" dirty="0" err="1"/>
              <a:t>Chetan</a:t>
            </a:r>
            <a:r>
              <a:rPr lang="en-US" dirty="0"/>
              <a:t> </a:t>
            </a:r>
            <a:r>
              <a:rPr lang="en-US" dirty="0" err="1"/>
              <a:t>Gandotra</a:t>
            </a:r>
            <a:r>
              <a:rPr lang="en-US" dirty="0"/>
              <a:t> (</a:t>
            </a:r>
            <a:r>
              <a:rPr lang="en-US" dirty="0">
                <a:hlinkClick r:id="rId3"/>
              </a:rPr>
              <a:t>cgandotr@ucsd.edu</a:t>
            </a:r>
            <a:r>
              <a:rPr lang="en-US" dirty="0"/>
              <a:t>)</a:t>
            </a:r>
          </a:p>
          <a:p>
            <a:pPr lvl="1"/>
            <a:r>
              <a:rPr lang="en-US" dirty="0"/>
              <a:t>Ashwin Ramesh (</a:t>
            </a:r>
            <a:r>
              <a:rPr lang="en-US" dirty="0">
                <a:hlinkClick r:id="rId4"/>
              </a:rPr>
              <a:t>a5ramesh@eng.ucsd.edu</a:t>
            </a:r>
            <a:r>
              <a:rPr lang="en-US" dirty="0"/>
              <a:t>) </a:t>
            </a:r>
          </a:p>
          <a:p>
            <a:r>
              <a:rPr lang="en-US" dirty="0"/>
              <a:t>Web sites:</a:t>
            </a:r>
          </a:p>
          <a:p>
            <a:pPr lvl="1"/>
            <a:r>
              <a:rPr lang="en-US" dirty="0"/>
              <a:t>Piazza: </a:t>
            </a:r>
            <a:r>
              <a:rPr lang="en-US" dirty="0">
                <a:hlinkClick r:id="rId5"/>
              </a:rPr>
              <a:t>https://piazza.com/class/ucsd/fall2017/dse203/</a:t>
            </a:r>
            <a:r>
              <a:rPr lang="en-US" dirty="0"/>
              <a:t> </a:t>
            </a:r>
          </a:p>
          <a:p>
            <a:pPr lvl="1"/>
            <a:endParaRPr lang="en-US" dirty="0"/>
          </a:p>
        </p:txBody>
      </p:sp>
    </p:spTree>
    <p:extLst>
      <p:ext uri="{BB962C8B-B14F-4D97-AF65-F5344CB8AC3E}">
        <p14:creationId xmlns:p14="http://schemas.microsoft.com/office/powerpoint/2010/main" val="60468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Semi-structured Data Model?</a:t>
            </a:r>
          </a:p>
        </p:txBody>
      </p:sp>
      <p:sp>
        <p:nvSpPr>
          <p:cNvPr id="3" name="Content Placeholder 2"/>
          <p:cNvSpPr>
            <a:spLocks noGrp="1"/>
          </p:cNvSpPr>
          <p:nvPr>
            <p:ph idx="1"/>
          </p:nvPr>
        </p:nvSpPr>
        <p:spPr/>
        <p:txBody>
          <a:bodyPr>
            <a:normAutofit fontScale="85000" lnSpcReduction="10000"/>
          </a:bodyPr>
          <a:lstStyle/>
          <a:p>
            <a:r>
              <a:rPr lang="en-US" dirty="0"/>
              <a:t>A data model, based on trees (sometimes graphs), for representing both regular and irregular data</a:t>
            </a:r>
          </a:p>
          <a:p>
            <a:r>
              <a:rPr lang="en-US" b="1" dirty="0"/>
              <a:t>Self-describing data:</a:t>
            </a:r>
            <a:r>
              <a:rPr lang="en-US" dirty="0"/>
              <a:t> </a:t>
            </a:r>
          </a:p>
          <a:p>
            <a:pPr lvl="1"/>
            <a:r>
              <a:rPr lang="en-US" dirty="0"/>
              <a:t>The content comes with its own description</a:t>
            </a:r>
          </a:p>
          <a:p>
            <a:pPr lvl="1"/>
            <a:r>
              <a:rPr lang="en-US" dirty="0"/>
              <a:t>Contrast with the relational model, where schema and content are represented separately</a:t>
            </a:r>
          </a:p>
          <a:p>
            <a:r>
              <a:rPr lang="en-US" b="1" dirty="0"/>
              <a:t>Flexible typing:</a:t>
            </a:r>
            <a:r>
              <a:rPr lang="en-US" dirty="0"/>
              <a:t> </a:t>
            </a:r>
          </a:p>
          <a:p>
            <a:pPr lvl="1"/>
            <a:r>
              <a:rPr lang="en-US" dirty="0"/>
              <a:t>Data may be typed (i.e., “such nodes are integer values” or “this subtree complies with this description”)</a:t>
            </a:r>
          </a:p>
          <a:p>
            <a:pPr lvl="1"/>
            <a:r>
              <a:rPr lang="en-US" dirty="0"/>
              <a:t>Often no typing, or a very flexible one</a:t>
            </a:r>
          </a:p>
          <a:p>
            <a:r>
              <a:rPr lang="en-US" b="1" dirty="0"/>
              <a:t>Serialized form:</a:t>
            </a:r>
            <a:r>
              <a:rPr lang="en-US" dirty="0"/>
              <a:t> </a:t>
            </a:r>
          </a:p>
          <a:p>
            <a:pPr lvl="1"/>
            <a:r>
              <a:rPr lang="en-US" dirty="0"/>
              <a:t>The graph representation is associated to a serialized form</a:t>
            </a:r>
          </a:p>
          <a:p>
            <a:pPr lvl="1"/>
            <a:r>
              <a:rPr lang="en-US" dirty="0"/>
              <a:t>Convenient for exchanges in an heterogeneous environment.</a:t>
            </a:r>
            <a:br>
              <a:rPr lang="en-US" dirty="0"/>
            </a:br>
            <a:endParaRPr lang="en-US" dirty="0"/>
          </a:p>
        </p:txBody>
      </p:sp>
    </p:spTree>
    <p:extLst>
      <p:ext uri="{BB962C8B-B14F-4D97-AF65-F5344CB8AC3E}">
        <p14:creationId xmlns:p14="http://schemas.microsoft.com/office/powerpoint/2010/main" val="222662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636589" y="228600"/>
            <a:ext cx="6448423" cy="6713678"/>
          </a:xfrm>
          <a:prstGeom prst="rect">
            <a:avLst/>
          </a:prstGeom>
        </p:spPr>
      </p:pic>
      <p:pic>
        <p:nvPicPr>
          <p:cNvPr id="5" name="Picture 4"/>
          <p:cNvPicPr>
            <a:picLocks noChangeAspect="1"/>
          </p:cNvPicPr>
          <p:nvPr/>
        </p:nvPicPr>
        <p:blipFill>
          <a:blip r:embed="rId3"/>
          <a:stretch>
            <a:fillRect/>
          </a:stretch>
        </p:blipFill>
        <p:spPr>
          <a:xfrm>
            <a:off x="7542212" y="228600"/>
            <a:ext cx="4010025" cy="6715125"/>
          </a:xfrm>
          <a:prstGeom prst="rect">
            <a:avLst/>
          </a:prstGeom>
        </p:spPr>
      </p:pic>
      <p:sp>
        <p:nvSpPr>
          <p:cNvPr id="2" name="Title 1"/>
          <p:cNvSpPr>
            <a:spLocks noGrp="1"/>
          </p:cNvSpPr>
          <p:nvPr>
            <p:ph type="title"/>
          </p:nvPr>
        </p:nvSpPr>
        <p:spPr>
          <a:xfrm>
            <a:off x="3732212" y="3200400"/>
            <a:ext cx="4038601" cy="609600"/>
          </a:xfrm>
        </p:spPr>
        <p:txBody>
          <a:bodyPr/>
          <a:lstStyle/>
          <a:p>
            <a:pPr algn="ctr"/>
            <a:r>
              <a:rPr lang="en-US" dirty="0"/>
              <a:t>Semi-structured Data</a:t>
            </a:r>
          </a:p>
        </p:txBody>
      </p:sp>
    </p:spTree>
    <p:extLst>
      <p:ext uri="{BB962C8B-B14F-4D97-AF65-F5344CB8AC3E}">
        <p14:creationId xmlns:p14="http://schemas.microsoft.com/office/powerpoint/2010/main" val="364654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 and Tree Forms of Semi-structured Data</a:t>
            </a:r>
          </a:p>
        </p:txBody>
      </p:sp>
      <p:grpSp>
        <p:nvGrpSpPr>
          <p:cNvPr id="77" name="Group 76"/>
          <p:cNvGrpSpPr/>
          <p:nvPr/>
        </p:nvGrpSpPr>
        <p:grpSpPr>
          <a:xfrm>
            <a:off x="608012" y="1951841"/>
            <a:ext cx="4878328" cy="4168884"/>
            <a:chOff x="608012" y="1951841"/>
            <a:chExt cx="4878328" cy="4168884"/>
          </a:xfrm>
        </p:grpSpPr>
        <p:sp>
          <p:nvSpPr>
            <p:cNvPr id="19" name="Rectangle 18"/>
            <p:cNvSpPr/>
            <p:nvPr/>
          </p:nvSpPr>
          <p:spPr>
            <a:xfrm>
              <a:off x="1828740" y="3341132"/>
              <a:ext cx="3505200" cy="1992868"/>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915611" y="1951841"/>
              <a:ext cx="4570729" cy="3970318"/>
            </a:xfrm>
            <a:prstGeom prst="rect">
              <a:avLst/>
            </a:prstGeom>
          </p:spPr>
          <p:txBody>
            <a:bodyPr wrap="square">
              <a:spAutoFit/>
            </a:bodyPr>
            <a:lstStyle/>
            <a:p>
              <a:r>
                <a:rPr lang="en-US" dirty="0"/>
                <a:t> "entities": {    </a:t>
              </a:r>
            </a:p>
            <a:p>
              <a:r>
                <a:rPr lang="en-US" dirty="0"/>
                <a:t>      "</a:t>
              </a:r>
              <a:r>
                <a:rPr lang="en-US" dirty="0" err="1"/>
                <a:t>urls</a:t>
              </a:r>
              <a:r>
                <a:rPr lang="en-US" dirty="0"/>
                <a:t>": [],    </a:t>
              </a:r>
            </a:p>
            <a:p>
              <a:r>
                <a:rPr lang="en-US" dirty="0"/>
                <a:t>      "symbols": [],    </a:t>
              </a:r>
            </a:p>
            <a:p>
              <a:r>
                <a:rPr lang="en-US" dirty="0"/>
                <a:t>      "hashtags": [],    </a:t>
              </a:r>
            </a:p>
            <a:p>
              <a:r>
                <a:rPr lang="en-US" dirty="0"/>
                <a:t>      "</a:t>
              </a:r>
              <a:r>
                <a:rPr lang="en-US" dirty="0" err="1"/>
                <a:t>user_mentions</a:t>
              </a:r>
              <a:r>
                <a:rPr lang="en-US" dirty="0"/>
                <a:t>": [      </a:t>
              </a:r>
            </a:p>
            <a:p>
              <a:r>
                <a:rPr lang="en-US" dirty="0"/>
                <a:t>                {        </a:t>
              </a:r>
            </a:p>
            <a:p>
              <a:r>
                <a:rPr lang="en-US" dirty="0"/>
                <a:t>                     "indices": [3, 17],        </a:t>
              </a:r>
            </a:p>
            <a:p>
              <a:r>
                <a:rPr lang="en-US" dirty="0"/>
                <a:t>                     "</a:t>
              </a:r>
              <a:r>
                <a:rPr lang="en-US" dirty="0" err="1"/>
                <a:t>screen_name</a:t>
              </a:r>
              <a:r>
                <a:rPr lang="en-US" dirty="0"/>
                <a:t>": "ashishtikoo31",        </a:t>
              </a:r>
            </a:p>
            <a:p>
              <a:r>
                <a:rPr lang="en-US" dirty="0"/>
                <a:t>                     "</a:t>
              </a:r>
              <a:r>
                <a:rPr lang="en-US" dirty="0" err="1"/>
                <a:t>id_str</a:t>
              </a:r>
              <a:r>
                <a:rPr lang="en-US" dirty="0"/>
                <a:t>": "159540538",        </a:t>
              </a:r>
            </a:p>
            <a:p>
              <a:r>
                <a:rPr lang="en-US" dirty="0"/>
                <a:t>                     "name": "Ashish </a:t>
              </a:r>
              <a:r>
                <a:rPr lang="en-US" dirty="0" err="1"/>
                <a:t>Tikoo</a:t>
              </a:r>
              <a:r>
                <a:rPr lang="en-US" dirty="0"/>
                <a:t> Rajput", </a:t>
              </a:r>
            </a:p>
            <a:p>
              <a:r>
                <a:rPr lang="en-US" dirty="0"/>
                <a:t>                     "id": 159540538      </a:t>
              </a:r>
            </a:p>
            <a:p>
              <a:r>
                <a:rPr lang="en-US" dirty="0"/>
                <a:t>                }    </a:t>
              </a:r>
            </a:p>
            <a:p>
              <a:r>
                <a:rPr lang="en-US" dirty="0"/>
                <a:t>        ]  </a:t>
              </a:r>
            </a:p>
            <a:p>
              <a:r>
                <a:rPr lang="en-US" dirty="0"/>
                <a:t>  },</a:t>
              </a:r>
            </a:p>
          </p:txBody>
        </p:sp>
        <p:sp>
          <p:nvSpPr>
            <p:cNvPr id="15" name="TextBox 14"/>
            <p:cNvSpPr txBox="1"/>
            <p:nvPr/>
          </p:nvSpPr>
          <p:spPr>
            <a:xfrm>
              <a:off x="3733740" y="2787134"/>
              <a:ext cx="489236" cy="369332"/>
            </a:xfrm>
            <a:prstGeom prst="rect">
              <a:avLst/>
            </a:prstGeom>
            <a:noFill/>
          </p:spPr>
          <p:txBody>
            <a:bodyPr wrap="none" rtlCol="0">
              <a:spAutoFit/>
            </a:bodyPr>
            <a:lstStyle/>
            <a:p>
              <a:r>
                <a:rPr lang="en-US" dirty="0">
                  <a:solidFill>
                    <a:srgbClr val="C00000"/>
                  </a:solidFill>
                </a:rPr>
                <a:t>list</a:t>
              </a:r>
            </a:p>
          </p:txBody>
        </p:sp>
        <p:cxnSp>
          <p:nvCxnSpPr>
            <p:cNvPr id="17" name="Straight Arrow Connector 16"/>
            <p:cNvCxnSpPr>
              <a:stCxn id="15" idx="1"/>
            </p:cNvCxnSpPr>
            <p:nvPr/>
          </p:nvCxnSpPr>
          <p:spPr>
            <a:xfrm flipH="1">
              <a:off x="3200975" y="2971800"/>
              <a:ext cx="532765" cy="3048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8012" y="4027617"/>
              <a:ext cx="702436" cy="369332"/>
            </a:xfrm>
            <a:prstGeom prst="rect">
              <a:avLst/>
            </a:prstGeom>
            <a:noFill/>
          </p:spPr>
          <p:txBody>
            <a:bodyPr wrap="none" rtlCol="0">
              <a:spAutoFit/>
            </a:bodyPr>
            <a:lstStyle/>
            <a:p>
              <a:r>
                <a:rPr lang="en-US" dirty="0">
                  <a:solidFill>
                    <a:srgbClr val="C00000"/>
                  </a:solidFill>
                </a:rPr>
                <a:t>tuple</a:t>
              </a:r>
            </a:p>
          </p:txBody>
        </p:sp>
        <p:sp>
          <p:nvSpPr>
            <p:cNvPr id="20" name="Right Arrow 19"/>
            <p:cNvSpPr/>
            <p:nvPr/>
          </p:nvSpPr>
          <p:spPr>
            <a:xfrm>
              <a:off x="1395438" y="4121404"/>
              <a:ext cx="296137" cy="181759"/>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372456" y="3470917"/>
              <a:ext cx="489236" cy="369332"/>
            </a:xfrm>
            <a:prstGeom prst="rect">
              <a:avLst/>
            </a:prstGeom>
            <a:noFill/>
          </p:spPr>
          <p:txBody>
            <a:bodyPr wrap="none" rtlCol="0">
              <a:spAutoFit/>
            </a:bodyPr>
            <a:lstStyle/>
            <a:p>
              <a:r>
                <a:rPr lang="en-US" dirty="0">
                  <a:solidFill>
                    <a:srgbClr val="C00000"/>
                  </a:solidFill>
                </a:rPr>
                <a:t>list</a:t>
              </a:r>
            </a:p>
          </p:txBody>
        </p:sp>
        <p:cxnSp>
          <p:nvCxnSpPr>
            <p:cNvPr id="23" name="Straight Arrow Connector 22"/>
            <p:cNvCxnSpPr>
              <a:stCxn id="22" idx="1"/>
            </p:cNvCxnSpPr>
            <p:nvPr/>
          </p:nvCxnSpPr>
          <p:spPr>
            <a:xfrm flipH="1">
              <a:off x="3733740" y="3655583"/>
              <a:ext cx="638716" cy="18466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277035" y="5474394"/>
              <a:ext cx="1088141" cy="646331"/>
            </a:xfrm>
            <a:prstGeom prst="rect">
              <a:avLst/>
            </a:prstGeom>
            <a:noFill/>
          </p:spPr>
          <p:txBody>
            <a:bodyPr wrap="square" rtlCol="0">
              <a:spAutoFit/>
            </a:bodyPr>
            <a:lstStyle/>
            <a:p>
              <a:pPr algn="ctr"/>
              <a:r>
                <a:rPr lang="en-US" dirty="0">
                  <a:solidFill>
                    <a:srgbClr val="C00000"/>
                  </a:solidFill>
                </a:rPr>
                <a:t>Atomic value</a:t>
              </a:r>
            </a:p>
          </p:txBody>
        </p:sp>
        <p:cxnSp>
          <p:nvCxnSpPr>
            <p:cNvPr id="26" name="Straight Arrow Connector 25"/>
            <p:cNvCxnSpPr>
              <a:stCxn id="25" idx="0"/>
            </p:cNvCxnSpPr>
            <p:nvPr/>
          </p:nvCxnSpPr>
          <p:spPr>
            <a:xfrm flipH="1" flipV="1">
              <a:off x="4495744" y="4724400"/>
              <a:ext cx="325362" cy="74999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5942012" y="1838128"/>
            <a:ext cx="5867400" cy="4410272"/>
            <a:chOff x="5942012" y="1838128"/>
            <a:chExt cx="5867400" cy="4410272"/>
          </a:xfrm>
        </p:grpSpPr>
        <p:sp>
          <p:nvSpPr>
            <p:cNvPr id="5" name="TextBox 4"/>
            <p:cNvSpPr txBox="1"/>
            <p:nvPr/>
          </p:nvSpPr>
          <p:spPr>
            <a:xfrm>
              <a:off x="8035563" y="1838128"/>
              <a:ext cx="928459" cy="369332"/>
            </a:xfrm>
            <a:prstGeom prst="rect">
              <a:avLst/>
            </a:prstGeom>
            <a:noFill/>
          </p:spPr>
          <p:txBody>
            <a:bodyPr wrap="none" rtlCol="0">
              <a:spAutoFit/>
            </a:bodyPr>
            <a:lstStyle/>
            <a:p>
              <a:r>
                <a:rPr lang="en-US" dirty="0"/>
                <a:t>entities</a:t>
              </a:r>
            </a:p>
          </p:txBody>
        </p:sp>
        <p:sp>
          <p:nvSpPr>
            <p:cNvPr id="6" name="TextBox 5"/>
            <p:cNvSpPr txBox="1"/>
            <p:nvPr/>
          </p:nvSpPr>
          <p:spPr>
            <a:xfrm>
              <a:off x="5942012" y="2803267"/>
              <a:ext cx="559127" cy="369332"/>
            </a:xfrm>
            <a:prstGeom prst="rect">
              <a:avLst/>
            </a:prstGeom>
            <a:noFill/>
          </p:spPr>
          <p:txBody>
            <a:bodyPr wrap="none" rtlCol="0">
              <a:spAutoFit/>
            </a:bodyPr>
            <a:lstStyle/>
            <a:p>
              <a:r>
                <a:rPr lang="en-US" dirty="0" err="1"/>
                <a:t>urls</a:t>
              </a:r>
              <a:endParaRPr lang="en-US" dirty="0"/>
            </a:p>
          </p:txBody>
        </p:sp>
        <p:sp>
          <p:nvSpPr>
            <p:cNvPr id="7" name="TextBox 6"/>
            <p:cNvSpPr txBox="1"/>
            <p:nvPr/>
          </p:nvSpPr>
          <p:spPr>
            <a:xfrm>
              <a:off x="7097483" y="2803267"/>
              <a:ext cx="998991" cy="369332"/>
            </a:xfrm>
            <a:prstGeom prst="rect">
              <a:avLst/>
            </a:prstGeom>
            <a:noFill/>
          </p:spPr>
          <p:txBody>
            <a:bodyPr wrap="none" rtlCol="0">
              <a:spAutoFit/>
            </a:bodyPr>
            <a:lstStyle/>
            <a:p>
              <a:r>
                <a:rPr lang="en-US" dirty="0"/>
                <a:t>symbols</a:t>
              </a:r>
            </a:p>
          </p:txBody>
        </p:sp>
        <p:sp>
          <p:nvSpPr>
            <p:cNvPr id="8" name="TextBox 7"/>
            <p:cNvSpPr txBox="1"/>
            <p:nvPr/>
          </p:nvSpPr>
          <p:spPr>
            <a:xfrm>
              <a:off x="8499793" y="2803267"/>
              <a:ext cx="1056700" cy="369332"/>
            </a:xfrm>
            <a:prstGeom prst="rect">
              <a:avLst/>
            </a:prstGeom>
            <a:noFill/>
          </p:spPr>
          <p:txBody>
            <a:bodyPr wrap="none" rtlCol="0">
              <a:spAutoFit/>
            </a:bodyPr>
            <a:lstStyle/>
            <a:p>
              <a:r>
                <a:rPr lang="en-US" dirty="0"/>
                <a:t>hashtags</a:t>
              </a:r>
            </a:p>
          </p:txBody>
        </p:sp>
        <p:sp>
          <p:nvSpPr>
            <p:cNvPr id="9" name="TextBox 8"/>
            <p:cNvSpPr txBox="1"/>
            <p:nvPr/>
          </p:nvSpPr>
          <p:spPr>
            <a:xfrm>
              <a:off x="9784647" y="2803267"/>
              <a:ext cx="1704634" cy="369332"/>
            </a:xfrm>
            <a:prstGeom prst="rect">
              <a:avLst/>
            </a:prstGeom>
            <a:noFill/>
          </p:spPr>
          <p:txBody>
            <a:bodyPr wrap="none" rtlCol="0">
              <a:spAutoFit/>
            </a:bodyPr>
            <a:lstStyle/>
            <a:p>
              <a:r>
                <a:rPr lang="en-US" dirty="0" err="1"/>
                <a:t>user_mentions</a:t>
              </a:r>
              <a:endParaRPr lang="en-US" dirty="0"/>
            </a:p>
          </p:txBody>
        </p:sp>
        <p:sp>
          <p:nvSpPr>
            <p:cNvPr id="10" name="TextBox 9"/>
            <p:cNvSpPr txBox="1"/>
            <p:nvPr/>
          </p:nvSpPr>
          <p:spPr>
            <a:xfrm>
              <a:off x="6094412" y="4595336"/>
              <a:ext cx="887102" cy="369332"/>
            </a:xfrm>
            <a:prstGeom prst="rect">
              <a:avLst/>
            </a:prstGeom>
            <a:noFill/>
          </p:spPr>
          <p:txBody>
            <a:bodyPr wrap="none" rtlCol="0">
              <a:spAutoFit/>
            </a:bodyPr>
            <a:lstStyle/>
            <a:p>
              <a:r>
                <a:rPr lang="en-US" dirty="0"/>
                <a:t>indices</a:t>
              </a:r>
            </a:p>
          </p:txBody>
        </p:sp>
        <p:sp>
          <p:nvSpPr>
            <p:cNvPr id="11" name="TextBox 10"/>
            <p:cNvSpPr txBox="1"/>
            <p:nvPr/>
          </p:nvSpPr>
          <p:spPr>
            <a:xfrm>
              <a:off x="7249883" y="4595336"/>
              <a:ext cx="978129" cy="646331"/>
            </a:xfrm>
            <a:prstGeom prst="rect">
              <a:avLst/>
            </a:prstGeom>
            <a:noFill/>
          </p:spPr>
          <p:txBody>
            <a:bodyPr wrap="square" rtlCol="0">
              <a:spAutoFit/>
            </a:bodyPr>
            <a:lstStyle/>
            <a:p>
              <a:r>
                <a:rPr lang="en-US" dirty="0" err="1"/>
                <a:t>screen_name</a:t>
              </a:r>
              <a:endParaRPr lang="en-US" dirty="0"/>
            </a:p>
          </p:txBody>
        </p:sp>
        <p:sp>
          <p:nvSpPr>
            <p:cNvPr id="12" name="TextBox 11"/>
            <p:cNvSpPr txBox="1"/>
            <p:nvPr/>
          </p:nvSpPr>
          <p:spPr>
            <a:xfrm>
              <a:off x="8652193" y="4595336"/>
              <a:ext cx="760144" cy="369332"/>
            </a:xfrm>
            <a:prstGeom prst="rect">
              <a:avLst/>
            </a:prstGeom>
            <a:noFill/>
          </p:spPr>
          <p:txBody>
            <a:bodyPr wrap="none" rtlCol="0">
              <a:spAutoFit/>
            </a:bodyPr>
            <a:lstStyle/>
            <a:p>
              <a:r>
                <a:rPr lang="en-US" dirty="0" err="1"/>
                <a:t>id_str</a:t>
              </a:r>
              <a:endParaRPr lang="en-US" dirty="0"/>
            </a:p>
          </p:txBody>
        </p:sp>
        <p:sp>
          <p:nvSpPr>
            <p:cNvPr id="13" name="TextBox 12"/>
            <p:cNvSpPr txBox="1"/>
            <p:nvPr/>
          </p:nvSpPr>
          <p:spPr>
            <a:xfrm>
              <a:off x="9937047" y="4595336"/>
              <a:ext cx="740908" cy="369332"/>
            </a:xfrm>
            <a:prstGeom prst="rect">
              <a:avLst/>
            </a:prstGeom>
            <a:noFill/>
          </p:spPr>
          <p:txBody>
            <a:bodyPr wrap="none" rtlCol="0">
              <a:spAutoFit/>
            </a:bodyPr>
            <a:lstStyle/>
            <a:p>
              <a:r>
                <a:rPr lang="en-US" dirty="0"/>
                <a:t>name</a:t>
              </a:r>
            </a:p>
          </p:txBody>
        </p:sp>
        <p:sp>
          <p:nvSpPr>
            <p:cNvPr id="14" name="TextBox 13"/>
            <p:cNvSpPr txBox="1"/>
            <p:nvPr/>
          </p:nvSpPr>
          <p:spPr>
            <a:xfrm>
              <a:off x="10946584" y="4595336"/>
              <a:ext cx="542697" cy="369332"/>
            </a:xfrm>
            <a:prstGeom prst="rect">
              <a:avLst/>
            </a:prstGeom>
            <a:noFill/>
          </p:spPr>
          <p:txBody>
            <a:bodyPr wrap="square" rtlCol="0">
              <a:spAutoFit/>
            </a:bodyPr>
            <a:lstStyle/>
            <a:p>
              <a:r>
                <a:rPr lang="en-US" dirty="0"/>
                <a:t>id</a:t>
              </a:r>
            </a:p>
          </p:txBody>
        </p:sp>
        <p:cxnSp>
          <p:nvCxnSpPr>
            <p:cNvPr id="31" name="Straight Arrow Connector 30"/>
            <p:cNvCxnSpPr>
              <a:stCxn id="5" idx="2"/>
              <a:endCxn id="6" idx="0"/>
            </p:cNvCxnSpPr>
            <p:nvPr/>
          </p:nvCxnSpPr>
          <p:spPr>
            <a:xfrm flipH="1">
              <a:off x="6221576" y="2207460"/>
              <a:ext cx="2278217" cy="595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5" idx="2"/>
              <a:endCxn id="7" idx="0"/>
            </p:cNvCxnSpPr>
            <p:nvPr/>
          </p:nvCxnSpPr>
          <p:spPr>
            <a:xfrm flipH="1">
              <a:off x="7596979" y="2207460"/>
              <a:ext cx="902814" cy="595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 idx="2"/>
              <a:endCxn id="8" idx="0"/>
            </p:cNvCxnSpPr>
            <p:nvPr/>
          </p:nvCxnSpPr>
          <p:spPr>
            <a:xfrm>
              <a:off x="8499793" y="2207460"/>
              <a:ext cx="528350" cy="595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5" idx="2"/>
              <a:endCxn id="9" idx="0"/>
            </p:cNvCxnSpPr>
            <p:nvPr/>
          </p:nvCxnSpPr>
          <p:spPr>
            <a:xfrm>
              <a:off x="8499793" y="2207460"/>
              <a:ext cx="2137171" cy="595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9" idx="2"/>
              <a:endCxn id="40" idx="0"/>
            </p:cNvCxnSpPr>
            <p:nvPr/>
          </p:nvCxnSpPr>
          <p:spPr>
            <a:xfrm flipH="1">
              <a:off x="9264953" y="3172599"/>
              <a:ext cx="1372011" cy="45993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287762" y="3632537"/>
              <a:ext cx="1954381" cy="369332"/>
            </a:xfrm>
            <a:prstGeom prst="rect">
              <a:avLst/>
            </a:prstGeom>
            <a:noFill/>
          </p:spPr>
          <p:txBody>
            <a:bodyPr wrap="none" rtlCol="0">
              <a:spAutoFit/>
            </a:bodyPr>
            <a:lstStyle/>
            <a:p>
              <a:r>
                <a:rPr lang="en-US" dirty="0" err="1"/>
                <a:t>user_mentions</a:t>
              </a:r>
              <a:r>
                <a:rPr lang="en-US" dirty="0"/>
                <a:t>[0]</a:t>
              </a:r>
            </a:p>
          </p:txBody>
        </p:sp>
        <p:cxnSp>
          <p:nvCxnSpPr>
            <p:cNvPr id="43" name="Straight Arrow Connector 42"/>
            <p:cNvCxnSpPr>
              <a:stCxn id="40" idx="2"/>
              <a:endCxn id="10" idx="0"/>
            </p:cNvCxnSpPr>
            <p:nvPr/>
          </p:nvCxnSpPr>
          <p:spPr>
            <a:xfrm flipH="1">
              <a:off x="6537963" y="4001869"/>
              <a:ext cx="2726990" cy="593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0" idx="2"/>
              <a:endCxn id="11" idx="0"/>
            </p:cNvCxnSpPr>
            <p:nvPr/>
          </p:nvCxnSpPr>
          <p:spPr>
            <a:xfrm flipH="1">
              <a:off x="7738948" y="4001869"/>
              <a:ext cx="1526005" cy="593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0" idx="2"/>
              <a:endCxn id="12" idx="0"/>
            </p:cNvCxnSpPr>
            <p:nvPr/>
          </p:nvCxnSpPr>
          <p:spPr>
            <a:xfrm flipH="1">
              <a:off x="9032265" y="4001869"/>
              <a:ext cx="232688" cy="593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0" idx="2"/>
              <a:endCxn id="13" idx="0"/>
            </p:cNvCxnSpPr>
            <p:nvPr/>
          </p:nvCxnSpPr>
          <p:spPr>
            <a:xfrm>
              <a:off x="9264953" y="4001869"/>
              <a:ext cx="1042548" cy="593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0" idx="2"/>
              <a:endCxn id="14" idx="0"/>
            </p:cNvCxnSpPr>
            <p:nvPr/>
          </p:nvCxnSpPr>
          <p:spPr>
            <a:xfrm>
              <a:off x="9264953" y="4001869"/>
              <a:ext cx="1952980" cy="593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153083" y="5384294"/>
              <a:ext cx="290464" cy="369332"/>
            </a:xfrm>
            <a:prstGeom prst="rect">
              <a:avLst/>
            </a:prstGeom>
            <a:noFill/>
          </p:spPr>
          <p:txBody>
            <a:bodyPr wrap="none" rtlCol="0">
              <a:spAutoFit/>
            </a:bodyPr>
            <a:lstStyle/>
            <a:p>
              <a:r>
                <a:rPr lang="en-US" dirty="0"/>
                <a:t>3</a:t>
              </a:r>
            </a:p>
          </p:txBody>
        </p:sp>
        <p:cxnSp>
          <p:nvCxnSpPr>
            <p:cNvPr id="55" name="Straight Arrow Connector 54"/>
            <p:cNvCxnSpPr>
              <a:stCxn id="10" idx="2"/>
              <a:endCxn id="53" idx="0"/>
            </p:cNvCxnSpPr>
            <p:nvPr/>
          </p:nvCxnSpPr>
          <p:spPr>
            <a:xfrm flipH="1">
              <a:off x="6298315" y="4964668"/>
              <a:ext cx="239648" cy="41962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573230" y="5373469"/>
              <a:ext cx="365613" cy="369332"/>
            </a:xfrm>
            <a:prstGeom prst="rect">
              <a:avLst/>
            </a:prstGeom>
            <a:noFill/>
          </p:spPr>
          <p:txBody>
            <a:bodyPr wrap="none" rtlCol="0">
              <a:spAutoFit/>
            </a:bodyPr>
            <a:lstStyle/>
            <a:p>
              <a:r>
                <a:rPr lang="en-US" dirty="0"/>
                <a:t>17</a:t>
              </a:r>
            </a:p>
          </p:txBody>
        </p:sp>
        <p:cxnSp>
          <p:nvCxnSpPr>
            <p:cNvPr id="57" name="Straight Arrow Connector 56"/>
            <p:cNvCxnSpPr>
              <a:stCxn id="10" idx="2"/>
              <a:endCxn id="56" idx="0"/>
            </p:cNvCxnSpPr>
            <p:nvPr/>
          </p:nvCxnSpPr>
          <p:spPr>
            <a:xfrm>
              <a:off x="6537963" y="4964668"/>
              <a:ext cx="218074" cy="4088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0627422" y="5305861"/>
              <a:ext cx="1181990" cy="369332"/>
            </a:xfrm>
            <a:prstGeom prst="rect">
              <a:avLst/>
            </a:prstGeom>
          </p:spPr>
          <p:txBody>
            <a:bodyPr wrap="none">
              <a:spAutoFit/>
            </a:bodyPr>
            <a:lstStyle/>
            <a:p>
              <a:r>
                <a:rPr lang="en-US" dirty="0"/>
                <a:t>159540538</a:t>
              </a:r>
            </a:p>
          </p:txBody>
        </p:sp>
        <p:cxnSp>
          <p:nvCxnSpPr>
            <p:cNvPr id="61" name="Straight Arrow Connector 60"/>
            <p:cNvCxnSpPr>
              <a:stCxn id="14" idx="2"/>
              <a:endCxn id="59" idx="0"/>
            </p:cNvCxnSpPr>
            <p:nvPr/>
          </p:nvCxnSpPr>
          <p:spPr>
            <a:xfrm>
              <a:off x="11217933" y="4964668"/>
              <a:ext cx="484" cy="341193"/>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8353791" y="5329535"/>
              <a:ext cx="1348703" cy="369332"/>
            </a:xfrm>
            <a:prstGeom prst="rect">
              <a:avLst/>
            </a:prstGeom>
          </p:spPr>
          <p:txBody>
            <a:bodyPr wrap="none">
              <a:spAutoFit/>
            </a:bodyPr>
            <a:lstStyle/>
            <a:p>
              <a:r>
                <a:rPr lang="en-US" dirty="0"/>
                <a:t>“159540538”</a:t>
              </a:r>
            </a:p>
          </p:txBody>
        </p:sp>
        <p:cxnSp>
          <p:nvCxnSpPr>
            <p:cNvPr id="64" name="Straight Arrow Connector 63"/>
            <p:cNvCxnSpPr>
              <a:stCxn id="12" idx="2"/>
              <a:endCxn id="62" idx="0"/>
            </p:cNvCxnSpPr>
            <p:nvPr/>
          </p:nvCxnSpPr>
          <p:spPr>
            <a:xfrm flipH="1">
              <a:off x="9028143" y="4964668"/>
              <a:ext cx="4122" cy="36486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6900736" y="5833407"/>
              <a:ext cx="1676421" cy="369332"/>
            </a:xfrm>
            <a:prstGeom prst="rect">
              <a:avLst/>
            </a:prstGeom>
          </p:spPr>
          <p:txBody>
            <a:bodyPr wrap="none">
              <a:spAutoFit/>
            </a:bodyPr>
            <a:lstStyle/>
            <a:p>
              <a:r>
                <a:rPr lang="en-US" dirty="0"/>
                <a:t>"ashishtikoo31"</a:t>
              </a:r>
            </a:p>
          </p:txBody>
        </p:sp>
        <p:cxnSp>
          <p:nvCxnSpPr>
            <p:cNvPr id="70" name="Straight Arrow Connector 69"/>
            <p:cNvCxnSpPr>
              <a:stCxn id="11" idx="2"/>
              <a:endCxn id="68" idx="0"/>
            </p:cNvCxnSpPr>
            <p:nvPr/>
          </p:nvCxnSpPr>
          <p:spPr>
            <a:xfrm flipH="1">
              <a:off x="7738947" y="5241667"/>
              <a:ext cx="1" cy="59174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9126119" y="5879068"/>
              <a:ext cx="2362763" cy="369332"/>
            </a:xfrm>
            <a:prstGeom prst="rect">
              <a:avLst/>
            </a:prstGeom>
            <a:ln>
              <a:noFill/>
            </a:ln>
          </p:spPr>
          <p:txBody>
            <a:bodyPr wrap="none">
              <a:spAutoFit/>
            </a:bodyPr>
            <a:lstStyle/>
            <a:p>
              <a:r>
                <a:rPr lang="en-US" dirty="0"/>
                <a:t>"Ashish </a:t>
              </a:r>
              <a:r>
                <a:rPr lang="en-US" dirty="0" err="1"/>
                <a:t>Tikoo</a:t>
              </a:r>
              <a:r>
                <a:rPr lang="en-US" dirty="0"/>
                <a:t> Rajput"</a:t>
              </a:r>
            </a:p>
          </p:txBody>
        </p:sp>
        <p:cxnSp>
          <p:nvCxnSpPr>
            <p:cNvPr id="74" name="Straight Arrow Connector 73"/>
            <p:cNvCxnSpPr>
              <a:stCxn id="13" idx="2"/>
              <a:endCxn id="72" idx="0"/>
            </p:cNvCxnSpPr>
            <p:nvPr/>
          </p:nvCxnSpPr>
          <p:spPr>
            <a:xfrm>
              <a:off x="10307501" y="4964668"/>
              <a:ext cx="0" cy="91440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9937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as Semi-structured Data</a:t>
            </a:r>
          </a:p>
        </p:txBody>
      </p:sp>
      <p:sp>
        <p:nvSpPr>
          <p:cNvPr id="4" name="Text Box 5"/>
          <p:cNvSpPr txBox="1">
            <a:spLocks noChangeArrowheads="1"/>
          </p:cNvSpPr>
          <p:nvPr/>
        </p:nvSpPr>
        <p:spPr bwMode="auto">
          <a:xfrm>
            <a:off x="1903412" y="1830387"/>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l" eaLnBrk="1" hangingPunct="1"/>
            <a:r>
              <a:rPr lang="en-US" altLang="en-US" sz="2000">
                <a:latin typeface="Courier New" panose="02070309020205020404" pitchFamily="49" charset="0"/>
              </a:rPr>
              <a:t>&lt;book&gt;</a:t>
            </a:r>
          </a:p>
        </p:txBody>
      </p:sp>
      <p:sp>
        <p:nvSpPr>
          <p:cNvPr id="5" name="Text Box 6"/>
          <p:cNvSpPr txBox="1">
            <a:spLocks noChangeArrowheads="1"/>
          </p:cNvSpPr>
          <p:nvPr/>
        </p:nvSpPr>
        <p:spPr bwMode="auto">
          <a:xfrm>
            <a:off x="2573337" y="2151062"/>
            <a:ext cx="125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l" eaLnBrk="1" hangingPunct="1"/>
            <a:r>
              <a:rPr lang="en-US" altLang="en-US" sz="2000">
                <a:latin typeface="Courier New" panose="02070309020205020404" pitchFamily="49" charset="0"/>
              </a:rPr>
              <a:t>&lt;title&gt;</a:t>
            </a:r>
          </a:p>
        </p:txBody>
      </p:sp>
      <p:sp>
        <p:nvSpPr>
          <p:cNvPr id="6" name="Text Box 7"/>
          <p:cNvSpPr txBox="1">
            <a:spLocks noChangeArrowheads="1"/>
          </p:cNvSpPr>
          <p:nvPr/>
        </p:nvSpPr>
        <p:spPr bwMode="auto">
          <a:xfrm>
            <a:off x="2949574" y="2541587"/>
            <a:ext cx="3841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l" eaLnBrk="1" hangingPunct="1"/>
            <a:r>
              <a:rPr lang="en-US" altLang="en-US" sz="2000">
                <a:latin typeface="Courier New" panose="02070309020205020404" pitchFamily="49" charset="0"/>
              </a:rPr>
              <a:t>“The Art of Programming”</a:t>
            </a:r>
          </a:p>
        </p:txBody>
      </p:sp>
      <p:sp>
        <p:nvSpPr>
          <p:cNvPr id="7" name="Text Box 8"/>
          <p:cNvSpPr txBox="1">
            <a:spLocks noChangeArrowheads="1"/>
          </p:cNvSpPr>
          <p:nvPr/>
        </p:nvSpPr>
        <p:spPr bwMode="auto">
          <a:xfrm>
            <a:off x="2573337" y="2962275"/>
            <a:ext cx="1403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l" eaLnBrk="1" hangingPunct="1"/>
            <a:r>
              <a:rPr lang="en-US" altLang="en-US" sz="2000">
                <a:latin typeface="Courier New" panose="02070309020205020404" pitchFamily="49" charset="0"/>
              </a:rPr>
              <a:t>&lt;/title&gt;</a:t>
            </a:r>
          </a:p>
        </p:txBody>
      </p:sp>
      <p:sp>
        <p:nvSpPr>
          <p:cNvPr id="8" name="Text Box 9"/>
          <p:cNvSpPr txBox="1">
            <a:spLocks noChangeArrowheads="1"/>
          </p:cNvSpPr>
          <p:nvPr/>
        </p:nvSpPr>
        <p:spPr bwMode="auto">
          <a:xfrm>
            <a:off x="2695574" y="3282950"/>
            <a:ext cx="1403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l" eaLnBrk="1" hangingPunct="1"/>
            <a:r>
              <a:rPr lang="en-US" altLang="en-US" sz="2000">
                <a:latin typeface="Courier New" panose="02070309020205020404" pitchFamily="49" charset="0"/>
              </a:rPr>
              <a:t>&lt;author&gt;</a:t>
            </a:r>
          </a:p>
        </p:txBody>
      </p:sp>
      <p:sp>
        <p:nvSpPr>
          <p:cNvPr id="9" name="Text Box 10"/>
          <p:cNvSpPr txBox="1">
            <a:spLocks noChangeArrowheads="1"/>
          </p:cNvSpPr>
          <p:nvPr/>
        </p:nvSpPr>
        <p:spPr bwMode="auto">
          <a:xfrm>
            <a:off x="3071812" y="3673475"/>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l" eaLnBrk="1" hangingPunct="1"/>
            <a:r>
              <a:rPr lang="en-US" altLang="en-US" sz="2000">
                <a:latin typeface="Courier New" panose="02070309020205020404" pitchFamily="49" charset="0"/>
              </a:rPr>
              <a:t>“D. Knuth”</a:t>
            </a:r>
          </a:p>
        </p:txBody>
      </p:sp>
      <p:sp>
        <p:nvSpPr>
          <p:cNvPr id="10" name="Text Box 11"/>
          <p:cNvSpPr txBox="1">
            <a:spLocks noChangeArrowheads="1"/>
          </p:cNvSpPr>
          <p:nvPr/>
        </p:nvSpPr>
        <p:spPr bwMode="auto">
          <a:xfrm>
            <a:off x="2695574" y="4094162"/>
            <a:ext cx="1555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l" eaLnBrk="1" hangingPunct="1"/>
            <a:r>
              <a:rPr lang="en-US" altLang="en-US" sz="2000">
                <a:latin typeface="Courier New" panose="02070309020205020404" pitchFamily="49" charset="0"/>
              </a:rPr>
              <a:t>&lt;/author&gt;</a:t>
            </a:r>
          </a:p>
        </p:txBody>
      </p:sp>
      <p:sp>
        <p:nvSpPr>
          <p:cNvPr id="11" name="Text Box 12"/>
          <p:cNvSpPr txBox="1">
            <a:spLocks noChangeArrowheads="1"/>
          </p:cNvSpPr>
          <p:nvPr/>
        </p:nvSpPr>
        <p:spPr bwMode="auto">
          <a:xfrm>
            <a:off x="2717799" y="4414837"/>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l" eaLnBrk="1" hangingPunct="1"/>
            <a:r>
              <a:rPr lang="en-US" altLang="en-US" sz="2000">
                <a:latin typeface="Courier New" panose="02070309020205020404" pitchFamily="49" charset="0"/>
              </a:rPr>
              <a:t>&lt;year&gt;</a:t>
            </a:r>
          </a:p>
        </p:txBody>
      </p:sp>
      <p:sp>
        <p:nvSpPr>
          <p:cNvPr id="12" name="Text Box 13"/>
          <p:cNvSpPr txBox="1">
            <a:spLocks noChangeArrowheads="1"/>
          </p:cNvSpPr>
          <p:nvPr/>
        </p:nvSpPr>
        <p:spPr bwMode="auto">
          <a:xfrm>
            <a:off x="3094037" y="4805362"/>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l" eaLnBrk="1" hangingPunct="1"/>
            <a:r>
              <a:rPr lang="en-US" altLang="en-US" sz="2000">
                <a:latin typeface="Courier New" panose="02070309020205020404" pitchFamily="49" charset="0"/>
              </a:rPr>
              <a:t>“1969”</a:t>
            </a:r>
          </a:p>
        </p:txBody>
      </p:sp>
      <p:sp>
        <p:nvSpPr>
          <p:cNvPr id="13" name="Text Box 14"/>
          <p:cNvSpPr txBox="1">
            <a:spLocks noChangeArrowheads="1"/>
          </p:cNvSpPr>
          <p:nvPr/>
        </p:nvSpPr>
        <p:spPr bwMode="auto">
          <a:xfrm>
            <a:off x="2717799" y="5226050"/>
            <a:ext cx="125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l" eaLnBrk="1" hangingPunct="1"/>
            <a:r>
              <a:rPr lang="en-US" altLang="en-US" sz="2000">
                <a:latin typeface="Courier New" panose="02070309020205020404" pitchFamily="49" charset="0"/>
              </a:rPr>
              <a:t>&lt;/year&gt;</a:t>
            </a:r>
          </a:p>
        </p:txBody>
      </p:sp>
      <p:sp>
        <p:nvSpPr>
          <p:cNvPr id="14" name="Text Box 15"/>
          <p:cNvSpPr txBox="1">
            <a:spLocks noChangeArrowheads="1"/>
          </p:cNvSpPr>
          <p:nvPr/>
        </p:nvSpPr>
        <p:spPr bwMode="auto">
          <a:xfrm>
            <a:off x="1903412" y="5546725"/>
            <a:ext cx="125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l" eaLnBrk="1" hangingPunct="1"/>
            <a:r>
              <a:rPr lang="en-US" altLang="en-US" sz="2000">
                <a:latin typeface="Courier New" panose="02070309020205020404" pitchFamily="49" charset="0"/>
              </a:rPr>
              <a:t>&lt;/book&gt;</a:t>
            </a:r>
          </a:p>
        </p:txBody>
      </p:sp>
      <p:grpSp>
        <p:nvGrpSpPr>
          <p:cNvPr id="15" name="Group 14"/>
          <p:cNvGrpSpPr>
            <a:grpSpLocks/>
          </p:cNvGrpSpPr>
          <p:nvPr/>
        </p:nvGrpSpPr>
        <p:grpSpPr bwMode="auto">
          <a:xfrm>
            <a:off x="5832474" y="3187702"/>
            <a:ext cx="4910138" cy="2181226"/>
            <a:chOff x="2553" y="2139"/>
            <a:chExt cx="3093" cy="1374"/>
          </a:xfrm>
        </p:grpSpPr>
        <p:sp>
          <p:nvSpPr>
            <p:cNvPr id="16" name="Text Box 17"/>
            <p:cNvSpPr txBox="1">
              <a:spLocks noChangeArrowheads="1"/>
            </p:cNvSpPr>
            <p:nvPr/>
          </p:nvSpPr>
          <p:spPr bwMode="auto">
            <a:xfrm>
              <a:off x="3991" y="2139"/>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l" eaLnBrk="1" hangingPunct="1"/>
              <a:r>
                <a:rPr lang="en-US" altLang="en-US" sz="2000">
                  <a:latin typeface="Courier New" panose="02070309020205020404" pitchFamily="49" charset="0"/>
                </a:rPr>
                <a:t>&lt;book&gt;</a:t>
              </a:r>
            </a:p>
          </p:txBody>
        </p:sp>
        <p:sp>
          <p:nvSpPr>
            <p:cNvPr id="17" name="Text Box 18"/>
            <p:cNvSpPr txBox="1">
              <a:spLocks noChangeArrowheads="1"/>
            </p:cNvSpPr>
            <p:nvPr/>
          </p:nvSpPr>
          <p:spPr bwMode="auto">
            <a:xfrm>
              <a:off x="2781" y="2560"/>
              <a:ext cx="7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l" eaLnBrk="1" hangingPunct="1"/>
              <a:r>
                <a:rPr lang="en-US" altLang="en-US" sz="2000">
                  <a:latin typeface="Courier New" panose="02070309020205020404" pitchFamily="49" charset="0"/>
                </a:rPr>
                <a:t>&lt;title&gt;</a:t>
              </a:r>
            </a:p>
          </p:txBody>
        </p:sp>
        <p:sp>
          <p:nvSpPr>
            <p:cNvPr id="18" name="Text Box 19"/>
            <p:cNvSpPr txBox="1">
              <a:spLocks noChangeArrowheads="1"/>
            </p:cNvSpPr>
            <p:nvPr/>
          </p:nvSpPr>
          <p:spPr bwMode="auto">
            <a:xfrm>
              <a:off x="3895" y="2560"/>
              <a:ext cx="8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l" eaLnBrk="1" hangingPunct="1"/>
              <a:r>
                <a:rPr lang="en-US" altLang="en-US" sz="2000">
                  <a:latin typeface="Courier New" panose="02070309020205020404" pitchFamily="49" charset="0"/>
                </a:rPr>
                <a:t>&lt;author&gt;</a:t>
              </a:r>
            </a:p>
          </p:txBody>
        </p:sp>
        <p:sp>
          <p:nvSpPr>
            <p:cNvPr id="19" name="Text Box 20"/>
            <p:cNvSpPr txBox="1">
              <a:spLocks noChangeArrowheads="1"/>
            </p:cNvSpPr>
            <p:nvPr/>
          </p:nvSpPr>
          <p:spPr bwMode="auto">
            <a:xfrm>
              <a:off x="4918" y="2560"/>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l" eaLnBrk="1" hangingPunct="1"/>
              <a:r>
                <a:rPr lang="en-US" altLang="en-US" sz="2000">
                  <a:latin typeface="Courier New" panose="02070309020205020404" pitchFamily="49" charset="0"/>
                </a:rPr>
                <a:t>&lt;year&gt;</a:t>
              </a:r>
            </a:p>
          </p:txBody>
        </p:sp>
        <p:sp>
          <p:nvSpPr>
            <p:cNvPr id="20" name="Text Box 21"/>
            <p:cNvSpPr txBox="1">
              <a:spLocks noChangeArrowheads="1"/>
            </p:cNvSpPr>
            <p:nvPr/>
          </p:nvSpPr>
          <p:spPr bwMode="auto">
            <a:xfrm>
              <a:off x="2553" y="3071"/>
              <a:ext cx="126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l" eaLnBrk="1" hangingPunct="1"/>
              <a:r>
                <a:rPr lang="en-US" altLang="en-US" sz="2000">
                  <a:latin typeface="Courier New" panose="02070309020205020404" pitchFamily="49" charset="0"/>
                </a:rPr>
                <a:t>“The Art of</a:t>
              </a:r>
            </a:p>
            <a:p>
              <a:pPr algn="l" eaLnBrk="1" hangingPunct="1"/>
              <a:r>
                <a:rPr lang="en-US" altLang="en-US" sz="2000">
                  <a:latin typeface="Courier New" panose="02070309020205020404" pitchFamily="49" charset="0"/>
                </a:rPr>
                <a:t>Programming”</a:t>
              </a:r>
            </a:p>
          </p:txBody>
        </p:sp>
        <p:sp>
          <p:nvSpPr>
            <p:cNvPr id="21" name="Text Box 22"/>
            <p:cNvSpPr txBox="1">
              <a:spLocks noChangeArrowheads="1"/>
            </p:cNvSpPr>
            <p:nvPr/>
          </p:nvSpPr>
          <p:spPr bwMode="auto">
            <a:xfrm>
              <a:off x="3800" y="3071"/>
              <a:ext cx="10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l" eaLnBrk="1" hangingPunct="1"/>
              <a:r>
                <a:rPr lang="en-US" altLang="en-US" sz="2000">
                  <a:latin typeface="Courier New" panose="02070309020205020404" pitchFamily="49" charset="0"/>
                </a:rPr>
                <a:t>“D. Knuth”</a:t>
              </a:r>
            </a:p>
          </p:txBody>
        </p:sp>
        <p:sp>
          <p:nvSpPr>
            <p:cNvPr id="22" name="Text Box 23"/>
            <p:cNvSpPr txBox="1">
              <a:spLocks noChangeArrowheads="1"/>
            </p:cNvSpPr>
            <p:nvPr/>
          </p:nvSpPr>
          <p:spPr bwMode="auto">
            <a:xfrm>
              <a:off x="4954" y="3071"/>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l" eaLnBrk="1" hangingPunct="1"/>
              <a:r>
                <a:rPr lang="en-US" altLang="en-US" sz="2000">
                  <a:latin typeface="Courier New" panose="02070309020205020404" pitchFamily="49" charset="0"/>
                </a:rPr>
                <a:t>“1969”</a:t>
              </a:r>
            </a:p>
          </p:txBody>
        </p:sp>
        <p:sp>
          <p:nvSpPr>
            <p:cNvPr id="23" name="Line 24"/>
            <p:cNvSpPr>
              <a:spLocks noChangeShapeType="1"/>
            </p:cNvSpPr>
            <p:nvPr/>
          </p:nvSpPr>
          <p:spPr bwMode="auto">
            <a:xfrm flipH="1">
              <a:off x="3319" y="2350"/>
              <a:ext cx="1006" cy="2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4" name="Line 25"/>
            <p:cNvSpPr>
              <a:spLocks noChangeShapeType="1"/>
            </p:cNvSpPr>
            <p:nvPr/>
          </p:nvSpPr>
          <p:spPr bwMode="auto">
            <a:xfrm>
              <a:off x="4334" y="2341"/>
              <a:ext cx="960" cy="2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5" name="Line 26"/>
            <p:cNvSpPr>
              <a:spLocks noChangeShapeType="1"/>
            </p:cNvSpPr>
            <p:nvPr/>
          </p:nvSpPr>
          <p:spPr bwMode="auto">
            <a:xfrm>
              <a:off x="4334" y="2350"/>
              <a:ext cx="0" cy="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6" name="Line 27"/>
            <p:cNvSpPr>
              <a:spLocks noChangeShapeType="1"/>
            </p:cNvSpPr>
            <p:nvPr/>
          </p:nvSpPr>
          <p:spPr bwMode="auto">
            <a:xfrm>
              <a:off x="3163" y="2798"/>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7" name="Line 28"/>
            <p:cNvSpPr>
              <a:spLocks noChangeShapeType="1"/>
            </p:cNvSpPr>
            <p:nvPr/>
          </p:nvSpPr>
          <p:spPr bwMode="auto">
            <a:xfrm>
              <a:off x="4334" y="2789"/>
              <a:ext cx="0" cy="2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8" name="Line 29"/>
            <p:cNvSpPr>
              <a:spLocks noChangeShapeType="1"/>
            </p:cNvSpPr>
            <p:nvPr/>
          </p:nvSpPr>
          <p:spPr bwMode="auto">
            <a:xfrm>
              <a:off x="5285" y="2779"/>
              <a:ext cx="0" cy="3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grpSp>
    </p:spTree>
    <p:extLst>
      <p:ext uri="{BB962C8B-B14F-4D97-AF65-F5344CB8AC3E}">
        <p14:creationId xmlns:p14="http://schemas.microsoft.com/office/powerpoint/2010/main" val="246172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Data with ID and IDREF Creates a Graph</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146300" y="1777274"/>
            <a:ext cx="7896225" cy="4048125"/>
          </a:xfrm>
          <a:prstGeom prst="rect">
            <a:avLst/>
          </a:prstGeom>
        </p:spPr>
      </p:pic>
      <p:sp>
        <p:nvSpPr>
          <p:cNvPr id="5" name="TextBox 4"/>
          <p:cNvSpPr txBox="1"/>
          <p:nvPr/>
        </p:nvSpPr>
        <p:spPr>
          <a:xfrm>
            <a:off x="6856412" y="2286000"/>
            <a:ext cx="2907142" cy="369332"/>
          </a:xfrm>
          <a:prstGeom prst="rect">
            <a:avLst/>
          </a:prstGeom>
          <a:noFill/>
        </p:spPr>
        <p:txBody>
          <a:bodyPr wrap="none" rtlCol="0">
            <a:spAutoFit/>
          </a:bodyPr>
          <a:lstStyle/>
          <a:p>
            <a:r>
              <a:rPr lang="en-US" dirty="0" err="1"/>
              <a:t>hotelID</a:t>
            </a:r>
            <a:r>
              <a:rPr lang="en-US" dirty="0"/>
              <a:t>=“h5” </a:t>
            </a:r>
            <a:r>
              <a:rPr lang="en-US" dirty="0" err="1"/>
              <a:t>xsd:type</a:t>
            </a:r>
            <a:r>
              <a:rPr lang="en-US" dirty="0"/>
              <a:t>=“ID”</a:t>
            </a:r>
          </a:p>
        </p:txBody>
      </p:sp>
      <p:cxnSp>
        <p:nvCxnSpPr>
          <p:cNvPr id="7" name="Straight Arrow Connector 6"/>
          <p:cNvCxnSpPr>
            <a:endCxn id="5" idx="1"/>
          </p:cNvCxnSpPr>
          <p:nvPr/>
        </p:nvCxnSpPr>
        <p:spPr>
          <a:xfrm flipV="1">
            <a:off x="5713412" y="2470666"/>
            <a:ext cx="1143000" cy="11869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049571" y="2790779"/>
            <a:ext cx="1500539" cy="369332"/>
          </a:xfrm>
          <a:prstGeom prst="rect">
            <a:avLst/>
          </a:prstGeom>
          <a:noFill/>
        </p:spPr>
        <p:txBody>
          <a:bodyPr wrap="none" rtlCol="0">
            <a:spAutoFit/>
          </a:bodyPr>
          <a:lstStyle/>
          <a:p>
            <a:r>
              <a:rPr lang="en-US" dirty="0" err="1"/>
              <a:t>hotelID</a:t>
            </a:r>
            <a:r>
              <a:rPr lang="en-US" dirty="0"/>
              <a:t>=“h9”</a:t>
            </a:r>
          </a:p>
        </p:txBody>
      </p:sp>
      <p:cxnSp>
        <p:nvCxnSpPr>
          <p:cNvPr id="10" name="Straight Arrow Connector 9"/>
          <p:cNvCxnSpPr>
            <a:endCxn id="9" idx="1"/>
          </p:cNvCxnSpPr>
          <p:nvPr/>
        </p:nvCxnSpPr>
        <p:spPr>
          <a:xfrm flipV="1">
            <a:off x="6551612" y="2975445"/>
            <a:ext cx="497959" cy="50263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60194" y="5817807"/>
            <a:ext cx="4631653" cy="369332"/>
          </a:xfrm>
          <a:prstGeom prst="rect">
            <a:avLst/>
          </a:prstGeom>
          <a:noFill/>
        </p:spPr>
        <p:txBody>
          <a:bodyPr wrap="none" rtlCol="0">
            <a:spAutoFit/>
          </a:bodyPr>
          <a:lstStyle/>
          <a:p>
            <a:r>
              <a:rPr lang="en-US" dirty="0" err="1"/>
              <a:t>hotelIDREFS</a:t>
            </a:r>
            <a:r>
              <a:rPr lang="en-US" dirty="0"/>
              <a:t>=“h5”, “h9”  </a:t>
            </a:r>
            <a:r>
              <a:rPr lang="en-US" dirty="0" err="1"/>
              <a:t>xsd:type</a:t>
            </a:r>
            <a:r>
              <a:rPr lang="en-US" dirty="0"/>
              <a:t> = “IDREFS”</a:t>
            </a:r>
          </a:p>
        </p:txBody>
      </p:sp>
      <p:cxnSp>
        <p:nvCxnSpPr>
          <p:cNvPr id="15" name="Straight Arrow Connector 14"/>
          <p:cNvCxnSpPr>
            <a:endCxn id="14" idx="0"/>
          </p:cNvCxnSpPr>
          <p:nvPr/>
        </p:nvCxnSpPr>
        <p:spPr>
          <a:xfrm>
            <a:off x="7542215" y="4296988"/>
            <a:ext cx="833806" cy="15208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8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Storing and Querying Semi-structured Data</a:t>
            </a:r>
          </a:p>
        </p:txBody>
      </p:sp>
      <p:sp>
        <p:nvSpPr>
          <p:cNvPr id="3" name="Content Placeholder 2"/>
          <p:cNvSpPr>
            <a:spLocks noGrp="1"/>
          </p:cNvSpPr>
          <p:nvPr>
            <p:ph idx="1"/>
          </p:nvPr>
        </p:nvSpPr>
        <p:spPr/>
        <p:txBody>
          <a:bodyPr/>
          <a:lstStyle/>
          <a:p>
            <a:r>
              <a:rPr lang="en-US" dirty="0" err="1"/>
              <a:t>Schemaless</a:t>
            </a:r>
            <a:r>
              <a:rPr lang="en-US" dirty="0"/>
              <a:t> Models</a:t>
            </a:r>
          </a:p>
          <a:p>
            <a:pPr lvl="1"/>
            <a:r>
              <a:rPr lang="en-US" dirty="0"/>
              <a:t>MongoDB’s document model</a:t>
            </a:r>
          </a:p>
          <a:p>
            <a:r>
              <a:rPr lang="en-US" dirty="0"/>
              <a:t>Schematized Models</a:t>
            </a:r>
          </a:p>
          <a:p>
            <a:pPr lvl="1"/>
            <a:r>
              <a:rPr lang="en-US" dirty="0"/>
              <a:t>XML DTDs</a:t>
            </a:r>
          </a:p>
          <a:p>
            <a:pPr lvl="1"/>
            <a:r>
              <a:rPr lang="en-US" dirty="0"/>
              <a:t>XML Schema</a:t>
            </a:r>
          </a:p>
          <a:p>
            <a:pPr lvl="1"/>
            <a:r>
              <a:rPr lang="en-US" dirty="0"/>
              <a:t>JSON Schema</a:t>
            </a:r>
          </a:p>
          <a:p>
            <a:pPr lvl="1"/>
            <a:r>
              <a:rPr lang="en-US" dirty="0" err="1"/>
              <a:t>AsterixDB</a:t>
            </a:r>
            <a:r>
              <a:rPr lang="en-US" dirty="0"/>
              <a:t> Model*</a:t>
            </a:r>
          </a:p>
        </p:txBody>
      </p:sp>
    </p:spTree>
    <p:extLst>
      <p:ext uri="{BB962C8B-B14F-4D97-AF65-F5344CB8AC3E}">
        <p14:creationId xmlns:p14="http://schemas.microsoft.com/office/powerpoint/2010/main" val="1006870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 in </a:t>
            </a:r>
            <a:r>
              <a:rPr lang="en-US" dirty="0" err="1"/>
              <a:t>AsterixDB</a:t>
            </a:r>
            <a:endParaRPr lang="en-US" dirty="0"/>
          </a:p>
        </p:txBody>
      </p:sp>
      <p:sp>
        <p:nvSpPr>
          <p:cNvPr id="5" name="Content Placeholder 4"/>
          <p:cNvSpPr>
            <a:spLocks noGrp="1"/>
          </p:cNvSpPr>
          <p:nvPr>
            <p:ph sz="half" idx="1"/>
          </p:nvPr>
        </p:nvSpPr>
        <p:spPr/>
        <p:txBody>
          <a:bodyPr>
            <a:normAutofit fontScale="70000" lnSpcReduction="20000"/>
          </a:bodyPr>
          <a:lstStyle/>
          <a:p>
            <a:endParaRPr lang="en-US" dirty="0"/>
          </a:p>
        </p:txBody>
      </p:sp>
      <p:sp>
        <p:nvSpPr>
          <p:cNvPr id="6" name="Content Placeholder 5"/>
          <p:cNvSpPr>
            <a:spLocks noGrp="1"/>
          </p:cNvSpPr>
          <p:nvPr>
            <p:ph sz="half" idx="2"/>
          </p:nvPr>
        </p:nvSpPr>
        <p:spPr>
          <a:xfrm>
            <a:off x="6195986" y="1803400"/>
            <a:ext cx="4773956" cy="4673600"/>
          </a:xfrm>
        </p:spPr>
        <p:txBody>
          <a:bodyPr>
            <a:normAutofit fontScale="70000" lnSpcReduction="20000"/>
          </a:bodyPr>
          <a:lstStyle/>
          <a:p>
            <a:pPr marL="0" indent="0">
              <a:lnSpc>
                <a:spcPct val="120000"/>
              </a:lnSpc>
              <a:spcBef>
                <a:spcPts val="200"/>
              </a:spcBef>
              <a:buNone/>
            </a:pPr>
            <a:r>
              <a:rPr lang="en-US" dirty="0"/>
              <a:t>{"id":1,</a:t>
            </a:r>
          </a:p>
          <a:p>
            <a:pPr marL="0" indent="0">
              <a:lnSpc>
                <a:spcPct val="120000"/>
              </a:lnSpc>
              <a:spcBef>
                <a:spcPts val="200"/>
              </a:spcBef>
              <a:buNone/>
            </a:pPr>
            <a:r>
              <a:rPr lang="en-US" dirty="0"/>
              <a:t>"</a:t>
            </a:r>
            <a:r>
              <a:rPr lang="en-US" dirty="0" err="1"/>
              <a:t>alias":"Margarita</a:t>
            </a:r>
            <a:r>
              <a:rPr lang="en-US" dirty="0"/>
              <a:t>",</a:t>
            </a:r>
          </a:p>
          <a:p>
            <a:pPr marL="0" indent="0">
              <a:lnSpc>
                <a:spcPct val="120000"/>
              </a:lnSpc>
              <a:spcBef>
                <a:spcPts val="200"/>
              </a:spcBef>
              <a:buNone/>
            </a:pPr>
            <a:r>
              <a:rPr lang="en-US" dirty="0"/>
              <a:t>"name":"</a:t>
            </a:r>
            <a:r>
              <a:rPr lang="en-US" dirty="0" err="1"/>
              <a:t>MargaritaStoddard</a:t>
            </a:r>
            <a:r>
              <a:rPr lang="en-US" dirty="0"/>
              <a:t>",</a:t>
            </a:r>
          </a:p>
          <a:p>
            <a:pPr marL="0" indent="0">
              <a:lnSpc>
                <a:spcPct val="120000"/>
              </a:lnSpc>
              <a:spcBef>
                <a:spcPts val="200"/>
              </a:spcBef>
              <a:buNone/>
            </a:pPr>
            <a:r>
              <a:rPr lang="en-US" dirty="0"/>
              <a:t>"</a:t>
            </a:r>
            <a:r>
              <a:rPr lang="en-US" dirty="0" err="1"/>
              <a:t>nickname":"Mags</a:t>
            </a:r>
            <a:r>
              <a:rPr lang="en-US" dirty="0"/>
              <a:t>",</a:t>
            </a:r>
          </a:p>
          <a:p>
            <a:pPr marL="0" indent="0">
              <a:lnSpc>
                <a:spcPct val="120000"/>
              </a:lnSpc>
              <a:spcBef>
                <a:spcPts val="200"/>
              </a:spcBef>
              <a:buNone/>
            </a:pPr>
            <a:r>
              <a:rPr lang="en-US" dirty="0"/>
              <a:t>"userSince":</a:t>
            </a:r>
            <a:r>
              <a:rPr lang="en-US" b="1" dirty="0"/>
              <a:t>datetime("2012-08-20T10:10:00")</a:t>
            </a:r>
            <a:r>
              <a:rPr lang="en-US" dirty="0"/>
              <a:t>,</a:t>
            </a:r>
          </a:p>
          <a:p>
            <a:pPr marL="0" indent="0">
              <a:lnSpc>
                <a:spcPct val="120000"/>
              </a:lnSpc>
              <a:spcBef>
                <a:spcPts val="200"/>
              </a:spcBef>
              <a:buNone/>
            </a:pPr>
            <a:r>
              <a:rPr lang="en-US" dirty="0"/>
              <a:t>"</a:t>
            </a:r>
            <a:r>
              <a:rPr lang="en-US" dirty="0" err="1"/>
              <a:t>friendIds</a:t>
            </a:r>
            <a:r>
              <a:rPr lang="en-US" dirty="0"/>
              <a:t>": </a:t>
            </a:r>
            <a:r>
              <a:rPr lang="en-US" b="1" dirty="0"/>
              <a:t>{{2,3,6,10}}</a:t>
            </a:r>
            <a:r>
              <a:rPr lang="en-US" dirty="0"/>
              <a:t>,</a:t>
            </a:r>
          </a:p>
          <a:p>
            <a:pPr marL="0" indent="0">
              <a:lnSpc>
                <a:spcPct val="120000"/>
              </a:lnSpc>
              <a:spcBef>
                <a:spcPts val="200"/>
              </a:spcBef>
              <a:buNone/>
            </a:pPr>
            <a:r>
              <a:rPr lang="en-US" dirty="0"/>
              <a:t>"employment":[</a:t>
            </a:r>
          </a:p>
          <a:p>
            <a:pPr marL="0" indent="0">
              <a:lnSpc>
                <a:spcPct val="120000"/>
              </a:lnSpc>
              <a:spcBef>
                <a:spcPts val="200"/>
              </a:spcBef>
              <a:buNone/>
            </a:pPr>
            <a:r>
              <a:rPr lang="en-US" dirty="0"/>
              <a:t>	{"</a:t>
            </a:r>
            <a:r>
              <a:rPr lang="en-US" dirty="0" err="1"/>
              <a:t>organizationName</a:t>
            </a:r>
            <a:r>
              <a:rPr lang="en-US" dirty="0"/>
              <a:t>":"</a:t>
            </a:r>
            <a:r>
              <a:rPr lang="en-US" dirty="0" err="1"/>
              <a:t>Codetechno</a:t>
            </a:r>
            <a:r>
              <a:rPr lang="en-US" dirty="0"/>
              <a:t>",</a:t>
            </a:r>
          </a:p>
          <a:p>
            <a:pPr marL="0" indent="0">
              <a:lnSpc>
                <a:spcPct val="120000"/>
              </a:lnSpc>
              <a:spcBef>
                <a:spcPts val="200"/>
              </a:spcBef>
              <a:buNone/>
            </a:pPr>
            <a:r>
              <a:rPr lang="en-US" dirty="0"/>
              <a:t>                        "</a:t>
            </a:r>
            <a:r>
              <a:rPr lang="en-US" dirty="0" err="1"/>
              <a:t>startDate</a:t>
            </a:r>
            <a:r>
              <a:rPr lang="en-US" dirty="0"/>
              <a:t>":</a:t>
            </a:r>
            <a:r>
              <a:rPr lang="en-US" b="1" dirty="0"/>
              <a:t>date("2006-08-06")</a:t>
            </a:r>
          </a:p>
          <a:p>
            <a:pPr marL="0" indent="0">
              <a:lnSpc>
                <a:spcPct val="120000"/>
              </a:lnSpc>
              <a:spcBef>
                <a:spcPts val="200"/>
              </a:spcBef>
              <a:buNone/>
            </a:pPr>
            <a:r>
              <a:rPr lang="en-US" dirty="0"/>
              <a:t>                 },</a:t>
            </a:r>
          </a:p>
          <a:p>
            <a:pPr marL="0" indent="0">
              <a:lnSpc>
                <a:spcPct val="120000"/>
              </a:lnSpc>
              <a:spcBef>
                <a:spcPts val="200"/>
              </a:spcBef>
              <a:buNone/>
            </a:pPr>
            <a:r>
              <a:rPr lang="en-US" dirty="0"/>
              <a:t>	{"</a:t>
            </a:r>
            <a:r>
              <a:rPr lang="en-US" dirty="0" err="1"/>
              <a:t>organizationName</a:t>
            </a:r>
            <a:r>
              <a:rPr lang="en-US" dirty="0"/>
              <a:t>":"</a:t>
            </a:r>
            <a:r>
              <a:rPr lang="en-US" dirty="0" err="1"/>
              <a:t>geomedia</a:t>
            </a:r>
            <a:r>
              <a:rPr lang="en-US" dirty="0"/>
              <a:t>",</a:t>
            </a:r>
          </a:p>
          <a:p>
            <a:pPr marL="0" indent="0">
              <a:lnSpc>
                <a:spcPct val="120000"/>
              </a:lnSpc>
              <a:spcBef>
                <a:spcPts val="200"/>
              </a:spcBef>
              <a:buNone/>
            </a:pPr>
            <a:r>
              <a:rPr lang="en-US" dirty="0"/>
              <a:t>                              "</a:t>
            </a:r>
            <a:r>
              <a:rPr lang="en-US" dirty="0" err="1"/>
              <a:t>startDate</a:t>
            </a:r>
            <a:r>
              <a:rPr lang="en-US" dirty="0"/>
              <a:t>":date("2010-06-17"),</a:t>
            </a:r>
          </a:p>
          <a:p>
            <a:pPr marL="0" indent="0">
              <a:lnSpc>
                <a:spcPct val="120000"/>
              </a:lnSpc>
              <a:spcBef>
                <a:spcPts val="200"/>
              </a:spcBef>
              <a:buNone/>
            </a:pPr>
            <a:r>
              <a:rPr lang="en-US" dirty="0"/>
              <a:t>                              "</a:t>
            </a:r>
            <a:r>
              <a:rPr lang="en-US" dirty="0" err="1"/>
              <a:t>endDate</a:t>
            </a:r>
            <a:r>
              <a:rPr lang="en-US" dirty="0"/>
              <a:t>":date("2010-01-26")</a:t>
            </a:r>
          </a:p>
          <a:p>
            <a:pPr marL="0" indent="0">
              <a:lnSpc>
                <a:spcPct val="120000"/>
              </a:lnSpc>
              <a:spcBef>
                <a:spcPts val="200"/>
              </a:spcBef>
              <a:buNone/>
            </a:pPr>
            <a:r>
              <a:rPr lang="en-US" dirty="0"/>
              <a:t>                   }</a:t>
            </a:r>
          </a:p>
          <a:p>
            <a:pPr marL="0" indent="0">
              <a:lnSpc>
                <a:spcPct val="120000"/>
              </a:lnSpc>
              <a:spcBef>
                <a:spcPts val="200"/>
              </a:spcBef>
              <a:buNone/>
            </a:pPr>
            <a:r>
              <a:rPr lang="en-US" dirty="0"/>
              <a:t>],</a:t>
            </a:r>
          </a:p>
          <a:p>
            <a:pPr marL="0" indent="0">
              <a:lnSpc>
                <a:spcPct val="120000"/>
              </a:lnSpc>
              <a:spcBef>
                <a:spcPts val="200"/>
              </a:spcBef>
              <a:buNone/>
            </a:pPr>
            <a:r>
              <a:rPr lang="en-US" dirty="0"/>
              <a:t>"</a:t>
            </a:r>
            <a:r>
              <a:rPr lang="en-US" dirty="0" err="1"/>
              <a:t>gender":"F</a:t>
            </a:r>
            <a:r>
              <a:rPr lang="en-US" dirty="0"/>
              <a:t>"}</a:t>
            </a:r>
          </a:p>
        </p:txBody>
      </p:sp>
      <p:pic>
        <p:nvPicPr>
          <p:cNvPr id="7" name="Picture 6"/>
          <p:cNvPicPr>
            <a:picLocks noChangeAspect="1"/>
          </p:cNvPicPr>
          <p:nvPr/>
        </p:nvPicPr>
        <p:blipFill>
          <a:blip r:embed="rId2"/>
          <a:stretch>
            <a:fillRect/>
          </a:stretch>
        </p:blipFill>
        <p:spPr>
          <a:xfrm>
            <a:off x="1218883" y="1612900"/>
            <a:ext cx="3957637" cy="5012180"/>
          </a:xfrm>
          <a:prstGeom prst="rect">
            <a:avLst/>
          </a:prstGeom>
        </p:spPr>
      </p:pic>
      <p:sp>
        <p:nvSpPr>
          <p:cNvPr id="8" name="TextBox 7"/>
          <p:cNvSpPr txBox="1"/>
          <p:nvPr/>
        </p:nvSpPr>
        <p:spPr>
          <a:xfrm>
            <a:off x="3285363" y="1653642"/>
            <a:ext cx="1656094" cy="369332"/>
          </a:xfrm>
          <a:prstGeom prst="rect">
            <a:avLst/>
          </a:prstGeom>
          <a:noFill/>
        </p:spPr>
        <p:txBody>
          <a:bodyPr wrap="none" rtlCol="0">
            <a:spAutoFit/>
          </a:bodyPr>
          <a:lstStyle/>
          <a:p>
            <a:r>
              <a:rPr lang="en-US" b="1" dirty="0"/>
              <a:t>Regular JSON</a:t>
            </a:r>
          </a:p>
        </p:txBody>
      </p:sp>
      <p:sp>
        <p:nvSpPr>
          <p:cNvPr id="9" name="TextBox 8"/>
          <p:cNvSpPr txBox="1"/>
          <p:nvPr/>
        </p:nvSpPr>
        <p:spPr>
          <a:xfrm>
            <a:off x="2630013" y="3073400"/>
            <a:ext cx="1135375" cy="369332"/>
          </a:xfrm>
          <a:prstGeom prst="rect">
            <a:avLst/>
          </a:prstGeom>
          <a:noFill/>
        </p:spPr>
        <p:txBody>
          <a:bodyPr wrap="none" rtlCol="0">
            <a:spAutoFit/>
          </a:bodyPr>
          <a:lstStyle/>
          <a:p>
            <a:r>
              <a:rPr lang="en-US" dirty="0"/>
              <a:t>Scalar list</a:t>
            </a:r>
          </a:p>
        </p:txBody>
      </p:sp>
      <p:sp>
        <p:nvSpPr>
          <p:cNvPr id="10" name="Left Arrow 9"/>
          <p:cNvSpPr/>
          <p:nvPr/>
        </p:nvSpPr>
        <p:spPr>
          <a:xfrm>
            <a:off x="2284412" y="3124200"/>
            <a:ext cx="244028" cy="2677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216412" y="2129617"/>
            <a:ext cx="764953" cy="369332"/>
          </a:xfrm>
          <a:prstGeom prst="rect">
            <a:avLst/>
          </a:prstGeom>
          <a:noFill/>
        </p:spPr>
        <p:txBody>
          <a:bodyPr wrap="none" rtlCol="0">
            <a:spAutoFit/>
          </a:bodyPr>
          <a:lstStyle/>
          <a:p>
            <a:r>
              <a:rPr lang="en-US" dirty="0"/>
              <a:t>string</a:t>
            </a:r>
          </a:p>
        </p:txBody>
      </p:sp>
      <p:cxnSp>
        <p:nvCxnSpPr>
          <p:cNvPr id="13" name="Straight Arrow Connector 12"/>
          <p:cNvCxnSpPr>
            <a:stCxn id="11" idx="1"/>
          </p:cNvCxnSpPr>
          <p:nvPr/>
        </p:nvCxnSpPr>
        <p:spPr>
          <a:xfrm flipH="1" flipV="1">
            <a:off x="3765388" y="2277813"/>
            <a:ext cx="451024" cy="3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981365" y="4495800"/>
            <a:ext cx="615681" cy="369332"/>
          </a:xfrm>
          <a:prstGeom prst="rect">
            <a:avLst/>
          </a:prstGeom>
          <a:noFill/>
        </p:spPr>
        <p:txBody>
          <a:bodyPr wrap="none" rtlCol="0">
            <a:spAutoFit/>
          </a:bodyPr>
          <a:lstStyle/>
          <a:p>
            <a:r>
              <a:rPr lang="en-US" dirty="0"/>
              <a:t>date</a:t>
            </a:r>
          </a:p>
        </p:txBody>
      </p:sp>
      <p:cxnSp>
        <p:nvCxnSpPr>
          <p:cNvPr id="22" name="Straight Arrow Connector 21"/>
          <p:cNvCxnSpPr>
            <a:stCxn id="18" idx="1"/>
          </p:cNvCxnSpPr>
          <p:nvPr/>
        </p:nvCxnSpPr>
        <p:spPr>
          <a:xfrm flipH="1" flipV="1">
            <a:off x="3990096" y="4648200"/>
            <a:ext cx="991269" cy="32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847012" y="1517134"/>
            <a:ext cx="1915653" cy="369332"/>
          </a:xfrm>
          <a:prstGeom prst="rect">
            <a:avLst/>
          </a:prstGeom>
          <a:noFill/>
        </p:spPr>
        <p:txBody>
          <a:bodyPr wrap="none" rtlCol="0">
            <a:spAutoFit/>
          </a:bodyPr>
          <a:lstStyle/>
          <a:p>
            <a:r>
              <a:rPr lang="en-US" b="1" dirty="0" err="1"/>
              <a:t>AsterixDB</a:t>
            </a:r>
            <a:r>
              <a:rPr lang="en-US" b="1" dirty="0"/>
              <a:t> JSON</a:t>
            </a:r>
          </a:p>
        </p:txBody>
      </p:sp>
    </p:spTree>
    <p:extLst>
      <p:ext uri="{BB962C8B-B14F-4D97-AF65-F5344CB8AC3E}">
        <p14:creationId xmlns:p14="http://schemas.microsoft.com/office/powerpoint/2010/main" val="213744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 Declaration in </a:t>
            </a:r>
            <a:r>
              <a:rPr lang="en-US" dirty="0" err="1"/>
              <a:t>AsterixDB</a:t>
            </a:r>
            <a:r>
              <a:rPr lang="en-US" dirty="0"/>
              <a:t> – Types </a:t>
            </a:r>
          </a:p>
        </p:txBody>
      </p:sp>
      <p:sp>
        <p:nvSpPr>
          <p:cNvPr id="3" name="Content Placeholder 2"/>
          <p:cNvSpPr>
            <a:spLocks noGrp="1"/>
          </p:cNvSpPr>
          <p:nvPr>
            <p:ph sz="half" idx="1"/>
          </p:nvPr>
        </p:nvSpPr>
        <p:spPr>
          <a:xfrm>
            <a:off x="912812" y="1803400"/>
            <a:ext cx="5080027" cy="4267200"/>
          </a:xfrm>
        </p:spPr>
        <p:txBody>
          <a:bodyPr>
            <a:noAutofit/>
          </a:bodyPr>
          <a:lstStyle/>
          <a:p>
            <a:pPr>
              <a:lnSpc>
                <a:spcPct val="120000"/>
              </a:lnSpc>
              <a:spcBef>
                <a:spcPts val="200"/>
              </a:spcBef>
            </a:pPr>
            <a:r>
              <a:rPr lang="en-US" sz="1800" b="1" dirty="0"/>
              <a:t>create type </a:t>
            </a:r>
            <a:r>
              <a:rPr lang="en-US" sz="1800" dirty="0" err="1"/>
              <a:t>EmploymentType</a:t>
            </a:r>
            <a:r>
              <a:rPr lang="en-US" sz="1800" dirty="0"/>
              <a:t> </a:t>
            </a:r>
            <a:r>
              <a:rPr lang="en-US" sz="1800" b="1" dirty="0"/>
              <a:t>as closed </a:t>
            </a:r>
            <a:r>
              <a:rPr lang="en-US" sz="1800" dirty="0"/>
              <a:t>{</a:t>
            </a:r>
          </a:p>
          <a:p>
            <a:pPr>
              <a:lnSpc>
                <a:spcPct val="120000"/>
              </a:lnSpc>
              <a:spcBef>
                <a:spcPts val="200"/>
              </a:spcBef>
            </a:pPr>
            <a:r>
              <a:rPr lang="en-US" sz="1800" dirty="0"/>
              <a:t>        </a:t>
            </a:r>
            <a:r>
              <a:rPr lang="en-US" sz="1800" dirty="0" err="1"/>
              <a:t>organizationName</a:t>
            </a:r>
            <a:r>
              <a:rPr lang="en-US" sz="1800" dirty="0"/>
              <a:t>: string,</a:t>
            </a:r>
          </a:p>
          <a:p>
            <a:pPr>
              <a:lnSpc>
                <a:spcPct val="120000"/>
              </a:lnSpc>
              <a:spcBef>
                <a:spcPts val="200"/>
              </a:spcBef>
            </a:pPr>
            <a:r>
              <a:rPr lang="en-US" sz="1800" dirty="0"/>
              <a:t>        </a:t>
            </a:r>
            <a:r>
              <a:rPr lang="en-US" sz="1800" dirty="0" err="1"/>
              <a:t>startDate</a:t>
            </a:r>
            <a:r>
              <a:rPr lang="en-US" sz="1800" dirty="0"/>
              <a:t>: date,</a:t>
            </a:r>
          </a:p>
          <a:p>
            <a:pPr>
              <a:lnSpc>
                <a:spcPct val="120000"/>
              </a:lnSpc>
              <a:spcBef>
                <a:spcPts val="200"/>
              </a:spcBef>
            </a:pPr>
            <a:r>
              <a:rPr lang="en-US" sz="1800" dirty="0"/>
              <a:t>        </a:t>
            </a:r>
            <a:r>
              <a:rPr lang="en-US" sz="1800" dirty="0" err="1"/>
              <a:t>endDate</a:t>
            </a:r>
            <a:r>
              <a:rPr lang="en-US" sz="1800" dirty="0"/>
              <a:t>: </a:t>
            </a:r>
            <a:r>
              <a:rPr lang="en-US" sz="1800" b="1" dirty="0"/>
              <a:t>date?</a:t>
            </a:r>
          </a:p>
          <a:p>
            <a:pPr>
              <a:lnSpc>
                <a:spcPct val="120000"/>
              </a:lnSpc>
              <a:spcBef>
                <a:spcPts val="200"/>
              </a:spcBef>
            </a:pPr>
            <a:r>
              <a:rPr lang="en-US" sz="1800" dirty="0"/>
              <a:t>    };</a:t>
            </a:r>
          </a:p>
          <a:p>
            <a:pPr>
              <a:lnSpc>
                <a:spcPct val="120000"/>
              </a:lnSpc>
              <a:spcBef>
                <a:spcPts val="200"/>
              </a:spcBef>
            </a:pPr>
            <a:r>
              <a:rPr lang="en-US" sz="1600" dirty="0"/>
              <a:t>    </a:t>
            </a:r>
            <a:r>
              <a:rPr lang="en-US" sz="1800" dirty="0"/>
              <a:t>create type </a:t>
            </a:r>
            <a:r>
              <a:rPr lang="en-US" sz="1800" dirty="0" err="1"/>
              <a:t>GleambookUserType</a:t>
            </a:r>
            <a:r>
              <a:rPr lang="en-US" sz="1800" dirty="0"/>
              <a:t> </a:t>
            </a:r>
            <a:r>
              <a:rPr lang="en-US" sz="1800" b="1" dirty="0"/>
              <a:t>as  open </a:t>
            </a:r>
            <a:r>
              <a:rPr lang="en-US" sz="1800" dirty="0"/>
              <a:t>{</a:t>
            </a:r>
          </a:p>
          <a:p>
            <a:pPr>
              <a:lnSpc>
                <a:spcPct val="120000"/>
              </a:lnSpc>
              <a:spcBef>
                <a:spcPts val="200"/>
              </a:spcBef>
            </a:pPr>
            <a:r>
              <a:rPr lang="en-US" sz="1800" dirty="0"/>
              <a:t>        id: </a:t>
            </a:r>
            <a:r>
              <a:rPr lang="en-US" sz="1800" dirty="0" err="1"/>
              <a:t>int</a:t>
            </a:r>
            <a:r>
              <a:rPr lang="en-US" sz="1800" dirty="0"/>
              <a:t>,</a:t>
            </a:r>
          </a:p>
          <a:p>
            <a:pPr>
              <a:lnSpc>
                <a:spcPct val="120000"/>
              </a:lnSpc>
              <a:spcBef>
                <a:spcPts val="200"/>
              </a:spcBef>
            </a:pPr>
            <a:r>
              <a:rPr lang="en-US" sz="1800" dirty="0"/>
              <a:t>        alias: string,</a:t>
            </a:r>
          </a:p>
          <a:p>
            <a:pPr>
              <a:lnSpc>
                <a:spcPct val="120000"/>
              </a:lnSpc>
              <a:spcBef>
                <a:spcPts val="200"/>
              </a:spcBef>
            </a:pPr>
            <a:r>
              <a:rPr lang="en-US" sz="1800" dirty="0"/>
              <a:t>        name: string,</a:t>
            </a:r>
          </a:p>
          <a:p>
            <a:pPr>
              <a:lnSpc>
                <a:spcPct val="120000"/>
              </a:lnSpc>
              <a:spcBef>
                <a:spcPts val="200"/>
              </a:spcBef>
            </a:pPr>
            <a:r>
              <a:rPr lang="en-US" sz="1800" dirty="0"/>
              <a:t>        </a:t>
            </a:r>
            <a:r>
              <a:rPr lang="en-US" sz="1800" dirty="0" err="1"/>
              <a:t>userSince</a:t>
            </a:r>
            <a:r>
              <a:rPr lang="en-US" sz="1800" dirty="0"/>
              <a:t>: </a:t>
            </a:r>
            <a:r>
              <a:rPr lang="en-US" sz="1800" dirty="0" err="1"/>
              <a:t>datetime</a:t>
            </a:r>
            <a:r>
              <a:rPr lang="en-US" sz="1800" dirty="0"/>
              <a:t>,</a:t>
            </a:r>
          </a:p>
          <a:p>
            <a:pPr>
              <a:lnSpc>
                <a:spcPct val="120000"/>
              </a:lnSpc>
              <a:spcBef>
                <a:spcPts val="200"/>
              </a:spcBef>
            </a:pPr>
            <a:r>
              <a:rPr lang="en-US" sz="1800" dirty="0"/>
              <a:t>        </a:t>
            </a:r>
            <a:r>
              <a:rPr lang="en-US" sz="1800" b="1" dirty="0" err="1"/>
              <a:t>friendIds</a:t>
            </a:r>
            <a:r>
              <a:rPr lang="en-US" sz="1800" b="1" dirty="0"/>
              <a:t>: {{ </a:t>
            </a:r>
            <a:r>
              <a:rPr lang="en-US" sz="1800" b="1" dirty="0" err="1"/>
              <a:t>int</a:t>
            </a:r>
            <a:r>
              <a:rPr lang="en-US" sz="1800" b="1" dirty="0"/>
              <a:t> }}</a:t>
            </a:r>
            <a:r>
              <a:rPr lang="en-US" sz="1800" dirty="0"/>
              <a:t>,</a:t>
            </a:r>
          </a:p>
          <a:p>
            <a:pPr>
              <a:lnSpc>
                <a:spcPct val="120000"/>
              </a:lnSpc>
              <a:spcBef>
                <a:spcPts val="200"/>
              </a:spcBef>
            </a:pPr>
            <a:r>
              <a:rPr lang="en-US" sz="1800" dirty="0"/>
              <a:t>        </a:t>
            </a:r>
            <a:r>
              <a:rPr lang="en-US" sz="1800" b="1" dirty="0"/>
              <a:t>employment: [</a:t>
            </a:r>
            <a:r>
              <a:rPr lang="en-US" sz="1800" b="1" dirty="0" err="1"/>
              <a:t>EmploymentType</a:t>
            </a:r>
            <a:r>
              <a:rPr lang="en-US" sz="1800" b="1" dirty="0"/>
              <a:t>]</a:t>
            </a:r>
          </a:p>
          <a:p>
            <a:pPr>
              <a:lnSpc>
                <a:spcPct val="120000"/>
              </a:lnSpc>
              <a:spcBef>
                <a:spcPts val="200"/>
              </a:spcBef>
            </a:pPr>
            <a:r>
              <a:rPr lang="en-US" sz="1600" dirty="0"/>
              <a:t>    };</a:t>
            </a:r>
          </a:p>
          <a:p>
            <a:pPr>
              <a:lnSpc>
                <a:spcPct val="120000"/>
              </a:lnSpc>
              <a:spcBef>
                <a:spcPts val="200"/>
              </a:spcBef>
            </a:pPr>
            <a:endParaRPr lang="en-US" sz="1600" dirty="0"/>
          </a:p>
        </p:txBody>
      </p:sp>
      <p:sp>
        <p:nvSpPr>
          <p:cNvPr id="4" name="Content Placeholder 3"/>
          <p:cNvSpPr>
            <a:spLocks noGrp="1"/>
          </p:cNvSpPr>
          <p:nvPr>
            <p:ph sz="half" idx="2"/>
          </p:nvPr>
        </p:nvSpPr>
        <p:spPr>
          <a:xfrm>
            <a:off x="6195986" y="1803400"/>
            <a:ext cx="5613426" cy="4521200"/>
          </a:xfrm>
        </p:spPr>
        <p:txBody>
          <a:bodyPr>
            <a:noAutofit/>
          </a:bodyPr>
          <a:lstStyle/>
          <a:p>
            <a:pPr>
              <a:lnSpc>
                <a:spcPct val="120000"/>
              </a:lnSpc>
              <a:spcBef>
                <a:spcPts val="200"/>
              </a:spcBef>
            </a:pPr>
            <a:r>
              <a:rPr lang="en-US" sz="1600" dirty="0"/>
              <a:t> </a:t>
            </a:r>
            <a:r>
              <a:rPr lang="en-US" sz="1800" dirty="0"/>
              <a:t>create type </a:t>
            </a:r>
            <a:r>
              <a:rPr lang="en-US" sz="1800" dirty="0" err="1"/>
              <a:t>GleambookMessageType</a:t>
            </a:r>
            <a:r>
              <a:rPr lang="en-US" sz="1800" dirty="0"/>
              <a:t> as {</a:t>
            </a:r>
          </a:p>
          <a:p>
            <a:pPr>
              <a:lnSpc>
                <a:spcPct val="120000"/>
              </a:lnSpc>
              <a:spcBef>
                <a:spcPts val="200"/>
              </a:spcBef>
            </a:pPr>
            <a:r>
              <a:rPr lang="en-US" sz="1800" dirty="0"/>
              <a:t>        </a:t>
            </a:r>
            <a:r>
              <a:rPr lang="en-US" sz="1800" dirty="0" err="1"/>
              <a:t>messageId</a:t>
            </a:r>
            <a:r>
              <a:rPr lang="en-US" sz="1800" dirty="0"/>
              <a:t>: </a:t>
            </a:r>
            <a:r>
              <a:rPr lang="en-US" sz="1800" dirty="0" err="1"/>
              <a:t>int</a:t>
            </a:r>
            <a:r>
              <a:rPr lang="en-US" sz="1800" dirty="0"/>
              <a:t>,</a:t>
            </a:r>
          </a:p>
          <a:p>
            <a:pPr>
              <a:lnSpc>
                <a:spcPct val="120000"/>
              </a:lnSpc>
              <a:spcBef>
                <a:spcPts val="200"/>
              </a:spcBef>
            </a:pPr>
            <a:r>
              <a:rPr lang="en-US" sz="1800" dirty="0"/>
              <a:t>        </a:t>
            </a:r>
            <a:r>
              <a:rPr lang="en-US" sz="1800" dirty="0" err="1"/>
              <a:t>authorId</a:t>
            </a:r>
            <a:r>
              <a:rPr lang="en-US" sz="1800" dirty="0"/>
              <a:t>: </a:t>
            </a:r>
            <a:r>
              <a:rPr lang="en-US" sz="1800" dirty="0" err="1"/>
              <a:t>int</a:t>
            </a:r>
            <a:r>
              <a:rPr lang="en-US" sz="1800" dirty="0"/>
              <a:t>,</a:t>
            </a:r>
          </a:p>
          <a:p>
            <a:pPr>
              <a:lnSpc>
                <a:spcPct val="120000"/>
              </a:lnSpc>
              <a:spcBef>
                <a:spcPts val="200"/>
              </a:spcBef>
            </a:pPr>
            <a:r>
              <a:rPr lang="en-US" sz="1800" dirty="0"/>
              <a:t>        </a:t>
            </a:r>
            <a:r>
              <a:rPr lang="en-US" sz="1800" dirty="0" err="1"/>
              <a:t>inResponseTo</a:t>
            </a:r>
            <a:r>
              <a:rPr lang="en-US" sz="1800" dirty="0"/>
              <a:t>: </a:t>
            </a:r>
            <a:r>
              <a:rPr lang="en-US" sz="1800" dirty="0" err="1"/>
              <a:t>int</a:t>
            </a:r>
            <a:r>
              <a:rPr lang="en-US" sz="1800" dirty="0"/>
              <a:t>?,</a:t>
            </a:r>
          </a:p>
          <a:p>
            <a:pPr>
              <a:lnSpc>
                <a:spcPct val="120000"/>
              </a:lnSpc>
              <a:spcBef>
                <a:spcPts val="200"/>
              </a:spcBef>
            </a:pPr>
            <a:r>
              <a:rPr lang="en-US" sz="1800" dirty="0"/>
              <a:t>        </a:t>
            </a:r>
            <a:r>
              <a:rPr lang="en-US" sz="1800" b="1" dirty="0" err="1"/>
              <a:t>senderLocation</a:t>
            </a:r>
            <a:r>
              <a:rPr lang="en-US" sz="1800" b="1" dirty="0"/>
              <a:t>: point?,</a:t>
            </a:r>
          </a:p>
          <a:p>
            <a:pPr>
              <a:lnSpc>
                <a:spcPct val="120000"/>
              </a:lnSpc>
              <a:spcBef>
                <a:spcPts val="200"/>
              </a:spcBef>
            </a:pPr>
            <a:r>
              <a:rPr lang="en-US" sz="1800" dirty="0"/>
              <a:t>        message: string</a:t>
            </a:r>
          </a:p>
          <a:p>
            <a:pPr>
              <a:lnSpc>
                <a:spcPct val="120000"/>
              </a:lnSpc>
              <a:spcBef>
                <a:spcPts val="200"/>
              </a:spcBef>
            </a:pPr>
            <a:r>
              <a:rPr lang="en-US" sz="1800" dirty="0"/>
              <a:t>    };</a:t>
            </a:r>
          </a:p>
          <a:p>
            <a:pPr>
              <a:lnSpc>
                <a:spcPct val="120000"/>
              </a:lnSpc>
              <a:spcBef>
                <a:spcPts val="200"/>
              </a:spcBef>
            </a:pPr>
            <a:endParaRPr lang="en-US" sz="1600" dirty="0"/>
          </a:p>
          <a:p>
            <a:pPr marL="0" indent="0">
              <a:lnSpc>
                <a:spcPct val="120000"/>
              </a:lnSpc>
              <a:spcBef>
                <a:spcPts val="200"/>
              </a:spcBef>
              <a:buNone/>
            </a:pPr>
            <a:endParaRPr lang="en-US" sz="1600" dirty="0"/>
          </a:p>
        </p:txBody>
      </p:sp>
    </p:spTree>
    <p:extLst>
      <p:ext uri="{BB962C8B-B14F-4D97-AF65-F5344CB8AC3E}">
        <p14:creationId xmlns:p14="http://schemas.microsoft.com/office/powerpoint/2010/main" val="284216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Schema Declaration in </a:t>
            </a:r>
            <a:r>
              <a:rPr lang="en-US" dirty="0" err="1"/>
              <a:t>AsterixDB</a:t>
            </a:r>
            <a:r>
              <a:rPr lang="en-US" dirty="0"/>
              <a:t> – Datasets</a:t>
            </a:r>
          </a:p>
        </p:txBody>
      </p:sp>
      <p:sp>
        <p:nvSpPr>
          <p:cNvPr id="7" name="Content Placeholder 6"/>
          <p:cNvSpPr>
            <a:spLocks noGrp="1"/>
          </p:cNvSpPr>
          <p:nvPr>
            <p:ph sz="half" idx="1"/>
          </p:nvPr>
        </p:nvSpPr>
        <p:spPr>
          <a:xfrm>
            <a:off x="684212" y="1803400"/>
            <a:ext cx="5638800" cy="4267200"/>
          </a:xfrm>
        </p:spPr>
        <p:txBody>
          <a:bodyPr>
            <a:normAutofit/>
          </a:bodyPr>
          <a:lstStyle/>
          <a:p>
            <a:pPr>
              <a:lnSpc>
                <a:spcPct val="120000"/>
              </a:lnSpc>
              <a:spcBef>
                <a:spcPts val="200"/>
              </a:spcBef>
            </a:pPr>
            <a:r>
              <a:rPr lang="en-US" b="1" dirty="0"/>
              <a:t>use </a:t>
            </a:r>
            <a:r>
              <a:rPr lang="en-US" b="1" dirty="0" err="1"/>
              <a:t>dataverse</a:t>
            </a:r>
            <a:r>
              <a:rPr lang="en-US" b="1" dirty="0"/>
              <a:t> </a:t>
            </a:r>
            <a:r>
              <a:rPr lang="en-US" b="1" dirty="0" err="1"/>
              <a:t>TinySocial</a:t>
            </a:r>
            <a:r>
              <a:rPr lang="en-US" dirty="0"/>
              <a:t>;</a:t>
            </a:r>
          </a:p>
          <a:p>
            <a:pPr>
              <a:lnSpc>
                <a:spcPct val="120000"/>
              </a:lnSpc>
              <a:spcBef>
                <a:spcPts val="200"/>
              </a:spcBef>
            </a:pPr>
            <a:r>
              <a:rPr lang="en-US" dirty="0"/>
              <a:t>    </a:t>
            </a:r>
            <a:r>
              <a:rPr lang="en-US" b="1" dirty="0"/>
              <a:t>create dataset</a:t>
            </a:r>
            <a:r>
              <a:rPr lang="en-US" dirty="0"/>
              <a:t> </a:t>
            </a:r>
            <a:r>
              <a:rPr lang="en-US" sz="2000" dirty="0" err="1"/>
              <a:t>GleambookUsers</a:t>
            </a:r>
            <a:r>
              <a:rPr lang="en-US" sz="2000" dirty="0"/>
              <a:t>(</a:t>
            </a:r>
            <a:r>
              <a:rPr lang="en-US" sz="2000" dirty="0" err="1"/>
              <a:t>GleambookUserType</a:t>
            </a:r>
            <a:r>
              <a:rPr lang="en-US" sz="2000" dirty="0"/>
              <a:t>)</a:t>
            </a:r>
          </a:p>
          <a:p>
            <a:pPr>
              <a:lnSpc>
                <a:spcPct val="120000"/>
              </a:lnSpc>
              <a:spcBef>
                <a:spcPts val="200"/>
              </a:spcBef>
            </a:pPr>
            <a:r>
              <a:rPr lang="en-US" dirty="0"/>
              <a:t>        </a:t>
            </a:r>
            <a:r>
              <a:rPr lang="en-US" b="1" dirty="0"/>
              <a:t>primary key </a:t>
            </a:r>
            <a:r>
              <a:rPr lang="en-US" dirty="0"/>
              <a:t>id;</a:t>
            </a:r>
          </a:p>
          <a:p>
            <a:pPr>
              <a:lnSpc>
                <a:spcPct val="120000"/>
              </a:lnSpc>
              <a:spcBef>
                <a:spcPts val="200"/>
              </a:spcBef>
            </a:pPr>
            <a:r>
              <a:rPr lang="en-US" dirty="0"/>
              <a:t>    create dataset </a:t>
            </a:r>
            <a:r>
              <a:rPr lang="en-US" sz="2000" dirty="0" err="1"/>
              <a:t>GleambookMessages</a:t>
            </a:r>
            <a:r>
              <a:rPr lang="en-US" sz="2000" dirty="0"/>
              <a:t>(</a:t>
            </a:r>
            <a:r>
              <a:rPr lang="en-US" sz="2000" dirty="0" err="1"/>
              <a:t>GleambookMessageType</a:t>
            </a:r>
            <a:r>
              <a:rPr lang="en-US" sz="2000" dirty="0"/>
              <a:t>)</a:t>
            </a:r>
          </a:p>
          <a:p>
            <a:pPr>
              <a:lnSpc>
                <a:spcPct val="120000"/>
              </a:lnSpc>
              <a:spcBef>
                <a:spcPts val="200"/>
              </a:spcBef>
            </a:pPr>
            <a:r>
              <a:rPr lang="en-US" dirty="0"/>
              <a:t>        primary key </a:t>
            </a:r>
            <a:r>
              <a:rPr lang="en-US" dirty="0" err="1"/>
              <a:t>messageId</a:t>
            </a:r>
            <a:r>
              <a:rPr lang="en-US" dirty="0"/>
              <a:t>;</a:t>
            </a:r>
          </a:p>
          <a:p>
            <a:endParaRPr lang="en-US" dirty="0"/>
          </a:p>
        </p:txBody>
      </p:sp>
      <p:sp>
        <p:nvSpPr>
          <p:cNvPr id="8" name="Content Placeholder 7"/>
          <p:cNvSpPr>
            <a:spLocks noGrp="1"/>
          </p:cNvSpPr>
          <p:nvPr>
            <p:ph sz="half" idx="2"/>
          </p:nvPr>
        </p:nvSpPr>
        <p:spPr>
          <a:xfrm>
            <a:off x="6094412" y="1803400"/>
            <a:ext cx="5943600" cy="4267200"/>
          </a:xfrm>
        </p:spPr>
        <p:txBody>
          <a:bodyPr>
            <a:normAutofit/>
          </a:bodyPr>
          <a:lstStyle/>
          <a:p>
            <a:r>
              <a:rPr lang="en-US" b="1" dirty="0"/>
              <a:t>create feed </a:t>
            </a:r>
            <a:r>
              <a:rPr lang="en-US" dirty="0" err="1"/>
              <a:t>UserFeed</a:t>
            </a:r>
            <a:endParaRPr lang="en-US" dirty="0"/>
          </a:p>
          <a:p>
            <a:pPr marL="0" indent="0">
              <a:buNone/>
            </a:pPr>
            <a:r>
              <a:rPr lang="en-US" dirty="0"/>
              <a:t>   </a:t>
            </a:r>
            <a:r>
              <a:rPr lang="en-US" b="1" dirty="0"/>
              <a:t>using </a:t>
            </a:r>
            <a:r>
              <a:rPr lang="en-US" b="1" dirty="0" err="1"/>
              <a:t>localfs</a:t>
            </a:r>
            <a:r>
              <a:rPr lang="en-US" b="1" dirty="0"/>
              <a:t> </a:t>
            </a:r>
            <a:r>
              <a:rPr lang="en-US" dirty="0"/>
              <a:t>(</a:t>
            </a:r>
          </a:p>
          <a:p>
            <a:pPr marL="0" indent="0">
              <a:lnSpc>
                <a:spcPct val="100000"/>
              </a:lnSpc>
              <a:spcBef>
                <a:spcPts val="0"/>
              </a:spcBef>
              <a:buNone/>
            </a:pPr>
            <a:r>
              <a:rPr lang="en-US" dirty="0"/>
              <a:t>        ("type-name"=“</a:t>
            </a:r>
            <a:r>
              <a:rPr lang="en-US" dirty="0" err="1"/>
              <a:t>GleamBookUserType</a:t>
            </a:r>
            <a:r>
              <a:rPr lang="en-US" dirty="0"/>
              <a:t>"),</a:t>
            </a:r>
          </a:p>
          <a:p>
            <a:pPr marL="0" indent="0">
              <a:lnSpc>
                <a:spcPct val="100000"/>
              </a:lnSpc>
              <a:spcBef>
                <a:spcPts val="0"/>
              </a:spcBef>
              <a:buNone/>
            </a:pPr>
            <a:r>
              <a:rPr lang="en-US" dirty="0"/>
              <a:t>        ("path"="</a:t>
            </a:r>
            <a:r>
              <a:rPr lang="en-US" sz="1800" dirty="0"/>
              <a:t>HOSTNAME://LOCAL_FILE_PATH</a:t>
            </a:r>
            <a:r>
              <a:rPr lang="en-US" dirty="0"/>
              <a:t>"),</a:t>
            </a:r>
          </a:p>
          <a:p>
            <a:pPr marL="0" indent="0">
              <a:lnSpc>
                <a:spcPct val="100000"/>
              </a:lnSpc>
              <a:spcBef>
                <a:spcPts val="0"/>
              </a:spcBef>
              <a:buNone/>
            </a:pPr>
            <a:r>
              <a:rPr lang="en-US" dirty="0"/>
              <a:t>        ("format"="</a:t>
            </a:r>
            <a:r>
              <a:rPr lang="en-US" b="1" dirty="0" err="1"/>
              <a:t>adm</a:t>
            </a:r>
            <a:r>
              <a:rPr lang="en-US" dirty="0"/>
              <a:t>")</a:t>
            </a:r>
          </a:p>
          <a:p>
            <a:pPr marL="0" indent="0">
              <a:lnSpc>
                <a:spcPct val="100000"/>
              </a:lnSpc>
              <a:spcBef>
                <a:spcPts val="0"/>
              </a:spcBef>
              <a:buNone/>
            </a:pPr>
            <a:r>
              <a:rPr lang="en-US" dirty="0"/>
              <a:t>     )</a:t>
            </a:r>
          </a:p>
        </p:txBody>
      </p:sp>
    </p:spTree>
    <p:extLst>
      <p:ext uri="{BB962C8B-B14F-4D97-AF65-F5344CB8AC3E}">
        <p14:creationId xmlns:p14="http://schemas.microsoft.com/office/powerpoint/2010/main" val="613197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Querying </a:t>
            </a:r>
            <a:r>
              <a:rPr lang="en-US" dirty="0" err="1"/>
              <a:t>AsterixDB</a:t>
            </a:r>
            <a:endParaRPr lang="en-US" dirty="0"/>
          </a:p>
        </p:txBody>
      </p:sp>
      <p:sp>
        <p:nvSpPr>
          <p:cNvPr id="6" name="Content Placeholder 5"/>
          <p:cNvSpPr>
            <a:spLocks noGrp="1"/>
          </p:cNvSpPr>
          <p:nvPr>
            <p:ph idx="1"/>
          </p:nvPr>
        </p:nvSpPr>
        <p:spPr/>
        <p:txBody>
          <a:bodyPr/>
          <a:lstStyle/>
          <a:p>
            <a:r>
              <a:rPr lang="en-US" dirty="0"/>
              <a:t>Two languages</a:t>
            </a:r>
          </a:p>
          <a:p>
            <a:pPr lvl="1"/>
            <a:r>
              <a:rPr lang="en-US" dirty="0"/>
              <a:t>AQL:  influenced by XQuery Language</a:t>
            </a:r>
          </a:p>
          <a:p>
            <a:pPr lvl="1"/>
            <a:r>
              <a:rPr lang="en-US" dirty="0"/>
              <a:t>SQL++:  SQL for JSON*</a:t>
            </a:r>
          </a:p>
          <a:p>
            <a:pPr lvl="1"/>
            <a:r>
              <a:rPr lang="en-US" dirty="0"/>
              <a:t>Cannot express queries with unbounded paths</a:t>
            </a:r>
          </a:p>
        </p:txBody>
      </p:sp>
    </p:spTree>
    <p:extLst>
      <p:ext uri="{BB962C8B-B14F-4D97-AF65-F5344CB8AC3E}">
        <p14:creationId xmlns:p14="http://schemas.microsoft.com/office/powerpoint/2010/main" val="413522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Class Setting</a:t>
            </a:r>
          </a:p>
        </p:txBody>
      </p:sp>
      <p:sp>
        <p:nvSpPr>
          <p:cNvPr id="6" name="Content Placeholder 5"/>
          <p:cNvSpPr>
            <a:spLocks noGrp="1"/>
          </p:cNvSpPr>
          <p:nvPr>
            <p:ph idx="1"/>
          </p:nvPr>
        </p:nvSpPr>
        <p:spPr>
          <a:xfrm>
            <a:off x="1218883" y="1803400"/>
            <a:ext cx="9751060" cy="4445000"/>
          </a:xfrm>
        </p:spPr>
        <p:txBody>
          <a:bodyPr>
            <a:normAutofit fontScale="92500" lnSpcReduction="20000"/>
          </a:bodyPr>
          <a:lstStyle/>
          <a:p>
            <a:r>
              <a:rPr lang="en-US" dirty="0"/>
              <a:t>We will solve a </a:t>
            </a:r>
            <a:r>
              <a:rPr lang="en-US" u="sng" dirty="0"/>
              <a:t>practical problem </a:t>
            </a:r>
            <a:r>
              <a:rPr lang="en-US" dirty="0"/>
              <a:t>in this class to show data integration in action</a:t>
            </a:r>
          </a:p>
          <a:p>
            <a:r>
              <a:rPr lang="en-US" dirty="0"/>
              <a:t>In-class work</a:t>
            </a:r>
          </a:p>
          <a:p>
            <a:pPr lvl="1"/>
            <a:r>
              <a:rPr lang="en-US" dirty="0"/>
              <a:t>Learning Objectives for each class</a:t>
            </a:r>
          </a:p>
          <a:p>
            <a:pPr lvl="1"/>
            <a:r>
              <a:rPr lang="en-US" dirty="0"/>
              <a:t>Lectures to cover basic integration techniques</a:t>
            </a:r>
          </a:p>
          <a:p>
            <a:pPr lvl="1"/>
            <a:r>
              <a:rPr lang="en-US" dirty="0"/>
              <a:t>Hands-on tasks to get used to these techniques</a:t>
            </a:r>
          </a:p>
          <a:p>
            <a:r>
              <a:rPr lang="en-US" dirty="0"/>
              <a:t>Class Project</a:t>
            </a:r>
          </a:p>
          <a:p>
            <a:pPr lvl="1"/>
            <a:r>
              <a:rPr lang="en-US" dirty="0"/>
              <a:t>Done in groups</a:t>
            </a:r>
          </a:p>
          <a:p>
            <a:pPr lvl="1"/>
            <a:r>
              <a:rPr lang="en-US" dirty="0"/>
              <a:t>Divided into 4 Milestones – 10% of your grades on each </a:t>
            </a:r>
          </a:p>
          <a:p>
            <a:pPr lvl="2"/>
            <a:r>
              <a:rPr lang="en-US" dirty="0"/>
              <a:t>10-15-minute presentation by each group in every class</a:t>
            </a:r>
          </a:p>
          <a:p>
            <a:pPr lvl="2"/>
            <a:r>
              <a:rPr lang="en-US" dirty="0"/>
              <a:t>All work in </a:t>
            </a:r>
            <a:r>
              <a:rPr lang="en-US" dirty="0" err="1"/>
              <a:t>Github</a:t>
            </a:r>
            <a:endParaRPr lang="en-US" dirty="0"/>
          </a:p>
          <a:p>
            <a:pPr lvl="1"/>
            <a:r>
              <a:rPr lang="en-US" dirty="0"/>
              <a:t>Mid-term – 15% of your grade on Nov. 3</a:t>
            </a:r>
          </a:p>
          <a:p>
            <a:pPr lvl="1"/>
            <a:r>
              <a:rPr lang="en-US" dirty="0"/>
              <a:t>Final Presentation on Dec. 8– 45% of your grades on successful completion and presentation</a:t>
            </a:r>
          </a:p>
        </p:txBody>
      </p:sp>
    </p:spTree>
    <p:extLst>
      <p:ext uri="{BB962C8B-B14F-4D97-AF65-F5344CB8AC3E}">
        <p14:creationId xmlns:p14="http://schemas.microsoft.com/office/powerpoint/2010/main" val="276935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Query Examples (</a:t>
            </a:r>
            <a:r>
              <a:rPr lang="en-US" dirty="0" err="1"/>
              <a:t>AsterixDB</a:t>
            </a:r>
            <a:r>
              <a:rPr lang="en-US" dirty="0"/>
              <a:t> version)</a:t>
            </a:r>
          </a:p>
        </p:txBody>
      </p:sp>
      <p:sp>
        <p:nvSpPr>
          <p:cNvPr id="3" name="Content Placeholder 2"/>
          <p:cNvSpPr>
            <a:spLocks noGrp="1"/>
          </p:cNvSpPr>
          <p:nvPr>
            <p:ph idx="1"/>
          </p:nvPr>
        </p:nvSpPr>
        <p:spPr/>
        <p:txBody>
          <a:bodyPr/>
          <a:lstStyle/>
          <a:p>
            <a:r>
              <a:rPr lang="en-US" dirty="0"/>
              <a:t>Return the subtree under the Root Node of a Dataset tree</a:t>
            </a:r>
          </a:p>
          <a:p>
            <a:pPr lvl="1"/>
            <a:r>
              <a:rPr lang="en-US" dirty="0"/>
              <a:t>SELECT VALUE user</a:t>
            </a:r>
          </a:p>
          <a:p>
            <a:pPr lvl="1"/>
            <a:r>
              <a:rPr lang="en-US" dirty="0"/>
              <a:t>FROM </a:t>
            </a:r>
            <a:r>
              <a:rPr lang="en-US" dirty="0" err="1"/>
              <a:t>GleambookUsers</a:t>
            </a:r>
            <a:r>
              <a:rPr lang="en-US" dirty="0"/>
              <a:t> user; </a:t>
            </a:r>
          </a:p>
          <a:p>
            <a:pPr lvl="1"/>
            <a:r>
              <a:rPr lang="en-US" dirty="0"/>
              <a:t>If you omit the alias to the data set, you will get k null records of the data set has k elements</a:t>
            </a:r>
          </a:p>
          <a:p>
            <a:r>
              <a:rPr lang="en-US" dirty="0"/>
              <a:t>Return the subtree under a specific node of the tree</a:t>
            </a:r>
          </a:p>
          <a:p>
            <a:pPr lvl="1"/>
            <a:r>
              <a:rPr lang="en-US" dirty="0"/>
              <a:t>SELECT VALUE user</a:t>
            </a:r>
          </a:p>
          <a:p>
            <a:pPr lvl="1"/>
            <a:r>
              <a:rPr lang="en-US" dirty="0"/>
              <a:t>FROM </a:t>
            </a:r>
            <a:r>
              <a:rPr lang="en-US" dirty="0" err="1"/>
              <a:t>GleambookUsers</a:t>
            </a:r>
            <a:r>
              <a:rPr lang="en-US" dirty="0"/>
              <a:t> user</a:t>
            </a:r>
          </a:p>
          <a:p>
            <a:pPr lvl="1"/>
            <a:r>
              <a:rPr lang="en-US" dirty="0"/>
              <a:t>WHERE user.id = 6; </a:t>
            </a:r>
          </a:p>
        </p:txBody>
      </p:sp>
    </p:spTree>
    <p:extLst>
      <p:ext uri="{BB962C8B-B14F-4D97-AF65-F5344CB8AC3E}">
        <p14:creationId xmlns:p14="http://schemas.microsoft.com/office/powerpoint/2010/main" val="2250530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Query Examples (</a:t>
            </a:r>
            <a:r>
              <a:rPr lang="en-US" dirty="0" err="1"/>
              <a:t>AsterixDB</a:t>
            </a:r>
            <a:r>
              <a:rPr lang="en-US" dirty="0"/>
              <a:t> version)</a:t>
            </a:r>
          </a:p>
        </p:txBody>
      </p:sp>
      <p:sp>
        <p:nvSpPr>
          <p:cNvPr id="3" name="Content Placeholder 2"/>
          <p:cNvSpPr>
            <a:spLocks noGrp="1"/>
          </p:cNvSpPr>
          <p:nvPr>
            <p:ph idx="1"/>
          </p:nvPr>
        </p:nvSpPr>
        <p:spPr/>
        <p:txBody>
          <a:bodyPr/>
          <a:lstStyle/>
          <a:p>
            <a:r>
              <a:rPr lang="en-US" dirty="0"/>
              <a:t>Return subtree under a node satisfying different predicates </a:t>
            </a:r>
          </a:p>
          <a:p>
            <a:pPr lvl="1"/>
            <a:r>
              <a:rPr lang="en-US" dirty="0"/>
              <a:t>Predicates on typed data</a:t>
            </a:r>
          </a:p>
          <a:p>
            <a:pPr lvl="2"/>
            <a:r>
              <a:rPr lang="en-US" dirty="0"/>
              <a:t>SELECT VALUE chirp</a:t>
            </a:r>
          </a:p>
          <a:p>
            <a:pPr lvl="2"/>
            <a:r>
              <a:rPr lang="en-US" dirty="0"/>
              <a:t>FROM </a:t>
            </a:r>
            <a:r>
              <a:rPr lang="en-US" dirty="0" err="1"/>
              <a:t>ChirpMessages</a:t>
            </a:r>
            <a:r>
              <a:rPr lang="en-US" dirty="0"/>
              <a:t> chirp</a:t>
            </a:r>
          </a:p>
          <a:p>
            <a:pPr lvl="2"/>
            <a:r>
              <a:rPr lang="en-US" dirty="0"/>
              <a:t>WHERE </a:t>
            </a:r>
            <a:r>
              <a:rPr lang="en-US" dirty="0" err="1"/>
              <a:t>chirp.user.friendsCount</a:t>
            </a:r>
            <a:r>
              <a:rPr lang="en-US" dirty="0"/>
              <a:t> &lt; 200 and </a:t>
            </a:r>
          </a:p>
          <a:p>
            <a:pPr lvl="2"/>
            <a:r>
              <a:rPr lang="en-US" dirty="0"/>
              <a:t>                </a:t>
            </a:r>
            <a:r>
              <a:rPr lang="en-US" dirty="0" err="1"/>
              <a:t>get_date_from_datetime</a:t>
            </a:r>
            <a:r>
              <a:rPr lang="en-US" dirty="0"/>
              <a:t>( </a:t>
            </a:r>
            <a:r>
              <a:rPr lang="en-US" dirty="0" err="1"/>
              <a:t>chirp.sendTime</a:t>
            </a:r>
            <a:r>
              <a:rPr lang="en-US" dirty="0"/>
              <a:t>) &gt; date('2011-01-01') ;</a:t>
            </a:r>
          </a:p>
          <a:p>
            <a:pPr lvl="1"/>
            <a:r>
              <a:rPr lang="en-US" dirty="0"/>
              <a:t>Predicates on list-valued elements</a:t>
            </a:r>
          </a:p>
          <a:p>
            <a:pPr lvl="2"/>
            <a:r>
              <a:rPr lang="en-US" dirty="0"/>
              <a:t>SELECT VALUE user</a:t>
            </a:r>
          </a:p>
          <a:p>
            <a:pPr lvl="2"/>
            <a:r>
              <a:rPr lang="en-US" dirty="0"/>
              <a:t>FROM </a:t>
            </a:r>
            <a:r>
              <a:rPr lang="en-US" dirty="0" err="1"/>
              <a:t>GleambookUsers</a:t>
            </a:r>
            <a:r>
              <a:rPr lang="en-US" dirty="0"/>
              <a:t> user</a:t>
            </a:r>
          </a:p>
          <a:p>
            <a:pPr lvl="2"/>
            <a:r>
              <a:rPr lang="en-US" dirty="0"/>
              <a:t>WHERE </a:t>
            </a:r>
            <a:r>
              <a:rPr lang="en-US" dirty="0" err="1"/>
              <a:t>array_count</a:t>
            </a:r>
            <a:r>
              <a:rPr lang="en-US" dirty="0"/>
              <a:t>(</a:t>
            </a:r>
            <a:r>
              <a:rPr lang="en-US" dirty="0" err="1"/>
              <a:t>user.friendIds</a:t>
            </a:r>
            <a:r>
              <a:rPr lang="en-US" dirty="0"/>
              <a:t>) = 1 ;</a:t>
            </a:r>
          </a:p>
        </p:txBody>
      </p:sp>
    </p:spTree>
    <p:extLst>
      <p:ext uri="{BB962C8B-B14F-4D97-AF65-F5344CB8AC3E}">
        <p14:creationId xmlns:p14="http://schemas.microsoft.com/office/powerpoint/2010/main" val="342314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Query Examples (</a:t>
            </a:r>
            <a:r>
              <a:rPr lang="en-US" dirty="0" err="1"/>
              <a:t>AsterixDB</a:t>
            </a:r>
            <a:r>
              <a:rPr lang="en-US" dirty="0"/>
              <a:t> version)</a:t>
            </a:r>
          </a:p>
        </p:txBody>
      </p:sp>
      <p:sp>
        <p:nvSpPr>
          <p:cNvPr id="3" name="Content Placeholder 2"/>
          <p:cNvSpPr>
            <a:spLocks noGrp="1"/>
          </p:cNvSpPr>
          <p:nvPr>
            <p:ph idx="1"/>
          </p:nvPr>
        </p:nvSpPr>
        <p:spPr>
          <a:xfrm>
            <a:off x="1218883" y="1803400"/>
            <a:ext cx="7694929" cy="1930400"/>
          </a:xfrm>
        </p:spPr>
        <p:txBody>
          <a:bodyPr>
            <a:normAutofit fontScale="92500" lnSpcReduction="10000"/>
          </a:bodyPr>
          <a:lstStyle/>
          <a:p>
            <a:r>
              <a:rPr lang="en-US" dirty="0"/>
              <a:t>A second look at querying lists</a:t>
            </a:r>
          </a:p>
          <a:p>
            <a:pPr lvl="1"/>
            <a:r>
              <a:rPr lang="en-US" dirty="0"/>
              <a:t>Find </a:t>
            </a:r>
            <a:r>
              <a:rPr lang="en-US" dirty="0" err="1"/>
              <a:t>GleambookUsers</a:t>
            </a:r>
            <a:r>
              <a:rPr lang="en-US" dirty="0"/>
              <a:t> who work for an organization called </a:t>
            </a:r>
            <a:r>
              <a:rPr lang="en-US" dirty="0" err="1"/>
              <a:t>Hexviafind</a:t>
            </a:r>
            <a:endParaRPr lang="en-US" dirty="0"/>
          </a:p>
          <a:p>
            <a:pPr lvl="2"/>
            <a:r>
              <a:rPr lang="en-US" dirty="0"/>
              <a:t>SELECT VALUE user</a:t>
            </a:r>
          </a:p>
          <a:p>
            <a:pPr lvl="2"/>
            <a:r>
              <a:rPr lang="en-US" dirty="0"/>
              <a:t>FROM </a:t>
            </a:r>
            <a:r>
              <a:rPr lang="en-US" dirty="0" err="1"/>
              <a:t>GleambookUsers</a:t>
            </a:r>
            <a:r>
              <a:rPr lang="en-US" dirty="0"/>
              <a:t> user</a:t>
            </a:r>
          </a:p>
          <a:p>
            <a:pPr lvl="2"/>
            <a:r>
              <a:rPr lang="en-US" dirty="0"/>
              <a:t>WHERE </a:t>
            </a:r>
            <a:r>
              <a:rPr lang="en-US" dirty="0" err="1"/>
              <a:t>user.employment.organizationName</a:t>
            </a:r>
            <a:r>
              <a:rPr lang="en-US" dirty="0"/>
              <a:t> = “</a:t>
            </a:r>
            <a:r>
              <a:rPr lang="en-US" dirty="0" err="1"/>
              <a:t>Hexviafind</a:t>
            </a:r>
            <a:r>
              <a:rPr lang="en-US" dirty="0"/>
              <a:t>” ;</a:t>
            </a:r>
          </a:p>
          <a:p>
            <a:pPr lvl="1"/>
            <a:endParaRPr lang="en-US" dirty="0"/>
          </a:p>
          <a:p>
            <a:pPr lvl="1"/>
            <a:endParaRPr lang="en-US" dirty="0"/>
          </a:p>
        </p:txBody>
      </p:sp>
      <p:sp>
        <p:nvSpPr>
          <p:cNvPr id="5" name="TextBox 4"/>
          <p:cNvSpPr txBox="1"/>
          <p:nvPr/>
        </p:nvSpPr>
        <p:spPr>
          <a:xfrm>
            <a:off x="2055812" y="3733800"/>
            <a:ext cx="5791200" cy="923330"/>
          </a:xfrm>
          <a:prstGeom prst="rect">
            <a:avLst/>
          </a:prstGeom>
          <a:solidFill>
            <a:srgbClr val="FFFF00"/>
          </a:solidFill>
          <a:ln>
            <a:solidFill>
              <a:schemeClr val="accent1"/>
            </a:solidFill>
          </a:ln>
        </p:spPr>
        <p:txBody>
          <a:bodyPr wrap="square" rtlCol="0">
            <a:spAutoFit/>
          </a:bodyPr>
          <a:lstStyle/>
          <a:p>
            <a:r>
              <a:rPr lang="en-US" dirty="0">
                <a:solidFill>
                  <a:srgbClr val="FF0000"/>
                </a:solidFill>
              </a:rPr>
              <a:t>ASX1002: Type mismatch: function field-access-by-name expects its 1st input parameter to be type object, but the actual input type is array [</a:t>
            </a:r>
            <a:r>
              <a:rPr lang="en-US" dirty="0" err="1">
                <a:solidFill>
                  <a:srgbClr val="FF0000"/>
                </a:solidFill>
              </a:rPr>
              <a:t>TypeMismatchException</a:t>
            </a:r>
            <a:r>
              <a:rPr lang="en-US" dirty="0">
                <a:solidFill>
                  <a:srgbClr val="FF0000"/>
                </a:solidFill>
              </a:rPr>
              <a:t>]</a:t>
            </a:r>
          </a:p>
        </p:txBody>
      </p:sp>
      <p:sp>
        <p:nvSpPr>
          <p:cNvPr id="7" name="Content Placeholder 2"/>
          <p:cNvSpPr txBox="1">
            <a:spLocks/>
          </p:cNvSpPr>
          <p:nvPr/>
        </p:nvSpPr>
        <p:spPr>
          <a:xfrm>
            <a:off x="1218883" y="4733330"/>
            <a:ext cx="9751060" cy="159127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a:lstStyle>
          <a:p>
            <a:pPr lvl="2"/>
            <a:r>
              <a:rPr lang="en-US" dirty="0"/>
              <a:t>SELECT VALUE user</a:t>
            </a:r>
          </a:p>
          <a:p>
            <a:pPr lvl="2"/>
            <a:r>
              <a:rPr lang="en-US" dirty="0"/>
              <a:t>FROM </a:t>
            </a:r>
            <a:r>
              <a:rPr lang="en-US" dirty="0" err="1"/>
              <a:t>GleambookUsers</a:t>
            </a:r>
            <a:r>
              <a:rPr lang="en-US" dirty="0"/>
              <a:t> user</a:t>
            </a:r>
          </a:p>
          <a:p>
            <a:pPr lvl="2"/>
            <a:r>
              <a:rPr lang="en-US" dirty="0"/>
              <a:t>UNNEST </a:t>
            </a:r>
            <a:r>
              <a:rPr lang="en-US" dirty="0" err="1"/>
              <a:t>user.employment</a:t>
            </a:r>
            <a:r>
              <a:rPr lang="en-US" dirty="0"/>
              <a:t> e</a:t>
            </a:r>
          </a:p>
          <a:p>
            <a:pPr lvl="2"/>
            <a:r>
              <a:rPr lang="en-US" dirty="0"/>
              <a:t>WHERE </a:t>
            </a:r>
            <a:r>
              <a:rPr lang="en-US" dirty="0" err="1"/>
              <a:t>e.organizationName</a:t>
            </a:r>
            <a:r>
              <a:rPr lang="en-US" dirty="0"/>
              <a:t> = “</a:t>
            </a:r>
            <a:r>
              <a:rPr lang="en-US" dirty="0" err="1"/>
              <a:t>Hexviafind</a:t>
            </a:r>
            <a:r>
              <a:rPr lang="en-US" dirty="0"/>
              <a:t>” ;</a:t>
            </a:r>
          </a:p>
        </p:txBody>
      </p:sp>
      <p:sp>
        <p:nvSpPr>
          <p:cNvPr id="8" name="Rectangle 3"/>
          <p:cNvSpPr>
            <a:spLocks noChangeArrowheads="1"/>
          </p:cNvSpPr>
          <p:nvPr/>
        </p:nvSpPr>
        <p:spPr bwMode="auto">
          <a:xfrm>
            <a:off x="7972424" y="1625600"/>
            <a:ext cx="3696971" cy="421908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Arial Unicode MS"/>
                <a:ea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Arial Unicode MS"/>
                <a:ea typeface="Monaco"/>
              </a:rPr>
              <a:t>  </a:t>
            </a:r>
            <a:r>
              <a:rPr kumimoji="0" lang="en-US" altLang="en-US" b="0" i="0" u="none" strike="noStrike" cap="none" normalizeH="0" baseline="0" dirty="0">
                <a:ln>
                  <a:noFill/>
                </a:ln>
                <a:solidFill>
                  <a:srgbClr val="333333"/>
                </a:solidFill>
                <a:effectLst/>
                <a:latin typeface="Arial Unicode MS"/>
                <a:ea typeface="Monaco"/>
              </a:rPr>
              <a:t>"id": 2,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Arial Unicode MS"/>
                <a:ea typeface="Monaco"/>
              </a:rPr>
              <a:t>  </a:t>
            </a:r>
            <a:r>
              <a:rPr kumimoji="0" lang="en-US" altLang="en-US" b="0" i="0" u="none" strike="noStrike" cap="none" normalizeH="0" baseline="0" dirty="0">
                <a:ln>
                  <a:noFill/>
                </a:ln>
                <a:solidFill>
                  <a:srgbClr val="333333"/>
                </a:solidFill>
                <a:effectLst/>
                <a:latin typeface="Arial Unicode MS"/>
                <a:ea typeface="Monaco"/>
              </a:rPr>
              <a:t>"alias": "</a:t>
            </a:r>
            <a:r>
              <a:rPr kumimoji="0" lang="en-US" altLang="en-US" b="0" i="0" u="none" strike="noStrike" cap="none" normalizeH="0" baseline="0" dirty="0" err="1">
                <a:ln>
                  <a:noFill/>
                </a:ln>
                <a:solidFill>
                  <a:srgbClr val="333333"/>
                </a:solidFill>
                <a:effectLst/>
                <a:latin typeface="Arial Unicode MS"/>
                <a:ea typeface="Monaco"/>
              </a:rPr>
              <a:t>Isbel</a:t>
            </a:r>
            <a:r>
              <a:rPr kumimoji="0" lang="en-US" altLang="en-US" b="0" i="0" u="none" strike="noStrike" cap="none" normalizeH="0" baseline="0" dirty="0">
                <a:ln>
                  <a:noFill/>
                </a:ln>
                <a:solidFill>
                  <a:srgbClr val="333333"/>
                </a:solidFill>
                <a:effectLst/>
                <a:latin typeface="Arial Unicode MS"/>
                <a:ea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Arial Unicode MS"/>
                <a:ea typeface="Monaco"/>
              </a:rPr>
              <a:t>   </a:t>
            </a:r>
            <a:r>
              <a:rPr kumimoji="0" lang="en-US" altLang="en-US" b="0" i="0" u="none" strike="noStrike" cap="none" normalizeH="0" baseline="0" dirty="0">
                <a:ln>
                  <a:noFill/>
                </a:ln>
                <a:solidFill>
                  <a:srgbClr val="333333"/>
                </a:solidFill>
                <a:effectLst/>
                <a:latin typeface="Arial Unicode MS"/>
                <a:ea typeface="Monaco"/>
              </a:rPr>
              <a:t>"name": "</a:t>
            </a:r>
            <a:r>
              <a:rPr kumimoji="0" lang="en-US" altLang="en-US" b="0" i="0" u="none" strike="noStrike" cap="none" normalizeH="0" baseline="0" dirty="0" err="1">
                <a:ln>
                  <a:noFill/>
                </a:ln>
                <a:solidFill>
                  <a:srgbClr val="333333"/>
                </a:solidFill>
                <a:effectLst/>
                <a:latin typeface="Arial Unicode MS"/>
                <a:ea typeface="Monaco"/>
              </a:rPr>
              <a:t>IsbelDull</a:t>
            </a:r>
            <a:r>
              <a:rPr kumimoji="0" lang="en-US" altLang="en-US" b="0" i="0" u="none" strike="noStrike" cap="none" normalizeH="0" baseline="0" dirty="0">
                <a:ln>
                  <a:noFill/>
                </a:ln>
                <a:solidFill>
                  <a:srgbClr val="333333"/>
                </a:solidFill>
                <a:effectLst/>
                <a:latin typeface="Arial Unicode MS"/>
                <a:ea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Arial Unicode MS"/>
                <a:ea typeface="Monaco"/>
              </a:rPr>
              <a:t>   </a:t>
            </a:r>
            <a:r>
              <a:rPr kumimoji="0" lang="en-US" altLang="en-US" b="0" i="0" u="none" strike="noStrike" cap="none" normalizeH="0" baseline="0" dirty="0">
                <a:ln>
                  <a:noFill/>
                </a:ln>
                <a:solidFill>
                  <a:srgbClr val="333333"/>
                </a:solidFill>
                <a:effectLst/>
                <a:latin typeface="Arial Unicode MS"/>
                <a:ea typeface="Monaco"/>
              </a:rPr>
              <a:t>"</a:t>
            </a:r>
            <a:r>
              <a:rPr kumimoji="0" lang="en-US" altLang="en-US" b="0" i="0" u="none" strike="noStrike" cap="none" normalizeH="0" baseline="0" dirty="0" err="1">
                <a:ln>
                  <a:noFill/>
                </a:ln>
                <a:solidFill>
                  <a:srgbClr val="333333"/>
                </a:solidFill>
                <a:effectLst/>
                <a:latin typeface="Arial Unicode MS"/>
                <a:ea typeface="Monaco"/>
              </a:rPr>
              <a:t>userSince</a:t>
            </a:r>
            <a:r>
              <a:rPr kumimoji="0" lang="en-US" altLang="en-US" b="0" i="0" u="none" strike="noStrike" cap="none" normalizeH="0" baseline="0" dirty="0">
                <a:ln>
                  <a:noFill/>
                </a:ln>
                <a:solidFill>
                  <a:srgbClr val="333333"/>
                </a:solidFill>
                <a:effectLst/>
                <a:latin typeface="Arial Unicode MS"/>
                <a:ea typeface="Monaco"/>
              </a:rPr>
              <a:t>": "2011-01-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Arial Unicode MS"/>
                <a:ea typeface="Monaco"/>
              </a:rPr>
              <a:t>                         </a:t>
            </a:r>
            <a:r>
              <a:rPr kumimoji="0" lang="en-US" altLang="en-US" b="0" i="0" u="none" strike="noStrike" cap="none" normalizeH="0" baseline="0" dirty="0">
                <a:ln>
                  <a:noFill/>
                </a:ln>
                <a:solidFill>
                  <a:srgbClr val="333333"/>
                </a:solidFill>
                <a:effectLst/>
                <a:latin typeface="Arial Unicode MS"/>
                <a:ea typeface="Monaco"/>
              </a:rPr>
              <a:t>22T10:10:00.000Z",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Arial Unicode MS"/>
                <a:ea typeface="Monaco"/>
              </a:rPr>
              <a:t>   </a:t>
            </a:r>
            <a:r>
              <a:rPr kumimoji="0" lang="en-US" altLang="en-US" b="0" i="0" u="none" strike="noStrike" cap="none" normalizeH="0" baseline="0" dirty="0">
                <a:ln>
                  <a:noFill/>
                </a:ln>
                <a:solidFill>
                  <a:srgbClr val="333333"/>
                </a:solidFill>
                <a:effectLst/>
                <a:latin typeface="Arial Unicode MS"/>
                <a:ea typeface="Monaco"/>
              </a:rPr>
              <a:t>"</a:t>
            </a:r>
            <a:r>
              <a:rPr kumimoji="0" lang="en-US" altLang="en-US" b="0" i="0" u="none" strike="noStrike" cap="none" normalizeH="0" baseline="0" dirty="0" err="1">
                <a:ln>
                  <a:noFill/>
                </a:ln>
                <a:solidFill>
                  <a:srgbClr val="333333"/>
                </a:solidFill>
                <a:effectLst/>
                <a:latin typeface="Arial Unicode MS"/>
                <a:ea typeface="Monaco"/>
              </a:rPr>
              <a:t>friendIds</a:t>
            </a:r>
            <a:r>
              <a:rPr kumimoji="0" lang="en-US" altLang="en-US" b="0" i="0" u="none" strike="noStrike" cap="none" normalizeH="0" baseline="0" dirty="0">
                <a:ln>
                  <a:noFill/>
                </a:ln>
                <a:solidFill>
                  <a:srgbClr val="333333"/>
                </a:solidFill>
                <a:effectLst/>
                <a:latin typeface="Arial Unicode MS"/>
                <a:ea typeface="Monaco"/>
              </a:rPr>
              <a:t>": [ 1, 4 ],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Arial Unicode MS"/>
                <a:ea typeface="Monaco"/>
              </a:rPr>
              <a:t>   </a:t>
            </a:r>
            <a:r>
              <a:rPr kumimoji="0" lang="en-US" altLang="en-US" b="0" i="0" u="none" strike="noStrike" cap="none" normalizeH="0" baseline="0" dirty="0">
                <a:ln>
                  <a:noFill/>
                </a:ln>
                <a:solidFill>
                  <a:srgbClr val="333333"/>
                </a:solidFill>
                <a:effectLst/>
                <a:latin typeface="Arial Unicode MS"/>
                <a:ea typeface="Monaco"/>
              </a:rPr>
              <a:t>"employment":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Arial Unicode MS"/>
                <a:ea typeface="Monaco"/>
              </a:rPr>
              <a:t>          </a:t>
            </a:r>
            <a:r>
              <a:rPr kumimoji="0" lang="en-US" altLang="en-US" b="0" i="0" u="none" strike="noStrike" cap="none" normalizeH="0" baseline="0" dirty="0">
                <a:ln>
                  <a:noFill/>
                </a:ln>
                <a:solidFill>
                  <a:srgbClr val="333333"/>
                </a:solidFill>
                <a:effectLst/>
                <a:latin typeface="Arial Unicode MS"/>
                <a:ea typeface="Monaco"/>
              </a:rPr>
              <a:t>{ "</a:t>
            </a:r>
            <a:r>
              <a:rPr kumimoji="0" lang="en-US" altLang="en-US" b="0" i="0" u="none" strike="noStrike" cap="none" normalizeH="0" baseline="0" dirty="0" err="1">
                <a:ln>
                  <a:noFill/>
                </a:ln>
                <a:solidFill>
                  <a:srgbClr val="333333"/>
                </a:solidFill>
                <a:effectLst/>
                <a:latin typeface="Arial Unicode MS"/>
                <a:ea typeface="Monaco"/>
              </a:rPr>
              <a:t>organizationName</a:t>
            </a:r>
            <a:r>
              <a:rPr kumimoji="0" lang="en-US" altLang="en-US" b="0" i="0" u="none" strike="noStrike" cap="none" normalizeH="0" baseline="0" dirty="0">
                <a:ln>
                  <a:noFill/>
                </a:ln>
                <a:solidFill>
                  <a:srgbClr val="333333"/>
                </a:solidFill>
                <a:effectLst/>
                <a:latin typeface="Arial Unicode MS"/>
                <a:ea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Arial Unicode MS"/>
                <a:ea typeface="Monaco"/>
              </a:rPr>
              <a:t>                               "</a:t>
            </a:r>
            <a:r>
              <a:rPr kumimoji="0" lang="en-US" altLang="en-US" b="0" i="0" u="none" strike="noStrike" cap="none" normalizeH="0" baseline="0" dirty="0" err="1">
                <a:ln>
                  <a:noFill/>
                </a:ln>
                <a:solidFill>
                  <a:srgbClr val="333333"/>
                </a:solidFill>
                <a:effectLst/>
                <a:latin typeface="Arial Unicode MS"/>
                <a:ea typeface="Monaco"/>
              </a:rPr>
              <a:t>Hexviafind</a:t>
            </a:r>
            <a:r>
              <a:rPr kumimoji="0" lang="en-US" altLang="en-US" b="0" i="0" u="none" strike="noStrike" cap="none" normalizeH="0" baseline="0" dirty="0">
                <a:ln>
                  <a:noFill/>
                </a:ln>
                <a:solidFill>
                  <a:srgbClr val="333333"/>
                </a:solidFill>
                <a:effectLst/>
                <a:latin typeface="Arial Unicode MS"/>
                <a:ea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Arial Unicode MS"/>
                <a:ea typeface="Monaco"/>
              </a:rPr>
              <a:t>            </a:t>
            </a:r>
            <a:r>
              <a:rPr kumimoji="0" lang="en-US" altLang="en-US" b="0" i="0" u="none" strike="noStrike" cap="none" normalizeH="0" baseline="0" dirty="0">
                <a:ln>
                  <a:noFill/>
                </a:ln>
                <a:solidFill>
                  <a:srgbClr val="333333"/>
                </a:solidFill>
                <a:effectLst/>
                <a:latin typeface="Arial Unicode MS"/>
                <a:ea typeface="Monaco"/>
              </a:rPr>
              <a:t>"</a:t>
            </a:r>
            <a:r>
              <a:rPr kumimoji="0" lang="en-US" altLang="en-US" b="0" i="0" u="none" strike="noStrike" cap="none" normalizeH="0" baseline="0" dirty="0" err="1">
                <a:ln>
                  <a:noFill/>
                </a:ln>
                <a:solidFill>
                  <a:srgbClr val="333333"/>
                </a:solidFill>
                <a:effectLst/>
                <a:latin typeface="Arial Unicode MS"/>
                <a:ea typeface="Monaco"/>
              </a:rPr>
              <a:t>startDate</a:t>
            </a:r>
            <a:r>
              <a:rPr kumimoji="0" lang="en-US" altLang="en-US" b="0" i="0" u="none" strike="noStrike" cap="none" normalizeH="0" baseline="0" dirty="0">
                <a:ln>
                  <a:noFill/>
                </a:ln>
                <a:solidFill>
                  <a:srgbClr val="333333"/>
                </a:solidFill>
                <a:effectLst/>
                <a:latin typeface="Arial Unicode MS"/>
                <a:ea typeface="Monaco"/>
              </a:rPr>
              <a:t>": "2010-04-27"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Arial Unicode MS"/>
                <a:ea typeface="Monaco"/>
              </a:rPr>
              <a:t>          </a:t>
            </a:r>
            <a:r>
              <a:rPr kumimoji="0" lang="en-US" altLang="en-US" b="0" i="0" u="none" strike="noStrike" cap="none" normalizeH="0" baseline="0" dirty="0">
                <a:ln>
                  <a:noFill/>
                </a:ln>
                <a:solidFill>
                  <a:srgbClr val="333333"/>
                </a:solidFill>
                <a:effectLst/>
                <a:latin typeface="Arial Unicode MS"/>
                <a:ea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Arial Unicode MS"/>
                <a:ea typeface="Monaco"/>
              </a:rPr>
              <a:t>      </a:t>
            </a:r>
            <a:r>
              <a:rPr kumimoji="0" lang="en-US" altLang="en-US" b="0" i="0" u="none" strike="noStrike" cap="none" normalizeH="0" baseline="0" dirty="0">
                <a:ln>
                  <a:noFill/>
                </a:ln>
                <a:solidFill>
                  <a:srgbClr val="333333"/>
                </a:solidFill>
                <a:effectLst/>
                <a:latin typeface="Arial Unicode MS"/>
                <a:ea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Arial Unicode MS"/>
                <a:ea typeface="Monaco"/>
              </a:rPr>
              <a:t>  "nickname": "Izzy"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Arial Unicode MS"/>
                <a:ea typeface="Monaco"/>
              </a:rPr>
              <a:t>}</a:t>
            </a:r>
            <a:r>
              <a:rPr kumimoji="0" lang="en-US" altLang="en-US" sz="14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005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Query Examples (</a:t>
            </a:r>
            <a:r>
              <a:rPr lang="en-US" dirty="0" err="1"/>
              <a:t>AsterixDB</a:t>
            </a:r>
            <a:r>
              <a:rPr lang="en-US" dirty="0"/>
              <a:t> version)</a:t>
            </a:r>
          </a:p>
        </p:txBody>
      </p:sp>
      <p:sp>
        <p:nvSpPr>
          <p:cNvPr id="3" name="Content Placeholder 2"/>
          <p:cNvSpPr>
            <a:spLocks noGrp="1"/>
          </p:cNvSpPr>
          <p:nvPr>
            <p:ph idx="1"/>
          </p:nvPr>
        </p:nvSpPr>
        <p:spPr>
          <a:xfrm>
            <a:off x="1218883" y="1803400"/>
            <a:ext cx="9751060" cy="4521200"/>
          </a:xfrm>
        </p:spPr>
        <p:txBody>
          <a:bodyPr>
            <a:normAutofit lnSpcReduction="10000"/>
          </a:bodyPr>
          <a:lstStyle/>
          <a:p>
            <a:r>
              <a:rPr lang="en-US" dirty="0"/>
              <a:t>Nested queries – theta join </a:t>
            </a:r>
          </a:p>
          <a:p>
            <a:pPr lvl="1"/>
            <a:r>
              <a:rPr lang="en-US" dirty="0"/>
              <a:t>    </a:t>
            </a:r>
            <a:r>
              <a:rPr lang="en-US" b="1" dirty="0"/>
              <a:t>SELECT cm1.messageText </a:t>
            </a:r>
            <a:r>
              <a:rPr lang="en-US" dirty="0"/>
              <a:t>AS message,</a:t>
            </a:r>
          </a:p>
          <a:p>
            <a:pPr lvl="1"/>
            <a:r>
              <a:rPr lang="en-US" dirty="0"/>
              <a:t>           </a:t>
            </a:r>
            <a:r>
              <a:rPr lang="en-US" b="1" dirty="0"/>
              <a:t>(</a:t>
            </a:r>
            <a:r>
              <a:rPr lang="en-US" dirty="0"/>
              <a:t>SELECT VALUE cm2.messageText</a:t>
            </a:r>
          </a:p>
          <a:p>
            <a:pPr lvl="1"/>
            <a:r>
              <a:rPr lang="en-US" dirty="0"/>
              <a:t>            FROM </a:t>
            </a:r>
            <a:r>
              <a:rPr lang="en-US" dirty="0" err="1"/>
              <a:t>ChirpMessages</a:t>
            </a:r>
            <a:r>
              <a:rPr lang="en-US" dirty="0"/>
              <a:t> cm2</a:t>
            </a:r>
          </a:p>
          <a:p>
            <a:pPr lvl="1"/>
            <a:r>
              <a:rPr lang="en-US" dirty="0"/>
              <a:t>            WHERE </a:t>
            </a:r>
            <a:r>
              <a:rPr lang="en-US" i="1" dirty="0"/>
              <a:t>`spatial-distance`(cm1.senderLocation, cm2.senderLocation) </a:t>
            </a:r>
            <a:r>
              <a:rPr lang="en-US" dirty="0"/>
              <a:t>&lt;= 1</a:t>
            </a:r>
          </a:p>
          <a:p>
            <a:pPr lvl="1"/>
            <a:r>
              <a:rPr lang="en-US" dirty="0"/>
              <a:t>              AND </a:t>
            </a:r>
            <a:r>
              <a:rPr lang="en-US" i="1" dirty="0"/>
              <a:t>cm2.chirpId &lt; cm1.chirpId</a:t>
            </a:r>
            <a:r>
              <a:rPr lang="en-US" b="1" dirty="0"/>
              <a:t>)</a:t>
            </a:r>
            <a:r>
              <a:rPr lang="en-US" dirty="0"/>
              <a:t> AS </a:t>
            </a:r>
            <a:r>
              <a:rPr lang="en-US" dirty="0" err="1"/>
              <a:t>nearbyMessages</a:t>
            </a:r>
            <a:endParaRPr lang="en-US" dirty="0"/>
          </a:p>
          <a:p>
            <a:pPr lvl="1"/>
            <a:r>
              <a:rPr lang="en-US" dirty="0"/>
              <a:t>    FROM </a:t>
            </a:r>
            <a:r>
              <a:rPr lang="en-US" dirty="0" err="1"/>
              <a:t>ChirpMessages</a:t>
            </a:r>
            <a:r>
              <a:rPr lang="en-US" dirty="0"/>
              <a:t> cm1;</a:t>
            </a:r>
          </a:p>
          <a:p>
            <a:r>
              <a:rPr lang="en-US" dirty="0"/>
              <a:t>Queries with quantification</a:t>
            </a:r>
          </a:p>
          <a:p>
            <a:pPr lvl="1"/>
            <a:r>
              <a:rPr lang="en-US" dirty="0"/>
              <a:t>SELECT VALUE </a:t>
            </a:r>
            <a:r>
              <a:rPr lang="en-US" dirty="0" err="1"/>
              <a:t>gbu</a:t>
            </a:r>
            <a:endParaRPr lang="en-US" dirty="0"/>
          </a:p>
          <a:p>
            <a:pPr lvl="1"/>
            <a:r>
              <a:rPr lang="en-US" dirty="0"/>
              <a:t>    FROM </a:t>
            </a:r>
            <a:r>
              <a:rPr lang="en-US" dirty="0" err="1"/>
              <a:t>GleambookUsers</a:t>
            </a:r>
            <a:r>
              <a:rPr lang="en-US" dirty="0"/>
              <a:t> </a:t>
            </a:r>
            <a:r>
              <a:rPr lang="en-US" dirty="0" err="1"/>
              <a:t>gbu</a:t>
            </a:r>
            <a:endParaRPr lang="en-US" dirty="0"/>
          </a:p>
          <a:p>
            <a:pPr lvl="1"/>
            <a:r>
              <a:rPr lang="en-US" dirty="0"/>
              <a:t>    WHERE (SOME e IN </a:t>
            </a:r>
            <a:r>
              <a:rPr lang="en-US" dirty="0" err="1"/>
              <a:t>gbu.employment</a:t>
            </a:r>
            <a:r>
              <a:rPr lang="en-US" dirty="0"/>
              <a:t> SATISFIES </a:t>
            </a:r>
            <a:r>
              <a:rPr lang="en-US" dirty="0" err="1"/>
              <a:t>e.endDate</a:t>
            </a:r>
            <a:r>
              <a:rPr lang="en-US" dirty="0"/>
              <a:t> IS UNKNOWN);</a:t>
            </a:r>
          </a:p>
          <a:p>
            <a:pPr lvl="2"/>
            <a:r>
              <a:rPr lang="en-US" dirty="0"/>
              <a:t>                  </a:t>
            </a:r>
            <a:r>
              <a:rPr lang="en-US" dirty="0">
                <a:solidFill>
                  <a:srgbClr val="0070C0"/>
                </a:solidFill>
              </a:rPr>
              <a:t>EVERY e IN </a:t>
            </a:r>
            <a:r>
              <a:rPr lang="en-US" dirty="0" err="1">
                <a:solidFill>
                  <a:srgbClr val="0070C0"/>
                </a:solidFill>
              </a:rPr>
              <a:t>gbu.employment</a:t>
            </a:r>
            <a:r>
              <a:rPr lang="en-US" dirty="0">
                <a:solidFill>
                  <a:srgbClr val="0070C0"/>
                </a:solidFill>
              </a:rPr>
              <a:t> SATISFIES </a:t>
            </a:r>
            <a:r>
              <a:rPr lang="en-US" dirty="0" err="1">
                <a:solidFill>
                  <a:srgbClr val="0070C0"/>
                </a:solidFill>
              </a:rPr>
              <a:t>e.endDate</a:t>
            </a:r>
            <a:r>
              <a:rPr lang="en-US" dirty="0">
                <a:solidFill>
                  <a:srgbClr val="0070C0"/>
                </a:solidFill>
              </a:rPr>
              <a:t> IS NOT UNKNOWN</a:t>
            </a:r>
          </a:p>
        </p:txBody>
      </p:sp>
    </p:spTree>
    <p:extLst>
      <p:ext uri="{BB962C8B-B14F-4D97-AF65-F5344CB8AC3E}">
        <p14:creationId xmlns:p14="http://schemas.microsoft.com/office/powerpoint/2010/main" val="332998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Query Examples (</a:t>
            </a:r>
            <a:r>
              <a:rPr lang="en-US" dirty="0" err="1"/>
              <a:t>AsterixDB</a:t>
            </a:r>
            <a:r>
              <a:rPr lang="en-US" dirty="0"/>
              <a:t> version)</a:t>
            </a:r>
          </a:p>
        </p:txBody>
      </p:sp>
      <p:sp>
        <p:nvSpPr>
          <p:cNvPr id="3" name="Content Placeholder 2"/>
          <p:cNvSpPr>
            <a:spLocks noGrp="1"/>
          </p:cNvSpPr>
          <p:nvPr>
            <p:ph idx="1"/>
          </p:nvPr>
        </p:nvSpPr>
        <p:spPr>
          <a:xfrm>
            <a:off x="1065212" y="1803400"/>
            <a:ext cx="9751060" cy="4267200"/>
          </a:xfrm>
        </p:spPr>
        <p:txBody>
          <a:bodyPr>
            <a:normAutofit/>
          </a:bodyPr>
          <a:lstStyle/>
          <a:p>
            <a:r>
              <a:rPr lang="en-US" dirty="0"/>
              <a:t>Group By and Aggregation</a:t>
            </a:r>
          </a:p>
          <a:p>
            <a:pPr lvl="1"/>
            <a:r>
              <a:rPr lang="en-US" dirty="0"/>
              <a:t>SELECT </a:t>
            </a:r>
            <a:r>
              <a:rPr lang="en-US" dirty="0" err="1"/>
              <a:t>uid</a:t>
            </a:r>
            <a:r>
              <a:rPr lang="en-US" dirty="0"/>
              <a:t> AS user, COUNT(cm) AS count</a:t>
            </a:r>
          </a:p>
          <a:p>
            <a:pPr lvl="1"/>
            <a:r>
              <a:rPr lang="en-US" dirty="0"/>
              <a:t>    FROM </a:t>
            </a:r>
            <a:r>
              <a:rPr lang="en-US" dirty="0" err="1"/>
              <a:t>ChirpMessages</a:t>
            </a:r>
            <a:r>
              <a:rPr lang="en-US" dirty="0"/>
              <a:t> cm</a:t>
            </a:r>
          </a:p>
          <a:p>
            <a:pPr lvl="1"/>
            <a:r>
              <a:rPr lang="en-US" dirty="0"/>
              <a:t>    GROUP BY </a:t>
            </a:r>
            <a:r>
              <a:rPr lang="en-US" dirty="0" err="1"/>
              <a:t>cm.user.screenName</a:t>
            </a:r>
            <a:r>
              <a:rPr lang="en-US" dirty="0"/>
              <a:t> AS </a:t>
            </a:r>
            <a:r>
              <a:rPr lang="en-US" dirty="0" err="1"/>
              <a:t>uid</a:t>
            </a:r>
            <a:r>
              <a:rPr lang="en-US" dirty="0"/>
              <a:t>;</a:t>
            </a:r>
          </a:p>
          <a:p>
            <a:pPr lvl="1"/>
            <a:endParaRPr lang="en-US" dirty="0"/>
          </a:p>
          <a:p>
            <a:pPr lvl="1"/>
            <a:r>
              <a:rPr lang="en-US" dirty="0"/>
              <a:t>SELECT topics AS user, COUNT(cm) AS count</a:t>
            </a:r>
          </a:p>
          <a:p>
            <a:pPr lvl="1"/>
            <a:r>
              <a:rPr lang="en-US" dirty="0"/>
              <a:t>    FROM </a:t>
            </a:r>
            <a:r>
              <a:rPr lang="en-US" dirty="0" err="1"/>
              <a:t>ChirpMessages</a:t>
            </a:r>
            <a:r>
              <a:rPr lang="en-US" dirty="0"/>
              <a:t> cm</a:t>
            </a:r>
          </a:p>
          <a:p>
            <a:pPr lvl="1"/>
            <a:r>
              <a:rPr lang="en-US" dirty="0"/>
              <a:t>    GROUP BY </a:t>
            </a:r>
            <a:r>
              <a:rPr lang="en-US" dirty="0" err="1"/>
              <a:t>cm.</a:t>
            </a:r>
            <a:r>
              <a:rPr lang="en-US" b="1" i="1" dirty="0" err="1"/>
              <a:t>referredTopics</a:t>
            </a:r>
            <a:r>
              <a:rPr lang="en-US" dirty="0"/>
              <a:t> AS topics; </a:t>
            </a:r>
          </a:p>
          <a:p>
            <a:pPr lvl="1"/>
            <a:endParaRPr lang="en-US" dirty="0"/>
          </a:p>
        </p:txBody>
      </p:sp>
      <p:pic>
        <p:nvPicPr>
          <p:cNvPr id="4" name="Picture 3"/>
          <p:cNvPicPr>
            <a:picLocks noChangeAspect="1"/>
          </p:cNvPicPr>
          <p:nvPr/>
        </p:nvPicPr>
        <p:blipFill>
          <a:blip r:embed="rId2"/>
          <a:stretch>
            <a:fillRect/>
          </a:stretch>
        </p:blipFill>
        <p:spPr>
          <a:xfrm>
            <a:off x="7085012" y="1816100"/>
            <a:ext cx="3511658" cy="1328127"/>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7008812" y="3338207"/>
            <a:ext cx="4699944" cy="2538413"/>
          </a:xfrm>
          <a:prstGeom prst="rect">
            <a:avLst/>
          </a:prstGeom>
          <a:ln>
            <a:solidFill>
              <a:schemeClr val="accent1"/>
            </a:solidFill>
          </a:ln>
        </p:spPr>
      </p:pic>
    </p:spTree>
    <p:extLst>
      <p:ext uri="{BB962C8B-B14F-4D97-AF65-F5344CB8AC3E}">
        <p14:creationId xmlns:p14="http://schemas.microsoft.com/office/powerpoint/2010/main" val="97298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Query Examples (</a:t>
            </a:r>
            <a:r>
              <a:rPr lang="en-US" dirty="0" err="1"/>
              <a:t>AsterixDB</a:t>
            </a:r>
            <a:r>
              <a:rPr lang="en-US" dirty="0"/>
              <a:t> version)</a:t>
            </a:r>
          </a:p>
        </p:txBody>
      </p:sp>
      <p:sp>
        <p:nvSpPr>
          <p:cNvPr id="3" name="Content Placeholder 2"/>
          <p:cNvSpPr>
            <a:spLocks noGrp="1"/>
          </p:cNvSpPr>
          <p:nvPr>
            <p:ph idx="1"/>
          </p:nvPr>
        </p:nvSpPr>
        <p:spPr/>
        <p:txBody>
          <a:bodyPr/>
          <a:lstStyle/>
          <a:p>
            <a:r>
              <a:rPr lang="en-US" dirty="0"/>
              <a:t>Group By, </a:t>
            </a:r>
            <a:r>
              <a:rPr lang="en-US" dirty="0" err="1"/>
              <a:t>Unnest</a:t>
            </a:r>
            <a:r>
              <a:rPr lang="en-US" dirty="0"/>
              <a:t> and Aggregation </a:t>
            </a:r>
          </a:p>
          <a:p>
            <a:pPr lvl="1"/>
            <a:r>
              <a:rPr lang="en-US" dirty="0"/>
              <a:t>SELECT topics AS topic, COUNT(cm) AS count</a:t>
            </a:r>
          </a:p>
          <a:p>
            <a:pPr lvl="1"/>
            <a:r>
              <a:rPr lang="en-US" dirty="0"/>
              <a:t>    FROM </a:t>
            </a:r>
            <a:r>
              <a:rPr lang="en-US" dirty="0" err="1"/>
              <a:t>ChirpMessages</a:t>
            </a:r>
            <a:r>
              <a:rPr lang="en-US" dirty="0"/>
              <a:t> cm</a:t>
            </a:r>
          </a:p>
          <a:p>
            <a:pPr lvl="1"/>
            <a:r>
              <a:rPr lang="en-US" dirty="0"/>
              <a:t>   UNNEST </a:t>
            </a:r>
            <a:r>
              <a:rPr lang="en-US" dirty="0" err="1"/>
              <a:t>cm.referredTopics</a:t>
            </a:r>
            <a:r>
              <a:rPr lang="en-US" dirty="0"/>
              <a:t> t</a:t>
            </a:r>
          </a:p>
          <a:p>
            <a:pPr lvl="1"/>
            <a:r>
              <a:rPr lang="en-US" dirty="0"/>
              <a:t>    GROUP BY t AS topics;</a:t>
            </a:r>
          </a:p>
          <a:p>
            <a:endParaRPr lang="en-US" dirty="0"/>
          </a:p>
        </p:txBody>
      </p:sp>
      <p:pic>
        <p:nvPicPr>
          <p:cNvPr id="4" name="Picture 3"/>
          <p:cNvPicPr>
            <a:picLocks noChangeAspect="1"/>
          </p:cNvPicPr>
          <p:nvPr/>
        </p:nvPicPr>
        <p:blipFill>
          <a:blip r:embed="rId2"/>
          <a:stretch>
            <a:fillRect/>
          </a:stretch>
        </p:blipFill>
        <p:spPr>
          <a:xfrm>
            <a:off x="7313612" y="2057400"/>
            <a:ext cx="3895725" cy="3230306"/>
          </a:xfrm>
          <a:prstGeom prst="rect">
            <a:avLst/>
          </a:prstGeom>
          <a:ln>
            <a:solidFill>
              <a:schemeClr val="accent1"/>
            </a:solidFill>
          </a:ln>
        </p:spPr>
      </p:pic>
      <p:sp>
        <p:nvSpPr>
          <p:cNvPr id="5" name="TextBox 4"/>
          <p:cNvSpPr txBox="1"/>
          <p:nvPr/>
        </p:nvSpPr>
        <p:spPr>
          <a:xfrm>
            <a:off x="-3403283" y="9210764"/>
            <a:ext cx="79638" cy="369332"/>
          </a:xfrm>
          <a:prstGeom prst="rect">
            <a:avLst/>
          </a:prstGeom>
          <a:noFill/>
        </p:spPr>
        <p:txBody>
          <a:bodyPr wrap="square" rtlCol="0">
            <a:spAutoFit/>
          </a:bodyPr>
          <a:lstStyle/>
          <a:p>
            <a:endParaRPr lang="en-US" dirty="0"/>
          </a:p>
        </p:txBody>
      </p:sp>
      <p:sp>
        <p:nvSpPr>
          <p:cNvPr id="6" name="Rectangle 1"/>
          <p:cNvSpPr>
            <a:spLocks noChangeArrowheads="1"/>
          </p:cNvSpPr>
          <p:nvPr/>
        </p:nvSpPr>
        <p:spPr bwMode="auto">
          <a:xfrm>
            <a:off x="1457324" y="3746500"/>
            <a:ext cx="5254625" cy="1200329"/>
          </a:xfrm>
          <a:prstGeom prst="rect">
            <a:avLst/>
          </a:prstGeom>
          <a:solidFill>
            <a:srgbClr val="FEE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ea typeface="Monaco"/>
              </a:rPr>
              <a:t>UNNEST</a:t>
            </a:r>
            <a:r>
              <a:rPr kumimoji="0" lang="en-US" altLang="en-US" sz="700" b="0" i="0" u="none" strike="noStrike" cap="none" normalizeH="0" baseline="0" dirty="0">
                <a:ln>
                  <a:noFill/>
                </a:ln>
                <a:solidFill>
                  <a:srgbClr val="333333"/>
                </a:solidFill>
                <a:effectLst/>
                <a:ea typeface="Helvetica Neue"/>
              </a:rPr>
              <a:t> </a:t>
            </a:r>
            <a:r>
              <a:rPr kumimoji="0" lang="en-US" altLang="en-US" sz="1800" b="0" i="0" u="none" strike="noStrike" cap="none" normalizeH="0" baseline="0" dirty="0">
                <a:ln>
                  <a:noFill/>
                </a:ln>
                <a:solidFill>
                  <a:srgbClr val="333333"/>
                </a:solidFill>
                <a:effectLst/>
                <a:latin typeface="Arial" panose="020B0604020202020204" pitchFamily="34" charset="0"/>
                <a:ea typeface="Helvetica Neue"/>
              </a:rPr>
              <a:t>has SQL’s inner join semantics — that is, if a</a:t>
            </a:r>
            <a:r>
              <a:rPr kumimoji="0" lang="en-US" altLang="en-US" sz="1800" b="0" i="0" u="none" strike="noStrike" cap="none" normalizeH="0" dirty="0">
                <a:ln>
                  <a:noFill/>
                </a:ln>
                <a:solidFill>
                  <a:srgbClr val="333333"/>
                </a:solidFill>
                <a:effectLst/>
                <a:latin typeface="Arial" panose="020B0604020202020204" pitchFamily="34" charset="0"/>
                <a:ea typeface="Helvetica Neue"/>
              </a:rPr>
              <a:t> </a:t>
            </a:r>
            <a:r>
              <a:rPr kumimoji="0" lang="en-US" altLang="en-US" sz="1800" b="0" i="0" u="none" strike="noStrike" cap="none" normalizeH="0" baseline="0" dirty="0">
                <a:ln>
                  <a:noFill/>
                </a:ln>
                <a:solidFill>
                  <a:srgbClr val="333333"/>
                </a:solidFill>
                <a:effectLst/>
                <a:latin typeface="Arial" panose="020B0604020202020204" pitchFamily="34" charset="0"/>
                <a:ea typeface="Helvetica Neue"/>
              </a:rPr>
              <a:t>message has no referred topics, no tuple corresponding to that message will be emitted in the result</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7" name="TextBox 6"/>
          <p:cNvSpPr txBox="1"/>
          <p:nvPr/>
        </p:nvSpPr>
        <p:spPr>
          <a:xfrm>
            <a:off x="1593203" y="5124271"/>
            <a:ext cx="4958409" cy="1200329"/>
          </a:xfrm>
          <a:prstGeom prst="rect">
            <a:avLst/>
          </a:prstGeom>
          <a:noFill/>
        </p:spPr>
        <p:txBody>
          <a:bodyPr wrap="none" rtlCol="0">
            <a:spAutoFit/>
          </a:bodyPr>
          <a:lstStyle/>
          <a:p>
            <a:r>
              <a:rPr lang="en-US" dirty="0"/>
              <a:t>SELECT u.id AS </a:t>
            </a:r>
            <a:r>
              <a:rPr lang="en-US" dirty="0" err="1"/>
              <a:t>userId</a:t>
            </a:r>
            <a:r>
              <a:rPr lang="en-US" dirty="0"/>
              <a:t>, </a:t>
            </a:r>
            <a:r>
              <a:rPr lang="en-US" dirty="0" err="1"/>
              <a:t>h.hobbyName</a:t>
            </a:r>
            <a:r>
              <a:rPr lang="en-US" dirty="0"/>
              <a:t> AS hobby</a:t>
            </a:r>
          </a:p>
          <a:p>
            <a:r>
              <a:rPr lang="en-US" dirty="0"/>
              <a:t>FROM </a:t>
            </a:r>
            <a:r>
              <a:rPr lang="en-US" dirty="0" err="1"/>
              <a:t>GleambookUsers</a:t>
            </a:r>
            <a:r>
              <a:rPr lang="en-US" dirty="0"/>
              <a:t> u</a:t>
            </a:r>
          </a:p>
          <a:p>
            <a:r>
              <a:rPr lang="en-US" b="1" dirty="0"/>
              <a:t>LEFT OUTER UNNEST </a:t>
            </a:r>
            <a:r>
              <a:rPr lang="en-US" dirty="0" err="1"/>
              <a:t>u.hobbies</a:t>
            </a:r>
            <a:r>
              <a:rPr lang="en-US" dirty="0"/>
              <a:t> h</a:t>
            </a:r>
          </a:p>
          <a:p>
            <a:r>
              <a:rPr lang="en-US" dirty="0"/>
              <a:t>WHERE u.id = 1;</a:t>
            </a:r>
          </a:p>
        </p:txBody>
      </p:sp>
      <p:sp>
        <p:nvSpPr>
          <p:cNvPr id="8" name="Rectangle 2"/>
          <p:cNvSpPr>
            <a:spLocks noChangeArrowheads="1"/>
          </p:cNvSpPr>
          <p:nvPr/>
        </p:nvSpPr>
        <p:spPr bwMode="auto">
          <a:xfrm>
            <a:off x="5827712" y="5553885"/>
            <a:ext cx="1447799" cy="341099"/>
          </a:xfrm>
          <a:prstGeom prst="rect">
            <a:avLst/>
          </a:prstGeom>
          <a:solidFill>
            <a:srgbClr val="F5F5F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Arial Unicode MS"/>
                <a:ea typeface="Monaco"/>
              </a:rPr>
              <a:t>{ "</a:t>
            </a:r>
            <a:r>
              <a:rPr kumimoji="0" lang="en-US" altLang="en-US" b="0" i="0" u="none" strike="noStrike" cap="none" normalizeH="0" baseline="0" dirty="0" err="1">
                <a:ln>
                  <a:noFill/>
                </a:ln>
                <a:solidFill>
                  <a:srgbClr val="333333"/>
                </a:solidFill>
                <a:effectLst/>
                <a:latin typeface="Arial Unicode MS"/>
                <a:ea typeface="Monaco"/>
              </a:rPr>
              <a:t>userId</a:t>
            </a:r>
            <a:r>
              <a:rPr kumimoji="0" lang="en-US" altLang="en-US" b="0" i="0" u="none" strike="noStrike" cap="none" normalizeH="0" baseline="0" dirty="0">
                <a:ln>
                  <a:noFill/>
                </a:ln>
                <a:solidFill>
                  <a:srgbClr val="333333"/>
                </a:solidFill>
                <a:effectLst/>
                <a:latin typeface="Arial Unicode MS"/>
                <a:ea typeface="Monaco"/>
              </a:rPr>
              <a:t>": 1 }</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508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31800"/>
            <a:ext cx="5213513" cy="1168400"/>
          </a:xfrm>
        </p:spPr>
        <p:txBody>
          <a:bodyPr/>
          <a:lstStyle/>
          <a:p>
            <a:r>
              <a:rPr lang="en-US" dirty="0"/>
              <a:t>SQL ++ Query Examples (</a:t>
            </a:r>
            <a:r>
              <a:rPr lang="en-US" dirty="0" err="1"/>
              <a:t>AsterixDB</a:t>
            </a:r>
            <a:r>
              <a:rPr lang="en-US" dirty="0"/>
              <a:t> version)</a:t>
            </a:r>
          </a:p>
        </p:txBody>
      </p:sp>
      <p:sp>
        <p:nvSpPr>
          <p:cNvPr id="3" name="Content Placeholder 2"/>
          <p:cNvSpPr>
            <a:spLocks noGrp="1"/>
          </p:cNvSpPr>
          <p:nvPr>
            <p:ph idx="1"/>
          </p:nvPr>
        </p:nvSpPr>
        <p:spPr>
          <a:xfrm>
            <a:off x="836612" y="1778000"/>
            <a:ext cx="9751060" cy="4267200"/>
          </a:xfrm>
        </p:spPr>
        <p:txBody>
          <a:bodyPr/>
          <a:lstStyle/>
          <a:p>
            <a:r>
              <a:rPr lang="en-US" dirty="0"/>
              <a:t>Grouping without aggregation</a:t>
            </a:r>
          </a:p>
          <a:p>
            <a:pPr lvl="1"/>
            <a:r>
              <a:rPr lang="en-US" dirty="0"/>
              <a:t>SELECT *</a:t>
            </a:r>
          </a:p>
          <a:p>
            <a:pPr lvl="1"/>
            <a:r>
              <a:rPr lang="en-US" dirty="0"/>
              <a:t>FROM </a:t>
            </a:r>
            <a:r>
              <a:rPr lang="en-US" dirty="0" err="1"/>
              <a:t>GleambookMessages</a:t>
            </a:r>
            <a:r>
              <a:rPr lang="en-US" dirty="0"/>
              <a:t> m</a:t>
            </a:r>
          </a:p>
          <a:p>
            <a:pPr lvl="1"/>
            <a:r>
              <a:rPr lang="en-US" dirty="0"/>
              <a:t>GROUP BY </a:t>
            </a:r>
            <a:r>
              <a:rPr lang="en-US" dirty="0" err="1"/>
              <a:t>m.authorId</a:t>
            </a:r>
            <a:r>
              <a:rPr lang="en-US" dirty="0"/>
              <a:t> AS </a:t>
            </a:r>
            <a:r>
              <a:rPr lang="en-US" dirty="0" err="1"/>
              <a:t>uid</a:t>
            </a:r>
            <a:r>
              <a:rPr lang="en-US" dirty="0"/>
              <a:t>  </a:t>
            </a:r>
          </a:p>
          <a:p>
            <a:pPr lvl="1"/>
            <a:r>
              <a:rPr lang="en-US" dirty="0"/>
              <a:t>ORDER BY </a:t>
            </a:r>
            <a:r>
              <a:rPr lang="en-US" dirty="0" err="1"/>
              <a:t>uid</a:t>
            </a:r>
            <a:r>
              <a:rPr lang="en-US" dirty="0"/>
              <a:t>;</a:t>
            </a:r>
          </a:p>
        </p:txBody>
      </p:sp>
      <p:sp>
        <p:nvSpPr>
          <p:cNvPr id="5" name="Rectangle 1"/>
          <p:cNvSpPr>
            <a:spLocks noChangeArrowheads="1"/>
          </p:cNvSpPr>
          <p:nvPr/>
        </p:nvSpPr>
        <p:spPr bwMode="auto">
          <a:xfrm>
            <a:off x="5712142" y="430248"/>
            <a:ext cx="6191097" cy="646585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Unicode MS"/>
                <a:ea typeface="Monaco"/>
              </a:rPr>
              <a:t>{ "</a:t>
            </a:r>
            <a:r>
              <a:rPr kumimoji="0" lang="en-US" altLang="en-US" sz="1600" b="0" i="0" u="none" strike="noStrike" cap="none" normalizeH="0" baseline="0" dirty="0" err="1">
                <a:ln>
                  <a:noFill/>
                </a:ln>
                <a:solidFill>
                  <a:srgbClr val="333333"/>
                </a:solidFill>
                <a:effectLst/>
                <a:latin typeface="Arial Unicode MS"/>
                <a:ea typeface="Monaco"/>
              </a:rPr>
              <a:t>uid</a:t>
            </a:r>
            <a:r>
              <a:rPr kumimoji="0" lang="en-US" altLang="en-US" sz="1600" b="0" i="0" u="none" strike="noStrike" cap="none" normalizeH="0" baseline="0" dirty="0">
                <a:ln>
                  <a:noFill/>
                </a:ln>
                <a:solidFill>
                  <a:srgbClr val="333333"/>
                </a:solidFill>
                <a:effectLst/>
                <a:latin typeface="Arial Unicode MS"/>
                <a:ea typeface="Monaco"/>
              </a:rPr>
              <a:t>": 1, "$1": [ { "m": { "</a:t>
            </a:r>
            <a:r>
              <a:rPr kumimoji="0" lang="en-US" altLang="en-US" sz="1600" b="0" i="0" u="none" strike="noStrike" cap="none" normalizeH="0" baseline="0" dirty="0" err="1">
                <a:ln>
                  <a:noFill/>
                </a:ln>
                <a:solidFill>
                  <a:srgbClr val="333333"/>
                </a:solidFill>
                <a:effectLst/>
                <a:latin typeface="Arial Unicode MS"/>
                <a:ea typeface="Monaco"/>
              </a:rPr>
              <a:t>messageId</a:t>
            </a:r>
            <a:r>
              <a:rPr kumimoji="0" lang="en-US" altLang="en-US" sz="1600" b="0" i="0" u="none" strike="noStrike" cap="none" normalizeH="0" baseline="0" dirty="0">
                <a:ln>
                  <a:noFill/>
                </a:ln>
                <a:solidFill>
                  <a:srgbClr val="333333"/>
                </a:solidFill>
                <a:effectLst/>
                <a:latin typeface="Arial Unicode MS"/>
                <a:ea typeface="Monaco"/>
              </a:rPr>
              <a:t>": 8, "</a:t>
            </a:r>
            <a:r>
              <a:rPr kumimoji="0" lang="en-US" altLang="en-US" sz="1600" b="0" i="0" u="none" strike="noStrike" cap="none" normalizeH="0" baseline="0" dirty="0" err="1">
                <a:ln>
                  <a:noFill/>
                </a:ln>
                <a:solidFill>
                  <a:srgbClr val="333333"/>
                </a:solidFill>
                <a:effectLst/>
                <a:latin typeface="Arial Unicode MS"/>
                <a:ea typeface="Monaco"/>
              </a:rPr>
              <a:t>authorId</a:t>
            </a:r>
            <a:r>
              <a:rPr kumimoji="0" lang="en-US" altLang="en-US" sz="1600" b="0" i="0" u="none" strike="noStrike" cap="none" normalizeH="0" baseline="0" dirty="0">
                <a:ln>
                  <a:noFill/>
                </a:ln>
                <a:solidFill>
                  <a:srgbClr val="333333"/>
                </a:solidFill>
                <a:effectLst/>
                <a:latin typeface="Arial Unicode MS"/>
                <a:ea typeface="Monaco"/>
              </a:rPr>
              <a:t>": 1, "</a:t>
            </a:r>
            <a:r>
              <a:rPr kumimoji="0" lang="en-US" altLang="en-US" sz="1600" b="0" i="0" u="none" strike="noStrike" cap="none" normalizeH="0" baseline="0" dirty="0" err="1">
                <a:ln>
                  <a:noFill/>
                </a:ln>
                <a:solidFill>
                  <a:srgbClr val="333333"/>
                </a:solidFill>
                <a:effectLst/>
                <a:latin typeface="Arial Unicode MS"/>
                <a:ea typeface="Monaco"/>
              </a:rPr>
              <a:t>inResponseTo</a:t>
            </a:r>
            <a:r>
              <a:rPr kumimoji="0" lang="en-US" altLang="en-US" sz="1600" b="0" i="0" u="none" strike="noStrike" cap="none" normalizeH="0" baseline="0" dirty="0">
                <a:ln>
                  <a:noFill/>
                </a:ln>
                <a:solidFill>
                  <a:srgbClr val="333333"/>
                </a:solidFill>
                <a:effectLst/>
                <a:latin typeface="Arial Unicode MS"/>
                <a:ea typeface="Monaco"/>
              </a:rPr>
              <a:t>": 11, "</a:t>
            </a:r>
            <a:r>
              <a:rPr kumimoji="0" lang="en-US" altLang="en-US" sz="1600" b="0" i="0" u="none" strike="noStrike" cap="none" normalizeH="0" baseline="0" dirty="0" err="1">
                <a:ln>
                  <a:noFill/>
                </a:ln>
                <a:solidFill>
                  <a:srgbClr val="333333"/>
                </a:solidFill>
                <a:effectLst/>
                <a:latin typeface="Arial Unicode MS"/>
                <a:ea typeface="Monaco"/>
              </a:rPr>
              <a:t>senderLocation</a:t>
            </a:r>
            <a:r>
              <a:rPr kumimoji="0" lang="en-US" altLang="en-US" sz="1600" b="0" i="0" u="none" strike="noStrike" cap="none" normalizeH="0" baseline="0" dirty="0">
                <a:ln>
                  <a:noFill/>
                </a:ln>
                <a:solidFill>
                  <a:srgbClr val="333333"/>
                </a:solidFill>
                <a:effectLst/>
                <a:latin typeface="Arial Unicode MS"/>
                <a:ea typeface="Monaco"/>
              </a:rPr>
              <a:t>": [40.33, 80.87], "message": " like </a:t>
            </a:r>
            <a:r>
              <a:rPr kumimoji="0" lang="en-US" altLang="en-US" sz="1600" b="0" i="0" u="none" strike="noStrike" cap="none" normalizeH="0" baseline="0" dirty="0" err="1">
                <a:ln>
                  <a:noFill/>
                </a:ln>
                <a:solidFill>
                  <a:srgbClr val="333333"/>
                </a:solidFill>
                <a:effectLst/>
                <a:latin typeface="Arial Unicode MS"/>
                <a:ea typeface="Monaco"/>
              </a:rPr>
              <a:t>ccast</a:t>
            </a:r>
            <a:r>
              <a:rPr kumimoji="0" lang="en-US" altLang="en-US" sz="1600" b="0" i="0" u="none" strike="noStrike" cap="none" normalizeH="0" baseline="0" dirty="0">
                <a:ln>
                  <a:noFill/>
                </a:ln>
                <a:solidFill>
                  <a:srgbClr val="333333"/>
                </a:solidFill>
                <a:effectLst/>
                <a:latin typeface="Arial Unicode MS"/>
                <a:ea typeface="Monaco"/>
              </a:rPr>
              <a:t> the 3G is awesome:)" } }, { "m": { "</a:t>
            </a:r>
            <a:r>
              <a:rPr kumimoji="0" lang="en-US" altLang="en-US" sz="1600" b="0" i="0" u="none" strike="noStrike" cap="none" normalizeH="0" baseline="0" dirty="0" err="1">
                <a:ln>
                  <a:noFill/>
                </a:ln>
                <a:solidFill>
                  <a:srgbClr val="333333"/>
                </a:solidFill>
                <a:effectLst/>
                <a:latin typeface="Arial Unicode MS"/>
                <a:ea typeface="Monaco"/>
              </a:rPr>
              <a:t>messageId</a:t>
            </a:r>
            <a:r>
              <a:rPr kumimoji="0" lang="en-US" altLang="en-US" sz="1600" b="0" i="0" u="none" strike="noStrike" cap="none" normalizeH="0" baseline="0" dirty="0">
                <a:ln>
                  <a:noFill/>
                </a:ln>
                <a:solidFill>
                  <a:srgbClr val="333333"/>
                </a:solidFill>
                <a:effectLst/>
                <a:latin typeface="Arial Unicode MS"/>
                <a:ea typeface="Monaco"/>
              </a:rPr>
              <a:t>": 10, "</a:t>
            </a:r>
            <a:r>
              <a:rPr kumimoji="0" lang="en-US" altLang="en-US" sz="1600" b="0" i="0" u="none" strike="noStrike" cap="none" normalizeH="0" baseline="0" dirty="0" err="1">
                <a:ln>
                  <a:noFill/>
                </a:ln>
                <a:solidFill>
                  <a:srgbClr val="333333"/>
                </a:solidFill>
                <a:effectLst/>
                <a:latin typeface="Arial Unicode MS"/>
                <a:ea typeface="Monaco"/>
              </a:rPr>
              <a:t>authorId</a:t>
            </a:r>
            <a:r>
              <a:rPr kumimoji="0" lang="en-US" altLang="en-US" sz="1600" b="0" i="0" u="none" strike="noStrike" cap="none" normalizeH="0" baseline="0" dirty="0">
                <a:ln>
                  <a:noFill/>
                </a:ln>
                <a:solidFill>
                  <a:srgbClr val="333333"/>
                </a:solidFill>
                <a:effectLst/>
                <a:latin typeface="Arial Unicode MS"/>
                <a:ea typeface="Monaco"/>
              </a:rPr>
              <a:t>": 1, "</a:t>
            </a:r>
            <a:r>
              <a:rPr kumimoji="0" lang="en-US" altLang="en-US" sz="1600" b="0" i="0" u="none" strike="noStrike" cap="none" normalizeH="0" baseline="0" dirty="0" err="1">
                <a:ln>
                  <a:noFill/>
                </a:ln>
                <a:solidFill>
                  <a:srgbClr val="333333"/>
                </a:solidFill>
                <a:effectLst/>
                <a:latin typeface="Arial Unicode MS"/>
                <a:ea typeface="Monaco"/>
              </a:rPr>
              <a:t>inResponseTo</a:t>
            </a:r>
            <a:r>
              <a:rPr kumimoji="0" lang="en-US" altLang="en-US" sz="1600" b="0" i="0" u="none" strike="noStrike" cap="none" normalizeH="0" baseline="0" dirty="0">
                <a:ln>
                  <a:noFill/>
                </a:ln>
                <a:solidFill>
                  <a:srgbClr val="333333"/>
                </a:solidFill>
                <a:effectLst/>
                <a:latin typeface="Arial Unicode MS"/>
                <a:ea typeface="Monaco"/>
              </a:rPr>
              <a:t>": 12, "</a:t>
            </a:r>
            <a:r>
              <a:rPr kumimoji="0" lang="en-US" altLang="en-US" sz="1600" b="0" i="0" u="none" strike="noStrike" cap="none" normalizeH="0" baseline="0" dirty="0" err="1">
                <a:ln>
                  <a:noFill/>
                </a:ln>
                <a:solidFill>
                  <a:srgbClr val="333333"/>
                </a:solidFill>
                <a:effectLst/>
                <a:latin typeface="Arial Unicode MS"/>
                <a:ea typeface="Monaco"/>
              </a:rPr>
              <a:t>senderLocation</a:t>
            </a:r>
            <a:r>
              <a:rPr kumimoji="0" lang="en-US" altLang="en-US" sz="1600" b="0" i="0" u="none" strike="noStrike" cap="none" normalizeH="0" baseline="0" dirty="0">
                <a:ln>
                  <a:noFill/>
                </a:ln>
                <a:solidFill>
                  <a:srgbClr val="333333"/>
                </a:solidFill>
                <a:effectLst/>
                <a:latin typeface="Arial Unicode MS"/>
                <a:ea typeface="Monaco"/>
              </a:rPr>
              <a:t>": [42.5, 70.01], "message": " can't stand product-w the touch-screen is terrible" } }, { "m": { "</a:t>
            </a:r>
            <a:r>
              <a:rPr kumimoji="0" lang="en-US" altLang="en-US" sz="1600" b="0" i="0" u="none" strike="noStrike" cap="none" normalizeH="0" baseline="0" dirty="0" err="1">
                <a:ln>
                  <a:noFill/>
                </a:ln>
                <a:solidFill>
                  <a:srgbClr val="333333"/>
                </a:solidFill>
                <a:effectLst/>
                <a:latin typeface="Arial Unicode MS"/>
                <a:ea typeface="Monaco"/>
              </a:rPr>
              <a:t>messageId</a:t>
            </a:r>
            <a:r>
              <a:rPr kumimoji="0" lang="en-US" altLang="en-US" sz="1600" b="0" i="0" u="none" strike="noStrike" cap="none" normalizeH="0" baseline="0" dirty="0">
                <a:ln>
                  <a:noFill/>
                </a:ln>
                <a:solidFill>
                  <a:srgbClr val="333333"/>
                </a:solidFill>
                <a:effectLst/>
                <a:latin typeface="Arial Unicode MS"/>
                <a:ea typeface="Monaco"/>
              </a:rPr>
              <a:t>": 11, "</a:t>
            </a:r>
            <a:r>
              <a:rPr kumimoji="0" lang="en-US" altLang="en-US" sz="1600" b="0" i="0" u="none" strike="noStrike" cap="none" normalizeH="0" baseline="0" dirty="0" err="1">
                <a:ln>
                  <a:noFill/>
                </a:ln>
                <a:solidFill>
                  <a:srgbClr val="333333"/>
                </a:solidFill>
                <a:effectLst/>
                <a:latin typeface="Arial Unicode MS"/>
                <a:ea typeface="Monaco"/>
              </a:rPr>
              <a:t>authorId</a:t>
            </a:r>
            <a:r>
              <a:rPr kumimoji="0" lang="en-US" altLang="en-US" sz="1600" b="0" i="0" u="none" strike="noStrike" cap="none" normalizeH="0" baseline="0" dirty="0">
                <a:ln>
                  <a:noFill/>
                </a:ln>
                <a:solidFill>
                  <a:srgbClr val="333333"/>
                </a:solidFill>
                <a:effectLst/>
                <a:latin typeface="Arial Unicode MS"/>
                <a:ea typeface="Monaco"/>
              </a:rPr>
              <a:t>": 1, "</a:t>
            </a:r>
            <a:r>
              <a:rPr kumimoji="0" lang="en-US" altLang="en-US" sz="1600" b="0" i="0" u="none" strike="noStrike" cap="none" normalizeH="0" baseline="0" dirty="0" err="1">
                <a:ln>
                  <a:noFill/>
                </a:ln>
                <a:solidFill>
                  <a:srgbClr val="333333"/>
                </a:solidFill>
                <a:effectLst/>
                <a:latin typeface="Arial Unicode MS"/>
                <a:ea typeface="Monaco"/>
              </a:rPr>
              <a:t>inResponseTo</a:t>
            </a:r>
            <a:r>
              <a:rPr kumimoji="0" lang="en-US" altLang="en-US" sz="1600" b="0" i="0" u="none" strike="noStrike" cap="none" normalizeH="0" baseline="0" dirty="0">
                <a:ln>
                  <a:noFill/>
                </a:ln>
                <a:solidFill>
                  <a:srgbClr val="333333"/>
                </a:solidFill>
                <a:effectLst/>
                <a:latin typeface="Arial Unicode MS"/>
                <a:ea typeface="Monaco"/>
              </a:rPr>
              <a:t>": 1, "</a:t>
            </a:r>
            <a:r>
              <a:rPr kumimoji="0" lang="en-US" altLang="en-US" sz="1600" b="0" i="0" u="none" strike="noStrike" cap="none" normalizeH="0" baseline="0" dirty="0" err="1">
                <a:ln>
                  <a:noFill/>
                </a:ln>
                <a:solidFill>
                  <a:srgbClr val="333333"/>
                </a:solidFill>
                <a:effectLst/>
                <a:latin typeface="Arial Unicode MS"/>
                <a:ea typeface="Monaco"/>
              </a:rPr>
              <a:t>senderLocation</a:t>
            </a:r>
            <a:r>
              <a:rPr kumimoji="0" lang="en-US" altLang="en-US" sz="1600" b="0" i="0" u="none" strike="noStrike" cap="none" normalizeH="0" baseline="0" dirty="0">
                <a:ln>
                  <a:noFill/>
                </a:ln>
                <a:solidFill>
                  <a:srgbClr val="333333"/>
                </a:solidFill>
                <a:effectLst/>
                <a:latin typeface="Arial Unicode MS"/>
                <a:ea typeface="Monaco"/>
              </a:rPr>
              <a:t>": [38.97, 77.49], "message": " can't stand </a:t>
            </a:r>
            <a:r>
              <a:rPr kumimoji="0" lang="en-US" altLang="en-US" sz="1600" b="0" i="0" u="none" strike="noStrike" cap="none" normalizeH="0" baseline="0" dirty="0" err="1">
                <a:ln>
                  <a:noFill/>
                </a:ln>
                <a:solidFill>
                  <a:srgbClr val="333333"/>
                </a:solidFill>
                <a:effectLst/>
                <a:latin typeface="Arial Unicode MS"/>
                <a:ea typeface="Monaco"/>
              </a:rPr>
              <a:t>acast</a:t>
            </a:r>
            <a:r>
              <a:rPr kumimoji="0" lang="en-US" altLang="en-US" sz="1600" b="0" i="0" u="none" strike="noStrike" cap="none" normalizeH="0" baseline="0" dirty="0">
                <a:ln>
                  <a:noFill/>
                </a:ln>
                <a:solidFill>
                  <a:srgbClr val="333333"/>
                </a:solidFill>
                <a:effectLst/>
                <a:latin typeface="Arial Unicode MS"/>
                <a:ea typeface="Monaco"/>
              </a:rPr>
              <a:t> its plan is terrible" } }, { "m": { "</a:t>
            </a:r>
            <a:r>
              <a:rPr kumimoji="0" lang="en-US" altLang="en-US" sz="1600" b="0" i="0" u="none" strike="noStrike" cap="none" normalizeH="0" baseline="0" dirty="0" err="1">
                <a:ln>
                  <a:noFill/>
                </a:ln>
                <a:solidFill>
                  <a:srgbClr val="333333"/>
                </a:solidFill>
                <a:effectLst/>
                <a:latin typeface="Arial Unicode MS"/>
                <a:ea typeface="Monaco"/>
              </a:rPr>
              <a:t>messageId</a:t>
            </a:r>
            <a:r>
              <a:rPr kumimoji="0" lang="en-US" altLang="en-US" sz="1600" b="0" i="0" u="none" strike="noStrike" cap="none" normalizeH="0" baseline="0" dirty="0">
                <a:ln>
                  <a:noFill/>
                </a:ln>
                <a:solidFill>
                  <a:srgbClr val="333333"/>
                </a:solidFill>
                <a:effectLst/>
                <a:latin typeface="Arial Unicode MS"/>
                <a:ea typeface="Monaco"/>
              </a:rPr>
              <a:t>": 2, "</a:t>
            </a:r>
            <a:r>
              <a:rPr kumimoji="0" lang="en-US" altLang="en-US" sz="1600" b="0" i="0" u="none" strike="noStrike" cap="none" normalizeH="0" baseline="0" dirty="0" err="1">
                <a:ln>
                  <a:noFill/>
                </a:ln>
                <a:solidFill>
                  <a:srgbClr val="333333"/>
                </a:solidFill>
                <a:effectLst/>
                <a:latin typeface="Arial Unicode MS"/>
                <a:ea typeface="Monaco"/>
              </a:rPr>
              <a:t>authorId</a:t>
            </a:r>
            <a:r>
              <a:rPr kumimoji="0" lang="en-US" altLang="en-US" sz="1600" b="0" i="0" u="none" strike="noStrike" cap="none" normalizeH="0" baseline="0" dirty="0">
                <a:ln>
                  <a:noFill/>
                </a:ln>
                <a:solidFill>
                  <a:srgbClr val="333333"/>
                </a:solidFill>
                <a:effectLst/>
                <a:latin typeface="Arial Unicode MS"/>
                <a:ea typeface="Monaco"/>
              </a:rPr>
              <a:t>": 1, "</a:t>
            </a:r>
            <a:r>
              <a:rPr kumimoji="0" lang="en-US" altLang="en-US" sz="1600" b="0" i="0" u="none" strike="noStrike" cap="none" normalizeH="0" baseline="0" dirty="0" err="1">
                <a:ln>
                  <a:noFill/>
                </a:ln>
                <a:solidFill>
                  <a:srgbClr val="333333"/>
                </a:solidFill>
                <a:effectLst/>
                <a:latin typeface="Arial Unicode MS"/>
                <a:ea typeface="Monaco"/>
              </a:rPr>
              <a:t>inResponseTo</a:t>
            </a:r>
            <a:r>
              <a:rPr kumimoji="0" lang="en-US" altLang="en-US" sz="1600" b="0" i="0" u="none" strike="noStrike" cap="none" normalizeH="0" baseline="0" dirty="0">
                <a:ln>
                  <a:noFill/>
                </a:ln>
                <a:solidFill>
                  <a:srgbClr val="333333"/>
                </a:solidFill>
                <a:effectLst/>
                <a:latin typeface="Arial Unicode MS"/>
                <a:ea typeface="Monaco"/>
              </a:rPr>
              <a:t>": 4, "</a:t>
            </a:r>
            <a:r>
              <a:rPr kumimoji="0" lang="en-US" altLang="en-US" sz="1600" b="0" i="0" u="none" strike="noStrike" cap="none" normalizeH="0" baseline="0" dirty="0" err="1">
                <a:ln>
                  <a:noFill/>
                </a:ln>
                <a:solidFill>
                  <a:srgbClr val="333333"/>
                </a:solidFill>
                <a:effectLst/>
                <a:latin typeface="Arial Unicode MS"/>
                <a:ea typeface="Monaco"/>
              </a:rPr>
              <a:t>senderLocation</a:t>
            </a:r>
            <a:r>
              <a:rPr kumimoji="0" lang="en-US" altLang="en-US" sz="1600" b="0" i="0" u="none" strike="noStrike" cap="none" normalizeH="0" baseline="0" dirty="0">
                <a:ln>
                  <a:noFill/>
                </a:ln>
                <a:solidFill>
                  <a:srgbClr val="333333"/>
                </a:solidFill>
                <a:effectLst/>
                <a:latin typeface="Arial Unicode MS"/>
                <a:ea typeface="Monaco"/>
              </a:rPr>
              <a:t>": [41.66, 80.87], "message": " dislike x-phone its touch-screen is horrible" } }, { "m": { "</a:t>
            </a:r>
            <a:r>
              <a:rPr kumimoji="0" lang="en-US" altLang="en-US" sz="1600" b="0" i="0" u="none" strike="noStrike" cap="none" normalizeH="0" baseline="0" dirty="0" err="1">
                <a:ln>
                  <a:noFill/>
                </a:ln>
                <a:solidFill>
                  <a:srgbClr val="333333"/>
                </a:solidFill>
                <a:effectLst/>
                <a:latin typeface="Arial Unicode MS"/>
                <a:ea typeface="Monaco"/>
              </a:rPr>
              <a:t>messageId</a:t>
            </a:r>
            <a:r>
              <a:rPr kumimoji="0" lang="en-US" altLang="en-US" sz="1600" b="0" i="0" u="none" strike="noStrike" cap="none" normalizeH="0" baseline="0" dirty="0">
                <a:ln>
                  <a:noFill/>
                </a:ln>
                <a:solidFill>
                  <a:srgbClr val="333333"/>
                </a:solidFill>
                <a:effectLst/>
                <a:latin typeface="Arial Unicode MS"/>
                <a:ea typeface="Monaco"/>
              </a:rPr>
              <a:t>": 4, "</a:t>
            </a:r>
            <a:r>
              <a:rPr kumimoji="0" lang="en-US" altLang="en-US" sz="1600" b="0" i="0" u="none" strike="noStrike" cap="none" normalizeH="0" baseline="0" dirty="0" err="1">
                <a:ln>
                  <a:noFill/>
                </a:ln>
                <a:solidFill>
                  <a:srgbClr val="333333"/>
                </a:solidFill>
                <a:effectLst/>
                <a:latin typeface="Arial Unicode MS"/>
                <a:ea typeface="Monaco"/>
              </a:rPr>
              <a:t>authorId</a:t>
            </a:r>
            <a:r>
              <a:rPr kumimoji="0" lang="en-US" altLang="en-US" sz="1600" b="0" i="0" u="none" strike="noStrike" cap="none" normalizeH="0" baseline="0" dirty="0">
                <a:ln>
                  <a:noFill/>
                </a:ln>
                <a:solidFill>
                  <a:srgbClr val="333333"/>
                </a:solidFill>
                <a:effectLst/>
                <a:latin typeface="Arial Unicode MS"/>
                <a:ea typeface="Monaco"/>
              </a:rPr>
              <a:t>": 1, "</a:t>
            </a:r>
            <a:r>
              <a:rPr kumimoji="0" lang="en-US" altLang="en-US" sz="1600" b="0" i="0" u="none" strike="noStrike" cap="none" normalizeH="0" baseline="0" dirty="0" err="1">
                <a:ln>
                  <a:noFill/>
                </a:ln>
                <a:solidFill>
                  <a:srgbClr val="333333"/>
                </a:solidFill>
                <a:effectLst/>
                <a:latin typeface="Arial Unicode MS"/>
                <a:ea typeface="Monaco"/>
              </a:rPr>
              <a:t>inResponseTo</a:t>
            </a:r>
            <a:r>
              <a:rPr kumimoji="0" lang="en-US" altLang="en-US" sz="1600" b="0" i="0" u="none" strike="noStrike" cap="none" normalizeH="0" baseline="0" dirty="0">
                <a:ln>
                  <a:noFill/>
                </a:ln>
                <a:solidFill>
                  <a:srgbClr val="333333"/>
                </a:solidFill>
                <a:effectLst/>
                <a:latin typeface="Arial Unicode MS"/>
                <a:ea typeface="Monaco"/>
              </a:rPr>
              <a:t>": 2, "</a:t>
            </a:r>
            <a:r>
              <a:rPr kumimoji="0" lang="en-US" altLang="en-US" sz="1600" b="0" i="0" u="none" strike="noStrike" cap="none" normalizeH="0" baseline="0" dirty="0" err="1">
                <a:ln>
                  <a:noFill/>
                </a:ln>
                <a:solidFill>
                  <a:srgbClr val="333333"/>
                </a:solidFill>
                <a:effectLst/>
                <a:latin typeface="Arial Unicode MS"/>
                <a:ea typeface="Monaco"/>
              </a:rPr>
              <a:t>senderLocation</a:t>
            </a:r>
            <a:r>
              <a:rPr kumimoji="0" lang="en-US" altLang="en-US" sz="1600" b="0" i="0" u="none" strike="noStrike" cap="none" normalizeH="0" baseline="0" dirty="0">
                <a:ln>
                  <a:noFill/>
                </a:ln>
                <a:solidFill>
                  <a:srgbClr val="333333"/>
                </a:solidFill>
                <a:effectLst/>
                <a:latin typeface="Arial Unicode MS"/>
                <a:ea typeface="Monaco"/>
              </a:rPr>
              <a:t>": [37.73, 97.04], "message": " can't stand </a:t>
            </a:r>
            <a:r>
              <a:rPr kumimoji="0" lang="en-US" altLang="en-US" sz="1600" b="0" i="0" u="none" strike="noStrike" cap="none" normalizeH="0" baseline="0" dirty="0" err="1">
                <a:ln>
                  <a:noFill/>
                </a:ln>
                <a:solidFill>
                  <a:srgbClr val="333333"/>
                </a:solidFill>
                <a:effectLst/>
                <a:latin typeface="Arial Unicode MS"/>
                <a:ea typeface="Monaco"/>
              </a:rPr>
              <a:t>acast</a:t>
            </a:r>
            <a:r>
              <a:rPr kumimoji="0" lang="en-US" altLang="en-US" sz="1600" b="0" i="0" u="none" strike="noStrike" cap="none" normalizeH="0" baseline="0" dirty="0">
                <a:ln>
                  <a:noFill/>
                </a:ln>
                <a:solidFill>
                  <a:srgbClr val="333333"/>
                </a:solidFill>
                <a:effectLst/>
                <a:latin typeface="Arial Unicode MS"/>
                <a:ea typeface="Monaco"/>
              </a:rPr>
              <a:t> the network is horrible:(" } } ]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333333"/>
              </a:solidFill>
              <a:latin typeface="Arial Unicode MS"/>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Unicode MS"/>
                <a:ea typeface="Monaco"/>
              </a:rPr>
              <a:t>{ "</a:t>
            </a:r>
            <a:r>
              <a:rPr kumimoji="0" lang="en-US" altLang="en-US" sz="1600" b="0" i="0" u="none" strike="noStrike" cap="none" normalizeH="0" baseline="0" dirty="0" err="1">
                <a:ln>
                  <a:noFill/>
                </a:ln>
                <a:solidFill>
                  <a:srgbClr val="333333"/>
                </a:solidFill>
                <a:effectLst/>
                <a:latin typeface="Arial Unicode MS"/>
                <a:ea typeface="Monaco"/>
              </a:rPr>
              <a:t>uid</a:t>
            </a:r>
            <a:r>
              <a:rPr kumimoji="0" lang="en-US" altLang="en-US" sz="1600" b="0" i="0" u="none" strike="noStrike" cap="none" normalizeH="0" baseline="0" dirty="0">
                <a:ln>
                  <a:noFill/>
                </a:ln>
                <a:solidFill>
                  <a:srgbClr val="333333"/>
                </a:solidFill>
                <a:effectLst/>
                <a:latin typeface="Arial Unicode MS"/>
                <a:ea typeface="Monaco"/>
              </a:rPr>
              <a:t>": 2, "$1": [ { "m": { "</a:t>
            </a:r>
            <a:r>
              <a:rPr kumimoji="0" lang="en-US" altLang="en-US" sz="1600" b="0" i="0" u="none" strike="noStrike" cap="none" normalizeH="0" baseline="0" dirty="0" err="1">
                <a:ln>
                  <a:noFill/>
                </a:ln>
                <a:solidFill>
                  <a:srgbClr val="333333"/>
                </a:solidFill>
                <a:effectLst/>
                <a:latin typeface="Arial Unicode MS"/>
                <a:ea typeface="Monaco"/>
              </a:rPr>
              <a:t>messageId</a:t>
            </a:r>
            <a:r>
              <a:rPr kumimoji="0" lang="en-US" altLang="en-US" sz="1600" b="0" i="0" u="none" strike="noStrike" cap="none" normalizeH="0" baseline="0" dirty="0">
                <a:ln>
                  <a:noFill/>
                </a:ln>
                <a:solidFill>
                  <a:srgbClr val="333333"/>
                </a:solidFill>
                <a:effectLst/>
                <a:latin typeface="Arial Unicode MS"/>
                <a:ea typeface="Monaco"/>
              </a:rPr>
              <a:t>": 6, "</a:t>
            </a:r>
            <a:r>
              <a:rPr kumimoji="0" lang="en-US" altLang="en-US" sz="1600" b="0" i="0" u="none" strike="noStrike" cap="none" normalizeH="0" baseline="0" dirty="0" err="1">
                <a:ln>
                  <a:noFill/>
                </a:ln>
                <a:solidFill>
                  <a:srgbClr val="333333"/>
                </a:solidFill>
                <a:effectLst/>
                <a:latin typeface="Arial Unicode MS"/>
                <a:ea typeface="Monaco"/>
              </a:rPr>
              <a:t>authorId</a:t>
            </a:r>
            <a:r>
              <a:rPr kumimoji="0" lang="en-US" altLang="en-US" sz="1600" b="0" i="0" u="none" strike="noStrike" cap="none" normalizeH="0" baseline="0" dirty="0">
                <a:ln>
                  <a:noFill/>
                </a:ln>
                <a:solidFill>
                  <a:srgbClr val="333333"/>
                </a:solidFill>
                <a:effectLst/>
                <a:latin typeface="Arial Unicode MS"/>
                <a:ea typeface="Monaco"/>
              </a:rPr>
              <a:t>": 2, "</a:t>
            </a:r>
            <a:r>
              <a:rPr kumimoji="0" lang="en-US" altLang="en-US" sz="1600" b="0" i="0" u="none" strike="noStrike" cap="none" normalizeH="0" baseline="0" dirty="0" err="1">
                <a:ln>
                  <a:noFill/>
                </a:ln>
                <a:solidFill>
                  <a:srgbClr val="333333"/>
                </a:solidFill>
                <a:effectLst/>
                <a:latin typeface="Arial Unicode MS"/>
                <a:ea typeface="Monaco"/>
              </a:rPr>
              <a:t>inResponseTo</a:t>
            </a:r>
            <a:r>
              <a:rPr kumimoji="0" lang="en-US" altLang="en-US" sz="1600" b="0" i="0" u="none" strike="noStrike" cap="none" normalizeH="0" baseline="0" dirty="0">
                <a:ln>
                  <a:noFill/>
                </a:ln>
                <a:solidFill>
                  <a:srgbClr val="333333"/>
                </a:solidFill>
                <a:effectLst/>
                <a:latin typeface="Arial Unicode MS"/>
                <a:ea typeface="Monaco"/>
              </a:rPr>
              <a:t>": 1, "</a:t>
            </a:r>
            <a:r>
              <a:rPr kumimoji="0" lang="en-US" altLang="en-US" sz="1600" b="0" i="0" u="none" strike="noStrike" cap="none" normalizeH="0" baseline="0" dirty="0" err="1">
                <a:ln>
                  <a:noFill/>
                </a:ln>
                <a:solidFill>
                  <a:srgbClr val="333333"/>
                </a:solidFill>
                <a:effectLst/>
                <a:latin typeface="Arial Unicode MS"/>
                <a:ea typeface="Monaco"/>
              </a:rPr>
              <a:t>senderLocation</a:t>
            </a:r>
            <a:r>
              <a:rPr kumimoji="0" lang="en-US" altLang="en-US" sz="1600" b="0" i="0" u="none" strike="noStrike" cap="none" normalizeH="0" baseline="0" dirty="0">
                <a:ln>
                  <a:noFill/>
                </a:ln>
                <a:solidFill>
                  <a:srgbClr val="333333"/>
                </a:solidFill>
                <a:effectLst/>
                <a:latin typeface="Arial Unicode MS"/>
                <a:ea typeface="Monaco"/>
              </a:rPr>
              <a:t>": [31.5, 75.56], "message": " like product-z its platform is mind-blowing" } }, { "m": { "</a:t>
            </a:r>
            <a:r>
              <a:rPr kumimoji="0" lang="en-US" altLang="en-US" sz="1600" b="0" i="0" u="none" strike="noStrike" cap="none" normalizeH="0" baseline="0" dirty="0" err="1">
                <a:ln>
                  <a:noFill/>
                </a:ln>
                <a:solidFill>
                  <a:srgbClr val="333333"/>
                </a:solidFill>
                <a:effectLst/>
                <a:latin typeface="Arial Unicode MS"/>
                <a:ea typeface="Monaco"/>
              </a:rPr>
              <a:t>messageId</a:t>
            </a:r>
            <a:r>
              <a:rPr kumimoji="0" lang="en-US" altLang="en-US" sz="1600" b="0" i="0" u="none" strike="noStrike" cap="none" normalizeH="0" baseline="0" dirty="0">
                <a:ln>
                  <a:noFill/>
                </a:ln>
                <a:solidFill>
                  <a:srgbClr val="333333"/>
                </a:solidFill>
                <a:effectLst/>
                <a:latin typeface="Arial Unicode MS"/>
                <a:ea typeface="Monaco"/>
              </a:rPr>
              <a:t>": 3, "</a:t>
            </a:r>
            <a:r>
              <a:rPr kumimoji="0" lang="en-US" altLang="en-US" sz="1600" b="0" i="0" u="none" strike="noStrike" cap="none" normalizeH="0" baseline="0" dirty="0" err="1">
                <a:ln>
                  <a:noFill/>
                </a:ln>
                <a:solidFill>
                  <a:srgbClr val="333333"/>
                </a:solidFill>
                <a:effectLst/>
                <a:latin typeface="Arial Unicode MS"/>
                <a:ea typeface="Monaco"/>
              </a:rPr>
              <a:t>authorId</a:t>
            </a:r>
            <a:r>
              <a:rPr kumimoji="0" lang="en-US" altLang="en-US" sz="1600" b="0" i="0" u="none" strike="noStrike" cap="none" normalizeH="0" baseline="0" dirty="0">
                <a:ln>
                  <a:noFill/>
                </a:ln>
                <a:solidFill>
                  <a:srgbClr val="333333"/>
                </a:solidFill>
                <a:effectLst/>
                <a:latin typeface="Arial Unicode MS"/>
                <a:ea typeface="Monaco"/>
              </a:rPr>
              <a:t>": 2, "</a:t>
            </a:r>
            <a:r>
              <a:rPr kumimoji="0" lang="en-US" altLang="en-US" sz="1600" b="0" i="0" u="none" strike="noStrike" cap="none" normalizeH="0" baseline="0" dirty="0" err="1">
                <a:ln>
                  <a:noFill/>
                </a:ln>
                <a:solidFill>
                  <a:srgbClr val="333333"/>
                </a:solidFill>
                <a:effectLst/>
                <a:latin typeface="Arial Unicode MS"/>
                <a:ea typeface="Monaco"/>
              </a:rPr>
              <a:t>inResponseTo</a:t>
            </a:r>
            <a:r>
              <a:rPr kumimoji="0" lang="en-US" altLang="en-US" sz="1600" b="0" i="0" u="none" strike="noStrike" cap="none" normalizeH="0" baseline="0" dirty="0">
                <a:ln>
                  <a:noFill/>
                </a:ln>
                <a:solidFill>
                  <a:srgbClr val="333333"/>
                </a:solidFill>
                <a:effectLst/>
                <a:latin typeface="Arial Unicode MS"/>
                <a:ea typeface="Monaco"/>
              </a:rPr>
              <a:t>": 4, "</a:t>
            </a:r>
            <a:r>
              <a:rPr kumimoji="0" lang="en-US" altLang="en-US" sz="1600" b="0" i="0" u="none" strike="noStrike" cap="none" normalizeH="0" baseline="0" dirty="0" err="1">
                <a:ln>
                  <a:noFill/>
                </a:ln>
                <a:solidFill>
                  <a:srgbClr val="333333"/>
                </a:solidFill>
                <a:effectLst/>
                <a:latin typeface="Arial Unicode MS"/>
                <a:ea typeface="Monaco"/>
              </a:rPr>
              <a:t>senderLocation</a:t>
            </a:r>
            <a:r>
              <a:rPr kumimoji="0" lang="en-US" altLang="en-US" sz="1600" b="0" i="0" u="none" strike="noStrike" cap="none" normalizeH="0" baseline="0" dirty="0">
                <a:ln>
                  <a:noFill/>
                </a:ln>
                <a:solidFill>
                  <a:srgbClr val="333333"/>
                </a:solidFill>
                <a:effectLst/>
                <a:latin typeface="Arial Unicode MS"/>
                <a:ea typeface="Monaco"/>
              </a:rPr>
              <a:t>": [48.09, 81.01], "message": " like product-y the plan is amazing" } } ]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333333"/>
              </a:solidFill>
              <a:latin typeface="Arial Unicode MS"/>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333333"/>
              </a:solidFill>
              <a:effectLst/>
              <a:latin typeface="Arial Unicode MS"/>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Unicode MS"/>
                <a:ea typeface="Monaco"/>
              </a:rPr>
              <a:t>{ "</a:t>
            </a:r>
            <a:r>
              <a:rPr kumimoji="0" lang="en-US" altLang="en-US" sz="1600" b="0" i="0" u="none" strike="noStrike" cap="none" normalizeH="0" baseline="0" dirty="0" err="1">
                <a:ln>
                  <a:noFill/>
                </a:ln>
                <a:solidFill>
                  <a:srgbClr val="333333"/>
                </a:solidFill>
                <a:effectLst/>
                <a:latin typeface="Arial Unicode MS"/>
                <a:ea typeface="Monaco"/>
              </a:rPr>
              <a:t>uid</a:t>
            </a:r>
            <a:r>
              <a:rPr kumimoji="0" lang="en-US" altLang="en-US" sz="1600" b="0" i="0" u="none" strike="noStrike" cap="none" normalizeH="0" baseline="0" dirty="0">
                <a:ln>
                  <a:noFill/>
                </a:ln>
                <a:solidFill>
                  <a:srgbClr val="333333"/>
                </a:solidFill>
                <a:effectLst/>
                <a:latin typeface="Arial Unicode MS"/>
                <a:ea typeface="Monaco"/>
              </a:rPr>
              <a:t>": 3, "$1": [ { "m": { "</a:t>
            </a:r>
            <a:r>
              <a:rPr kumimoji="0" lang="en-US" altLang="en-US" sz="1600" b="0" i="0" u="none" strike="noStrike" cap="none" normalizeH="0" baseline="0" dirty="0" err="1">
                <a:ln>
                  <a:noFill/>
                </a:ln>
                <a:solidFill>
                  <a:srgbClr val="333333"/>
                </a:solidFill>
                <a:effectLst/>
                <a:latin typeface="Arial Unicode MS"/>
                <a:ea typeface="Monaco"/>
              </a:rPr>
              <a:t>messageId</a:t>
            </a:r>
            <a:r>
              <a:rPr kumimoji="0" lang="en-US" altLang="en-US" sz="1600" b="0" i="0" u="none" strike="noStrike" cap="none" normalizeH="0" baseline="0" dirty="0">
                <a:ln>
                  <a:noFill/>
                </a:ln>
                <a:solidFill>
                  <a:srgbClr val="333333"/>
                </a:solidFill>
                <a:effectLst/>
                <a:latin typeface="Arial Unicode MS"/>
                <a:ea typeface="Monaco"/>
              </a:rPr>
              <a:t>": 9, "</a:t>
            </a:r>
            <a:r>
              <a:rPr kumimoji="0" lang="en-US" altLang="en-US" sz="1600" b="0" i="0" u="none" strike="noStrike" cap="none" normalizeH="0" baseline="0" dirty="0" err="1">
                <a:ln>
                  <a:noFill/>
                </a:ln>
                <a:solidFill>
                  <a:srgbClr val="333333"/>
                </a:solidFill>
                <a:effectLst/>
                <a:latin typeface="Arial Unicode MS"/>
                <a:ea typeface="Monaco"/>
              </a:rPr>
              <a:t>authorId</a:t>
            </a:r>
            <a:r>
              <a:rPr kumimoji="0" lang="en-US" altLang="en-US" sz="1600" b="0" i="0" u="none" strike="noStrike" cap="none" normalizeH="0" baseline="0" dirty="0">
                <a:ln>
                  <a:noFill/>
                </a:ln>
                <a:solidFill>
                  <a:srgbClr val="333333"/>
                </a:solidFill>
                <a:effectLst/>
                <a:latin typeface="Arial Unicode MS"/>
                <a:ea typeface="Monaco"/>
              </a:rPr>
              <a:t>": 3, "</a:t>
            </a:r>
            <a:r>
              <a:rPr kumimoji="0" lang="en-US" altLang="en-US" sz="1600" b="0" i="0" u="none" strike="noStrike" cap="none" normalizeH="0" baseline="0" dirty="0" err="1">
                <a:ln>
                  <a:noFill/>
                </a:ln>
                <a:solidFill>
                  <a:srgbClr val="333333"/>
                </a:solidFill>
                <a:effectLst/>
                <a:latin typeface="Arial Unicode MS"/>
                <a:ea typeface="Monaco"/>
              </a:rPr>
              <a:t>inResponseTo</a:t>
            </a:r>
            <a:r>
              <a:rPr kumimoji="0" lang="en-US" altLang="en-US" sz="1600" b="0" i="0" u="none" strike="noStrike" cap="none" normalizeH="0" baseline="0" dirty="0">
                <a:ln>
                  <a:noFill/>
                </a:ln>
                <a:solidFill>
                  <a:srgbClr val="333333"/>
                </a:solidFill>
                <a:effectLst/>
                <a:latin typeface="Arial Unicode MS"/>
                <a:ea typeface="Monaco"/>
              </a:rPr>
              <a:t>": 12, "</a:t>
            </a:r>
            <a:r>
              <a:rPr kumimoji="0" lang="en-US" altLang="en-US" sz="1600" b="0" i="0" u="none" strike="noStrike" cap="none" normalizeH="0" baseline="0" dirty="0" err="1">
                <a:ln>
                  <a:noFill/>
                </a:ln>
                <a:solidFill>
                  <a:srgbClr val="333333"/>
                </a:solidFill>
                <a:effectLst/>
                <a:latin typeface="Arial Unicode MS"/>
                <a:ea typeface="Monaco"/>
              </a:rPr>
              <a:t>senderLocation</a:t>
            </a:r>
            <a:r>
              <a:rPr kumimoji="0" lang="en-US" altLang="en-US" sz="1600" b="0" i="0" u="none" strike="noStrike" cap="none" normalizeH="0" baseline="0" dirty="0">
                <a:ln>
                  <a:noFill/>
                </a:ln>
                <a:solidFill>
                  <a:srgbClr val="333333"/>
                </a:solidFill>
                <a:effectLst/>
                <a:latin typeface="Arial Unicode MS"/>
                <a:ea typeface="Monaco"/>
              </a:rPr>
              <a:t>": [34.45, 96.48], "message": " love </a:t>
            </a:r>
            <a:r>
              <a:rPr kumimoji="0" lang="en-US" altLang="en-US" sz="1600" b="0" i="0" u="none" strike="noStrike" cap="none" normalizeH="0" baseline="0" dirty="0" err="1">
                <a:ln>
                  <a:noFill/>
                </a:ln>
                <a:solidFill>
                  <a:srgbClr val="333333"/>
                </a:solidFill>
                <a:effectLst/>
                <a:latin typeface="Arial Unicode MS"/>
                <a:ea typeface="Monaco"/>
              </a:rPr>
              <a:t>ccast</a:t>
            </a:r>
            <a:r>
              <a:rPr kumimoji="0" lang="en-US" altLang="en-US" sz="1600" b="0" i="0" u="none" strike="noStrike" cap="none" normalizeH="0" baseline="0" dirty="0">
                <a:ln>
                  <a:noFill/>
                </a:ln>
                <a:solidFill>
                  <a:srgbClr val="333333"/>
                </a:solidFill>
                <a:effectLst/>
                <a:latin typeface="Arial Unicode MS"/>
                <a:ea typeface="Monaco"/>
              </a:rPr>
              <a:t> its wireless is good" } }, { "m": { "</a:t>
            </a:r>
            <a:r>
              <a:rPr kumimoji="0" lang="en-US" altLang="en-US" sz="1600" b="0" i="0" u="none" strike="noStrike" cap="none" normalizeH="0" baseline="0" dirty="0" err="1">
                <a:ln>
                  <a:noFill/>
                </a:ln>
                <a:solidFill>
                  <a:srgbClr val="333333"/>
                </a:solidFill>
                <a:effectLst/>
                <a:latin typeface="Arial Unicode MS"/>
                <a:ea typeface="Monaco"/>
              </a:rPr>
              <a:t>messageId</a:t>
            </a:r>
            <a:r>
              <a:rPr kumimoji="0" lang="en-US" altLang="en-US" sz="1600" b="0" i="0" u="none" strike="noStrike" cap="none" normalizeH="0" baseline="0" dirty="0">
                <a:ln>
                  <a:noFill/>
                </a:ln>
                <a:solidFill>
                  <a:srgbClr val="333333"/>
                </a:solidFill>
                <a:effectLst/>
                <a:latin typeface="Arial Unicode MS"/>
                <a:ea typeface="Monaco"/>
              </a:rPr>
              <a:t>": 1, "</a:t>
            </a:r>
            <a:r>
              <a:rPr kumimoji="0" lang="en-US" altLang="en-US" sz="1600" b="0" i="0" u="none" strike="noStrike" cap="none" normalizeH="0" baseline="0" dirty="0" err="1">
                <a:ln>
                  <a:noFill/>
                </a:ln>
                <a:solidFill>
                  <a:srgbClr val="333333"/>
                </a:solidFill>
                <a:effectLst/>
                <a:latin typeface="Arial Unicode MS"/>
                <a:ea typeface="Monaco"/>
              </a:rPr>
              <a:t>authorId</a:t>
            </a:r>
            <a:r>
              <a:rPr kumimoji="0" lang="en-US" altLang="en-US" sz="1600" b="0" i="0" u="none" strike="noStrike" cap="none" normalizeH="0" baseline="0" dirty="0">
                <a:ln>
                  <a:noFill/>
                </a:ln>
                <a:solidFill>
                  <a:srgbClr val="333333"/>
                </a:solidFill>
                <a:effectLst/>
                <a:latin typeface="Arial Unicode MS"/>
                <a:ea typeface="Monaco"/>
              </a:rPr>
              <a:t>": 3, "</a:t>
            </a:r>
            <a:r>
              <a:rPr kumimoji="0" lang="en-US" altLang="en-US" sz="1600" b="0" i="0" u="none" strike="noStrike" cap="none" normalizeH="0" baseline="0" dirty="0" err="1">
                <a:ln>
                  <a:noFill/>
                </a:ln>
                <a:solidFill>
                  <a:srgbClr val="333333"/>
                </a:solidFill>
                <a:effectLst/>
                <a:latin typeface="Arial Unicode MS"/>
                <a:ea typeface="Monaco"/>
              </a:rPr>
              <a:t>inResponseTo</a:t>
            </a:r>
            <a:r>
              <a:rPr kumimoji="0" lang="en-US" altLang="en-US" sz="1600" b="0" i="0" u="none" strike="noStrike" cap="none" normalizeH="0" baseline="0" dirty="0">
                <a:ln>
                  <a:noFill/>
                </a:ln>
                <a:solidFill>
                  <a:srgbClr val="333333"/>
                </a:solidFill>
                <a:effectLst/>
                <a:latin typeface="Arial Unicode MS"/>
                <a:ea typeface="Monaco"/>
              </a:rPr>
              <a:t>": 2, "</a:t>
            </a:r>
            <a:r>
              <a:rPr kumimoji="0" lang="en-US" altLang="en-US" sz="1600" b="0" i="0" u="none" strike="noStrike" cap="none" normalizeH="0" baseline="0" dirty="0" err="1">
                <a:ln>
                  <a:noFill/>
                </a:ln>
                <a:solidFill>
                  <a:srgbClr val="333333"/>
                </a:solidFill>
                <a:effectLst/>
                <a:latin typeface="Arial Unicode MS"/>
                <a:ea typeface="Monaco"/>
              </a:rPr>
              <a:t>senderLocation</a:t>
            </a:r>
            <a:r>
              <a:rPr kumimoji="0" lang="en-US" altLang="en-US" sz="1600" b="0" i="0" u="none" strike="noStrike" cap="none" normalizeH="0" baseline="0" dirty="0">
                <a:ln>
                  <a:noFill/>
                </a:ln>
                <a:solidFill>
                  <a:srgbClr val="333333"/>
                </a:solidFill>
                <a:effectLst/>
                <a:latin typeface="Arial Unicode MS"/>
                <a:ea typeface="Monaco"/>
              </a:rPr>
              <a:t>": [47.16, 77.75], "message": " love product-b its shortcut-menu is awesome:)" } } ] } </a:t>
            </a:r>
          </a:p>
        </p:txBody>
      </p:sp>
      <p:sp>
        <p:nvSpPr>
          <p:cNvPr id="6" name="Rounded Rectangle 5"/>
          <p:cNvSpPr/>
          <p:nvPr/>
        </p:nvSpPr>
        <p:spPr>
          <a:xfrm>
            <a:off x="6475412" y="582648"/>
            <a:ext cx="533400" cy="255552"/>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7" name="Rounded Rectangle 6"/>
          <p:cNvSpPr/>
          <p:nvPr/>
        </p:nvSpPr>
        <p:spPr>
          <a:xfrm>
            <a:off x="7770812" y="1778000"/>
            <a:ext cx="1219200" cy="330976"/>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Tree>
    <p:extLst>
      <p:ext uri="{BB962C8B-B14F-4D97-AF65-F5344CB8AC3E}">
        <p14:creationId xmlns:p14="http://schemas.microsoft.com/office/powerpoint/2010/main" val="107449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31800"/>
            <a:ext cx="5213513" cy="1168400"/>
          </a:xfrm>
        </p:spPr>
        <p:txBody>
          <a:bodyPr/>
          <a:lstStyle/>
          <a:p>
            <a:r>
              <a:rPr lang="en-US" dirty="0"/>
              <a:t>SQL ++ Query Examples (</a:t>
            </a:r>
            <a:r>
              <a:rPr lang="en-US" dirty="0" err="1"/>
              <a:t>AsterixDB</a:t>
            </a:r>
            <a:r>
              <a:rPr lang="en-US" dirty="0"/>
              <a:t> version)</a:t>
            </a:r>
          </a:p>
        </p:txBody>
      </p:sp>
      <p:sp>
        <p:nvSpPr>
          <p:cNvPr id="3" name="Content Placeholder 2"/>
          <p:cNvSpPr>
            <a:spLocks noGrp="1"/>
          </p:cNvSpPr>
          <p:nvPr>
            <p:ph idx="1"/>
          </p:nvPr>
        </p:nvSpPr>
        <p:spPr>
          <a:xfrm>
            <a:off x="836612" y="1778000"/>
            <a:ext cx="9751060" cy="4267200"/>
          </a:xfrm>
        </p:spPr>
        <p:txBody>
          <a:bodyPr>
            <a:normAutofit/>
          </a:bodyPr>
          <a:lstStyle/>
          <a:p>
            <a:r>
              <a:rPr lang="en-US" dirty="0"/>
              <a:t>Grouping without aggregation</a:t>
            </a:r>
          </a:p>
          <a:p>
            <a:pPr lvl="1"/>
            <a:r>
              <a:rPr lang="en-US" dirty="0"/>
              <a:t>SELECT *</a:t>
            </a:r>
          </a:p>
          <a:p>
            <a:pPr lvl="1"/>
            <a:r>
              <a:rPr lang="en-US" dirty="0"/>
              <a:t>FROM </a:t>
            </a:r>
            <a:r>
              <a:rPr lang="en-US" dirty="0" err="1"/>
              <a:t>GleambookMessages</a:t>
            </a:r>
            <a:r>
              <a:rPr lang="en-US" dirty="0"/>
              <a:t> m</a:t>
            </a:r>
          </a:p>
          <a:p>
            <a:pPr lvl="1"/>
            <a:r>
              <a:rPr lang="en-US" dirty="0"/>
              <a:t>GROUP BY </a:t>
            </a:r>
            <a:r>
              <a:rPr lang="en-US" dirty="0" err="1"/>
              <a:t>m.authorId</a:t>
            </a:r>
            <a:r>
              <a:rPr lang="en-US" dirty="0"/>
              <a:t> AS </a:t>
            </a:r>
            <a:r>
              <a:rPr lang="en-US" dirty="0" err="1"/>
              <a:t>uid</a:t>
            </a:r>
            <a:r>
              <a:rPr lang="en-US" dirty="0"/>
              <a:t>  </a:t>
            </a:r>
          </a:p>
          <a:p>
            <a:pPr lvl="1"/>
            <a:r>
              <a:rPr lang="en-US" dirty="0"/>
              <a:t>GROUP AS </a:t>
            </a:r>
            <a:r>
              <a:rPr lang="en-US" dirty="0" err="1"/>
              <a:t>msgs</a:t>
            </a:r>
            <a:endParaRPr lang="en-US" dirty="0"/>
          </a:p>
          <a:p>
            <a:pPr lvl="1"/>
            <a:r>
              <a:rPr lang="en-US" dirty="0"/>
              <a:t>ORDER BY </a:t>
            </a:r>
            <a:r>
              <a:rPr lang="en-US" dirty="0" err="1"/>
              <a:t>uid</a:t>
            </a:r>
            <a:r>
              <a:rPr lang="en-US" dirty="0"/>
              <a:t>;</a:t>
            </a:r>
          </a:p>
          <a:p>
            <a:pPr lvl="1"/>
            <a:endParaRPr lang="en-US" dirty="0"/>
          </a:p>
          <a:p>
            <a:pPr marL="301752" lvl="1" indent="0">
              <a:buNone/>
            </a:pPr>
            <a:endParaRPr lang="en-US" dirty="0"/>
          </a:p>
        </p:txBody>
      </p:sp>
      <p:sp>
        <p:nvSpPr>
          <p:cNvPr id="5" name="Rectangle 1"/>
          <p:cNvSpPr>
            <a:spLocks noChangeArrowheads="1"/>
          </p:cNvSpPr>
          <p:nvPr/>
        </p:nvSpPr>
        <p:spPr bwMode="auto">
          <a:xfrm>
            <a:off x="5712142" y="430248"/>
            <a:ext cx="6191097" cy="646585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Unicode MS"/>
                <a:ea typeface="Monaco"/>
              </a:rPr>
              <a:t>{ "</a:t>
            </a:r>
            <a:r>
              <a:rPr kumimoji="0" lang="en-US" altLang="en-US" sz="1600" b="0" i="0" u="none" strike="noStrike" cap="none" normalizeH="0" baseline="0" dirty="0" err="1">
                <a:ln>
                  <a:noFill/>
                </a:ln>
                <a:solidFill>
                  <a:srgbClr val="333333"/>
                </a:solidFill>
                <a:effectLst/>
                <a:latin typeface="Arial Unicode MS"/>
                <a:ea typeface="Monaco"/>
              </a:rPr>
              <a:t>uid</a:t>
            </a:r>
            <a:r>
              <a:rPr kumimoji="0" lang="en-US" altLang="en-US" sz="1600" b="0" i="0" u="none" strike="noStrike" cap="none" normalizeH="0" baseline="0" dirty="0">
                <a:ln>
                  <a:noFill/>
                </a:ln>
                <a:solidFill>
                  <a:srgbClr val="333333"/>
                </a:solidFill>
                <a:effectLst/>
                <a:latin typeface="Arial Unicode MS"/>
                <a:ea typeface="Monaco"/>
              </a:rPr>
              <a:t>": 1, “</a:t>
            </a:r>
            <a:r>
              <a:rPr kumimoji="0" lang="en-US" altLang="en-US" sz="1600" b="0" i="0" u="none" strike="noStrike" cap="none" normalizeH="0" baseline="0" dirty="0" err="1">
                <a:ln>
                  <a:noFill/>
                </a:ln>
                <a:solidFill>
                  <a:srgbClr val="333333"/>
                </a:solidFill>
                <a:effectLst/>
                <a:latin typeface="Arial Unicode MS"/>
                <a:ea typeface="Monaco"/>
              </a:rPr>
              <a:t>msgs</a:t>
            </a:r>
            <a:r>
              <a:rPr kumimoji="0" lang="en-US" altLang="en-US" sz="1600" b="0" i="0" u="none" strike="noStrike" cap="none" normalizeH="0" baseline="0" dirty="0">
                <a:ln>
                  <a:noFill/>
                </a:ln>
                <a:solidFill>
                  <a:srgbClr val="333333"/>
                </a:solidFill>
                <a:effectLst/>
                <a:latin typeface="Arial Unicode MS"/>
                <a:ea typeface="Monaco"/>
              </a:rPr>
              <a:t>": [ </a:t>
            </a:r>
            <a:r>
              <a:rPr kumimoji="0" lang="en-US" altLang="en-US" sz="1600" b="0" i="0" u="none" strike="noStrike" cap="none" normalizeH="0" baseline="0">
                <a:ln>
                  <a:noFill/>
                </a:ln>
                <a:solidFill>
                  <a:srgbClr val="333333"/>
                </a:solidFill>
                <a:effectLst/>
                <a:latin typeface="Arial Unicode MS"/>
                <a:ea typeface="Monaco"/>
              </a:rPr>
              <a:t>{ "m": </a:t>
            </a:r>
            <a:r>
              <a:rPr kumimoji="0" lang="en-US" altLang="en-US" sz="1600" b="0" i="0" u="none" strike="noStrike" cap="none" normalizeH="0" baseline="0" dirty="0">
                <a:ln>
                  <a:noFill/>
                </a:ln>
                <a:solidFill>
                  <a:srgbClr val="333333"/>
                </a:solidFill>
                <a:effectLst/>
                <a:latin typeface="Arial Unicode MS"/>
                <a:ea typeface="Monaco"/>
              </a:rPr>
              <a:t>{ "</a:t>
            </a:r>
            <a:r>
              <a:rPr kumimoji="0" lang="en-US" altLang="en-US" sz="1600" b="0" i="0" u="none" strike="noStrike" cap="none" normalizeH="0" baseline="0" dirty="0" err="1">
                <a:ln>
                  <a:noFill/>
                </a:ln>
                <a:solidFill>
                  <a:srgbClr val="333333"/>
                </a:solidFill>
                <a:effectLst/>
                <a:latin typeface="Arial Unicode MS"/>
                <a:ea typeface="Monaco"/>
              </a:rPr>
              <a:t>messageId</a:t>
            </a:r>
            <a:r>
              <a:rPr kumimoji="0" lang="en-US" altLang="en-US" sz="1600" b="0" i="0" u="none" strike="noStrike" cap="none" normalizeH="0" baseline="0" dirty="0">
                <a:ln>
                  <a:noFill/>
                </a:ln>
                <a:solidFill>
                  <a:srgbClr val="333333"/>
                </a:solidFill>
                <a:effectLst/>
                <a:latin typeface="Arial Unicode MS"/>
                <a:ea typeface="Monaco"/>
              </a:rPr>
              <a:t>": 8, "</a:t>
            </a:r>
            <a:r>
              <a:rPr kumimoji="0" lang="en-US" altLang="en-US" sz="1600" b="0" i="0" u="none" strike="noStrike" cap="none" normalizeH="0" baseline="0" dirty="0" err="1">
                <a:ln>
                  <a:noFill/>
                </a:ln>
                <a:solidFill>
                  <a:srgbClr val="333333"/>
                </a:solidFill>
                <a:effectLst/>
                <a:latin typeface="Arial Unicode MS"/>
                <a:ea typeface="Monaco"/>
              </a:rPr>
              <a:t>authorId</a:t>
            </a:r>
            <a:r>
              <a:rPr kumimoji="0" lang="en-US" altLang="en-US" sz="1600" b="0" i="0" u="none" strike="noStrike" cap="none" normalizeH="0" baseline="0" dirty="0">
                <a:ln>
                  <a:noFill/>
                </a:ln>
                <a:solidFill>
                  <a:srgbClr val="333333"/>
                </a:solidFill>
                <a:effectLst/>
                <a:latin typeface="Arial Unicode MS"/>
                <a:ea typeface="Monaco"/>
              </a:rPr>
              <a:t>": 1, "</a:t>
            </a:r>
            <a:r>
              <a:rPr kumimoji="0" lang="en-US" altLang="en-US" sz="1600" b="0" i="0" u="none" strike="noStrike" cap="none" normalizeH="0" baseline="0" dirty="0" err="1">
                <a:ln>
                  <a:noFill/>
                </a:ln>
                <a:solidFill>
                  <a:srgbClr val="333333"/>
                </a:solidFill>
                <a:effectLst/>
                <a:latin typeface="Arial Unicode MS"/>
                <a:ea typeface="Monaco"/>
              </a:rPr>
              <a:t>inResponseTo</a:t>
            </a:r>
            <a:r>
              <a:rPr kumimoji="0" lang="en-US" altLang="en-US" sz="1600" b="0" i="0" u="none" strike="noStrike" cap="none" normalizeH="0" baseline="0" dirty="0">
                <a:ln>
                  <a:noFill/>
                </a:ln>
                <a:solidFill>
                  <a:srgbClr val="333333"/>
                </a:solidFill>
                <a:effectLst/>
                <a:latin typeface="Arial Unicode MS"/>
                <a:ea typeface="Monaco"/>
              </a:rPr>
              <a:t>": 11, "</a:t>
            </a:r>
            <a:r>
              <a:rPr kumimoji="0" lang="en-US" altLang="en-US" sz="1600" b="0" i="0" u="none" strike="noStrike" cap="none" normalizeH="0" baseline="0" dirty="0" err="1">
                <a:ln>
                  <a:noFill/>
                </a:ln>
                <a:solidFill>
                  <a:srgbClr val="333333"/>
                </a:solidFill>
                <a:effectLst/>
                <a:latin typeface="Arial Unicode MS"/>
                <a:ea typeface="Monaco"/>
              </a:rPr>
              <a:t>senderLocation</a:t>
            </a:r>
            <a:r>
              <a:rPr kumimoji="0" lang="en-US" altLang="en-US" sz="1600" b="0" i="0" u="none" strike="noStrike" cap="none" normalizeH="0" baseline="0" dirty="0">
                <a:ln>
                  <a:noFill/>
                </a:ln>
                <a:solidFill>
                  <a:srgbClr val="333333"/>
                </a:solidFill>
                <a:effectLst/>
                <a:latin typeface="Arial Unicode MS"/>
                <a:ea typeface="Monaco"/>
              </a:rPr>
              <a:t>": [40.33, 80.87], "message": " like </a:t>
            </a:r>
            <a:r>
              <a:rPr kumimoji="0" lang="en-US" altLang="en-US" sz="1600" b="0" i="0" u="none" strike="noStrike" cap="none" normalizeH="0" baseline="0" dirty="0" err="1">
                <a:ln>
                  <a:noFill/>
                </a:ln>
                <a:solidFill>
                  <a:srgbClr val="333333"/>
                </a:solidFill>
                <a:effectLst/>
                <a:latin typeface="Arial Unicode MS"/>
                <a:ea typeface="Monaco"/>
              </a:rPr>
              <a:t>ccast</a:t>
            </a:r>
            <a:r>
              <a:rPr kumimoji="0" lang="en-US" altLang="en-US" sz="1600" b="0" i="0" u="none" strike="noStrike" cap="none" normalizeH="0" baseline="0" dirty="0">
                <a:ln>
                  <a:noFill/>
                </a:ln>
                <a:solidFill>
                  <a:srgbClr val="333333"/>
                </a:solidFill>
                <a:effectLst/>
                <a:latin typeface="Arial Unicode MS"/>
                <a:ea typeface="Monaco"/>
              </a:rPr>
              <a:t> the 3G is awesome:)" } }, </a:t>
            </a:r>
            <a:r>
              <a:rPr kumimoji="0" lang="en-US" altLang="en-US" sz="1600" b="0" i="0" u="none" strike="noStrike" cap="none" normalizeH="0" baseline="0">
                <a:ln>
                  <a:noFill/>
                </a:ln>
                <a:solidFill>
                  <a:srgbClr val="333333"/>
                </a:solidFill>
                <a:effectLst/>
                <a:latin typeface="Arial Unicode MS"/>
                <a:ea typeface="Monaco"/>
              </a:rPr>
              <a:t>{ "m": </a:t>
            </a:r>
            <a:r>
              <a:rPr kumimoji="0" lang="en-US" altLang="en-US" sz="1600" b="0" i="0" u="none" strike="noStrike" cap="none" normalizeH="0" baseline="0" dirty="0">
                <a:ln>
                  <a:noFill/>
                </a:ln>
                <a:solidFill>
                  <a:srgbClr val="333333"/>
                </a:solidFill>
                <a:effectLst/>
                <a:latin typeface="Arial Unicode MS"/>
                <a:ea typeface="Monaco"/>
              </a:rPr>
              <a:t>{ "</a:t>
            </a:r>
            <a:r>
              <a:rPr kumimoji="0" lang="en-US" altLang="en-US" sz="1600" b="0" i="0" u="none" strike="noStrike" cap="none" normalizeH="0" baseline="0" dirty="0" err="1">
                <a:ln>
                  <a:noFill/>
                </a:ln>
                <a:solidFill>
                  <a:srgbClr val="333333"/>
                </a:solidFill>
                <a:effectLst/>
                <a:latin typeface="Arial Unicode MS"/>
                <a:ea typeface="Monaco"/>
              </a:rPr>
              <a:t>messageId</a:t>
            </a:r>
            <a:r>
              <a:rPr kumimoji="0" lang="en-US" altLang="en-US" sz="1600" b="0" i="0" u="none" strike="noStrike" cap="none" normalizeH="0" baseline="0" dirty="0">
                <a:ln>
                  <a:noFill/>
                </a:ln>
                <a:solidFill>
                  <a:srgbClr val="333333"/>
                </a:solidFill>
                <a:effectLst/>
                <a:latin typeface="Arial Unicode MS"/>
                <a:ea typeface="Monaco"/>
              </a:rPr>
              <a:t>": 10, "</a:t>
            </a:r>
            <a:r>
              <a:rPr kumimoji="0" lang="en-US" altLang="en-US" sz="1600" b="0" i="0" u="none" strike="noStrike" cap="none" normalizeH="0" baseline="0" dirty="0" err="1">
                <a:ln>
                  <a:noFill/>
                </a:ln>
                <a:solidFill>
                  <a:srgbClr val="333333"/>
                </a:solidFill>
                <a:effectLst/>
                <a:latin typeface="Arial Unicode MS"/>
                <a:ea typeface="Monaco"/>
              </a:rPr>
              <a:t>authorId</a:t>
            </a:r>
            <a:r>
              <a:rPr kumimoji="0" lang="en-US" altLang="en-US" sz="1600" b="0" i="0" u="none" strike="noStrike" cap="none" normalizeH="0" baseline="0" dirty="0">
                <a:ln>
                  <a:noFill/>
                </a:ln>
                <a:solidFill>
                  <a:srgbClr val="333333"/>
                </a:solidFill>
                <a:effectLst/>
                <a:latin typeface="Arial Unicode MS"/>
                <a:ea typeface="Monaco"/>
              </a:rPr>
              <a:t>": 1, "</a:t>
            </a:r>
            <a:r>
              <a:rPr kumimoji="0" lang="en-US" altLang="en-US" sz="1600" b="0" i="0" u="none" strike="noStrike" cap="none" normalizeH="0" baseline="0" dirty="0" err="1">
                <a:ln>
                  <a:noFill/>
                </a:ln>
                <a:solidFill>
                  <a:srgbClr val="333333"/>
                </a:solidFill>
                <a:effectLst/>
                <a:latin typeface="Arial Unicode MS"/>
                <a:ea typeface="Monaco"/>
              </a:rPr>
              <a:t>inResponseTo</a:t>
            </a:r>
            <a:r>
              <a:rPr kumimoji="0" lang="en-US" altLang="en-US" sz="1600" b="0" i="0" u="none" strike="noStrike" cap="none" normalizeH="0" baseline="0" dirty="0">
                <a:ln>
                  <a:noFill/>
                </a:ln>
                <a:solidFill>
                  <a:srgbClr val="333333"/>
                </a:solidFill>
                <a:effectLst/>
                <a:latin typeface="Arial Unicode MS"/>
                <a:ea typeface="Monaco"/>
              </a:rPr>
              <a:t>": 12, "</a:t>
            </a:r>
            <a:r>
              <a:rPr kumimoji="0" lang="en-US" altLang="en-US" sz="1600" b="0" i="0" u="none" strike="noStrike" cap="none" normalizeH="0" baseline="0" dirty="0" err="1">
                <a:ln>
                  <a:noFill/>
                </a:ln>
                <a:solidFill>
                  <a:srgbClr val="333333"/>
                </a:solidFill>
                <a:effectLst/>
                <a:latin typeface="Arial Unicode MS"/>
                <a:ea typeface="Monaco"/>
              </a:rPr>
              <a:t>senderLocation</a:t>
            </a:r>
            <a:r>
              <a:rPr kumimoji="0" lang="en-US" altLang="en-US" sz="1600" b="0" i="0" u="none" strike="noStrike" cap="none" normalizeH="0" baseline="0" dirty="0">
                <a:ln>
                  <a:noFill/>
                </a:ln>
                <a:solidFill>
                  <a:srgbClr val="333333"/>
                </a:solidFill>
                <a:effectLst/>
                <a:latin typeface="Arial Unicode MS"/>
                <a:ea typeface="Monaco"/>
              </a:rPr>
              <a:t>": [42.5, 70.01], "message": " can't stand product-w the touch-screen is terrible" } }, </a:t>
            </a:r>
            <a:r>
              <a:rPr kumimoji="0" lang="en-US" altLang="en-US" sz="1600" b="0" i="0" u="none" strike="noStrike" cap="none" normalizeH="0" baseline="0">
                <a:ln>
                  <a:noFill/>
                </a:ln>
                <a:solidFill>
                  <a:srgbClr val="333333"/>
                </a:solidFill>
                <a:effectLst/>
                <a:latin typeface="Arial Unicode MS"/>
                <a:ea typeface="Monaco"/>
              </a:rPr>
              <a:t>{ "m": </a:t>
            </a:r>
            <a:r>
              <a:rPr kumimoji="0" lang="en-US" altLang="en-US" sz="1600" b="0" i="0" u="none" strike="noStrike" cap="none" normalizeH="0" baseline="0" dirty="0">
                <a:ln>
                  <a:noFill/>
                </a:ln>
                <a:solidFill>
                  <a:srgbClr val="333333"/>
                </a:solidFill>
                <a:effectLst/>
                <a:latin typeface="Arial Unicode MS"/>
                <a:ea typeface="Monaco"/>
              </a:rPr>
              <a:t>{ "</a:t>
            </a:r>
            <a:r>
              <a:rPr kumimoji="0" lang="en-US" altLang="en-US" sz="1600" b="0" i="0" u="none" strike="noStrike" cap="none" normalizeH="0" baseline="0" dirty="0" err="1">
                <a:ln>
                  <a:noFill/>
                </a:ln>
                <a:solidFill>
                  <a:srgbClr val="333333"/>
                </a:solidFill>
                <a:effectLst/>
                <a:latin typeface="Arial Unicode MS"/>
                <a:ea typeface="Monaco"/>
              </a:rPr>
              <a:t>messageId</a:t>
            </a:r>
            <a:r>
              <a:rPr kumimoji="0" lang="en-US" altLang="en-US" sz="1600" b="0" i="0" u="none" strike="noStrike" cap="none" normalizeH="0" baseline="0" dirty="0">
                <a:ln>
                  <a:noFill/>
                </a:ln>
                <a:solidFill>
                  <a:srgbClr val="333333"/>
                </a:solidFill>
                <a:effectLst/>
                <a:latin typeface="Arial Unicode MS"/>
                <a:ea typeface="Monaco"/>
              </a:rPr>
              <a:t>": 11, "</a:t>
            </a:r>
            <a:r>
              <a:rPr kumimoji="0" lang="en-US" altLang="en-US" sz="1600" b="0" i="0" u="none" strike="noStrike" cap="none" normalizeH="0" baseline="0" dirty="0" err="1">
                <a:ln>
                  <a:noFill/>
                </a:ln>
                <a:solidFill>
                  <a:srgbClr val="333333"/>
                </a:solidFill>
                <a:effectLst/>
                <a:latin typeface="Arial Unicode MS"/>
                <a:ea typeface="Monaco"/>
              </a:rPr>
              <a:t>authorId</a:t>
            </a:r>
            <a:r>
              <a:rPr kumimoji="0" lang="en-US" altLang="en-US" sz="1600" b="0" i="0" u="none" strike="noStrike" cap="none" normalizeH="0" baseline="0" dirty="0">
                <a:ln>
                  <a:noFill/>
                </a:ln>
                <a:solidFill>
                  <a:srgbClr val="333333"/>
                </a:solidFill>
                <a:effectLst/>
                <a:latin typeface="Arial Unicode MS"/>
                <a:ea typeface="Monaco"/>
              </a:rPr>
              <a:t>": 1, "</a:t>
            </a:r>
            <a:r>
              <a:rPr kumimoji="0" lang="en-US" altLang="en-US" sz="1600" b="0" i="0" u="none" strike="noStrike" cap="none" normalizeH="0" baseline="0" dirty="0" err="1">
                <a:ln>
                  <a:noFill/>
                </a:ln>
                <a:solidFill>
                  <a:srgbClr val="333333"/>
                </a:solidFill>
                <a:effectLst/>
                <a:latin typeface="Arial Unicode MS"/>
                <a:ea typeface="Monaco"/>
              </a:rPr>
              <a:t>inResponseTo</a:t>
            </a:r>
            <a:r>
              <a:rPr kumimoji="0" lang="en-US" altLang="en-US" sz="1600" b="0" i="0" u="none" strike="noStrike" cap="none" normalizeH="0" baseline="0" dirty="0">
                <a:ln>
                  <a:noFill/>
                </a:ln>
                <a:solidFill>
                  <a:srgbClr val="333333"/>
                </a:solidFill>
                <a:effectLst/>
                <a:latin typeface="Arial Unicode MS"/>
                <a:ea typeface="Monaco"/>
              </a:rPr>
              <a:t>": 1, "</a:t>
            </a:r>
            <a:r>
              <a:rPr kumimoji="0" lang="en-US" altLang="en-US" sz="1600" b="0" i="0" u="none" strike="noStrike" cap="none" normalizeH="0" baseline="0" dirty="0" err="1">
                <a:ln>
                  <a:noFill/>
                </a:ln>
                <a:solidFill>
                  <a:srgbClr val="333333"/>
                </a:solidFill>
                <a:effectLst/>
                <a:latin typeface="Arial Unicode MS"/>
                <a:ea typeface="Monaco"/>
              </a:rPr>
              <a:t>senderLocation</a:t>
            </a:r>
            <a:r>
              <a:rPr kumimoji="0" lang="en-US" altLang="en-US" sz="1600" b="0" i="0" u="none" strike="noStrike" cap="none" normalizeH="0" baseline="0" dirty="0">
                <a:ln>
                  <a:noFill/>
                </a:ln>
                <a:solidFill>
                  <a:srgbClr val="333333"/>
                </a:solidFill>
                <a:effectLst/>
                <a:latin typeface="Arial Unicode MS"/>
                <a:ea typeface="Monaco"/>
              </a:rPr>
              <a:t>": [38.97, 77.49], "message": " can't stand </a:t>
            </a:r>
            <a:r>
              <a:rPr kumimoji="0" lang="en-US" altLang="en-US" sz="1600" b="0" i="0" u="none" strike="noStrike" cap="none" normalizeH="0" baseline="0" dirty="0" err="1">
                <a:ln>
                  <a:noFill/>
                </a:ln>
                <a:solidFill>
                  <a:srgbClr val="333333"/>
                </a:solidFill>
                <a:effectLst/>
                <a:latin typeface="Arial Unicode MS"/>
                <a:ea typeface="Monaco"/>
              </a:rPr>
              <a:t>acast</a:t>
            </a:r>
            <a:r>
              <a:rPr kumimoji="0" lang="en-US" altLang="en-US" sz="1600" b="0" i="0" u="none" strike="noStrike" cap="none" normalizeH="0" baseline="0" dirty="0">
                <a:ln>
                  <a:noFill/>
                </a:ln>
                <a:solidFill>
                  <a:srgbClr val="333333"/>
                </a:solidFill>
                <a:effectLst/>
                <a:latin typeface="Arial Unicode MS"/>
                <a:ea typeface="Monaco"/>
              </a:rPr>
              <a:t> its plan is terrible" } }, </a:t>
            </a:r>
            <a:r>
              <a:rPr kumimoji="0" lang="en-US" altLang="en-US" sz="1600" b="0" i="0" u="none" strike="noStrike" cap="none" normalizeH="0" baseline="0">
                <a:ln>
                  <a:noFill/>
                </a:ln>
                <a:solidFill>
                  <a:srgbClr val="333333"/>
                </a:solidFill>
                <a:effectLst/>
                <a:latin typeface="Arial Unicode MS"/>
                <a:ea typeface="Monaco"/>
              </a:rPr>
              <a:t>{ "m": </a:t>
            </a:r>
            <a:r>
              <a:rPr kumimoji="0" lang="en-US" altLang="en-US" sz="1600" b="0" i="0" u="none" strike="noStrike" cap="none" normalizeH="0" baseline="0" dirty="0">
                <a:ln>
                  <a:noFill/>
                </a:ln>
                <a:solidFill>
                  <a:srgbClr val="333333"/>
                </a:solidFill>
                <a:effectLst/>
                <a:latin typeface="Arial Unicode MS"/>
                <a:ea typeface="Monaco"/>
              </a:rPr>
              <a:t>{ "</a:t>
            </a:r>
            <a:r>
              <a:rPr kumimoji="0" lang="en-US" altLang="en-US" sz="1600" b="0" i="0" u="none" strike="noStrike" cap="none" normalizeH="0" baseline="0" dirty="0" err="1">
                <a:ln>
                  <a:noFill/>
                </a:ln>
                <a:solidFill>
                  <a:srgbClr val="333333"/>
                </a:solidFill>
                <a:effectLst/>
                <a:latin typeface="Arial Unicode MS"/>
                <a:ea typeface="Monaco"/>
              </a:rPr>
              <a:t>messageId</a:t>
            </a:r>
            <a:r>
              <a:rPr kumimoji="0" lang="en-US" altLang="en-US" sz="1600" b="0" i="0" u="none" strike="noStrike" cap="none" normalizeH="0" baseline="0" dirty="0">
                <a:ln>
                  <a:noFill/>
                </a:ln>
                <a:solidFill>
                  <a:srgbClr val="333333"/>
                </a:solidFill>
                <a:effectLst/>
                <a:latin typeface="Arial Unicode MS"/>
                <a:ea typeface="Monaco"/>
              </a:rPr>
              <a:t>": 2, "</a:t>
            </a:r>
            <a:r>
              <a:rPr kumimoji="0" lang="en-US" altLang="en-US" sz="1600" b="0" i="0" u="none" strike="noStrike" cap="none" normalizeH="0" baseline="0" dirty="0" err="1">
                <a:ln>
                  <a:noFill/>
                </a:ln>
                <a:solidFill>
                  <a:srgbClr val="333333"/>
                </a:solidFill>
                <a:effectLst/>
                <a:latin typeface="Arial Unicode MS"/>
                <a:ea typeface="Monaco"/>
              </a:rPr>
              <a:t>authorId</a:t>
            </a:r>
            <a:r>
              <a:rPr kumimoji="0" lang="en-US" altLang="en-US" sz="1600" b="0" i="0" u="none" strike="noStrike" cap="none" normalizeH="0" baseline="0" dirty="0">
                <a:ln>
                  <a:noFill/>
                </a:ln>
                <a:solidFill>
                  <a:srgbClr val="333333"/>
                </a:solidFill>
                <a:effectLst/>
                <a:latin typeface="Arial Unicode MS"/>
                <a:ea typeface="Monaco"/>
              </a:rPr>
              <a:t>": 1, "</a:t>
            </a:r>
            <a:r>
              <a:rPr kumimoji="0" lang="en-US" altLang="en-US" sz="1600" b="0" i="0" u="none" strike="noStrike" cap="none" normalizeH="0" baseline="0" dirty="0" err="1">
                <a:ln>
                  <a:noFill/>
                </a:ln>
                <a:solidFill>
                  <a:srgbClr val="333333"/>
                </a:solidFill>
                <a:effectLst/>
                <a:latin typeface="Arial Unicode MS"/>
                <a:ea typeface="Monaco"/>
              </a:rPr>
              <a:t>inResponseTo</a:t>
            </a:r>
            <a:r>
              <a:rPr kumimoji="0" lang="en-US" altLang="en-US" sz="1600" b="0" i="0" u="none" strike="noStrike" cap="none" normalizeH="0" baseline="0" dirty="0">
                <a:ln>
                  <a:noFill/>
                </a:ln>
                <a:solidFill>
                  <a:srgbClr val="333333"/>
                </a:solidFill>
                <a:effectLst/>
                <a:latin typeface="Arial Unicode MS"/>
                <a:ea typeface="Monaco"/>
              </a:rPr>
              <a:t>": 4, "</a:t>
            </a:r>
            <a:r>
              <a:rPr kumimoji="0" lang="en-US" altLang="en-US" sz="1600" b="0" i="0" u="none" strike="noStrike" cap="none" normalizeH="0" baseline="0" dirty="0" err="1">
                <a:ln>
                  <a:noFill/>
                </a:ln>
                <a:solidFill>
                  <a:srgbClr val="333333"/>
                </a:solidFill>
                <a:effectLst/>
                <a:latin typeface="Arial Unicode MS"/>
                <a:ea typeface="Monaco"/>
              </a:rPr>
              <a:t>senderLocation</a:t>
            </a:r>
            <a:r>
              <a:rPr kumimoji="0" lang="en-US" altLang="en-US" sz="1600" b="0" i="0" u="none" strike="noStrike" cap="none" normalizeH="0" baseline="0" dirty="0">
                <a:ln>
                  <a:noFill/>
                </a:ln>
                <a:solidFill>
                  <a:srgbClr val="333333"/>
                </a:solidFill>
                <a:effectLst/>
                <a:latin typeface="Arial Unicode MS"/>
                <a:ea typeface="Monaco"/>
              </a:rPr>
              <a:t>": [41.66, 80.87], "message": " dislike x-phone its touch-screen is horrible" } }, </a:t>
            </a:r>
            <a:r>
              <a:rPr kumimoji="0" lang="en-US" altLang="en-US" sz="1600" b="0" i="0" u="none" strike="noStrike" cap="none" normalizeH="0" baseline="0">
                <a:ln>
                  <a:noFill/>
                </a:ln>
                <a:solidFill>
                  <a:srgbClr val="333333"/>
                </a:solidFill>
                <a:effectLst/>
                <a:latin typeface="Arial Unicode MS"/>
                <a:ea typeface="Monaco"/>
              </a:rPr>
              <a:t>{ "m": </a:t>
            </a:r>
            <a:r>
              <a:rPr kumimoji="0" lang="en-US" altLang="en-US" sz="1600" b="0" i="0" u="none" strike="noStrike" cap="none" normalizeH="0" baseline="0" dirty="0">
                <a:ln>
                  <a:noFill/>
                </a:ln>
                <a:solidFill>
                  <a:srgbClr val="333333"/>
                </a:solidFill>
                <a:effectLst/>
                <a:latin typeface="Arial Unicode MS"/>
                <a:ea typeface="Monaco"/>
              </a:rPr>
              <a:t>{ "</a:t>
            </a:r>
            <a:r>
              <a:rPr kumimoji="0" lang="en-US" altLang="en-US" sz="1600" b="0" i="0" u="none" strike="noStrike" cap="none" normalizeH="0" baseline="0" dirty="0" err="1">
                <a:ln>
                  <a:noFill/>
                </a:ln>
                <a:solidFill>
                  <a:srgbClr val="333333"/>
                </a:solidFill>
                <a:effectLst/>
                <a:latin typeface="Arial Unicode MS"/>
                <a:ea typeface="Monaco"/>
              </a:rPr>
              <a:t>messageId</a:t>
            </a:r>
            <a:r>
              <a:rPr kumimoji="0" lang="en-US" altLang="en-US" sz="1600" b="0" i="0" u="none" strike="noStrike" cap="none" normalizeH="0" baseline="0" dirty="0">
                <a:ln>
                  <a:noFill/>
                </a:ln>
                <a:solidFill>
                  <a:srgbClr val="333333"/>
                </a:solidFill>
                <a:effectLst/>
                <a:latin typeface="Arial Unicode MS"/>
                <a:ea typeface="Monaco"/>
              </a:rPr>
              <a:t>": 4, "</a:t>
            </a:r>
            <a:r>
              <a:rPr kumimoji="0" lang="en-US" altLang="en-US" sz="1600" b="0" i="0" u="none" strike="noStrike" cap="none" normalizeH="0" baseline="0" dirty="0" err="1">
                <a:ln>
                  <a:noFill/>
                </a:ln>
                <a:solidFill>
                  <a:srgbClr val="333333"/>
                </a:solidFill>
                <a:effectLst/>
                <a:latin typeface="Arial Unicode MS"/>
                <a:ea typeface="Monaco"/>
              </a:rPr>
              <a:t>authorId</a:t>
            </a:r>
            <a:r>
              <a:rPr kumimoji="0" lang="en-US" altLang="en-US" sz="1600" b="0" i="0" u="none" strike="noStrike" cap="none" normalizeH="0" baseline="0" dirty="0">
                <a:ln>
                  <a:noFill/>
                </a:ln>
                <a:solidFill>
                  <a:srgbClr val="333333"/>
                </a:solidFill>
                <a:effectLst/>
                <a:latin typeface="Arial Unicode MS"/>
                <a:ea typeface="Monaco"/>
              </a:rPr>
              <a:t>": 1, "</a:t>
            </a:r>
            <a:r>
              <a:rPr kumimoji="0" lang="en-US" altLang="en-US" sz="1600" b="0" i="0" u="none" strike="noStrike" cap="none" normalizeH="0" baseline="0" dirty="0" err="1">
                <a:ln>
                  <a:noFill/>
                </a:ln>
                <a:solidFill>
                  <a:srgbClr val="333333"/>
                </a:solidFill>
                <a:effectLst/>
                <a:latin typeface="Arial Unicode MS"/>
                <a:ea typeface="Monaco"/>
              </a:rPr>
              <a:t>inResponseTo</a:t>
            </a:r>
            <a:r>
              <a:rPr kumimoji="0" lang="en-US" altLang="en-US" sz="1600" b="0" i="0" u="none" strike="noStrike" cap="none" normalizeH="0" baseline="0" dirty="0">
                <a:ln>
                  <a:noFill/>
                </a:ln>
                <a:solidFill>
                  <a:srgbClr val="333333"/>
                </a:solidFill>
                <a:effectLst/>
                <a:latin typeface="Arial Unicode MS"/>
                <a:ea typeface="Monaco"/>
              </a:rPr>
              <a:t>": 2, "</a:t>
            </a:r>
            <a:r>
              <a:rPr kumimoji="0" lang="en-US" altLang="en-US" sz="1600" b="0" i="0" u="none" strike="noStrike" cap="none" normalizeH="0" baseline="0" dirty="0" err="1">
                <a:ln>
                  <a:noFill/>
                </a:ln>
                <a:solidFill>
                  <a:srgbClr val="333333"/>
                </a:solidFill>
                <a:effectLst/>
                <a:latin typeface="Arial Unicode MS"/>
                <a:ea typeface="Monaco"/>
              </a:rPr>
              <a:t>senderLocation</a:t>
            </a:r>
            <a:r>
              <a:rPr kumimoji="0" lang="en-US" altLang="en-US" sz="1600" b="0" i="0" u="none" strike="noStrike" cap="none" normalizeH="0" baseline="0" dirty="0">
                <a:ln>
                  <a:noFill/>
                </a:ln>
                <a:solidFill>
                  <a:srgbClr val="333333"/>
                </a:solidFill>
                <a:effectLst/>
                <a:latin typeface="Arial Unicode MS"/>
                <a:ea typeface="Monaco"/>
              </a:rPr>
              <a:t>": [37.73, 97.04], "message": " can't stand </a:t>
            </a:r>
            <a:r>
              <a:rPr kumimoji="0" lang="en-US" altLang="en-US" sz="1600" b="0" i="0" u="none" strike="noStrike" cap="none" normalizeH="0" baseline="0" dirty="0" err="1">
                <a:ln>
                  <a:noFill/>
                </a:ln>
                <a:solidFill>
                  <a:srgbClr val="333333"/>
                </a:solidFill>
                <a:effectLst/>
                <a:latin typeface="Arial Unicode MS"/>
                <a:ea typeface="Monaco"/>
              </a:rPr>
              <a:t>acast</a:t>
            </a:r>
            <a:r>
              <a:rPr kumimoji="0" lang="en-US" altLang="en-US" sz="1600" b="0" i="0" u="none" strike="noStrike" cap="none" normalizeH="0" baseline="0" dirty="0">
                <a:ln>
                  <a:noFill/>
                </a:ln>
                <a:solidFill>
                  <a:srgbClr val="333333"/>
                </a:solidFill>
                <a:effectLst/>
                <a:latin typeface="Arial Unicode MS"/>
                <a:ea typeface="Monaco"/>
              </a:rPr>
              <a:t> the network is horrible:(" } } ]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333333"/>
              </a:solidFill>
              <a:latin typeface="Arial Unicode MS"/>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Unicode MS"/>
                <a:ea typeface="Monaco"/>
              </a:rPr>
              <a:t>{ "</a:t>
            </a:r>
            <a:r>
              <a:rPr kumimoji="0" lang="en-US" altLang="en-US" sz="1600" b="0" i="0" u="none" strike="noStrike" cap="none" normalizeH="0" baseline="0" dirty="0" err="1">
                <a:ln>
                  <a:noFill/>
                </a:ln>
                <a:solidFill>
                  <a:srgbClr val="333333"/>
                </a:solidFill>
                <a:effectLst/>
                <a:latin typeface="Arial Unicode MS"/>
                <a:ea typeface="Monaco"/>
              </a:rPr>
              <a:t>uid</a:t>
            </a:r>
            <a:r>
              <a:rPr kumimoji="0" lang="en-US" altLang="en-US" sz="1600" b="0" i="0" u="none" strike="noStrike" cap="none" normalizeH="0" baseline="0" dirty="0">
                <a:ln>
                  <a:noFill/>
                </a:ln>
                <a:solidFill>
                  <a:srgbClr val="333333"/>
                </a:solidFill>
                <a:effectLst/>
                <a:latin typeface="Arial Unicode MS"/>
                <a:ea typeface="Monaco"/>
              </a:rPr>
              <a:t>": 2, “</a:t>
            </a:r>
            <a:r>
              <a:rPr kumimoji="0" lang="en-US" altLang="en-US" sz="1600" b="0" i="0" u="none" strike="noStrike" cap="none" normalizeH="0" baseline="0" dirty="0" err="1">
                <a:ln>
                  <a:noFill/>
                </a:ln>
                <a:solidFill>
                  <a:srgbClr val="333333"/>
                </a:solidFill>
                <a:effectLst/>
                <a:latin typeface="Arial Unicode MS"/>
                <a:ea typeface="Monaco"/>
              </a:rPr>
              <a:t>msgs</a:t>
            </a:r>
            <a:r>
              <a:rPr kumimoji="0" lang="en-US" altLang="en-US" sz="1600" b="0" i="0" u="none" strike="noStrike" cap="none" normalizeH="0" baseline="0" dirty="0">
                <a:ln>
                  <a:noFill/>
                </a:ln>
                <a:solidFill>
                  <a:srgbClr val="333333"/>
                </a:solidFill>
                <a:effectLst/>
                <a:latin typeface="Arial Unicode MS"/>
                <a:ea typeface="Monaco"/>
              </a:rPr>
              <a:t>": [ </a:t>
            </a:r>
            <a:r>
              <a:rPr kumimoji="0" lang="en-US" altLang="en-US" sz="1600" b="0" i="0" u="none" strike="noStrike" cap="none" normalizeH="0" baseline="0">
                <a:ln>
                  <a:noFill/>
                </a:ln>
                <a:solidFill>
                  <a:srgbClr val="333333"/>
                </a:solidFill>
                <a:effectLst/>
                <a:latin typeface="Arial Unicode MS"/>
                <a:ea typeface="Monaco"/>
              </a:rPr>
              <a:t>{ "m": </a:t>
            </a:r>
            <a:r>
              <a:rPr kumimoji="0" lang="en-US" altLang="en-US" sz="1600" b="0" i="0" u="none" strike="noStrike" cap="none" normalizeH="0" baseline="0" dirty="0">
                <a:ln>
                  <a:noFill/>
                </a:ln>
                <a:solidFill>
                  <a:srgbClr val="333333"/>
                </a:solidFill>
                <a:effectLst/>
                <a:latin typeface="Arial Unicode MS"/>
                <a:ea typeface="Monaco"/>
              </a:rPr>
              <a:t>{ "</a:t>
            </a:r>
            <a:r>
              <a:rPr kumimoji="0" lang="en-US" altLang="en-US" sz="1600" b="0" i="0" u="none" strike="noStrike" cap="none" normalizeH="0" baseline="0" dirty="0" err="1">
                <a:ln>
                  <a:noFill/>
                </a:ln>
                <a:solidFill>
                  <a:srgbClr val="333333"/>
                </a:solidFill>
                <a:effectLst/>
                <a:latin typeface="Arial Unicode MS"/>
                <a:ea typeface="Monaco"/>
              </a:rPr>
              <a:t>messageId</a:t>
            </a:r>
            <a:r>
              <a:rPr kumimoji="0" lang="en-US" altLang="en-US" sz="1600" b="0" i="0" u="none" strike="noStrike" cap="none" normalizeH="0" baseline="0" dirty="0">
                <a:ln>
                  <a:noFill/>
                </a:ln>
                <a:solidFill>
                  <a:srgbClr val="333333"/>
                </a:solidFill>
                <a:effectLst/>
                <a:latin typeface="Arial Unicode MS"/>
                <a:ea typeface="Monaco"/>
              </a:rPr>
              <a:t>": 6, "</a:t>
            </a:r>
            <a:r>
              <a:rPr kumimoji="0" lang="en-US" altLang="en-US" sz="1600" b="0" i="0" u="none" strike="noStrike" cap="none" normalizeH="0" baseline="0" dirty="0" err="1">
                <a:ln>
                  <a:noFill/>
                </a:ln>
                <a:solidFill>
                  <a:srgbClr val="333333"/>
                </a:solidFill>
                <a:effectLst/>
                <a:latin typeface="Arial Unicode MS"/>
                <a:ea typeface="Monaco"/>
              </a:rPr>
              <a:t>authorId</a:t>
            </a:r>
            <a:r>
              <a:rPr kumimoji="0" lang="en-US" altLang="en-US" sz="1600" b="0" i="0" u="none" strike="noStrike" cap="none" normalizeH="0" baseline="0" dirty="0">
                <a:ln>
                  <a:noFill/>
                </a:ln>
                <a:solidFill>
                  <a:srgbClr val="333333"/>
                </a:solidFill>
                <a:effectLst/>
                <a:latin typeface="Arial Unicode MS"/>
                <a:ea typeface="Monaco"/>
              </a:rPr>
              <a:t>": 2, "</a:t>
            </a:r>
            <a:r>
              <a:rPr kumimoji="0" lang="en-US" altLang="en-US" sz="1600" b="0" i="0" u="none" strike="noStrike" cap="none" normalizeH="0" baseline="0" dirty="0" err="1">
                <a:ln>
                  <a:noFill/>
                </a:ln>
                <a:solidFill>
                  <a:srgbClr val="333333"/>
                </a:solidFill>
                <a:effectLst/>
                <a:latin typeface="Arial Unicode MS"/>
                <a:ea typeface="Monaco"/>
              </a:rPr>
              <a:t>inResponseTo</a:t>
            </a:r>
            <a:r>
              <a:rPr kumimoji="0" lang="en-US" altLang="en-US" sz="1600" b="0" i="0" u="none" strike="noStrike" cap="none" normalizeH="0" baseline="0" dirty="0">
                <a:ln>
                  <a:noFill/>
                </a:ln>
                <a:solidFill>
                  <a:srgbClr val="333333"/>
                </a:solidFill>
                <a:effectLst/>
                <a:latin typeface="Arial Unicode MS"/>
                <a:ea typeface="Monaco"/>
              </a:rPr>
              <a:t>": 1, "</a:t>
            </a:r>
            <a:r>
              <a:rPr kumimoji="0" lang="en-US" altLang="en-US" sz="1600" b="0" i="0" u="none" strike="noStrike" cap="none" normalizeH="0" baseline="0" dirty="0" err="1">
                <a:ln>
                  <a:noFill/>
                </a:ln>
                <a:solidFill>
                  <a:srgbClr val="333333"/>
                </a:solidFill>
                <a:effectLst/>
                <a:latin typeface="Arial Unicode MS"/>
                <a:ea typeface="Monaco"/>
              </a:rPr>
              <a:t>senderLocation</a:t>
            </a:r>
            <a:r>
              <a:rPr kumimoji="0" lang="en-US" altLang="en-US" sz="1600" b="0" i="0" u="none" strike="noStrike" cap="none" normalizeH="0" baseline="0" dirty="0">
                <a:ln>
                  <a:noFill/>
                </a:ln>
                <a:solidFill>
                  <a:srgbClr val="333333"/>
                </a:solidFill>
                <a:effectLst/>
                <a:latin typeface="Arial Unicode MS"/>
                <a:ea typeface="Monaco"/>
              </a:rPr>
              <a:t>": [31.5, 75.56], "message": " like product-z its platform is mind-blowing" } }, </a:t>
            </a:r>
            <a:r>
              <a:rPr kumimoji="0" lang="en-US" altLang="en-US" sz="1600" b="0" i="0" u="none" strike="noStrike" cap="none" normalizeH="0" baseline="0">
                <a:ln>
                  <a:noFill/>
                </a:ln>
                <a:solidFill>
                  <a:srgbClr val="333333"/>
                </a:solidFill>
                <a:effectLst/>
                <a:latin typeface="Arial Unicode MS"/>
                <a:ea typeface="Monaco"/>
              </a:rPr>
              <a:t>{ "m": </a:t>
            </a:r>
            <a:r>
              <a:rPr kumimoji="0" lang="en-US" altLang="en-US" sz="1600" b="0" i="0" u="none" strike="noStrike" cap="none" normalizeH="0" baseline="0" dirty="0">
                <a:ln>
                  <a:noFill/>
                </a:ln>
                <a:solidFill>
                  <a:srgbClr val="333333"/>
                </a:solidFill>
                <a:effectLst/>
                <a:latin typeface="Arial Unicode MS"/>
                <a:ea typeface="Monaco"/>
              </a:rPr>
              <a:t>{ "</a:t>
            </a:r>
            <a:r>
              <a:rPr kumimoji="0" lang="en-US" altLang="en-US" sz="1600" b="0" i="0" u="none" strike="noStrike" cap="none" normalizeH="0" baseline="0" dirty="0" err="1">
                <a:ln>
                  <a:noFill/>
                </a:ln>
                <a:solidFill>
                  <a:srgbClr val="333333"/>
                </a:solidFill>
                <a:effectLst/>
                <a:latin typeface="Arial Unicode MS"/>
                <a:ea typeface="Monaco"/>
              </a:rPr>
              <a:t>messageId</a:t>
            </a:r>
            <a:r>
              <a:rPr kumimoji="0" lang="en-US" altLang="en-US" sz="1600" b="0" i="0" u="none" strike="noStrike" cap="none" normalizeH="0" baseline="0" dirty="0">
                <a:ln>
                  <a:noFill/>
                </a:ln>
                <a:solidFill>
                  <a:srgbClr val="333333"/>
                </a:solidFill>
                <a:effectLst/>
                <a:latin typeface="Arial Unicode MS"/>
                <a:ea typeface="Monaco"/>
              </a:rPr>
              <a:t>": 3, "</a:t>
            </a:r>
            <a:r>
              <a:rPr kumimoji="0" lang="en-US" altLang="en-US" sz="1600" b="0" i="0" u="none" strike="noStrike" cap="none" normalizeH="0" baseline="0" dirty="0" err="1">
                <a:ln>
                  <a:noFill/>
                </a:ln>
                <a:solidFill>
                  <a:srgbClr val="333333"/>
                </a:solidFill>
                <a:effectLst/>
                <a:latin typeface="Arial Unicode MS"/>
                <a:ea typeface="Monaco"/>
              </a:rPr>
              <a:t>authorId</a:t>
            </a:r>
            <a:r>
              <a:rPr kumimoji="0" lang="en-US" altLang="en-US" sz="1600" b="0" i="0" u="none" strike="noStrike" cap="none" normalizeH="0" baseline="0" dirty="0">
                <a:ln>
                  <a:noFill/>
                </a:ln>
                <a:solidFill>
                  <a:srgbClr val="333333"/>
                </a:solidFill>
                <a:effectLst/>
                <a:latin typeface="Arial Unicode MS"/>
                <a:ea typeface="Monaco"/>
              </a:rPr>
              <a:t>": 2, "</a:t>
            </a:r>
            <a:r>
              <a:rPr kumimoji="0" lang="en-US" altLang="en-US" sz="1600" b="0" i="0" u="none" strike="noStrike" cap="none" normalizeH="0" baseline="0" dirty="0" err="1">
                <a:ln>
                  <a:noFill/>
                </a:ln>
                <a:solidFill>
                  <a:srgbClr val="333333"/>
                </a:solidFill>
                <a:effectLst/>
                <a:latin typeface="Arial Unicode MS"/>
                <a:ea typeface="Monaco"/>
              </a:rPr>
              <a:t>inResponseTo</a:t>
            </a:r>
            <a:r>
              <a:rPr kumimoji="0" lang="en-US" altLang="en-US" sz="1600" b="0" i="0" u="none" strike="noStrike" cap="none" normalizeH="0" baseline="0" dirty="0">
                <a:ln>
                  <a:noFill/>
                </a:ln>
                <a:solidFill>
                  <a:srgbClr val="333333"/>
                </a:solidFill>
                <a:effectLst/>
                <a:latin typeface="Arial Unicode MS"/>
                <a:ea typeface="Monaco"/>
              </a:rPr>
              <a:t>": 4, "</a:t>
            </a:r>
            <a:r>
              <a:rPr kumimoji="0" lang="en-US" altLang="en-US" sz="1600" b="0" i="0" u="none" strike="noStrike" cap="none" normalizeH="0" baseline="0" dirty="0" err="1">
                <a:ln>
                  <a:noFill/>
                </a:ln>
                <a:solidFill>
                  <a:srgbClr val="333333"/>
                </a:solidFill>
                <a:effectLst/>
                <a:latin typeface="Arial Unicode MS"/>
                <a:ea typeface="Monaco"/>
              </a:rPr>
              <a:t>senderLocation</a:t>
            </a:r>
            <a:r>
              <a:rPr kumimoji="0" lang="en-US" altLang="en-US" sz="1600" b="0" i="0" u="none" strike="noStrike" cap="none" normalizeH="0" baseline="0" dirty="0">
                <a:ln>
                  <a:noFill/>
                </a:ln>
                <a:solidFill>
                  <a:srgbClr val="333333"/>
                </a:solidFill>
                <a:effectLst/>
                <a:latin typeface="Arial Unicode MS"/>
                <a:ea typeface="Monaco"/>
              </a:rPr>
              <a:t>": [48.09, 81.01], "message": " like product-y the plan is amazing" } } ]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333333"/>
              </a:solidFill>
              <a:latin typeface="Arial Unicode MS"/>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333333"/>
              </a:solidFill>
              <a:effectLst/>
              <a:latin typeface="Arial Unicode MS"/>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Unicode MS"/>
                <a:ea typeface="Monaco"/>
              </a:rPr>
              <a:t>{ "</a:t>
            </a:r>
            <a:r>
              <a:rPr kumimoji="0" lang="en-US" altLang="en-US" sz="1600" b="0" i="0" u="none" strike="noStrike" cap="none" normalizeH="0" baseline="0" dirty="0" err="1">
                <a:ln>
                  <a:noFill/>
                </a:ln>
                <a:solidFill>
                  <a:srgbClr val="333333"/>
                </a:solidFill>
                <a:effectLst/>
                <a:latin typeface="Arial Unicode MS"/>
                <a:ea typeface="Monaco"/>
              </a:rPr>
              <a:t>uid</a:t>
            </a:r>
            <a:r>
              <a:rPr kumimoji="0" lang="en-US" altLang="en-US" sz="1600" b="0" i="0" u="none" strike="noStrike" cap="none" normalizeH="0" baseline="0" dirty="0">
                <a:ln>
                  <a:noFill/>
                </a:ln>
                <a:solidFill>
                  <a:srgbClr val="333333"/>
                </a:solidFill>
                <a:effectLst/>
                <a:latin typeface="Arial Unicode MS"/>
                <a:ea typeface="Monaco"/>
              </a:rPr>
              <a:t>": 3, “</a:t>
            </a:r>
            <a:r>
              <a:rPr kumimoji="0" lang="en-US" altLang="en-US" sz="1600" b="0" i="0" u="none" strike="noStrike" cap="none" normalizeH="0" baseline="0" dirty="0" err="1">
                <a:ln>
                  <a:noFill/>
                </a:ln>
                <a:solidFill>
                  <a:srgbClr val="333333"/>
                </a:solidFill>
                <a:effectLst/>
                <a:latin typeface="Arial Unicode MS"/>
                <a:ea typeface="Monaco"/>
              </a:rPr>
              <a:t>msgs</a:t>
            </a:r>
            <a:r>
              <a:rPr kumimoji="0" lang="en-US" altLang="en-US" sz="1600" b="0" i="0" u="none" strike="noStrike" cap="none" normalizeH="0" baseline="0" dirty="0">
                <a:ln>
                  <a:noFill/>
                </a:ln>
                <a:solidFill>
                  <a:srgbClr val="333333"/>
                </a:solidFill>
                <a:effectLst/>
                <a:latin typeface="Arial Unicode MS"/>
                <a:ea typeface="Monaco"/>
              </a:rPr>
              <a:t>": [ </a:t>
            </a:r>
            <a:r>
              <a:rPr kumimoji="0" lang="en-US" altLang="en-US" sz="1600" b="0" i="0" u="none" strike="noStrike" cap="none" normalizeH="0" baseline="0">
                <a:ln>
                  <a:noFill/>
                </a:ln>
                <a:solidFill>
                  <a:srgbClr val="333333"/>
                </a:solidFill>
                <a:effectLst/>
                <a:latin typeface="Arial Unicode MS"/>
                <a:ea typeface="Monaco"/>
              </a:rPr>
              <a:t>{ "m": </a:t>
            </a:r>
            <a:r>
              <a:rPr kumimoji="0" lang="en-US" altLang="en-US" sz="1600" b="0" i="0" u="none" strike="noStrike" cap="none" normalizeH="0" baseline="0" dirty="0">
                <a:ln>
                  <a:noFill/>
                </a:ln>
                <a:solidFill>
                  <a:srgbClr val="333333"/>
                </a:solidFill>
                <a:effectLst/>
                <a:latin typeface="Arial Unicode MS"/>
                <a:ea typeface="Monaco"/>
              </a:rPr>
              <a:t>{ "</a:t>
            </a:r>
            <a:r>
              <a:rPr kumimoji="0" lang="en-US" altLang="en-US" sz="1600" b="0" i="0" u="none" strike="noStrike" cap="none" normalizeH="0" baseline="0" dirty="0" err="1">
                <a:ln>
                  <a:noFill/>
                </a:ln>
                <a:solidFill>
                  <a:srgbClr val="333333"/>
                </a:solidFill>
                <a:effectLst/>
                <a:latin typeface="Arial Unicode MS"/>
                <a:ea typeface="Monaco"/>
              </a:rPr>
              <a:t>messageId</a:t>
            </a:r>
            <a:r>
              <a:rPr kumimoji="0" lang="en-US" altLang="en-US" sz="1600" b="0" i="0" u="none" strike="noStrike" cap="none" normalizeH="0" baseline="0" dirty="0">
                <a:ln>
                  <a:noFill/>
                </a:ln>
                <a:solidFill>
                  <a:srgbClr val="333333"/>
                </a:solidFill>
                <a:effectLst/>
                <a:latin typeface="Arial Unicode MS"/>
                <a:ea typeface="Monaco"/>
              </a:rPr>
              <a:t>": 9, "</a:t>
            </a:r>
            <a:r>
              <a:rPr kumimoji="0" lang="en-US" altLang="en-US" sz="1600" b="0" i="0" u="none" strike="noStrike" cap="none" normalizeH="0" baseline="0" dirty="0" err="1">
                <a:ln>
                  <a:noFill/>
                </a:ln>
                <a:solidFill>
                  <a:srgbClr val="333333"/>
                </a:solidFill>
                <a:effectLst/>
                <a:latin typeface="Arial Unicode MS"/>
                <a:ea typeface="Monaco"/>
              </a:rPr>
              <a:t>authorId</a:t>
            </a:r>
            <a:r>
              <a:rPr kumimoji="0" lang="en-US" altLang="en-US" sz="1600" b="0" i="0" u="none" strike="noStrike" cap="none" normalizeH="0" baseline="0" dirty="0">
                <a:ln>
                  <a:noFill/>
                </a:ln>
                <a:solidFill>
                  <a:srgbClr val="333333"/>
                </a:solidFill>
                <a:effectLst/>
                <a:latin typeface="Arial Unicode MS"/>
                <a:ea typeface="Monaco"/>
              </a:rPr>
              <a:t>": 3, "</a:t>
            </a:r>
            <a:r>
              <a:rPr kumimoji="0" lang="en-US" altLang="en-US" sz="1600" b="0" i="0" u="none" strike="noStrike" cap="none" normalizeH="0" baseline="0" dirty="0" err="1">
                <a:ln>
                  <a:noFill/>
                </a:ln>
                <a:solidFill>
                  <a:srgbClr val="333333"/>
                </a:solidFill>
                <a:effectLst/>
                <a:latin typeface="Arial Unicode MS"/>
                <a:ea typeface="Monaco"/>
              </a:rPr>
              <a:t>inResponseTo</a:t>
            </a:r>
            <a:r>
              <a:rPr kumimoji="0" lang="en-US" altLang="en-US" sz="1600" b="0" i="0" u="none" strike="noStrike" cap="none" normalizeH="0" baseline="0" dirty="0">
                <a:ln>
                  <a:noFill/>
                </a:ln>
                <a:solidFill>
                  <a:srgbClr val="333333"/>
                </a:solidFill>
                <a:effectLst/>
                <a:latin typeface="Arial Unicode MS"/>
                <a:ea typeface="Monaco"/>
              </a:rPr>
              <a:t>": 12, "</a:t>
            </a:r>
            <a:r>
              <a:rPr kumimoji="0" lang="en-US" altLang="en-US" sz="1600" b="0" i="0" u="none" strike="noStrike" cap="none" normalizeH="0" baseline="0" dirty="0" err="1">
                <a:ln>
                  <a:noFill/>
                </a:ln>
                <a:solidFill>
                  <a:srgbClr val="333333"/>
                </a:solidFill>
                <a:effectLst/>
                <a:latin typeface="Arial Unicode MS"/>
                <a:ea typeface="Monaco"/>
              </a:rPr>
              <a:t>senderLocation</a:t>
            </a:r>
            <a:r>
              <a:rPr kumimoji="0" lang="en-US" altLang="en-US" sz="1600" b="0" i="0" u="none" strike="noStrike" cap="none" normalizeH="0" baseline="0" dirty="0">
                <a:ln>
                  <a:noFill/>
                </a:ln>
                <a:solidFill>
                  <a:srgbClr val="333333"/>
                </a:solidFill>
                <a:effectLst/>
                <a:latin typeface="Arial Unicode MS"/>
                <a:ea typeface="Monaco"/>
              </a:rPr>
              <a:t>": [34.45, 96.48], "message": " love </a:t>
            </a:r>
            <a:r>
              <a:rPr kumimoji="0" lang="en-US" altLang="en-US" sz="1600" b="0" i="0" u="none" strike="noStrike" cap="none" normalizeH="0" baseline="0" dirty="0" err="1">
                <a:ln>
                  <a:noFill/>
                </a:ln>
                <a:solidFill>
                  <a:srgbClr val="333333"/>
                </a:solidFill>
                <a:effectLst/>
                <a:latin typeface="Arial Unicode MS"/>
                <a:ea typeface="Monaco"/>
              </a:rPr>
              <a:t>ccast</a:t>
            </a:r>
            <a:r>
              <a:rPr kumimoji="0" lang="en-US" altLang="en-US" sz="1600" b="0" i="0" u="none" strike="noStrike" cap="none" normalizeH="0" baseline="0" dirty="0">
                <a:ln>
                  <a:noFill/>
                </a:ln>
                <a:solidFill>
                  <a:srgbClr val="333333"/>
                </a:solidFill>
                <a:effectLst/>
                <a:latin typeface="Arial Unicode MS"/>
                <a:ea typeface="Monaco"/>
              </a:rPr>
              <a:t> its wireless is good" } }, </a:t>
            </a:r>
            <a:r>
              <a:rPr kumimoji="0" lang="en-US" altLang="en-US" sz="1600" b="0" i="0" u="none" strike="noStrike" cap="none" normalizeH="0" baseline="0">
                <a:ln>
                  <a:noFill/>
                </a:ln>
                <a:solidFill>
                  <a:srgbClr val="333333"/>
                </a:solidFill>
                <a:effectLst/>
                <a:latin typeface="Arial Unicode MS"/>
                <a:ea typeface="Monaco"/>
              </a:rPr>
              <a:t>{ "m": </a:t>
            </a:r>
            <a:r>
              <a:rPr kumimoji="0" lang="en-US" altLang="en-US" sz="1600" b="0" i="0" u="none" strike="noStrike" cap="none" normalizeH="0" baseline="0" dirty="0">
                <a:ln>
                  <a:noFill/>
                </a:ln>
                <a:solidFill>
                  <a:srgbClr val="333333"/>
                </a:solidFill>
                <a:effectLst/>
                <a:latin typeface="Arial Unicode MS"/>
                <a:ea typeface="Monaco"/>
              </a:rPr>
              <a:t>{ "</a:t>
            </a:r>
            <a:r>
              <a:rPr kumimoji="0" lang="en-US" altLang="en-US" sz="1600" b="0" i="0" u="none" strike="noStrike" cap="none" normalizeH="0" baseline="0" dirty="0" err="1">
                <a:ln>
                  <a:noFill/>
                </a:ln>
                <a:solidFill>
                  <a:srgbClr val="333333"/>
                </a:solidFill>
                <a:effectLst/>
                <a:latin typeface="Arial Unicode MS"/>
                <a:ea typeface="Monaco"/>
              </a:rPr>
              <a:t>messageId</a:t>
            </a:r>
            <a:r>
              <a:rPr kumimoji="0" lang="en-US" altLang="en-US" sz="1600" b="0" i="0" u="none" strike="noStrike" cap="none" normalizeH="0" baseline="0" dirty="0">
                <a:ln>
                  <a:noFill/>
                </a:ln>
                <a:solidFill>
                  <a:srgbClr val="333333"/>
                </a:solidFill>
                <a:effectLst/>
                <a:latin typeface="Arial Unicode MS"/>
                <a:ea typeface="Monaco"/>
              </a:rPr>
              <a:t>": 1, "</a:t>
            </a:r>
            <a:r>
              <a:rPr kumimoji="0" lang="en-US" altLang="en-US" sz="1600" b="0" i="0" u="none" strike="noStrike" cap="none" normalizeH="0" baseline="0" dirty="0" err="1">
                <a:ln>
                  <a:noFill/>
                </a:ln>
                <a:solidFill>
                  <a:srgbClr val="333333"/>
                </a:solidFill>
                <a:effectLst/>
                <a:latin typeface="Arial Unicode MS"/>
                <a:ea typeface="Monaco"/>
              </a:rPr>
              <a:t>authorId</a:t>
            </a:r>
            <a:r>
              <a:rPr kumimoji="0" lang="en-US" altLang="en-US" sz="1600" b="0" i="0" u="none" strike="noStrike" cap="none" normalizeH="0" baseline="0" dirty="0">
                <a:ln>
                  <a:noFill/>
                </a:ln>
                <a:solidFill>
                  <a:srgbClr val="333333"/>
                </a:solidFill>
                <a:effectLst/>
                <a:latin typeface="Arial Unicode MS"/>
                <a:ea typeface="Monaco"/>
              </a:rPr>
              <a:t>": 3, "</a:t>
            </a:r>
            <a:r>
              <a:rPr kumimoji="0" lang="en-US" altLang="en-US" sz="1600" b="0" i="0" u="none" strike="noStrike" cap="none" normalizeH="0" baseline="0" dirty="0" err="1">
                <a:ln>
                  <a:noFill/>
                </a:ln>
                <a:solidFill>
                  <a:srgbClr val="333333"/>
                </a:solidFill>
                <a:effectLst/>
                <a:latin typeface="Arial Unicode MS"/>
                <a:ea typeface="Monaco"/>
              </a:rPr>
              <a:t>inResponseTo</a:t>
            </a:r>
            <a:r>
              <a:rPr kumimoji="0" lang="en-US" altLang="en-US" sz="1600" b="0" i="0" u="none" strike="noStrike" cap="none" normalizeH="0" baseline="0" dirty="0">
                <a:ln>
                  <a:noFill/>
                </a:ln>
                <a:solidFill>
                  <a:srgbClr val="333333"/>
                </a:solidFill>
                <a:effectLst/>
                <a:latin typeface="Arial Unicode MS"/>
                <a:ea typeface="Monaco"/>
              </a:rPr>
              <a:t>": 2, "</a:t>
            </a:r>
            <a:r>
              <a:rPr kumimoji="0" lang="en-US" altLang="en-US" sz="1600" b="0" i="0" u="none" strike="noStrike" cap="none" normalizeH="0" baseline="0" dirty="0" err="1">
                <a:ln>
                  <a:noFill/>
                </a:ln>
                <a:solidFill>
                  <a:srgbClr val="333333"/>
                </a:solidFill>
                <a:effectLst/>
                <a:latin typeface="Arial Unicode MS"/>
                <a:ea typeface="Monaco"/>
              </a:rPr>
              <a:t>senderLocation</a:t>
            </a:r>
            <a:r>
              <a:rPr kumimoji="0" lang="en-US" altLang="en-US" sz="1600" b="0" i="0" u="none" strike="noStrike" cap="none" normalizeH="0" baseline="0" dirty="0">
                <a:ln>
                  <a:noFill/>
                </a:ln>
                <a:solidFill>
                  <a:srgbClr val="333333"/>
                </a:solidFill>
                <a:effectLst/>
                <a:latin typeface="Arial Unicode MS"/>
                <a:ea typeface="Monaco"/>
              </a:rPr>
              <a:t>": [47.16, 77.75], "message": " love product-b its shortcut-menu is awesome:)" } } ] } </a:t>
            </a:r>
          </a:p>
        </p:txBody>
      </p:sp>
      <p:sp>
        <p:nvSpPr>
          <p:cNvPr id="6" name="Rounded Rectangle 5"/>
          <p:cNvSpPr/>
          <p:nvPr/>
        </p:nvSpPr>
        <p:spPr>
          <a:xfrm>
            <a:off x="6475412" y="582648"/>
            <a:ext cx="685800" cy="255552"/>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7" name="Rounded Rectangle 6"/>
          <p:cNvSpPr/>
          <p:nvPr/>
        </p:nvSpPr>
        <p:spPr>
          <a:xfrm>
            <a:off x="7770812" y="1778000"/>
            <a:ext cx="1219200" cy="330976"/>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Tree>
    <p:extLst>
      <p:ext uri="{BB962C8B-B14F-4D97-AF65-F5344CB8AC3E}">
        <p14:creationId xmlns:p14="http://schemas.microsoft.com/office/powerpoint/2010/main" val="42503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31800"/>
            <a:ext cx="5213513" cy="1168400"/>
          </a:xfrm>
        </p:spPr>
        <p:txBody>
          <a:bodyPr/>
          <a:lstStyle/>
          <a:p>
            <a:r>
              <a:rPr lang="en-US" dirty="0"/>
              <a:t>SQL ++ Query Examples (</a:t>
            </a:r>
            <a:r>
              <a:rPr lang="en-US" dirty="0" err="1"/>
              <a:t>AsterixDB</a:t>
            </a:r>
            <a:r>
              <a:rPr lang="en-US" dirty="0"/>
              <a:t> version)</a:t>
            </a:r>
          </a:p>
        </p:txBody>
      </p:sp>
      <p:sp>
        <p:nvSpPr>
          <p:cNvPr id="3" name="Content Placeholder 2"/>
          <p:cNvSpPr>
            <a:spLocks noGrp="1"/>
          </p:cNvSpPr>
          <p:nvPr>
            <p:ph idx="1"/>
          </p:nvPr>
        </p:nvSpPr>
        <p:spPr>
          <a:xfrm>
            <a:off x="836612" y="1778000"/>
            <a:ext cx="9751060" cy="4267200"/>
          </a:xfrm>
        </p:spPr>
        <p:txBody>
          <a:bodyPr>
            <a:normAutofit/>
          </a:bodyPr>
          <a:lstStyle/>
          <a:p>
            <a:r>
              <a:rPr lang="en-US" dirty="0"/>
              <a:t>Grouping without aggregation</a:t>
            </a:r>
          </a:p>
          <a:p>
            <a:pPr lvl="1"/>
            <a:r>
              <a:rPr lang="en-US" dirty="0"/>
              <a:t>SELECT *</a:t>
            </a:r>
          </a:p>
          <a:p>
            <a:pPr lvl="1"/>
            <a:r>
              <a:rPr lang="en-US" dirty="0"/>
              <a:t>FROM </a:t>
            </a:r>
            <a:r>
              <a:rPr lang="en-US" dirty="0" err="1"/>
              <a:t>GleambookMessages</a:t>
            </a:r>
            <a:r>
              <a:rPr lang="en-US" dirty="0"/>
              <a:t> m</a:t>
            </a:r>
          </a:p>
          <a:p>
            <a:pPr lvl="1"/>
            <a:r>
              <a:rPr lang="en-US" dirty="0"/>
              <a:t>GROUP BY </a:t>
            </a:r>
            <a:r>
              <a:rPr lang="en-US" dirty="0" err="1"/>
              <a:t>m.authorId</a:t>
            </a:r>
            <a:r>
              <a:rPr lang="en-US" dirty="0"/>
              <a:t> AS </a:t>
            </a:r>
            <a:r>
              <a:rPr lang="en-US" dirty="0" err="1"/>
              <a:t>uid</a:t>
            </a:r>
            <a:r>
              <a:rPr lang="en-US" dirty="0"/>
              <a:t>  </a:t>
            </a:r>
          </a:p>
          <a:p>
            <a:pPr lvl="1"/>
            <a:r>
              <a:rPr lang="en-US" dirty="0"/>
              <a:t>GROUP AS </a:t>
            </a:r>
            <a:r>
              <a:rPr lang="en-US" dirty="0" err="1"/>
              <a:t>msgs</a:t>
            </a:r>
            <a:r>
              <a:rPr lang="en-US" dirty="0"/>
              <a:t>(m as </a:t>
            </a:r>
            <a:r>
              <a:rPr lang="en-US" dirty="0" err="1"/>
              <a:t>msg</a:t>
            </a:r>
            <a:r>
              <a:rPr lang="en-US" dirty="0"/>
              <a:t>)</a:t>
            </a:r>
          </a:p>
          <a:p>
            <a:pPr lvl="1"/>
            <a:r>
              <a:rPr lang="en-US" dirty="0"/>
              <a:t>ORDER BY </a:t>
            </a:r>
            <a:r>
              <a:rPr lang="en-US" dirty="0" err="1"/>
              <a:t>uid</a:t>
            </a:r>
            <a:r>
              <a:rPr lang="en-US" dirty="0"/>
              <a:t>;</a:t>
            </a:r>
          </a:p>
          <a:p>
            <a:pPr lvl="1"/>
            <a:endParaRPr lang="en-US" dirty="0"/>
          </a:p>
        </p:txBody>
      </p:sp>
      <p:sp>
        <p:nvSpPr>
          <p:cNvPr id="5" name="Rectangle 1"/>
          <p:cNvSpPr>
            <a:spLocks noChangeArrowheads="1"/>
          </p:cNvSpPr>
          <p:nvPr/>
        </p:nvSpPr>
        <p:spPr bwMode="auto">
          <a:xfrm>
            <a:off x="5712142" y="430248"/>
            <a:ext cx="6191097" cy="646585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Unicode MS"/>
                <a:ea typeface="Monaco"/>
              </a:rPr>
              <a:t>{ "</a:t>
            </a:r>
            <a:r>
              <a:rPr kumimoji="0" lang="en-US" altLang="en-US" sz="1600" b="0" i="0" u="none" strike="noStrike" cap="none" normalizeH="0" baseline="0" dirty="0" err="1">
                <a:ln>
                  <a:noFill/>
                </a:ln>
                <a:solidFill>
                  <a:srgbClr val="333333"/>
                </a:solidFill>
                <a:effectLst/>
                <a:latin typeface="Arial Unicode MS"/>
                <a:ea typeface="Monaco"/>
              </a:rPr>
              <a:t>uid</a:t>
            </a:r>
            <a:r>
              <a:rPr kumimoji="0" lang="en-US" altLang="en-US" sz="1600" b="0" i="0" u="none" strike="noStrike" cap="none" normalizeH="0" baseline="0" dirty="0">
                <a:ln>
                  <a:noFill/>
                </a:ln>
                <a:solidFill>
                  <a:srgbClr val="333333"/>
                </a:solidFill>
                <a:effectLst/>
                <a:latin typeface="Arial Unicode MS"/>
                <a:ea typeface="Monaco"/>
              </a:rPr>
              <a:t>": 1, “</a:t>
            </a:r>
            <a:r>
              <a:rPr kumimoji="0" lang="en-US" altLang="en-US" sz="1600" b="0" i="0" u="none" strike="noStrike" cap="none" normalizeH="0" baseline="0" dirty="0" err="1">
                <a:ln>
                  <a:noFill/>
                </a:ln>
                <a:solidFill>
                  <a:srgbClr val="333333"/>
                </a:solidFill>
                <a:effectLst/>
                <a:latin typeface="Arial Unicode MS"/>
                <a:ea typeface="Monaco"/>
              </a:rPr>
              <a:t>msgs</a:t>
            </a:r>
            <a:r>
              <a:rPr kumimoji="0" lang="en-US" altLang="en-US" sz="1600" b="0" i="0" u="none" strike="noStrike" cap="none" normalizeH="0" baseline="0" dirty="0">
                <a:ln>
                  <a:noFill/>
                </a:ln>
                <a:solidFill>
                  <a:srgbClr val="333333"/>
                </a:solidFill>
                <a:effectLst/>
                <a:latin typeface="Arial Unicode MS"/>
                <a:ea typeface="Monaco"/>
              </a:rPr>
              <a:t>": [ { "</a:t>
            </a:r>
            <a:r>
              <a:rPr kumimoji="0" lang="en-US" altLang="en-US" sz="1600" b="0" i="0" u="none" strike="noStrike" cap="none" normalizeH="0" baseline="0" dirty="0" err="1">
                <a:ln>
                  <a:noFill/>
                </a:ln>
                <a:solidFill>
                  <a:srgbClr val="333333"/>
                </a:solidFill>
                <a:effectLst/>
                <a:latin typeface="Arial Unicode MS"/>
                <a:ea typeface="Monaco"/>
              </a:rPr>
              <a:t>msg</a:t>
            </a:r>
            <a:r>
              <a:rPr kumimoji="0" lang="en-US" altLang="en-US" sz="1600" b="0" i="0" u="none" strike="noStrike" cap="none" normalizeH="0" baseline="0" dirty="0">
                <a:ln>
                  <a:noFill/>
                </a:ln>
                <a:solidFill>
                  <a:srgbClr val="333333"/>
                </a:solidFill>
                <a:effectLst/>
                <a:latin typeface="Arial Unicode MS"/>
                <a:ea typeface="Monaco"/>
              </a:rPr>
              <a:t>": { "</a:t>
            </a:r>
            <a:r>
              <a:rPr kumimoji="0" lang="en-US" altLang="en-US" sz="1600" b="0" i="0" u="none" strike="noStrike" cap="none" normalizeH="0" baseline="0" dirty="0" err="1">
                <a:ln>
                  <a:noFill/>
                </a:ln>
                <a:solidFill>
                  <a:srgbClr val="333333"/>
                </a:solidFill>
                <a:effectLst/>
                <a:latin typeface="Arial Unicode MS"/>
                <a:ea typeface="Monaco"/>
              </a:rPr>
              <a:t>messageId</a:t>
            </a:r>
            <a:r>
              <a:rPr kumimoji="0" lang="en-US" altLang="en-US" sz="1600" b="0" i="0" u="none" strike="noStrike" cap="none" normalizeH="0" baseline="0" dirty="0">
                <a:ln>
                  <a:noFill/>
                </a:ln>
                <a:solidFill>
                  <a:srgbClr val="333333"/>
                </a:solidFill>
                <a:effectLst/>
                <a:latin typeface="Arial Unicode MS"/>
                <a:ea typeface="Monaco"/>
              </a:rPr>
              <a:t>": 8, "</a:t>
            </a:r>
            <a:r>
              <a:rPr kumimoji="0" lang="en-US" altLang="en-US" sz="1600" b="0" i="0" u="none" strike="noStrike" cap="none" normalizeH="0" baseline="0" dirty="0" err="1">
                <a:ln>
                  <a:noFill/>
                </a:ln>
                <a:solidFill>
                  <a:srgbClr val="333333"/>
                </a:solidFill>
                <a:effectLst/>
                <a:latin typeface="Arial Unicode MS"/>
                <a:ea typeface="Monaco"/>
              </a:rPr>
              <a:t>authorId</a:t>
            </a:r>
            <a:r>
              <a:rPr kumimoji="0" lang="en-US" altLang="en-US" sz="1600" b="0" i="0" u="none" strike="noStrike" cap="none" normalizeH="0" baseline="0" dirty="0">
                <a:ln>
                  <a:noFill/>
                </a:ln>
                <a:solidFill>
                  <a:srgbClr val="333333"/>
                </a:solidFill>
                <a:effectLst/>
                <a:latin typeface="Arial Unicode MS"/>
                <a:ea typeface="Monaco"/>
              </a:rPr>
              <a:t>": 1, "</a:t>
            </a:r>
            <a:r>
              <a:rPr kumimoji="0" lang="en-US" altLang="en-US" sz="1600" b="0" i="0" u="none" strike="noStrike" cap="none" normalizeH="0" baseline="0" dirty="0" err="1">
                <a:ln>
                  <a:noFill/>
                </a:ln>
                <a:solidFill>
                  <a:srgbClr val="333333"/>
                </a:solidFill>
                <a:effectLst/>
                <a:latin typeface="Arial Unicode MS"/>
                <a:ea typeface="Monaco"/>
              </a:rPr>
              <a:t>inResponseTo</a:t>
            </a:r>
            <a:r>
              <a:rPr kumimoji="0" lang="en-US" altLang="en-US" sz="1600" b="0" i="0" u="none" strike="noStrike" cap="none" normalizeH="0" baseline="0" dirty="0">
                <a:ln>
                  <a:noFill/>
                </a:ln>
                <a:solidFill>
                  <a:srgbClr val="333333"/>
                </a:solidFill>
                <a:effectLst/>
                <a:latin typeface="Arial Unicode MS"/>
                <a:ea typeface="Monaco"/>
              </a:rPr>
              <a:t>": 11, "</a:t>
            </a:r>
            <a:r>
              <a:rPr kumimoji="0" lang="en-US" altLang="en-US" sz="1600" b="0" i="0" u="none" strike="noStrike" cap="none" normalizeH="0" baseline="0" dirty="0" err="1">
                <a:ln>
                  <a:noFill/>
                </a:ln>
                <a:solidFill>
                  <a:srgbClr val="333333"/>
                </a:solidFill>
                <a:effectLst/>
                <a:latin typeface="Arial Unicode MS"/>
                <a:ea typeface="Monaco"/>
              </a:rPr>
              <a:t>senderLocation</a:t>
            </a:r>
            <a:r>
              <a:rPr kumimoji="0" lang="en-US" altLang="en-US" sz="1600" b="0" i="0" u="none" strike="noStrike" cap="none" normalizeH="0" baseline="0" dirty="0">
                <a:ln>
                  <a:noFill/>
                </a:ln>
                <a:solidFill>
                  <a:srgbClr val="333333"/>
                </a:solidFill>
                <a:effectLst/>
                <a:latin typeface="Arial Unicode MS"/>
                <a:ea typeface="Monaco"/>
              </a:rPr>
              <a:t>": [40.33, 80.87], "message": " like </a:t>
            </a:r>
            <a:r>
              <a:rPr kumimoji="0" lang="en-US" altLang="en-US" sz="1600" b="0" i="0" u="none" strike="noStrike" cap="none" normalizeH="0" baseline="0" dirty="0" err="1">
                <a:ln>
                  <a:noFill/>
                </a:ln>
                <a:solidFill>
                  <a:srgbClr val="333333"/>
                </a:solidFill>
                <a:effectLst/>
                <a:latin typeface="Arial Unicode MS"/>
                <a:ea typeface="Monaco"/>
              </a:rPr>
              <a:t>ccast</a:t>
            </a:r>
            <a:r>
              <a:rPr kumimoji="0" lang="en-US" altLang="en-US" sz="1600" b="0" i="0" u="none" strike="noStrike" cap="none" normalizeH="0" baseline="0" dirty="0">
                <a:ln>
                  <a:noFill/>
                </a:ln>
                <a:solidFill>
                  <a:srgbClr val="333333"/>
                </a:solidFill>
                <a:effectLst/>
                <a:latin typeface="Arial Unicode MS"/>
                <a:ea typeface="Monaco"/>
              </a:rPr>
              <a:t> the 3G is awesome:)" } }, { "</a:t>
            </a:r>
            <a:r>
              <a:rPr kumimoji="0" lang="en-US" altLang="en-US" sz="1600" b="0" i="0" u="none" strike="noStrike" cap="none" normalizeH="0" baseline="0" dirty="0" err="1">
                <a:ln>
                  <a:noFill/>
                </a:ln>
                <a:solidFill>
                  <a:srgbClr val="333333"/>
                </a:solidFill>
                <a:effectLst/>
                <a:latin typeface="Arial Unicode MS"/>
                <a:ea typeface="Monaco"/>
              </a:rPr>
              <a:t>msg</a:t>
            </a:r>
            <a:r>
              <a:rPr kumimoji="0" lang="en-US" altLang="en-US" sz="1600" b="0" i="0" u="none" strike="noStrike" cap="none" normalizeH="0" baseline="0" dirty="0">
                <a:ln>
                  <a:noFill/>
                </a:ln>
                <a:solidFill>
                  <a:srgbClr val="333333"/>
                </a:solidFill>
                <a:effectLst/>
                <a:latin typeface="Arial Unicode MS"/>
                <a:ea typeface="Monaco"/>
              </a:rPr>
              <a:t>": { "</a:t>
            </a:r>
            <a:r>
              <a:rPr kumimoji="0" lang="en-US" altLang="en-US" sz="1600" b="0" i="0" u="none" strike="noStrike" cap="none" normalizeH="0" baseline="0" dirty="0" err="1">
                <a:ln>
                  <a:noFill/>
                </a:ln>
                <a:solidFill>
                  <a:srgbClr val="333333"/>
                </a:solidFill>
                <a:effectLst/>
                <a:latin typeface="Arial Unicode MS"/>
                <a:ea typeface="Monaco"/>
              </a:rPr>
              <a:t>messageId</a:t>
            </a:r>
            <a:r>
              <a:rPr kumimoji="0" lang="en-US" altLang="en-US" sz="1600" b="0" i="0" u="none" strike="noStrike" cap="none" normalizeH="0" baseline="0" dirty="0">
                <a:ln>
                  <a:noFill/>
                </a:ln>
                <a:solidFill>
                  <a:srgbClr val="333333"/>
                </a:solidFill>
                <a:effectLst/>
                <a:latin typeface="Arial Unicode MS"/>
                <a:ea typeface="Monaco"/>
              </a:rPr>
              <a:t>": 10, "</a:t>
            </a:r>
            <a:r>
              <a:rPr kumimoji="0" lang="en-US" altLang="en-US" sz="1600" b="0" i="0" u="none" strike="noStrike" cap="none" normalizeH="0" baseline="0" dirty="0" err="1">
                <a:ln>
                  <a:noFill/>
                </a:ln>
                <a:solidFill>
                  <a:srgbClr val="333333"/>
                </a:solidFill>
                <a:effectLst/>
                <a:latin typeface="Arial Unicode MS"/>
                <a:ea typeface="Monaco"/>
              </a:rPr>
              <a:t>authorId</a:t>
            </a:r>
            <a:r>
              <a:rPr kumimoji="0" lang="en-US" altLang="en-US" sz="1600" b="0" i="0" u="none" strike="noStrike" cap="none" normalizeH="0" baseline="0" dirty="0">
                <a:ln>
                  <a:noFill/>
                </a:ln>
                <a:solidFill>
                  <a:srgbClr val="333333"/>
                </a:solidFill>
                <a:effectLst/>
                <a:latin typeface="Arial Unicode MS"/>
                <a:ea typeface="Monaco"/>
              </a:rPr>
              <a:t>": 1, "</a:t>
            </a:r>
            <a:r>
              <a:rPr kumimoji="0" lang="en-US" altLang="en-US" sz="1600" b="0" i="0" u="none" strike="noStrike" cap="none" normalizeH="0" baseline="0" dirty="0" err="1">
                <a:ln>
                  <a:noFill/>
                </a:ln>
                <a:solidFill>
                  <a:srgbClr val="333333"/>
                </a:solidFill>
                <a:effectLst/>
                <a:latin typeface="Arial Unicode MS"/>
                <a:ea typeface="Monaco"/>
              </a:rPr>
              <a:t>inResponseTo</a:t>
            </a:r>
            <a:r>
              <a:rPr kumimoji="0" lang="en-US" altLang="en-US" sz="1600" b="0" i="0" u="none" strike="noStrike" cap="none" normalizeH="0" baseline="0" dirty="0">
                <a:ln>
                  <a:noFill/>
                </a:ln>
                <a:solidFill>
                  <a:srgbClr val="333333"/>
                </a:solidFill>
                <a:effectLst/>
                <a:latin typeface="Arial Unicode MS"/>
                <a:ea typeface="Monaco"/>
              </a:rPr>
              <a:t>": 12, "</a:t>
            </a:r>
            <a:r>
              <a:rPr kumimoji="0" lang="en-US" altLang="en-US" sz="1600" b="0" i="0" u="none" strike="noStrike" cap="none" normalizeH="0" baseline="0" dirty="0" err="1">
                <a:ln>
                  <a:noFill/>
                </a:ln>
                <a:solidFill>
                  <a:srgbClr val="333333"/>
                </a:solidFill>
                <a:effectLst/>
                <a:latin typeface="Arial Unicode MS"/>
                <a:ea typeface="Monaco"/>
              </a:rPr>
              <a:t>senderLocation</a:t>
            </a:r>
            <a:r>
              <a:rPr kumimoji="0" lang="en-US" altLang="en-US" sz="1600" b="0" i="0" u="none" strike="noStrike" cap="none" normalizeH="0" baseline="0" dirty="0">
                <a:ln>
                  <a:noFill/>
                </a:ln>
                <a:solidFill>
                  <a:srgbClr val="333333"/>
                </a:solidFill>
                <a:effectLst/>
                <a:latin typeface="Arial Unicode MS"/>
                <a:ea typeface="Monaco"/>
              </a:rPr>
              <a:t>": [42.5, 70.01], "message": " can't stand product-w the touch-screen is terrible" } }, { "</a:t>
            </a:r>
            <a:r>
              <a:rPr kumimoji="0" lang="en-US" altLang="en-US" sz="1600" b="0" i="0" u="none" strike="noStrike" cap="none" normalizeH="0" baseline="0" dirty="0" err="1">
                <a:ln>
                  <a:noFill/>
                </a:ln>
                <a:solidFill>
                  <a:srgbClr val="333333"/>
                </a:solidFill>
                <a:effectLst/>
                <a:latin typeface="Arial Unicode MS"/>
                <a:ea typeface="Monaco"/>
              </a:rPr>
              <a:t>msg</a:t>
            </a:r>
            <a:r>
              <a:rPr kumimoji="0" lang="en-US" altLang="en-US" sz="1600" b="0" i="0" u="none" strike="noStrike" cap="none" normalizeH="0" baseline="0" dirty="0">
                <a:ln>
                  <a:noFill/>
                </a:ln>
                <a:solidFill>
                  <a:srgbClr val="333333"/>
                </a:solidFill>
                <a:effectLst/>
                <a:latin typeface="Arial Unicode MS"/>
                <a:ea typeface="Monaco"/>
              </a:rPr>
              <a:t>": { "</a:t>
            </a:r>
            <a:r>
              <a:rPr kumimoji="0" lang="en-US" altLang="en-US" sz="1600" b="0" i="0" u="none" strike="noStrike" cap="none" normalizeH="0" baseline="0" dirty="0" err="1">
                <a:ln>
                  <a:noFill/>
                </a:ln>
                <a:solidFill>
                  <a:srgbClr val="333333"/>
                </a:solidFill>
                <a:effectLst/>
                <a:latin typeface="Arial Unicode MS"/>
                <a:ea typeface="Monaco"/>
              </a:rPr>
              <a:t>messageId</a:t>
            </a:r>
            <a:r>
              <a:rPr kumimoji="0" lang="en-US" altLang="en-US" sz="1600" b="0" i="0" u="none" strike="noStrike" cap="none" normalizeH="0" baseline="0" dirty="0">
                <a:ln>
                  <a:noFill/>
                </a:ln>
                <a:solidFill>
                  <a:srgbClr val="333333"/>
                </a:solidFill>
                <a:effectLst/>
                <a:latin typeface="Arial Unicode MS"/>
                <a:ea typeface="Monaco"/>
              </a:rPr>
              <a:t>": 11, "</a:t>
            </a:r>
            <a:r>
              <a:rPr kumimoji="0" lang="en-US" altLang="en-US" sz="1600" b="0" i="0" u="none" strike="noStrike" cap="none" normalizeH="0" baseline="0" dirty="0" err="1">
                <a:ln>
                  <a:noFill/>
                </a:ln>
                <a:solidFill>
                  <a:srgbClr val="333333"/>
                </a:solidFill>
                <a:effectLst/>
                <a:latin typeface="Arial Unicode MS"/>
                <a:ea typeface="Monaco"/>
              </a:rPr>
              <a:t>authorId</a:t>
            </a:r>
            <a:r>
              <a:rPr kumimoji="0" lang="en-US" altLang="en-US" sz="1600" b="0" i="0" u="none" strike="noStrike" cap="none" normalizeH="0" baseline="0" dirty="0">
                <a:ln>
                  <a:noFill/>
                </a:ln>
                <a:solidFill>
                  <a:srgbClr val="333333"/>
                </a:solidFill>
                <a:effectLst/>
                <a:latin typeface="Arial Unicode MS"/>
                <a:ea typeface="Monaco"/>
              </a:rPr>
              <a:t>": 1, "</a:t>
            </a:r>
            <a:r>
              <a:rPr kumimoji="0" lang="en-US" altLang="en-US" sz="1600" b="0" i="0" u="none" strike="noStrike" cap="none" normalizeH="0" baseline="0" dirty="0" err="1">
                <a:ln>
                  <a:noFill/>
                </a:ln>
                <a:solidFill>
                  <a:srgbClr val="333333"/>
                </a:solidFill>
                <a:effectLst/>
                <a:latin typeface="Arial Unicode MS"/>
                <a:ea typeface="Monaco"/>
              </a:rPr>
              <a:t>inResponseTo</a:t>
            </a:r>
            <a:r>
              <a:rPr kumimoji="0" lang="en-US" altLang="en-US" sz="1600" b="0" i="0" u="none" strike="noStrike" cap="none" normalizeH="0" baseline="0" dirty="0">
                <a:ln>
                  <a:noFill/>
                </a:ln>
                <a:solidFill>
                  <a:srgbClr val="333333"/>
                </a:solidFill>
                <a:effectLst/>
                <a:latin typeface="Arial Unicode MS"/>
                <a:ea typeface="Monaco"/>
              </a:rPr>
              <a:t>": 1, "</a:t>
            </a:r>
            <a:r>
              <a:rPr kumimoji="0" lang="en-US" altLang="en-US" sz="1600" b="0" i="0" u="none" strike="noStrike" cap="none" normalizeH="0" baseline="0" dirty="0" err="1">
                <a:ln>
                  <a:noFill/>
                </a:ln>
                <a:solidFill>
                  <a:srgbClr val="333333"/>
                </a:solidFill>
                <a:effectLst/>
                <a:latin typeface="Arial Unicode MS"/>
                <a:ea typeface="Monaco"/>
              </a:rPr>
              <a:t>senderLocation</a:t>
            </a:r>
            <a:r>
              <a:rPr kumimoji="0" lang="en-US" altLang="en-US" sz="1600" b="0" i="0" u="none" strike="noStrike" cap="none" normalizeH="0" baseline="0" dirty="0">
                <a:ln>
                  <a:noFill/>
                </a:ln>
                <a:solidFill>
                  <a:srgbClr val="333333"/>
                </a:solidFill>
                <a:effectLst/>
                <a:latin typeface="Arial Unicode MS"/>
                <a:ea typeface="Monaco"/>
              </a:rPr>
              <a:t>": [38.97, 77.49], "message": " can't stand </a:t>
            </a:r>
            <a:r>
              <a:rPr kumimoji="0" lang="en-US" altLang="en-US" sz="1600" b="0" i="0" u="none" strike="noStrike" cap="none" normalizeH="0" baseline="0" dirty="0" err="1">
                <a:ln>
                  <a:noFill/>
                </a:ln>
                <a:solidFill>
                  <a:srgbClr val="333333"/>
                </a:solidFill>
                <a:effectLst/>
                <a:latin typeface="Arial Unicode MS"/>
                <a:ea typeface="Monaco"/>
              </a:rPr>
              <a:t>acast</a:t>
            </a:r>
            <a:r>
              <a:rPr kumimoji="0" lang="en-US" altLang="en-US" sz="1600" b="0" i="0" u="none" strike="noStrike" cap="none" normalizeH="0" baseline="0" dirty="0">
                <a:ln>
                  <a:noFill/>
                </a:ln>
                <a:solidFill>
                  <a:srgbClr val="333333"/>
                </a:solidFill>
                <a:effectLst/>
                <a:latin typeface="Arial Unicode MS"/>
                <a:ea typeface="Monaco"/>
              </a:rPr>
              <a:t> its plan is terrible" } }, { "</a:t>
            </a:r>
            <a:r>
              <a:rPr kumimoji="0" lang="en-US" altLang="en-US" sz="1600" b="0" i="0" u="none" strike="noStrike" cap="none" normalizeH="0" baseline="0" dirty="0" err="1">
                <a:ln>
                  <a:noFill/>
                </a:ln>
                <a:solidFill>
                  <a:srgbClr val="333333"/>
                </a:solidFill>
                <a:effectLst/>
                <a:latin typeface="Arial Unicode MS"/>
                <a:ea typeface="Monaco"/>
              </a:rPr>
              <a:t>msg</a:t>
            </a:r>
            <a:r>
              <a:rPr kumimoji="0" lang="en-US" altLang="en-US" sz="1600" b="0" i="0" u="none" strike="noStrike" cap="none" normalizeH="0" baseline="0" dirty="0">
                <a:ln>
                  <a:noFill/>
                </a:ln>
                <a:solidFill>
                  <a:srgbClr val="333333"/>
                </a:solidFill>
                <a:effectLst/>
                <a:latin typeface="Arial Unicode MS"/>
                <a:ea typeface="Monaco"/>
              </a:rPr>
              <a:t>": { "</a:t>
            </a:r>
            <a:r>
              <a:rPr kumimoji="0" lang="en-US" altLang="en-US" sz="1600" b="0" i="0" u="none" strike="noStrike" cap="none" normalizeH="0" baseline="0" dirty="0" err="1">
                <a:ln>
                  <a:noFill/>
                </a:ln>
                <a:solidFill>
                  <a:srgbClr val="333333"/>
                </a:solidFill>
                <a:effectLst/>
                <a:latin typeface="Arial Unicode MS"/>
                <a:ea typeface="Monaco"/>
              </a:rPr>
              <a:t>messageId</a:t>
            </a:r>
            <a:r>
              <a:rPr kumimoji="0" lang="en-US" altLang="en-US" sz="1600" b="0" i="0" u="none" strike="noStrike" cap="none" normalizeH="0" baseline="0" dirty="0">
                <a:ln>
                  <a:noFill/>
                </a:ln>
                <a:solidFill>
                  <a:srgbClr val="333333"/>
                </a:solidFill>
                <a:effectLst/>
                <a:latin typeface="Arial Unicode MS"/>
                <a:ea typeface="Monaco"/>
              </a:rPr>
              <a:t>": 2, "</a:t>
            </a:r>
            <a:r>
              <a:rPr kumimoji="0" lang="en-US" altLang="en-US" sz="1600" b="0" i="0" u="none" strike="noStrike" cap="none" normalizeH="0" baseline="0" dirty="0" err="1">
                <a:ln>
                  <a:noFill/>
                </a:ln>
                <a:solidFill>
                  <a:srgbClr val="333333"/>
                </a:solidFill>
                <a:effectLst/>
                <a:latin typeface="Arial Unicode MS"/>
                <a:ea typeface="Monaco"/>
              </a:rPr>
              <a:t>authorId</a:t>
            </a:r>
            <a:r>
              <a:rPr kumimoji="0" lang="en-US" altLang="en-US" sz="1600" b="0" i="0" u="none" strike="noStrike" cap="none" normalizeH="0" baseline="0" dirty="0">
                <a:ln>
                  <a:noFill/>
                </a:ln>
                <a:solidFill>
                  <a:srgbClr val="333333"/>
                </a:solidFill>
                <a:effectLst/>
                <a:latin typeface="Arial Unicode MS"/>
                <a:ea typeface="Monaco"/>
              </a:rPr>
              <a:t>": 1, "</a:t>
            </a:r>
            <a:r>
              <a:rPr kumimoji="0" lang="en-US" altLang="en-US" sz="1600" b="0" i="0" u="none" strike="noStrike" cap="none" normalizeH="0" baseline="0" dirty="0" err="1">
                <a:ln>
                  <a:noFill/>
                </a:ln>
                <a:solidFill>
                  <a:srgbClr val="333333"/>
                </a:solidFill>
                <a:effectLst/>
                <a:latin typeface="Arial Unicode MS"/>
                <a:ea typeface="Monaco"/>
              </a:rPr>
              <a:t>inResponseTo</a:t>
            </a:r>
            <a:r>
              <a:rPr kumimoji="0" lang="en-US" altLang="en-US" sz="1600" b="0" i="0" u="none" strike="noStrike" cap="none" normalizeH="0" baseline="0" dirty="0">
                <a:ln>
                  <a:noFill/>
                </a:ln>
                <a:solidFill>
                  <a:srgbClr val="333333"/>
                </a:solidFill>
                <a:effectLst/>
                <a:latin typeface="Arial Unicode MS"/>
                <a:ea typeface="Monaco"/>
              </a:rPr>
              <a:t>": 4, "</a:t>
            </a:r>
            <a:r>
              <a:rPr kumimoji="0" lang="en-US" altLang="en-US" sz="1600" b="0" i="0" u="none" strike="noStrike" cap="none" normalizeH="0" baseline="0" dirty="0" err="1">
                <a:ln>
                  <a:noFill/>
                </a:ln>
                <a:solidFill>
                  <a:srgbClr val="333333"/>
                </a:solidFill>
                <a:effectLst/>
                <a:latin typeface="Arial Unicode MS"/>
                <a:ea typeface="Monaco"/>
              </a:rPr>
              <a:t>senderLocation</a:t>
            </a:r>
            <a:r>
              <a:rPr kumimoji="0" lang="en-US" altLang="en-US" sz="1600" b="0" i="0" u="none" strike="noStrike" cap="none" normalizeH="0" baseline="0" dirty="0">
                <a:ln>
                  <a:noFill/>
                </a:ln>
                <a:solidFill>
                  <a:srgbClr val="333333"/>
                </a:solidFill>
                <a:effectLst/>
                <a:latin typeface="Arial Unicode MS"/>
                <a:ea typeface="Monaco"/>
              </a:rPr>
              <a:t>": [41.66, 80.87], "message": " dislike x-phone its touch-screen is horrible" } }, { "</a:t>
            </a:r>
            <a:r>
              <a:rPr kumimoji="0" lang="en-US" altLang="en-US" sz="1600" b="0" i="0" u="none" strike="noStrike" cap="none" normalizeH="0" baseline="0" dirty="0" err="1">
                <a:ln>
                  <a:noFill/>
                </a:ln>
                <a:solidFill>
                  <a:srgbClr val="333333"/>
                </a:solidFill>
                <a:effectLst/>
                <a:latin typeface="Arial Unicode MS"/>
                <a:ea typeface="Monaco"/>
              </a:rPr>
              <a:t>msg</a:t>
            </a:r>
            <a:r>
              <a:rPr kumimoji="0" lang="en-US" altLang="en-US" sz="1600" b="0" i="0" u="none" strike="noStrike" cap="none" normalizeH="0" baseline="0" dirty="0">
                <a:ln>
                  <a:noFill/>
                </a:ln>
                <a:solidFill>
                  <a:srgbClr val="333333"/>
                </a:solidFill>
                <a:effectLst/>
                <a:latin typeface="Arial Unicode MS"/>
                <a:ea typeface="Monaco"/>
              </a:rPr>
              <a:t>": { "</a:t>
            </a:r>
            <a:r>
              <a:rPr kumimoji="0" lang="en-US" altLang="en-US" sz="1600" b="0" i="0" u="none" strike="noStrike" cap="none" normalizeH="0" baseline="0" dirty="0" err="1">
                <a:ln>
                  <a:noFill/>
                </a:ln>
                <a:solidFill>
                  <a:srgbClr val="333333"/>
                </a:solidFill>
                <a:effectLst/>
                <a:latin typeface="Arial Unicode MS"/>
                <a:ea typeface="Monaco"/>
              </a:rPr>
              <a:t>messageId</a:t>
            </a:r>
            <a:r>
              <a:rPr kumimoji="0" lang="en-US" altLang="en-US" sz="1600" b="0" i="0" u="none" strike="noStrike" cap="none" normalizeH="0" baseline="0" dirty="0">
                <a:ln>
                  <a:noFill/>
                </a:ln>
                <a:solidFill>
                  <a:srgbClr val="333333"/>
                </a:solidFill>
                <a:effectLst/>
                <a:latin typeface="Arial Unicode MS"/>
                <a:ea typeface="Monaco"/>
              </a:rPr>
              <a:t>": 4, "</a:t>
            </a:r>
            <a:r>
              <a:rPr kumimoji="0" lang="en-US" altLang="en-US" sz="1600" b="0" i="0" u="none" strike="noStrike" cap="none" normalizeH="0" baseline="0" dirty="0" err="1">
                <a:ln>
                  <a:noFill/>
                </a:ln>
                <a:solidFill>
                  <a:srgbClr val="333333"/>
                </a:solidFill>
                <a:effectLst/>
                <a:latin typeface="Arial Unicode MS"/>
                <a:ea typeface="Monaco"/>
              </a:rPr>
              <a:t>authorId</a:t>
            </a:r>
            <a:r>
              <a:rPr kumimoji="0" lang="en-US" altLang="en-US" sz="1600" b="0" i="0" u="none" strike="noStrike" cap="none" normalizeH="0" baseline="0" dirty="0">
                <a:ln>
                  <a:noFill/>
                </a:ln>
                <a:solidFill>
                  <a:srgbClr val="333333"/>
                </a:solidFill>
                <a:effectLst/>
                <a:latin typeface="Arial Unicode MS"/>
                <a:ea typeface="Monaco"/>
              </a:rPr>
              <a:t>": 1, "</a:t>
            </a:r>
            <a:r>
              <a:rPr kumimoji="0" lang="en-US" altLang="en-US" sz="1600" b="0" i="0" u="none" strike="noStrike" cap="none" normalizeH="0" baseline="0" dirty="0" err="1">
                <a:ln>
                  <a:noFill/>
                </a:ln>
                <a:solidFill>
                  <a:srgbClr val="333333"/>
                </a:solidFill>
                <a:effectLst/>
                <a:latin typeface="Arial Unicode MS"/>
                <a:ea typeface="Monaco"/>
              </a:rPr>
              <a:t>inResponseTo</a:t>
            </a:r>
            <a:r>
              <a:rPr kumimoji="0" lang="en-US" altLang="en-US" sz="1600" b="0" i="0" u="none" strike="noStrike" cap="none" normalizeH="0" baseline="0" dirty="0">
                <a:ln>
                  <a:noFill/>
                </a:ln>
                <a:solidFill>
                  <a:srgbClr val="333333"/>
                </a:solidFill>
                <a:effectLst/>
                <a:latin typeface="Arial Unicode MS"/>
                <a:ea typeface="Monaco"/>
              </a:rPr>
              <a:t>": 2, "</a:t>
            </a:r>
            <a:r>
              <a:rPr kumimoji="0" lang="en-US" altLang="en-US" sz="1600" b="0" i="0" u="none" strike="noStrike" cap="none" normalizeH="0" baseline="0" dirty="0" err="1">
                <a:ln>
                  <a:noFill/>
                </a:ln>
                <a:solidFill>
                  <a:srgbClr val="333333"/>
                </a:solidFill>
                <a:effectLst/>
                <a:latin typeface="Arial Unicode MS"/>
                <a:ea typeface="Monaco"/>
              </a:rPr>
              <a:t>senderLocation</a:t>
            </a:r>
            <a:r>
              <a:rPr kumimoji="0" lang="en-US" altLang="en-US" sz="1600" b="0" i="0" u="none" strike="noStrike" cap="none" normalizeH="0" baseline="0" dirty="0">
                <a:ln>
                  <a:noFill/>
                </a:ln>
                <a:solidFill>
                  <a:srgbClr val="333333"/>
                </a:solidFill>
                <a:effectLst/>
                <a:latin typeface="Arial Unicode MS"/>
                <a:ea typeface="Monaco"/>
              </a:rPr>
              <a:t>": [37.73, 97.04], "message": " can't stand </a:t>
            </a:r>
            <a:r>
              <a:rPr kumimoji="0" lang="en-US" altLang="en-US" sz="1600" b="0" i="0" u="none" strike="noStrike" cap="none" normalizeH="0" baseline="0" dirty="0" err="1">
                <a:ln>
                  <a:noFill/>
                </a:ln>
                <a:solidFill>
                  <a:srgbClr val="333333"/>
                </a:solidFill>
                <a:effectLst/>
                <a:latin typeface="Arial Unicode MS"/>
                <a:ea typeface="Monaco"/>
              </a:rPr>
              <a:t>acast</a:t>
            </a:r>
            <a:r>
              <a:rPr kumimoji="0" lang="en-US" altLang="en-US" sz="1600" b="0" i="0" u="none" strike="noStrike" cap="none" normalizeH="0" baseline="0" dirty="0">
                <a:ln>
                  <a:noFill/>
                </a:ln>
                <a:solidFill>
                  <a:srgbClr val="333333"/>
                </a:solidFill>
                <a:effectLst/>
                <a:latin typeface="Arial Unicode MS"/>
                <a:ea typeface="Monaco"/>
              </a:rPr>
              <a:t> the network is horrible:(" } } ]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333333"/>
              </a:solidFill>
              <a:latin typeface="Arial Unicode MS"/>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Unicode MS"/>
                <a:ea typeface="Monaco"/>
              </a:rPr>
              <a:t>{ "</a:t>
            </a:r>
            <a:r>
              <a:rPr kumimoji="0" lang="en-US" altLang="en-US" sz="1600" b="0" i="0" u="none" strike="noStrike" cap="none" normalizeH="0" baseline="0" dirty="0" err="1">
                <a:ln>
                  <a:noFill/>
                </a:ln>
                <a:solidFill>
                  <a:srgbClr val="333333"/>
                </a:solidFill>
                <a:effectLst/>
                <a:latin typeface="Arial Unicode MS"/>
                <a:ea typeface="Monaco"/>
              </a:rPr>
              <a:t>uid</a:t>
            </a:r>
            <a:r>
              <a:rPr kumimoji="0" lang="en-US" altLang="en-US" sz="1600" b="0" i="0" u="none" strike="noStrike" cap="none" normalizeH="0" baseline="0" dirty="0">
                <a:ln>
                  <a:noFill/>
                </a:ln>
                <a:solidFill>
                  <a:srgbClr val="333333"/>
                </a:solidFill>
                <a:effectLst/>
                <a:latin typeface="Arial Unicode MS"/>
                <a:ea typeface="Monaco"/>
              </a:rPr>
              <a:t>": 2, “</a:t>
            </a:r>
            <a:r>
              <a:rPr kumimoji="0" lang="en-US" altLang="en-US" sz="1600" b="0" i="0" u="none" strike="noStrike" cap="none" normalizeH="0" baseline="0" dirty="0" err="1">
                <a:ln>
                  <a:noFill/>
                </a:ln>
                <a:solidFill>
                  <a:srgbClr val="333333"/>
                </a:solidFill>
                <a:effectLst/>
                <a:latin typeface="Arial Unicode MS"/>
                <a:ea typeface="Monaco"/>
              </a:rPr>
              <a:t>msgs</a:t>
            </a:r>
            <a:r>
              <a:rPr kumimoji="0" lang="en-US" altLang="en-US" sz="1600" b="0" i="0" u="none" strike="noStrike" cap="none" normalizeH="0" baseline="0" dirty="0">
                <a:ln>
                  <a:noFill/>
                </a:ln>
                <a:solidFill>
                  <a:srgbClr val="333333"/>
                </a:solidFill>
                <a:effectLst/>
                <a:latin typeface="Arial Unicode MS"/>
                <a:ea typeface="Monaco"/>
              </a:rPr>
              <a:t>": [ { "</a:t>
            </a:r>
            <a:r>
              <a:rPr kumimoji="0" lang="en-US" altLang="en-US" sz="1600" b="0" i="0" u="none" strike="noStrike" cap="none" normalizeH="0" baseline="0" dirty="0" err="1">
                <a:ln>
                  <a:noFill/>
                </a:ln>
                <a:solidFill>
                  <a:srgbClr val="333333"/>
                </a:solidFill>
                <a:effectLst/>
                <a:latin typeface="Arial Unicode MS"/>
                <a:ea typeface="Monaco"/>
              </a:rPr>
              <a:t>msg</a:t>
            </a:r>
            <a:r>
              <a:rPr kumimoji="0" lang="en-US" altLang="en-US" sz="1600" b="0" i="0" u="none" strike="noStrike" cap="none" normalizeH="0" baseline="0" dirty="0">
                <a:ln>
                  <a:noFill/>
                </a:ln>
                <a:solidFill>
                  <a:srgbClr val="333333"/>
                </a:solidFill>
                <a:effectLst/>
                <a:latin typeface="Arial Unicode MS"/>
                <a:ea typeface="Monaco"/>
              </a:rPr>
              <a:t>": { "</a:t>
            </a:r>
            <a:r>
              <a:rPr kumimoji="0" lang="en-US" altLang="en-US" sz="1600" b="0" i="0" u="none" strike="noStrike" cap="none" normalizeH="0" baseline="0" dirty="0" err="1">
                <a:ln>
                  <a:noFill/>
                </a:ln>
                <a:solidFill>
                  <a:srgbClr val="333333"/>
                </a:solidFill>
                <a:effectLst/>
                <a:latin typeface="Arial Unicode MS"/>
                <a:ea typeface="Monaco"/>
              </a:rPr>
              <a:t>messageId</a:t>
            </a:r>
            <a:r>
              <a:rPr kumimoji="0" lang="en-US" altLang="en-US" sz="1600" b="0" i="0" u="none" strike="noStrike" cap="none" normalizeH="0" baseline="0" dirty="0">
                <a:ln>
                  <a:noFill/>
                </a:ln>
                <a:solidFill>
                  <a:srgbClr val="333333"/>
                </a:solidFill>
                <a:effectLst/>
                <a:latin typeface="Arial Unicode MS"/>
                <a:ea typeface="Monaco"/>
              </a:rPr>
              <a:t>": 6, "</a:t>
            </a:r>
            <a:r>
              <a:rPr kumimoji="0" lang="en-US" altLang="en-US" sz="1600" b="0" i="0" u="none" strike="noStrike" cap="none" normalizeH="0" baseline="0" dirty="0" err="1">
                <a:ln>
                  <a:noFill/>
                </a:ln>
                <a:solidFill>
                  <a:srgbClr val="333333"/>
                </a:solidFill>
                <a:effectLst/>
                <a:latin typeface="Arial Unicode MS"/>
                <a:ea typeface="Monaco"/>
              </a:rPr>
              <a:t>authorId</a:t>
            </a:r>
            <a:r>
              <a:rPr kumimoji="0" lang="en-US" altLang="en-US" sz="1600" b="0" i="0" u="none" strike="noStrike" cap="none" normalizeH="0" baseline="0" dirty="0">
                <a:ln>
                  <a:noFill/>
                </a:ln>
                <a:solidFill>
                  <a:srgbClr val="333333"/>
                </a:solidFill>
                <a:effectLst/>
                <a:latin typeface="Arial Unicode MS"/>
                <a:ea typeface="Monaco"/>
              </a:rPr>
              <a:t>": 2, "</a:t>
            </a:r>
            <a:r>
              <a:rPr kumimoji="0" lang="en-US" altLang="en-US" sz="1600" b="0" i="0" u="none" strike="noStrike" cap="none" normalizeH="0" baseline="0" dirty="0" err="1">
                <a:ln>
                  <a:noFill/>
                </a:ln>
                <a:solidFill>
                  <a:srgbClr val="333333"/>
                </a:solidFill>
                <a:effectLst/>
                <a:latin typeface="Arial Unicode MS"/>
                <a:ea typeface="Monaco"/>
              </a:rPr>
              <a:t>inResponseTo</a:t>
            </a:r>
            <a:r>
              <a:rPr kumimoji="0" lang="en-US" altLang="en-US" sz="1600" b="0" i="0" u="none" strike="noStrike" cap="none" normalizeH="0" baseline="0" dirty="0">
                <a:ln>
                  <a:noFill/>
                </a:ln>
                <a:solidFill>
                  <a:srgbClr val="333333"/>
                </a:solidFill>
                <a:effectLst/>
                <a:latin typeface="Arial Unicode MS"/>
                <a:ea typeface="Monaco"/>
              </a:rPr>
              <a:t>": 1, "</a:t>
            </a:r>
            <a:r>
              <a:rPr kumimoji="0" lang="en-US" altLang="en-US" sz="1600" b="0" i="0" u="none" strike="noStrike" cap="none" normalizeH="0" baseline="0" dirty="0" err="1">
                <a:ln>
                  <a:noFill/>
                </a:ln>
                <a:solidFill>
                  <a:srgbClr val="333333"/>
                </a:solidFill>
                <a:effectLst/>
                <a:latin typeface="Arial Unicode MS"/>
                <a:ea typeface="Monaco"/>
              </a:rPr>
              <a:t>senderLocation</a:t>
            </a:r>
            <a:r>
              <a:rPr kumimoji="0" lang="en-US" altLang="en-US" sz="1600" b="0" i="0" u="none" strike="noStrike" cap="none" normalizeH="0" baseline="0" dirty="0">
                <a:ln>
                  <a:noFill/>
                </a:ln>
                <a:solidFill>
                  <a:srgbClr val="333333"/>
                </a:solidFill>
                <a:effectLst/>
                <a:latin typeface="Arial Unicode MS"/>
                <a:ea typeface="Monaco"/>
              </a:rPr>
              <a:t>": [31.5, 75.56], "message": " like product-z its platform is mind-blowing" } }, { "</a:t>
            </a:r>
            <a:r>
              <a:rPr kumimoji="0" lang="en-US" altLang="en-US" sz="1600" b="0" i="0" u="none" strike="noStrike" cap="none" normalizeH="0" baseline="0" dirty="0" err="1">
                <a:ln>
                  <a:noFill/>
                </a:ln>
                <a:solidFill>
                  <a:srgbClr val="333333"/>
                </a:solidFill>
                <a:effectLst/>
                <a:latin typeface="Arial Unicode MS"/>
                <a:ea typeface="Monaco"/>
              </a:rPr>
              <a:t>msg</a:t>
            </a:r>
            <a:r>
              <a:rPr kumimoji="0" lang="en-US" altLang="en-US" sz="1600" b="0" i="0" u="none" strike="noStrike" cap="none" normalizeH="0" baseline="0" dirty="0">
                <a:ln>
                  <a:noFill/>
                </a:ln>
                <a:solidFill>
                  <a:srgbClr val="333333"/>
                </a:solidFill>
                <a:effectLst/>
                <a:latin typeface="Arial Unicode MS"/>
                <a:ea typeface="Monaco"/>
              </a:rPr>
              <a:t>": { "</a:t>
            </a:r>
            <a:r>
              <a:rPr kumimoji="0" lang="en-US" altLang="en-US" sz="1600" b="0" i="0" u="none" strike="noStrike" cap="none" normalizeH="0" baseline="0" dirty="0" err="1">
                <a:ln>
                  <a:noFill/>
                </a:ln>
                <a:solidFill>
                  <a:srgbClr val="333333"/>
                </a:solidFill>
                <a:effectLst/>
                <a:latin typeface="Arial Unicode MS"/>
                <a:ea typeface="Monaco"/>
              </a:rPr>
              <a:t>messageId</a:t>
            </a:r>
            <a:r>
              <a:rPr kumimoji="0" lang="en-US" altLang="en-US" sz="1600" b="0" i="0" u="none" strike="noStrike" cap="none" normalizeH="0" baseline="0" dirty="0">
                <a:ln>
                  <a:noFill/>
                </a:ln>
                <a:solidFill>
                  <a:srgbClr val="333333"/>
                </a:solidFill>
                <a:effectLst/>
                <a:latin typeface="Arial Unicode MS"/>
                <a:ea typeface="Monaco"/>
              </a:rPr>
              <a:t>": 3, "</a:t>
            </a:r>
            <a:r>
              <a:rPr kumimoji="0" lang="en-US" altLang="en-US" sz="1600" b="0" i="0" u="none" strike="noStrike" cap="none" normalizeH="0" baseline="0" dirty="0" err="1">
                <a:ln>
                  <a:noFill/>
                </a:ln>
                <a:solidFill>
                  <a:srgbClr val="333333"/>
                </a:solidFill>
                <a:effectLst/>
                <a:latin typeface="Arial Unicode MS"/>
                <a:ea typeface="Monaco"/>
              </a:rPr>
              <a:t>authorId</a:t>
            </a:r>
            <a:r>
              <a:rPr kumimoji="0" lang="en-US" altLang="en-US" sz="1600" b="0" i="0" u="none" strike="noStrike" cap="none" normalizeH="0" baseline="0" dirty="0">
                <a:ln>
                  <a:noFill/>
                </a:ln>
                <a:solidFill>
                  <a:srgbClr val="333333"/>
                </a:solidFill>
                <a:effectLst/>
                <a:latin typeface="Arial Unicode MS"/>
                <a:ea typeface="Monaco"/>
              </a:rPr>
              <a:t>": 2, "</a:t>
            </a:r>
            <a:r>
              <a:rPr kumimoji="0" lang="en-US" altLang="en-US" sz="1600" b="0" i="0" u="none" strike="noStrike" cap="none" normalizeH="0" baseline="0" dirty="0" err="1">
                <a:ln>
                  <a:noFill/>
                </a:ln>
                <a:solidFill>
                  <a:srgbClr val="333333"/>
                </a:solidFill>
                <a:effectLst/>
                <a:latin typeface="Arial Unicode MS"/>
                <a:ea typeface="Monaco"/>
              </a:rPr>
              <a:t>inResponseTo</a:t>
            </a:r>
            <a:r>
              <a:rPr kumimoji="0" lang="en-US" altLang="en-US" sz="1600" b="0" i="0" u="none" strike="noStrike" cap="none" normalizeH="0" baseline="0" dirty="0">
                <a:ln>
                  <a:noFill/>
                </a:ln>
                <a:solidFill>
                  <a:srgbClr val="333333"/>
                </a:solidFill>
                <a:effectLst/>
                <a:latin typeface="Arial Unicode MS"/>
                <a:ea typeface="Monaco"/>
              </a:rPr>
              <a:t>": 4, "</a:t>
            </a:r>
            <a:r>
              <a:rPr kumimoji="0" lang="en-US" altLang="en-US" sz="1600" b="0" i="0" u="none" strike="noStrike" cap="none" normalizeH="0" baseline="0" dirty="0" err="1">
                <a:ln>
                  <a:noFill/>
                </a:ln>
                <a:solidFill>
                  <a:srgbClr val="333333"/>
                </a:solidFill>
                <a:effectLst/>
                <a:latin typeface="Arial Unicode MS"/>
                <a:ea typeface="Monaco"/>
              </a:rPr>
              <a:t>senderLocation</a:t>
            </a:r>
            <a:r>
              <a:rPr kumimoji="0" lang="en-US" altLang="en-US" sz="1600" b="0" i="0" u="none" strike="noStrike" cap="none" normalizeH="0" baseline="0" dirty="0">
                <a:ln>
                  <a:noFill/>
                </a:ln>
                <a:solidFill>
                  <a:srgbClr val="333333"/>
                </a:solidFill>
                <a:effectLst/>
                <a:latin typeface="Arial Unicode MS"/>
                <a:ea typeface="Monaco"/>
              </a:rPr>
              <a:t>": [48.09, 81.01], "message": " like product-y the plan is amazing" } } ]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333333"/>
              </a:solidFill>
              <a:latin typeface="Arial Unicode MS"/>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333333"/>
              </a:solidFill>
              <a:effectLst/>
              <a:latin typeface="Arial Unicode MS"/>
              <a:ea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Unicode MS"/>
                <a:ea typeface="Monaco"/>
              </a:rPr>
              <a:t>{ "</a:t>
            </a:r>
            <a:r>
              <a:rPr kumimoji="0" lang="en-US" altLang="en-US" sz="1600" b="0" i="0" u="none" strike="noStrike" cap="none" normalizeH="0" baseline="0" dirty="0" err="1">
                <a:ln>
                  <a:noFill/>
                </a:ln>
                <a:solidFill>
                  <a:srgbClr val="333333"/>
                </a:solidFill>
                <a:effectLst/>
                <a:latin typeface="Arial Unicode MS"/>
                <a:ea typeface="Monaco"/>
              </a:rPr>
              <a:t>uid</a:t>
            </a:r>
            <a:r>
              <a:rPr kumimoji="0" lang="en-US" altLang="en-US" sz="1600" b="0" i="0" u="none" strike="noStrike" cap="none" normalizeH="0" baseline="0" dirty="0">
                <a:ln>
                  <a:noFill/>
                </a:ln>
                <a:solidFill>
                  <a:srgbClr val="333333"/>
                </a:solidFill>
                <a:effectLst/>
                <a:latin typeface="Arial Unicode MS"/>
                <a:ea typeface="Monaco"/>
              </a:rPr>
              <a:t>": 3, “</a:t>
            </a:r>
            <a:r>
              <a:rPr kumimoji="0" lang="en-US" altLang="en-US" sz="1600" b="0" i="0" u="none" strike="noStrike" cap="none" normalizeH="0" baseline="0" dirty="0" err="1">
                <a:ln>
                  <a:noFill/>
                </a:ln>
                <a:solidFill>
                  <a:srgbClr val="333333"/>
                </a:solidFill>
                <a:effectLst/>
                <a:latin typeface="Arial Unicode MS"/>
                <a:ea typeface="Monaco"/>
              </a:rPr>
              <a:t>msgs</a:t>
            </a:r>
            <a:r>
              <a:rPr kumimoji="0" lang="en-US" altLang="en-US" sz="1600" b="0" i="0" u="none" strike="noStrike" cap="none" normalizeH="0" baseline="0" dirty="0">
                <a:ln>
                  <a:noFill/>
                </a:ln>
                <a:solidFill>
                  <a:srgbClr val="333333"/>
                </a:solidFill>
                <a:effectLst/>
                <a:latin typeface="Arial Unicode MS"/>
                <a:ea typeface="Monaco"/>
              </a:rPr>
              <a:t>": [ { "</a:t>
            </a:r>
            <a:r>
              <a:rPr kumimoji="0" lang="en-US" altLang="en-US" sz="1600" b="0" i="0" u="none" strike="noStrike" cap="none" normalizeH="0" baseline="0" dirty="0" err="1">
                <a:ln>
                  <a:noFill/>
                </a:ln>
                <a:solidFill>
                  <a:srgbClr val="333333"/>
                </a:solidFill>
                <a:effectLst/>
                <a:latin typeface="Arial Unicode MS"/>
                <a:ea typeface="Monaco"/>
              </a:rPr>
              <a:t>msg</a:t>
            </a:r>
            <a:r>
              <a:rPr kumimoji="0" lang="en-US" altLang="en-US" sz="1600" b="0" i="0" u="none" strike="noStrike" cap="none" normalizeH="0" baseline="0" dirty="0">
                <a:ln>
                  <a:noFill/>
                </a:ln>
                <a:solidFill>
                  <a:srgbClr val="333333"/>
                </a:solidFill>
                <a:effectLst/>
                <a:latin typeface="Arial Unicode MS"/>
                <a:ea typeface="Monaco"/>
              </a:rPr>
              <a:t>": { "</a:t>
            </a:r>
            <a:r>
              <a:rPr kumimoji="0" lang="en-US" altLang="en-US" sz="1600" b="0" i="0" u="none" strike="noStrike" cap="none" normalizeH="0" baseline="0" dirty="0" err="1">
                <a:ln>
                  <a:noFill/>
                </a:ln>
                <a:solidFill>
                  <a:srgbClr val="333333"/>
                </a:solidFill>
                <a:effectLst/>
                <a:latin typeface="Arial Unicode MS"/>
                <a:ea typeface="Monaco"/>
              </a:rPr>
              <a:t>messageId</a:t>
            </a:r>
            <a:r>
              <a:rPr kumimoji="0" lang="en-US" altLang="en-US" sz="1600" b="0" i="0" u="none" strike="noStrike" cap="none" normalizeH="0" baseline="0" dirty="0">
                <a:ln>
                  <a:noFill/>
                </a:ln>
                <a:solidFill>
                  <a:srgbClr val="333333"/>
                </a:solidFill>
                <a:effectLst/>
                <a:latin typeface="Arial Unicode MS"/>
                <a:ea typeface="Monaco"/>
              </a:rPr>
              <a:t>": 9, "</a:t>
            </a:r>
            <a:r>
              <a:rPr kumimoji="0" lang="en-US" altLang="en-US" sz="1600" b="0" i="0" u="none" strike="noStrike" cap="none" normalizeH="0" baseline="0" dirty="0" err="1">
                <a:ln>
                  <a:noFill/>
                </a:ln>
                <a:solidFill>
                  <a:srgbClr val="333333"/>
                </a:solidFill>
                <a:effectLst/>
                <a:latin typeface="Arial Unicode MS"/>
                <a:ea typeface="Monaco"/>
              </a:rPr>
              <a:t>authorId</a:t>
            </a:r>
            <a:r>
              <a:rPr kumimoji="0" lang="en-US" altLang="en-US" sz="1600" b="0" i="0" u="none" strike="noStrike" cap="none" normalizeH="0" baseline="0" dirty="0">
                <a:ln>
                  <a:noFill/>
                </a:ln>
                <a:solidFill>
                  <a:srgbClr val="333333"/>
                </a:solidFill>
                <a:effectLst/>
                <a:latin typeface="Arial Unicode MS"/>
                <a:ea typeface="Monaco"/>
              </a:rPr>
              <a:t>": 3, "</a:t>
            </a:r>
            <a:r>
              <a:rPr kumimoji="0" lang="en-US" altLang="en-US" sz="1600" b="0" i="0" u="none" strike="noStrike" cap="none" normalizeH="0" baseline="0" dirty="0" err="1">
                <a:ln>
                  <a:noFill/>
                </a:ln>
                <a:solidFill>
                  <a:srgbClr val="333333"/>
                </a:solidFill>
                <a:effectLst/>
                <a:latin typeface="Arial Unicode MS"/>
                <a:ea typeface="Monaco"/>
              </a:rPr>
              <a:t>inResponseTo</a:t>
            </a:r>
            <a:r>
              <a:rPr kumimoji="0" lang="en-US" altLang="en-US" sz="1600" b="0" i="0" u="none" strike="noStrike" cap="none" normalizeH="0" baseline="0" dirty="0">
                <a:ln>
                  <a:noFill/>
                </a:ln>
                <a:solidFill>
                  <a:srgbClr val="333333"/>
                </a:solidFill>
                <a:effectLst/>
                <a:latin typeface="Arial Unicode MS"/>
                <a:ea typeface="Monaco"/>
              </a:rPr>
              <a:t>": 12, "</a:t>
            </a:r>
            <a:r>
              <a:rPr kumimoji="0" lang="en-US" altLang="en-US" sz="1600" b="0" i="0" u="none" strike="noStrike" cap="none" normalizeH="0" baseline="0" dirty="0" err="1">
                <a:ln>
                  <a:noFill/>
                </a:ln>
                <a:solidFill>
                  <a:srgbClr val="333333"/>
                </a:solidFill>
                <a:effectLst/>
                <a:latin typeface="Arial Unicode MS"/>
                <a:ea typeface="Monaco"/>
              </a:rPr>
              <a:t>senderLocation</a:t>
            </a:r>
            <a:r>
              <a:rPr kumimoji="0" lang="en-US" altLang="en-US" sz="1600" b="0" i="0" u="none" strike="noStrike" cap="none" normalizeH="0" baseline="0" dirty="0">
                <a:ln>
                  <a:noFill/>
                </a:ln>
                <a:solidFill>
                  <a:srgbClr val="333333"/>
                </a:solidFill>
                <a:effectLst/>
                <a:latin typeface="Arial Unicode MS"/>
                <a:ea typeface="Monaco"/>
              </a:rPr>
              <a:t>": [34.45, 96.48], "message": " love </a:t>
            </a:r>
            <a:r>
              <a:rPr kumimoji="0" lang="en-US" altLang="en-US" sz="1600" b="0" i="0" u="none" strike="noStrike" cap="none" normalizeH="0" baseline="0" dirty="0" err="1">
                <a:ln>
                  <a:noFill/>
                </a:ln>
                <a:solidFill>
                  <a:srgbClr val="333333"/>
                </a:solidFill>
                <a:effectLst/>
                <a:latin typeface="Arial Unicode MS"/>
                <a:ea typeface="Monaco"/>
              </a:rPr>
              <a:t>ccast</a:t>
            </a:r>
            <a:r>
              <a:rPr kumimoji="0" lang="en-US" altLang="en-US" sz="1600" b="0" i="0" u="none" strike="noStrike" cap="none" normalizeH="0" baseline="0" dirty="0">
                <a:ln>
                  <a:noFill/>
                </a:ln>
                <a:solidFill>
                  <a:srgbClr val="333333"/>
                </a:solidFill>
                <a:effectLst/>
                <a:latin typeface="Arial Unicode MS"/>
                <a:ea typeface="Monaco"/>
              </a:rPr>
              <a:t> its wireless is good" } }, { "</a:t>
            </a:r>
            <a:r>
              <a:rPr kumimoji="0" lang="en-US" altLang="en-US" sz="1600" b="0" i="0" u="none" strike="noStrike" cap="none" normalizeH="0" baseline="0" dirty="0" err="1">
                <a:ln>
                  <a:noFill/>
                </a:ln>
                <a:solidFill>
                  <a:srgbClr val="333333"/>
                </a:solidFill>
                <a:effectLst/>
                <a:latin typeface="Arial Unicode MS"/>
                <a:ea typeface="Monaco"/>
              </a:rPr>
              <a:t>msg</a:t>
            </a:r>
            <a:r>
              <a:rPr kumimoji="0" lang="en-US" altLang="en-US" sz="1600" b="0" i="0" u="none" strike="noStrike" cap="none" normalizeH="0" baseline="0" dirty="0">
                <a:ln>
                  <a:noFill/>
                </a:ln>
                <a:solidFill>
                  <a:srgbClr val="333333"/>
                </a:solidFill>
                <a:effectLst/>
                <a:latin typeface="Arial Unicode MS"/>
                <a:ea typeface="Monaco"/>
              </a:rPr>
              <a:t>": { "</a:t>
            </a:r>
            <a:r>
              <a:rPr kumimoji="0" lang="en-US" altLang="en-US" sz="1600" b="0" i="0" u="none" strike="noStrike" cap="none" normalizeH="0" baseline="0" dirty="0" err="1">
                <a:ln>
                  <a:noFill/>
                </a:ln>
                <a:solidFill>
                  <a:srgbClr val="333333"/>
                </a:solidFill>
                <a:effectLst/>
                <a:latin typeface="Arial Unicode MS"/>
                <a:ea typeface="Monaco"/>
              </a:rPr>
              <a:t>messageId</a:t>
            </a:r>
            <a:r>
              <a:rPr kumimoji="0" lang="en-US" altLang="en-US" sz="1600" b="0" i="0" u="none" strike="noStrike" cap="none" normalizeH="0" baseline="0" dirty="0">
                <a:ln>
                  <a:noFill/>
                </a:ln>
                <a:solidFill>
                  <a:srgbClr val="333333"/>
                </a:solidFill>
                <a:effectLst/>
                <a:latin typeface="Arial Unicode MS"/>
                <a:ea typeface="Monaco"/>
              </a:rPr>
              <a:t>": 1, "</a:t>
            </a:r>
            <a:r>
              <a:rPr kumimoji="0" lang="en-US" altLang="en-US" sz="1600" b="0" i="0" u="none" strike="noStrike" cap="none" normalizeH="0" baseline="0" dirty="0" err="1">
                <a:ln>
                  <a:noFill/>
                </a:ln>
                <a:solidFill>
                  <a:srgbClr val="333333"/>
                </a:solidFill>
                <a:effectLst/>
                <a:latin typeface="Arial Unicode MS"/>
                <a:ea typeface="Monaco"/>
              </a:rPr>
              <a:t>authorId</a:t>
            </a:r>
            <a:r>
              <a:rPr kumimoji="0" lang="en-US" altLang="en-US" sz="1600" b="0" i="0" u="none" strike="noStrike" cap="none" normalizeH="0" baseline="0" dirty="0">
                <a:ln>
                  <a:noFill/>
                </a:ln>
                <a:solidFill>
                  <a:srgbClr val="333333"/>
                </a:solidFill>
                <a:effectLst/>
                <a:latin typeface="Arial Unicode MS"/>
                <a:ea typeface="Monaco"/>
              </a:rPr>
              <a:t>": 3, "</a:t>
            </a:r>
            <a:r>
              <a:rPr kumimoji="0" lang="en-US" altLang="en-US" sz="1600" b="0" i="0" u="none" strike="noStrike" cap="none" normalizeH="0" baseline="0" dirty="0" err="1">
                <a:ln>
                  <a:noFill/>
                </a:ln>
                <a:solidFill>
                  <a:srgbClr val="333333"/>
                </a:solidFill>
                <a:effectLst/>
                <a:latin typeface="Arial Unicode MS"/>
                <a:ea typeface="Monaco"/>
              </a:rPr>
              <a:t>inResponseTo</a:t>
            </a:r>
            <a:r>
              <a:rPr kumimoji="0" lang="en-US" altLang="en-US" sz="1600" b="0" i="0" u="none" strike="noStrike" cap="none" normalizeH="0" baseline="0" dirty="0">
                <a:ln>
                  <a:noFill/>
                </a:ln>
                <a:solidFill>
                  <a:srgbClr val="333333"/>
                </a:solidFill>
                <a:effectLst/>
                <a:latin typeface="Arial Unicode MS"/>
                <a:ea typeface="Monaco"/>
              </a:rPr>
              <a:t>": 2, "</a:t>
            </a:r>
            <a:r>
              <a:rPr kumimoji="0" lang="en-US" altLang="en-US" sz="1600" b="0" i="0" u="none" strike="noStrike" cap="none" normalizeH="0" baseline="0" dirty="0" err="1">
                <a:ln>
                  <a:noFill/>
                </a:ln>
                <a:solidFill>
                  <a:srgbClr val="333333"/>
                </a:solidFill>
                <a:effectLst/>
                <a:latin typeface="Arial Unicode MS"/>
                <a:ea typeface="Monaco"/>
              </a:rPr>
              <a:t>senderLocation</a:t>
            </a:r>
            <a:r>
              <a:rPr kumimoji="0" lang="en-US" altLang="en-US" sz="1600" b="0" i="0" u="none" strike="noStrike" cap="none" normalizeH="0" baseline="0" dirty="0">
                <a:ln>
                  <a:noFill/>
                </a:ln>
                <a:solidFill>
                  <a:srgbClr val="333333"/>
                </a:solidFill>
                <a:effectLst/>
                <a:latin typeface="Arial Unicode MS"/>
                <a:ea typeface="Monaco"/>
              </a:rPr>
              <a:t>": [47.16, 77.75], "message": " love product-b its shortcut-menu is awesome:)" } } ] } </a:t>
            </a:r>
          </a:p>
        </p:txBody>
      </p:sp>
    </p:spTree>
    <p:extLst>
      <p:ext uri="{BB962C8B-B14F-4D97-AF65-F5344CB8AC3E}">
        <p14:creationId xmlns:p14="http://schemas.microsoft.com/office/powerpoint/2010/main" val="930395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Work </a:t>
            </a:r>
          </a:p>
        </p:txBody>
      </p:sp>
      <p:sp>
        <p:nvSpPr>
          <p:cNvPr id="3" name="Content Placeholder 2"/>
          <p:cNvSpPr>
            <a:spLocks noGrp="1"/>
          </p:cNvSpPr>
          <p:nvPr>
            <p:ph idx="1"/>
          </p:nvPr>
        </p:nvSpPr>
        <p:spPr/>
        <p:txBody>
          <a:bodyPr/>
          <a:lstStyle/>
          <a:p>
            <a:r>
              <a:rPr lang="en-US" dirty="0"/>
              <a:t>Install </a:t>
            </a:r>
            <a:r>
              <a:rPr lang="en-US" dirty="0" err="1"/>
              <a:t>AsterixDB</a:t>
            </a:r>
            <a:r>
              <a:rPr lang="en-US" dirty="0"/>
              <a:t> from </a:t>
            </a:r>
            <a:r>
              <a:rPr lang="en-US" dirty="0">
                <a:hlinkClick r:id="rId2"/>
              </a:rPr>
              <a:t>https://asterixdb.apache.org/download.html</a:t>
            </a:r>
            <a:r>
              <a:rPr lang="en-US" dirty="0"/>
              <a:t> </a:t>
            </a:r>
          </a:p>
          <a:p>
            <a:r>
              <a:rPr lang="en-US" dirty="0"/>
              <a:t>Populate the database with examples from </a:t>
            </a:r>
            <a:r>
              <a:rPr lang="en-US" dirty="0">
                <a:hlinkClick r:id="rId3"/>
              </a:rPr>
              <a:t>https://ci.apache.org/projects/asterixdb/index.html</a:t>
            </a:r>
            <a:r>
              <a:rPr lang="en-US" dirty="0"/>
              <a:t> </a:t>
            </a:r>
          </a:p>
          <a:p>
            <a:r>
              <a:rPr lang="en-US" dirty="0"/>
              <a:t>Run all queries shown in class </a:t>
            </a:r>
          </a:p>
          <a:p>
            <a:r>
              <a:rPr lang="en-US" dirty="0"/>
              <a:t>Run other examples from the documentation to gain familiarity</a:t>
            </a:r>
          </a:p>
        </p:txBody>
      </p:sp>
    </p:spTree>
    <p:extLst>
      <p:ext uri="{BB962C8B-B14F-4D97-AF65-F5344CB8AC3E}">
        <p14:creationId xmlns:p14="http://schemas.microsoft.com/office/powerpoint/2010/main" val="2828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for Today</a:t>
            </a:r>
          </a:p>
        </p:txBody>
      </p:sp>
      <p:sp>
        <p:nvSpPr>
          <p:cNvPr id="3" name="Content Placeholder 2"/>
          <p:cNvSpPr>
            <a:spLocks noGrp="1"/>
          </p:cNvSpPr>
          <p:nvPr>
            <p:ph idx="1"/>
          </p:nvPr>
        </p:nvSpPr>
        <p:spPr/>
        <p:txBody>
          <a:bodyPr>
            <a:normAutofit/>
          </a:bodyPr>
          <a:lstStyle/>
          <a:p>
            <a:r>
              <a:rPr lang="en-US" dirty="0"/>
              <a:t>Be able to understand and use several data models</a:t>
            </a:r>
          </a:p>
          <a:p>
            <a:r>
              <a:rPr lang="en-US" dirty="0"/>
              <a:t>Comprehend and formulate different kinds of data integration tasks</a:t>
            </a:r>
          </a:p>
          <a:p>
            <a:r>
              <a:rPr lang="en-US" dirty="0"/>
              <a:t>Develop a “data-management-centric” view to Predictive Analytics</a:t>
            </a:r>
          </a:p>
          <a:p>
            <a:r>
              <a:rPr lang="en-US" dirty="0"/>
              <a:t>Get started on the mechanics of data exploration needed for integration</a:t>
            </a:r>
          </a:p>
          <a:p>
            <a:pPr lvl="1"/>
            <a:r>
              <a:rPr lang="en-US" dirty="0"/>
              <a:t>Analytics-oriented queries in databases</a:t>
            </a:r>
          </a:p>
        </p:txBody>
      </p:sp>
    </p:spTree>
    <p:extLst>
      <p:ext uri="{BB962C8B-B14F-4D97-AF65-F5344CB8AC3E}">
        <p14:creationId xmlns:p14="http://schemas.microsoft.com/office/powerpoint/2010/main" val="1829494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Space Model for Text Data</a:t>
            </a:r>
          </a:p>
        </p:txBody>
      </p:sp>
      <p:sp>
        <p:nvSpPr>
          <p:cNvPr id="3" name="Content Placeholder 2"/>
          <p:cNvSpPr>
            <a:spLocks noGrp="1"/>
          </p:cNvSpPr>
          <p:nvPr>
            <p:ph idx="1"/>
          </p:nvPr>
        </p:nvSpPr>
        <p:spPr/>
        <p:txBody>
          <a:bodyPr/>
          <a:lstStyle/>
          <a:p>
            <a:r>
              <a:rPr lang="en-US" dirty="0"/>
              <a:t>Term-document count matrices</a:t>
            </a:r>
          </a:p>
          <a:p>
            <a:pPr lvl="1"/>
            <a:r>
              <a:rPr lang="en-US" dirty="0"/>
              <a:t>Consider the number of occurrences of a term in a document: </a:t>
            </a:r>
          </a:p>
          <a:p>
            <a:pPr lvl="1"/>
            <a:r>
              <a:rPr lang="en-US" dirty="0"/>
              <a:t>Each document is a count vector in ℕ</a:t>
            </a:r>
            <a:r>
              <a:rPr lang="en-US" baseline="30000" dirty="0"/>
              <a:t>v</a:t>
            </a:r>
            <a:r>
              <a:rPr lang="en-US" dirty="0"/>
              <a:t>: represented as a column</a:t>
            </a:r>
          </a:p>
        </p:txBody>
      </p:sp>
      <p:graphicFrame>
        <p:nvGraphicFramePr>
          <p:cNvPr id="4" name="Object 2"/>
          <p:cNvGraphicFramePr>
            <a:graphicFrameLocks noChangeAspect="1"/>
          </p:cNvGraphicFramePr>
          <p:nvPr>
            <p:extLst>
              <p:ext uri="{D42A27DB-BD31-4B8C-83A1-F6EECF244321}">
                <p14:modId xmlns:p14="http://schemas.microsoft.com/office/powerpoint/2010/main" val="2542705515"/>
              </p:ext>
            </p:extLst>
          </p:nvPr>
        </p:nvGraphicFramePr>
        <p:xfrm>
          <a:off x="1370012" y="3276600"/>
          <a:ext cx="8932863" cy="2711450"/>
        </p:xfrm>
        <a:graphic>
          <a:graphicData uri="http://schemas.openxmlformats.org/presentationml/2006/ole">
            <mc:AlternateContent xmlns:mc="http://schemas.openxmlformats.org/markup-compatibility/2006">
              <mc:Choice xmlns:v="urn:schemas-microsoft-com:vml" Requires="v">
                <p:oleObj spid="_x0000_s9260" name="Worksheet" r:id="rId3" imgW="9791700" imgH="2926080" progId="Excel.Sheet.8">
                  <p:embed/>
                </p:oleObj>
              </mc:Choice>
              <mc:Fallback>
                <p:oleObj name="Worksheet" r:id="rId3" imgW="9791700" imgH="2926080" progId="Excel.Sheet.8">
                  <p:embed/>
                  <p:pic>
                    <p:nvPicPr>
                      <p:cNvPr id="30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0012" y="3276600"/>
                        <a:ext cx="8932863" cy="271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4"/>
          <p:cNvSpPr>
            <a:spLocks noChangeArrowheads="1"/>
          </p:cNvSpPr>
          <p:nvPr/>
        </p:nvSpPr>
        <p:spPr bwMode="auto">
          <a:xfrm>
            <a:off x="4646612" y="3321050"/>
            <a:ext cx="1371600" cy="2667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endParaRPr lang="en-US" altLang="en-US"/>
          </a:p>
        </p:txBody>
      </p:sp>
    </p:spTree>
    <p:extLst>
      <p:ext uri="{BB962C8B-B14F-4D97-AF65-F5344CB8AC3E}">
        <p14:creationId xmlns:p14="http://schemas.microsoft.com/office/powerpoint/2010/main" val="230683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i="1"/>
              <a:t>Bag of words </a:t>
            </a:r>
            <a:r>
              <a:rPr lang="en-US" altLang="en-US"/>
              <a:t>model</a:t>
            </a:r>
          </a:p>
        </p:txBody>
      </p:sp>
      <p:sp>
        <p:nvSpPr>
          <p:cNvPr id="22531" name="Content Placeholder 2"/>
          <p:cNvSpPr>
            <a:spLocks noGrp="1"/>
          </p:cNvSpPr>
          <p:nvPr>
            <p:ph idx="1"/>
          </p:nvPr>
        </p:nvSpPr>
        <p:spPr/>
        <p:txBody>
          <a:bodyPr/>
          <a:lstStyle/>
          <a:p>
            <a:pPr eaLnBrk="1" hangingPunct="1"/>
            <a:r>
              <a:rPr lang="en-US" altLang="en-US" dirty="0"/>
              <a:t>Vector representation doesn’t consider the ordering of words in a document</a:t>
            </a:r>
          </a:p>
          <a:p>
            <a:pPr eaLnBrk="1" hangingPunct="1"/>
            <a:r>
              <a:rPr lang="en-US" altLang="en-US" i="1" dirty="0">
                <a:solidFill>
                  <a:srgbClr val="357E69"/>
                </a:solidFill>
              </a:rPr>
              <a:t>John is quicker than Mary</a:t>
            </a:r>
            <a:r>
              <a:rPr lang="en-US" altLang="en-US" i="1" dirty="0">
                <a:solidFill>
                  <a:srgbClr val="C00000"/>
                </a:solidFill>
              </a:rPr>
              <a:t> </a:t>
            </a:r>
            <a:r>
              <a:rPr lang="en-US" altLang="en-US" dirty="0">
                <a:solidFill>
                  <a:srgbClr val="C00000"/>
                </a:solidFill>
              </a:rPr>
              <a:t>and </a:t>
            </a:r>
            <a:r>
              <a:rPr lang="en-US" altLang="en-US" i="1" dirty="0">
                <a:solidFill>
                  <a:srgbClr val="357E69"/>
                </a:solidFill>
              </a:rPr>
              <a:t>Mary is quicker than John</a:t>
            </a:r>
            <a:r>
              <a:rPr lang="en-US" altLang="en-US" dirty="0">
                <a:solidFill>
                  <a:srgbClr val="C00000"/>
                </a:solidFill>
              </a:rPr>
              <a:t> have the same vectors</a:t>
            </a:r>
          </a:p>
          <a:p>
            <a:pPr eaLnBrk="1" hangingPunct="1"/>
            <a:r>
              <a:rPr lang="en-US" altLang="en-US" dirty="0"/>
              <a:t>This is called the </a:t>
            </a:r>
            <a:r>
              <a:rPr lang="en-US" altLang="en-US" u="sng" dirty="0"/>
              <a:t>bag of words</a:t>
            </a:r>
            <a:r>
              <a:rPr lang="en-US" altLang="en-US" dirty="0"/>
              <a:t> model.</a:t>
            </a:r>
          </a:p>
          <a:p>
            <a:pPr eaLnBrk="1" hangingPunct="1"/>
            <a:r>
              <a:rPr lang="en-US" altLang="en-US" dirty="0">
                <a:solidFill>
                  <a:srgbClr val="C00000"/>
                </a:solidFill>
              </a:rPr>
              <a:t>In a sense, this is a step back: The positional index was able to distinguish these two documents.</a:t>
            </a:r>
          </a:p>
          <a:p>
            <a:pPr eaLnBrk="1" hangingPunct="1"/>
            <a:r>
              <a:rPr lang="en-US" altLang="en-US" dirty="0"/>
              <a:t>For now: bag of words model</a:t>
            </a:r>
          </a:p>
        </p:txBody>
      </p:sp>
    </p:spTree>
    <p:extLst>
      <p:ext uri="{BB962C8B-B14F-4D97-AF65-F5344CB8AC3E}">
        <p14:creationId xmlns:p14="http://schemas.microsoft.com/office/powerpoint/2010/main" val="1228840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200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par>
                          <p:cTn id="7" fill="hold" nodeType="afterGroup">
                            <p:stCondLst>
                              <p:cond delay="2000"/>
                            </p:stCondLst>
                            <p:childTnLst>
                              <p:par>
                                <p:cTn id="8" presetID="1" presetClass="entr" presetSubtype="0" fill="hold" nodeType="afterEffect">
                                  <p:stCondLst>
                                    <p:cond delay="2000"/>
                                  </p:stCondLst>
                                  <p:childTnLst>
                                    <p:set>
                                      <p:cBhvr>
                                        <p:cTn id="9" dur="1" fill="hold">
                                          <p:stCondLst>
                                            <p:cond delay="0"/>
                                          </p:stCondLst>
                                        </p:cTn>
                                        <p:tgtEl>
                                          <p:spTgt spid="22531">
                                            <p:txEl>
                                              <p:pRg st="2" end="2"/>
                                            </p:txEl>
                                          </p:spTgt>
                                        </p:tgtEl>
                                        <p:attrNameLst>
                                          <p:attrName>style.visibility</p:attrName>
                                        </p:attrNameLst>
                                      </p:cBhvr>
                                      <p:to>
                                        <p:strVal val="visible"/>
                                      </p:to>
                                    </p:set>
                                  </p:childTnLst>
                                </p:cTn>
                              </p:par>
                            </p:childTnLst>
                          </p:cTn>
                        </p:par>
                        <p:par>
                          <p:cTn id="10" fill="hold" nodeType="afterGroup">
                            <p:stCondLst>
                              <p:cond delay="4000"/>
                            </p:stCondLst>
                            <p:childTnLst>
                              <p:par>
                                <p:cTn id="11" presetID="1" presetClass="entr" presetSubtype="0" fill="hold" nodeType="afterEffect">
                                  <p:stCondLst>
                                    <p:cond delay="2000"/>
                                  </p:stCondLst>
                                  <p:childTnLst>
                                    <p:set>
                                      <p:cBhvr>
                                        <p:cTn id="12" dur="1" fill="hold">
                                          <p:stCondLst>
                                            <p:cond delay="0"/>
                                          </p:stCondLst>
                                        </p:cTn>
                                        <p:tgtEl>
                                          <p:spTgt spid="22531">
                                            <p:txEl>
                                              <p:pRg st="3" end="3"/>
                                            </p:txEl>
                                          </p:spTgt>
                                        </p:tgtEl>
                                        <p:attrNameLst>
                                          <p:attrName>style.visibility</p:attrName>
                                        </p:attrNameLst>
                                      </p:cBhvr>
                                      <p:to>
                                        <p:strVal val="visible"/>
                                      </p:to>
                                    </p:set>
                                  </p:childTnLst>
                                </p:cTn>
                              </p:par>
                            </p:childTnLst>
                          </p:cTn>
                        </p:par>
                        <p:par>
                          <p:cTn id="13" fill="hold" nodeType="afterGroup">
                            <p:stCondLst>
                              <p:cond delay="6000"/>
                            </p:stCondLst>
                            <p:childTnLst>
                              <p:par>
                                <p:cTn id="14" presetID="1" presetClass="entr" presetSubtype="0" fill="hold" nodeType="afterEffect">
                                  <p:stCondLst>
                                    <p:cond delay="2000"/>
                                  </p:stCondLst>
                                  <p:childTnLst>
                                    <p:set>
                                      <p:cBhvr>
                                        <p:cTn id="15"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a:t>Term frequency tf</a:t>
            </a:r>
          </a:p>
        </p:txBody>
      </p:sp>
      <p:sp>
        <p:nvSpPr>
          <p:cNvPr id="3" name="Content Placeholder 2"/>
          <p:cNvSpPr>
            <a:spLocks noGrp="1"/>
          </p:cNvSpPr>
          <p:nvPr>
            <p:ph idx="1"/>
          </p:nvPr>
        </p:nvSpPr>
        <p:spPr/>
        <p:txBody>
          <a:bodyPr/>
          <a:lstStyle/>
          <a:p>
            <a:pPr eaLnBrk="1" hangingPunct="1"/>
            <a:r>
              <a:rPr lang="en-US" altLang="en-US"/>
              <a:t>The term frequency tf</a:t>
            </a:r>
            <a:r>
              <a:rPr lang="en-US" altLang="en-US" i="1" baseline="-25000"/>
              <a:t>t,d</a:t>
            </a:r>
            <a:r>
              <a:rPr lang="en-US" altLang="en-US"/>
              <a:t> of term </a:t>
            </a:r>
            <a:r>
              <a:rPr lang="en-US" altLang="en-US" i="1"/>
              <a:t>t</a:t>
            </a:r>
            <a:r>
              <a:rPr lang="en-US" altLang="en-US"/>
              <a:t> in document </a:t>
            </a:r>
            <a:r>
              <a:rPr lang="en-US" altLang="en-US" i="1"/>
              <a:t>d</a:t>
            </a:r>
            <a:r>
              <a:rPr lang="en-US" altLang="en-US"/>
              <a:t> is defined as the number of times that </a:t>
            </a:r>
            <a:r>
              <a:rPr lang="en-US" altLang="en-US" i="1"/>
              <a:t>t </a:t>
            </a:r>
            <a:r>
              <a:rPr lang="en-US" altLang="en-US"/>
              <a:t>occurs in </a:t>
            </a:r>
            <a:r>
              <a:rPr lang="en-US" altLang="en-US" i="1"/>
              <a:t>d</a:t>
            </a:r>
            <a:r>
              <a:rPr lang="en-US" altLang="en-US"/>
              <a:t>.</a:t>
            </a:r>
          </a:p>
          <a:p>
            <a:pPr eaLnBrk="1" hangingPunct="1"/>
            <a:r>
              <a:rPr lang="en-US" altLang="en-US">
                <a:solidFill>
                  <a:srgbClr val="C00000"/>
                </a:solidFill>
              </a:rPr>
              <a:t>We want to use tf when computing query-document match scores. But how?</a:t>
            </a:r>
          </a:p>
          <a:p>
            <a:pPr eaLnBrk="1" hangingPunct="1"/>
            <a:r>
              <a:rPr lang="en-US" altLang="en-US"/>
              <a:t>Raw term frequency is not what we want:</a:t>
            </a:r>
          </a:p>
          <a:p>
            <a:pPr lvl="1" eaLnBrk="1" hangingPunct="1"/>
            <a:r>
              <a:rPr lang="en-US" altLang="en-US"/>
              <a:t>A document with 10 occurrences of the term is more relevant than a document with 1 occurrence of the term.</a:t>
            </a:r>
          </a:p>
          <a:p>
            <a:pPr lvl="1" eaLnBrk="1" hangingPunct="1"/>
            <a:r>
              <a:rPr lang="en-US" altLang="en-US"/>
              <a:t>But not 10 times more relevant.</a:t>
            </a:r>
          </a:p>
          <a:p>
            <a:pPr eaLnBrk="1" hangingPunct="1"/>
            <a:r>
              <a:rPr lang="en-US" altLang="en-US">
                <a:solidFill>
                  <a:srgbClr val="C00000"/>
                </a:solidFill>
              </a:rPr>
              <a:t>Relevance does not increase proportionally with term frequency.</a:t>
            </a:r>
          </a:p>
        </p:txBody>
      </p:sp>
      <p:sp>
        <p:nvSpPr>
          <p:cNvPr id="4" name="Rectangle 3"/>
          <p:cNvSpPr>
            <a:spLocks noChangeArrowheads="1"/>
          </p:cNvSpPr>
          <p:nvPr/>
        </p:nvSpPr>
        <p:spPr bwMode="auto">
          <a:xfrm>
            <a:off x="6170612" y="6019800"/>
            <a:ext cx="4191000" cy="533400"/>
          </a:xfrm>
          <a:prstGeom prst="rect">
            <a:avLst/>
          </a:prstGeom>
          <a:solidFill>
            <a:srgbClr val="83ADC1"/>
          </a:solidFill>
          <a:ln w="9525">
            <a:solidFill>
              <a:srgbClr val="406E84"/>
            </a:solidFill>
            <a:miter lim="800000"/>
            <a:headEnd/>
            <a:tailEnd/>
          </a:ln>
          <a:effectLst>
            <a:outerShdw dist="23000" dir="5400000" rotWithShape="0">
              <a:srgbClr val="808080">
                <a:alpha val="34999"/>
              </a:srgbClr>
            </a:outerShdw>
          </a:effectLst>
        </p:spPr>
        <p:txBody>
          <a:bodyPr anchor="ctr"/>
          <a:lstStyle/>
          <a:p>
            <a:pPr algn="ctr">
              <a:defRPr/>
            </a:pPr>
            <a:r>
              <a:rPr lang="en-US" dirty="0">
                <a:solidFill>
                  <a:schemeClr val="lt1"/>
                </a:solidFill>
              </a:rPr>
              <a:t>NB: frequency = count in IR</a:t>
            </a:r>
          </a:p>
        </p:txBody>
      </p:sp>
    </p:spTree>
    <p:extLst>
      <p:ext uri="{BB962C8B-B14F-4D97-AF65-F5344CB8AC3E}">
        <p14:creationId xmlns:p14="http://schemas.microsoft.com/office/powerpoint/2010/main" val="3452240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200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2000"/>
                            </p:stCondLst>
                            <p:childTnLst>
                              <p:par>
                                <p:cTn id="8" presetID="1" presetClass="entr" presetSubtype="0" fill="hold" nodeType="afterEffect">
                                  <p:stCondLst>
                                    <p:cond delay="200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nodeType="afterGroup">
                            <p:stCondLst>
                              <p:cond delay="4000"/>
                            </p:stCondLst>
                            <p:childTnLst>
                              <p:par>
                                <p:cTn id="11" presetID="1" presetClass="entr" presetSubtype="0" fill="hold" nodeType="afterEffect">
                                  <p:stCondLst>
                                    <p:cond delay="200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nodeType="afterGroup">
                            <p:stCondLst>
                              <p:cond delay="6000"/>
                            </p:stCondLst>
                            <p:childTnLst>
                              <p:par>
                                <p:cTn id="14" presetID="1" presetClass="entr" presetSubtype="0" fill="hold" nodeType="afterEffect">
                                  <p:stCondLst>
                                    <p:cond delay="200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par>
                          <p:cTn id="16" fill="hold" nodeType="afterGroup">
                            <p:stCondLst>
                              <p:cond delay="8000"/>
                            </p:stCondLst>
                            <p:childTnLst>
                              <p:par>
                                <p:cTn id="17" presetID="1" presetClass="entr" presetSubtype="0" fill="hold" nodeType="afterEffect">
                                  <p:stCondLst>
                                    <p:cond delay="200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itle 1"/>
          <p:cNvSpPr>
            <a:spLocks noGrp="1"/>
          </p:cNvSpPr>
          <p:nvPr>
            <p:ph type="title"/>
          </p:nvPr>
        </p:nvSpPr>
        <p:spPr/>
        <p:txBody>
          <a:bodyPr/>
          <a:lstStyle/>
          <a:p>
            <a:pPr eaLnBrk="1" hangingPunct="1"/>
            <a:r>
              <a:rPr lang="en-US" altLang="en-US"/>
              <a:t>Log-frequency weighting</a:t>
            </a:r>
          </a:p>
        </p:txBody>
      </p:sp>
      <p:sp>
        <p:nvSpPr>
          <p:cNvPr id="4101" name="Content Placeholder 2"/>
          <p:cNvSpPr>
            <a:spLocks noGrp="1"/>
          </p:cNvSpPr>
          <p:nvPr>
            <p:ph idx="1"/>
          </p:nvPr>
        </p:nvSpPr>
        <p:spPr/>
        <p:txBody>
          <a:bodyPr>
            <a:normAutofit lnSpcReduction="10000"/>
          </a:bodyPr>
          <a:lstStyle/>
          <a:p>
            <a:pPr eaLnBrk="1" hangingPunct="1"/>
            <a:r>
              <a:rPr lang="en-US" altLang="en-US"/>
              <a:t>The log frequency weight of term t in d is</a:t>
            </a:r>
          </a:p>
          <a:p>
            <a:pPr eaLnBrk="1" hangingPunct="1"/>
            <a:endParaRPr lang="en-US" altLang="en-US"/>
          </a:p>
          <a:p>
            <a:pPr eaLnBrk="1" hangingPunct="1"/>
            <a:endParaRPr lang="en-US" altLang="en-US"/>
          </a:p>
          <a:p>
            <a:pPr eaLnBrk="1" hangingPunct="1"/>
            <a:r>
              <a:rPr lang="en-US" altLang="en-US"/>
              <a:t>0 → 0, 1 → 1, 2 → 1.3, 10 → 2, 1000 → 4, etc.</a:t>
            </a:r>
          </a:p>
          <a:p>
            <a:pPr eaLnBrk="1" hangingPunct="1"/>
            <a:r>
              <a:rPr lang="en-US" altLang="en-US"/>
              <a:t>Score for a document-query pair: sum over terms </a:t>
            </a:r>
            <a:r>
              <a:rPr lang="en-US" altLang="en-US" i="1"/>
              <a:t>t</a:t>
            </a:r>
            <a:r>
              <a:rPr lang="en-US" altLang="en-US"/>
              <a:t> in both </a:t>
            </a:r>
            <a:r>
              <a:rPr lang="en-US" altLang="en-US" i="1"/>
              <a:t>q</a:t>
            </a:r>
            <a:r>
              <a:rPr lang="en-US" altLang="en-US"/>
              <a:t> and </a:t>
            </a:r>
            <a:r>
              <a:rPr lang="en-US" altLang="en-US" i="1"/>
              <a:t>d</a:t>
            </a:r>
            <a:r>
              <a:rPr lang="en-US" altLang="en-US"/>
              <a:t>:</a:t>
            </a:r>
          </a:p>
          <a:p>
            <a:pPr eaLnBrk="1" hangingPunct="1"/>
            <a:r>
              <a:rPr lang="en-US" altLang="en-US"/>
              <a:t>score</a:t>
            </a:r>
          </a:p>
          <a:p>
            <a:pPr eaLnBrk="1" hangingPunct="1"/>
            <a:endParaRPr lang="en-US" altLang="en-US"/>
          </a:p>
          <a:p>
            <a:pPr eaLnBrk="1" hangingPunct="1"/>
            <a:r>
              <a:rPr lang="en-US" altLang="en-US"/>
              <a:t>The score is 0 if none of the query terms is present in the document.</a:t>
            </a:r>
          </a:p>
        </p:txBody>
      </p:sp>
      <p:graphicFrame>
        <p:nvGraphicFramePr>
          <p:cNvPr id="4098" name="Object 2"/>
          <p:cNvGraphicFramePr>
            <a:graphicFrameLocks noChangeAspect="1"/>
          </p:cNvGraphicFramePr>
          <p:nvPr/>
        </p:nvGraphicFramePr>
        <p:xfrm>
          <a:off x="2906712" y="2209800"/>
          <a:ext cx="5321300" cy="838200"/>
        </p:xfrm>
        <a:graphic>
          <a:graphicData uri="http://schemas.openxmlformats.org/presentationml/2006/ole">
            <mc:AlternateContent xmlns:mc="http://schemas.openxmlformats.org/markup-compatibility/2006">
              <mc:Choice xmlns:v="urn:schemas-microsoft-com:vml" Requires="v">
                <p:oleObj spid="_x0000_s10324" name="Equation" r:id="rId3" imgW="2108160" imgH="457200" progId="Equation.3">
                  <p:embed/>
                </p:oleObj>
              </mc:Choice>
              <mc:Fallback>
                <p:oleObj name="Equation" r:id="rId3" imgW="2108160" imgH="457200" progId="Equation.3">
                  <p:embed/>
                  <p:pic>
                    <p:nvPicPr>
                      <p:cNvPr id="40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6712" y="2209800"/>
                        <a:ext cx="53213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3"/>
          <p:cNvGraphicFramePr>
            <a:graphicFrameLocks noChangeAspect="1"/>
          </p:cNvGraphicFramePr>
          <p:nvPr/>
        </p:nvGraphicFramePr>
        <p:xfrm>
          <a:off x="3503612" y="4529138"/>
          <a:ext cx="3538538" cy="728662"/>
        </p:xfrm>
        <a:graphic>
          <a:graphicData uri="http://schemas.openxmlformats.org/presentationml/2006/ole">
            <mc:AlternateContent xmlns:mc="http://schemas.openxmlformats.org/markup-compatibility/2006">
              <mc:Choice xmlns:v="urn:schemas-microsoft-com:vml" Requires="v">
                <p:oleObj spid="_x0000_s10325" name="Equation" r:id="rId5" imgW="1358640" imgH="279360" progId="Equation.3">
                  <p:embed/>
                </p:oleObj>
              </mc:Choice>
              <mc:Fallback>
                <p:oleObj name="Equation" r:id="rId5" imgW="1358640" imgH="279360" progId="Equation.3">
                  <p:embed/>
                  <p:pic>
                    <p:nvPicPr>
                      <p:cNvPr id="409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3612" y="4529138"/>
                        <a:ext cx="3538538" cy="728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2" name="TextBox 4"/>
          <p:cNvSpPr txBox="1">
            <a:spLocks noChangeArrowheads="1"/>
          </p:cNvSpPr>
          <p:nvPr/>
        </p:nvSpPr>
        <p:spPr bwMode="auto">
          <a:xfrm>
            <a:off x="9142413" y="-33338"/>
            <a:ext cx="968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en-US" sz="1600">
                <a:solidFill>
                  <a:srgbClr val="FBFCFF"/>
                </a:solidFill>
              </a:rPr>
              <a:t>Sec. 6.2</a:t>
            </a:r>
          </a:p>
        </p:txBody>
      </p:sp>
    </p:spTree>
    <p:extLst>
      <p:ext uri="{BB962C8B-B14F-4D97-AF65-F5344CB8AC3E}">
        <p14:creationId xmlns:p14="http://schemas.microsoft.com/office/powerpoint/2010/main" val="430985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en-US"/>
              <a:t>Document frequency</a:t>
            </a:r>
          </a:p>
        </p:txBody>
      </p:sp>
      <p:sp>
        <p:nvSpPr>
          <p:cNvPr id="3" name="Content Placeholder 2"/>
          <p:cNvSpPr>
            <a:spLocks noGrp="1"/>
          </p:cNvSpPr>
          <p:nvPr>
            <p:ph idx="1"/>
          </p:nvPr>
        </p:nvSpPr>
        <p:spPr>
          <a:xfrm>
            <a:off x="1827212" y="1752600"/>
            <a:ext cx="8534400" cy="4876800"/>
          </a:xfrm>
        </p:spPr>
        <p:txBody>
          <a:bodyPr/>
          <a:lstStyle/>
          <a:p>
            <a:pPr eaLnBrk="1" hangingPunct="1"/>
            <a:r>
              <a:rPr lang="en-US" altLang="en-US"/>
              <a:t>Rare terms are more informative than frequent terms</a:t>
            </a:r>
          </a:p>
          <a:p>
            <a:pPr lvl="1" eaLnBrk="1" hangingPunct="1"/>
            <a:r>
              <a:rPr lang="en-US" altLang="en-US"/>
              <a:t>Recall stop words</a:t>
            </a:r>
          </a:p>
          <a:p>
            <a:pPr eaLnBrk="1" hangingPunct="1"/>
            <a:r>
              <a:rPr lang="en-US" altLang="en-US">
                <a:solidFill>
                  <a:srgbClr val="C00000"/>
                </a:solidFill>
              </a:rPr>
              <a:t>Consider a term in the query that is rare in the collection (e.g., </a:t>
            </a:r>
            <a:r>
              <a:rPr lang="en-US" altLang="en-US" i="1">
                <a:solidFill>
                  <a:srgbClr val="C00000"/>
                </a:solidFill>
              </a:rPr>
              <a:t>arachnocentric</a:t>
            </a:r>
            <a:r>
              <a:rPr lang="en-US" altLang="en-US">
                <a:solidFill>
                  <a:srgbClr val="C00000"/>
                </a:solidFill>
              </a:rPr>
              <a:t>)</a:t>
            </a:r>
          </a:p>
          <a:p>
            <a:pPr eaLnBrk="1" hangingPunct="1"/>
            <a:r>
              <a:rPr lang="en-US" altLang="en-US"/>
              <a:t>A document containing this term is very likely to be relevant to the query </a:t>
            </a:r>
            <a:r>
              <a:rPr lang="en-US" altLang="en-US" i="1"/>
              <a:t>arachnocentric</a:t>
            </a:r>
            <a:endParaRPr lang="en-US" altLang="en-US"/>
          </a:p>
          <a:p>
            <a:pPr eaLnBrk="1" hangingPunct="1"/>
            <a:r>
              <a:rPr lang="en-US" altLang="en-US">
                <a:solidFill>
                  <a:srgbClr val="C00000"/>
                </a:solidFill>
              </a:rPr>
              <a:t>→ We want a high weight for rare terms like </a:t>
            </a:r>
            <a:r>
              <a:rPr lang="en-US" altLang="en-US" i="1">
                <a:solidFill>
                  <a:srgbClr val="C00000"/>
                </a:solidFill>
              </a:rPr>
              <a:t>arachnocentric</a:t>
            </a:r>
            <a:r>
              <a:rPr lang="en-US" altLang="en-US">
                <a:solidFill>
                  <a:srgbClr val="C00000"/>
                </a:solidFill>
              </a:rPr>
              <a:t>.</a:t>
            </a:r>
          </a:p>
        </p:txBody>
      </p:sp>
      <p:sp>
        <p:nvSpPr>
          <p:cNvPr id="34820" name="TextBox 4"/>
          <p:cNvSpPr txBox="1">
            <a:spLocks noChangeArrowheads="1"/>
          </p:cNvSpPr>
          <p:nvPr/>
        </p:nvSpPr>
        <p:spPr bwMode="auto">
          <a:xfrm>
            <a:off x="9142412" y="-33338"/>
            <a:ext cx="1163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en-US" sz="1600">
                <a:solidFill>
                  <a:srgbClr val="FBFCFF"/>
                </a:solidFill>
              </a:rPr>
              <a:t>Sec. 6.2.1</a:t>
            </a:r>
          </a:p>
        </p:txBody>
      </p:sp>
    </p:spTree>
    <p:extLst>
      <p:ext uri="{BB962C8B-B14F-4D97-AF65-F5344CB8AC3E}">
        <p14:creationId xmlns:p14="http://schemas.microsoft.com/office/powerpoint/2010/main" val="1752227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200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nodeType="afterGroup">
                            <p:stCondLst>
                              <p:cond delay="2000"/>
                            </p:stCondLst>
                            <p:childTnLst>
                              <p:par>
                                <p:cTn id="8" presetID="1" presetClass="entr" presetSubtype="0" fill="hold" nodeType="afterEffect">
                                  <p:stCondLst>
                                    <p:cond delay="2000"/>
                                  </p:stCondLst>
                                  <p:childTnLst>
                                    <p:set>
                                      <p:cBhvr>
                                        <p:cTn id="9" dur="1" fill="hold">
                                          <p:stCondLst>
                                            <p:cond delay="0"/>
                                          </p:stCondLst>
                                        </p:cTn>
                                        <p:tgtEl>
                                          <p:spTgt spid="3">
                                            <p:txEl>
                                              <p:pRg st="3" end="3"/>
                                            </p:txEl>
                                          </p:spTgt>
                                        </p:tgtEl>
                                        <p:attrNameLst>
                                          <p:attrName>style.visibility</p:attrName>
                                        </p:attrNameLst>
                                      </p:cBhvr>
                                      <p:to>
                                        <p:strVal val="visible"/>
                                      </p:to>
                                    </p:set>
                                  </p:childTnLst>
                                </p:cTn>
                              </p:par>
                            </p:childTnLst>
                          </p:cTn>
                        </p:par>
                        <p:par>
                          <p:cTn id="10" fill="hold" nodeType="afterGroup">
                            <p:stCondLst>
                              <p:cond delay="4000"/>
                            </p:stCondLst>
                            <p:childTnLst>
                              <p:par>
                                <p:cTn id="11" presetID="1" presetClass="entr" presetSubtype="0" fill="hold" nodeType="afterEffect">
                                  <p:stCondLst>
                                    <p:cond delay="200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a:t>Document frequency, continued</a:t>
            </a:r>
          </a:p>
        </p:txBody>
      </p:sp>
      <p:sp>
        <p:nvSpPr>
          <p:cNvPr id="25603" name="Content Placeholder 2"/>
          <p:cNvSpPr>
            <a:spLocks noGrp="1"/>
          </p:cNvSpPr>
          <p:nvPr>
            <p:ph idx="1"/>
          </p:nvPr>
        </p:nvSpPr>
        <p:spPr/>
        <p:txBody>
          <a:bodyPr>
            <a:normAutofit fontScale="92500" lnSpcReduction="10000"/>
          </a:bodyPr>
          <a:lstStyle/>
          <a:p>
            <a:r>
              <a:rPr lang="en-US" altLang="en-US"/>
              <a:t>Frequent terms are less informative than rare terms</a:t>
            </a:r>
          </a:p>
          <a:p>
            <a:r>
              <a:rPr lang="en-US" altLang="en-US"/>
              <a:t>Consider a query term that is frequent in the collection (e.g., </a:t>
            </a:r>
            <a:r>
              <a:rPr lang="en-US" altLang="en-US" i="1"/>
              <a:t>high, increase, line</a:t>
            </a:r>
            <a:r>
              <a:rPr lang="en-US" altLang="en-US"/>
              <a:t>)</a:t>
            </a:r>
          </a:p>
          <a:p>
            <a:r>
              <a:rPr lang="en-US" altLang="en-US"/>
              <a:t>A document containing such a term is more likely to be relevant than a document that doesn’t</a:t>
            </a:r>
          </a:p>
          <a:p>
            <a:r>
              <a:rPr lang="en-US" altLang="en-US"/>
              <a:t>But it’s not a sure indicator of relevance.</a:t>
            </a:r>
          </a:p>
          <a:p>
            <a:r>
              <a:rPr lang="en-US" altLang="en-US"/>
              <a:t>→ For frequent terms, we want high positive weights for words like </a:t>
            </a:r>
            <a:r>
              <a:rPr lang="en-US" altLang="en-US" i="1"/>
              <a:t>high, increase, and line</a:t>
            </a:r>
          </a:p>
          <a:p>
            <a:r>
              <a:rPr lang="en-US" altLang="en-US"/>
              <a:t>But lower weights than for rare terms.</a:t>
            </a:r>
          </a:p>
          <a:p>
            <a:r>
              <a:rPr lang="en-US" altLang="en-US"/>
              <a:t>We will use document frequency (df) to capture this.</a:t>
            </a:r>
          </a:p>
          <a:p>
            <a:endParaRPr lang="en-US" altLang="en-US"/>
          </a:p>
        </p:txBody>
      </p:sp>
      <p:sp>
        <p:nvSpPr>
          <p:cNvPr id="35844" name="TextBox 4"/>
          <p:cNvSpPr txBox="1">
            <a:spLocks noChangeArrowheads="1"/>
          </p:cNvSpPr>
          <p:nvPr/>
        </p:nvSpPr>
        <p:spPr bwMode="auto">
          <a:xfrm>
            <a:off x="9142412" y="-33338"/>
            <a:ext cx="1163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en-US" sz="1600">
                <a:solidFill>
                  <a:srgbClr val="FBFCFF"/>
                </a:solidFill>
              </a:rPr>
              <a:t>Sec. 6.2.1</a:t>
            </a:r>
          </a:p>
        </p:txBody>
      </p:sp>
    </p:spTree>
    <p:extLst>
      <p:ext uri="{BB962C8B-B14F-4D97-AF65-F5344CB8AC3E}">
        <p14:creationId xmlns:p14="http://schemas.microsoft.com/office/powerpoint/2010/main" val="267264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2000"/>
                                  </p:stCondLst>
                                  <p:childTnLst>
                                    <p:set>
                                      <p:cBhvr>
                                        <p:cTn id="6" dur="1" fill="hold">
                                          <p:stCondLst>
                                            <p:cond delay="0"/>
                                          </p:stCondLst>
                                        </p:cTn>
                                        <p:tgtEl>
                                          <p:spTgt spid="25603">
                                            <p:txEl>
                                              <p:pRg st="2" end="2"/>
                                            </p:txEl>
                                          </p:spTgt>
                                        </p:tgtEl>
                                        <p:attrNameLst>
                                          <p:attrName>style.visibility</p:attrName>
                                        </p:attrNameLst>
                                      </p:cBhvr>
                                      <p:to>
                                        <p:strVal val="visible"/>
                                      </p:to>
                                    </p:set>
                                  </p:childTnLst>
                                </p:cTn>
                              </p:par>
                            </p:childTnLst>
                          </p:cTn>
                        </p:par>
                        <p:par>
                          <p:cTn id="7" fill="hold" nodeType="afterGroup">
                            <p:stCondLst>
                              <p:cond delay="2000"/>
                            </p:stCondLst>
                            <p:childTnLst>
                              <p:par>
                                <p:cTn id="8" presetID="1" presetClass="entr" presetSubtype="0" fill="hold" nodeType="afterEffect">
                                  <p:stCondLst>
                                    <p:cond delay="2000"/>
                                  </p:stCondLst>
                                  <p:childTnLst>
                                    <p:set>
                                      <p:cBhvr>
                                        <p:cTn id="9" dur="1" fill="hold">
                                          <p:stCondLst>
                                            <p:cond delay="0"/>
                                          </p:stCondLst>
                                        </p:cTn>
                                        <p:tgtEl>
                                          <p:spTgt spid="25603">
                                            <p:txEl>
                                              <p:pRg st="3" end="3"/>
                                            </p:txEl>
                                          </p:spTgt>
                                        </p:tgtEl>
                                        <p:attrNameLst>
                                          <p:attrName>style.visibility</p:attrName>
                                        </p:attrNameLst>
                                      </p:cBhvr>
                                      <p:to>
                                        <p:strVal val="visible"/>
                                      </p:to>
                                    </p:set>
                                  </p:childTnLst>
                                </p:cTn>
                              </p:par>
                            </p:childTnLst>
                          </p:cTn>
                        </p:par>
                        <p:par>
                          <p:cTn id="10" fill="hold" nodeType="afterGroup">
                            <p:stCondLst>
                              <p:cond delay="4000"/>
                            </p:stCondLst>
                            <p:childTnLst>
                              <p:par>
                                <p:cTn id="11" presetID="1" presetClass="entr" presetSubtype="0" fill="hold" nodeType="afterEffect">
                                  <p:stCondLst>
                                    <p:cond delay="2000"/>
                                  </p:stCondLst>
                                  <p:childTnLst>
                                    <p:set>
                                      <p:cBhvr>
                                        <p:cTn id="12" dur="1" fill="hold">
                                          <p:stCondLst>
                                            <p:cond delay="0"/>
                                          </p:stCondLst>
                                        </p:cTn>
                                        <p:tgtEl>
                                          <p:spTgt spid="25603">
                                            <p:txEl>
                                              <p:pRg st="4" end="4"/>
                                            </p:txEl>
                                          </p:spTgt>
                                        </p:tgtEl>
                                        <p:attrNameLst>
                                          <p:attrName>style.visibility</p:attrName>
                                        </p:attrNameLst>
                                      </p:cBhvr>
                                      <p:to>
                                        <p:strVal val="visible"/>
                                      </p:to>
                                    </p:set>
                                  </p:childTnLst>
                                </p:cTn>
                              </p:par>
                            </p:childTnLst>
                          </p:cTn>
                        </p:par>
                        <p:par>
                          <p:cTn id="13" fill="hold" nodeType="afterGroup">
                            <p:stCondLst>
                              <p:cond delay="6000"/>
                            </p:stCondLst>
                            <p:childTnLst>
                              <p:par>
                                <p:cTn id="14" presetID="1" presetClass="entr" presetSubtype="0" fill="hold" nodeType="afterEffect">
                                  <p:stCondLst>
                                    <p:cond delay="2000"/>
                                  </p:stCondLst>
                                  <p:childTnLst>
                                    <p:set>
                                      <p:cBhvr>
                                        <p:cTn id="15" dur="1" fill="hold">
                                          <p:stCondLst>
                                            <p:cond delay="0"/>
                                          </p:stCondLst>
                                        </p:cTn>
                                        <p:tgtEl>
                                          <p:spTgt spid="25603">
                                            <p:txEl>
                                              <p:pRg st="5" end="5"/>
                                            </p:txEl>
                                          </p:spTgt>
                                        </p:tgtEl>
                                        <p:attrNameLst>
                                          <p:attrName>style.visibility</p:attrName>
                                        </p:attrNameLst>
                                      </p:cBhvr>
                                      <p:to>
                                        <p:strVal val="visible"/>
                                      </p:to>
                                    </p:set>
                                  </p:childTnLst>
                                </p:cTn>
                              </p:par>
                            </p:childTnLst>
                          </p:cTn>
                        </p:par>
                        <p:par>
                          <p:cTn id="16" fill="hold" nodeType="afterGroup">
                            <p:stCondLst>
                              <p:cond delay="8000"/>
                            </p:stCondLst>
                            <p:childTnLst>
                              <p:par>
                                <p:cTn id="17" presetID="1" presetClass="entr" presetSubtype="0" fill="hold" nodeType="afterEffect">
                                  <p:stCondLst>
                                    <p:cond delay="2000"/>
                                  </p:stCondLst>
                                  <p:childTnLst>
                                    <p:set>
                                      <p:cBhvr>
                                        <p:cTn id="18"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p:cNvSpPr>
          <p:nvPr>
            <p:ph type="title"/>
          </p:nvPr>
        </p:nvSpPr>
        <p:spPr/>
        <p:txBody>
          <a:bodyPr/>
          <a:lstStyle/>
          <a:p>
            <a:pPr eaLnBrk="1" hangingPunct="1"/>
            <a:r>
              <a:rPr lang="en-US" altLang="en-US"/>
              <a:t>idf weight</a:t>
            </a:r>
          </a:p>
        </p:txBody>
      </p:sp>
      <p:sp>
        <p:nvSpPr>
          <p:cNvPr id="5124" name="Content Placeholder 2"/>
          <p:cNvSpPr>
            <a:spLocks noGrp="1"/>
          </p:cNvSpPr>
          <p:nvPr>
            <p:ph idx="1"/>
          </p:nvPr>
        </p:nvSpPr>
        <p:spPr/>
        <p:txBody>
          <a:bodyPr/>
          <a:lstStyle/>
          <a:p>
            <a:pPr eaLnBrk="1" hangingPunct="1"/>
            <a:r>
              <a:rPr lang="en-US" altLang="en-US"/>
              <a:t>df</a:t>
            </a:r>
            <a:r>
              <a:rPr lang="en-US" altLang="en-US" i="1" baseline="-25000"/>
              <a:t>t</a:t>
            </a:r>
            <a:r>
              <a:rPr lang="en-US" altLang="en-US"/>
              <a:t> is the </a:t>
            </a:r>
            <a:r>
              <a:rPr lang="en-US" altLang="en-US" u="sng"/>
              <a:t>document </a:t>
            </a:r>
            <a:r>
              <a:rPr lang="en-US" altLang="en-US"/>
              <a:t>frequency of </a:t>
            </a:r>
            <a:r>
              <a:rPr lang="en-US" altLang="en-US" i="1"/>
              <a:t>t</a:t>
            </a:r>
            <a:r>
              <a:rPr lang="en-US" altLang="en-US"/>
              <a:t>: the number of documents that contain </a:t>
            </a:r>
            <a:r>
              <a:rPr lang="en-US" altLang="en-US" i="1"/>
              <a:t>t</a:t>
            </a:r>
            <a:endParaRPr lang="en-US" altLang="en-US"/>
          </a:p>
          <a:p>
            <a:pPr lvl="1" eaLnBrk="1" hangingPunct="1"/>
            <a:r>
              <a:rPr lang="en-US" altLang="en-US"/>
              <a:t>df</a:t>
            </a:r>
            <a:r>
              <a:rPr lang="en-US" altLang="en-US" i="1" baseline="-25000"/>
              <a:t>t</a:t>
            </a:r>
            <a:r>
              <a:rPr lang="en-US" altLang="en-US"/>
              <a:t> is an inverse measure of the informativeness of </a:t>
            </a:r>
            <a:r>
              <a:rPr lang="en-US" altLang="en-US" i="1"/>
              <a:t>t</a:t>
            </a:r>
          </a:p>
          <a:p>
            <a:pPr lvl="1" eaLnBrk="1" hangingPunct="1"/>
            <a:r>
              <a:rPr lang="en-US" altLang="en-US"/>
              <a:t>df</a:t>
            </a:r>
            <a:r>
              <a:rPr lang="en-US" altLang="en-US" i="1" baseline="-25000"/>
              <a:t>t </a:t>
            </a:r>
            <a:r>
              <a:rPr lang="en-US" altLang="en-US"/>
              <a:t> </a:t>
            </a:r>
            <a:r>
              <a:rPr lang="en-US" altLang="en-US">
                <a:sym typeface="Symbol" panose="05050102010706020507" pitchFamily="18" charset="2"/>
              </a:rPr>
              <a:t> </a:t>
            </a:r>
            <a:r>
              <a:rPr lang="en-US" altLang="en-US" i="1"/>
              <a:t>N</a:t>
            </a:r>
          </a:p>
          <a:p>
            <a:pPr eaLnBrk="1" hangingPunct="1"/>
            <a:r>
              <a:rPr lang="en-US" altLang="en-US"/>
              <a:t>We define the idf (inverse document frequency) of </a:t>
            </a:r>
            <a:r>
              <a:rPr lang="en-US" altLang="en-US" i="1"/>
              <a:t>t</a:t>
            </a:r>
            <a:r>
              <a:rPr lang="en-US" altLang="en-US"/>
              <a:t> by</a:t>
            </a:r>
          </a:p>
          <a:p>
            <a:pPr eaLnBrk="1" hangingPunct="1">
              <a:buFont typeface="Wingdings" panose="05000000000000000000" pitchFamily="2" charset="2"/>
              <a:buNone/>
            </a:pPr>
            <a:endParaRPr lang="en-US" altLang="en-US"/>
          </a:p>
          <a:p>
            <a:pPr lvl="1" eaLnBrk="1" hangingPunct="1"/>
            <a:r>
              <a:rPr lang="en-US" altLang="en-US"/>
              <a:t>We use log (</a:t>
            </a:r>
            <a:r>
              <a:rPr lang="en-US" altLang="en-US" i="1"/>
              <a:t>N</a:t>
            </a:r>
            <a:r>
              <a:rPr lang="en-US" altLang="en-US"/>
              <a:t>/df</a:t>
            </a:r>
            <a:r>
              <a:rPr lang="en-US" altLang="en-US" i="1" baseline="-25000"/>
              <a:t>t</a:t>
            </a:r>
            <a:r>
              <a:rPr lang="en-US" altLang="en-US"/>
              <a:t>) instead of </a:t>
            </a:r>
            <a:r>
              <a:rPr lang="en-US" altLang="en-US" i="1"/>
              <a:t>N</a:t>
            </a:r>
            <a:r>
              <a:rPr lang="en-US" altLang="en-US"/>
              <a:t>/df</a:t>
            </a:r>
            <a:r>
              <a:rPr lang="en-US" altLang="en-US" i="1" baseline="-25000"/>
              <a:t>t</a:t>
            </a:r>
            <a:r>
              <a:rPr lang="en-US" altLang="en-US"/>
              <a:t> to “dampen” the effect of idf.</a:t>
            </a:r>
          </a:p>
        </p:txBody>
      </p:sp>
      <p:graphicFrame>
        <p:nvGraphicFramePr>
          <p:cNvPr id="5122" name="Object 2"/>
          <p:cNvGraphicFramePr>
            <a:graphicFrameLocks noChangeAspect="1"/>
          </p:cNvGraphicFramePr>
          <p:nvPr>
            <p:extLst>
              <p:ext uri="{D42A27DB-BD31-4B8C-83A1-F6EECF244321}">
                <p14:modId xmlns:p14="http://schemas.microsoft.com/office/powerpoint/2010/main" val="2560315406"/>
              </p:ext>
            </p:extLst>
          </p:nvPr>
        </p:nvGraphicFramePr>
        <p:xfrm>
          <a:off x="3732212" y="3733800"/>
          <a:ext cx="3636962" cy="719137"/>
        </p:xfrm>
        <a:graphic>
          <a:graphicData uri="http://schemas.openxmlformats.org/presentationml/2006/ole">
            <mc:AlternateContent xmlns:mc="http://schemas.openxmlformats.org/markup-compatibility/2006">
              <mc:Choice xmlns:v="urn:schemas-microsoft-com:vml" Requires="v">
                <p:oleObj spid="_x0000_s11307" name="Equation" r:id="rId3" imgW="1155600" imgH="228600" progId="Equation.3">
                  <p:embed/>
                </p:oleObj>
              </mc:Choice>
              <mc:Fallback>
                <p:oleObj name="Equation" r:id="rId3" imgW="1155600" imgH="228600" progId="Equation.3">
                  <p:embed/>
                  <p:pic>
                    <p:nvPicPr>
                      <p:cNvPr id="51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2212" y="3733800"/>
                        <a:ext cx="3636962"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Line Callout 2 4"/>
          <p:cNvSpPr>
            <a:spLocks/>
          </p:cNvSpPr>
          <p:nvPr/>
        </p:nvSpPr>
        <p:spPr bwMode="auto">
          <a:xfrm>
            <a:off x="2817813" y="6167438"/>
            <a:ext cx="7078663" cy="461962"/>
          </a:xfrm>
          <a:prstGeom prst="borderCallout2">
            <a:avLst>
              <a:gd name="adj1" fmla="val 49403"/>
              <a:gd name="adj2" fmla="val -28"/>
              <a:gd name="adj3" fmla="val -242981"/>
              <a:gd name="adj4" fmla="val -13440"/>
              <a:gd name="adj5" fmla="val -321356"/>
              <a:gd name="adj6" fmla="val 42366"/>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en-US">
                <a:solidFill>
                  <a:srgbClr val="0000FF"/>
                </a:solidFill>
              </a:rPr>
              <a:t>Will turn out the base of the log is immaterial.</a:t>
            </a:r>
          </a:p>
        </p:txBody>
      </p:sp>
      <p:sp>
        <p:nvSpPr>
          <p:cNvPr id="5126" name="TextBox 4"/>
          <p:cNvSpPr txBox="1">
            <a:spLocks noChangeArrowheads="1"/>
          </p:cNvSpPr>
          <p:nvPr/>
        </p:nvSpPr>
        <p:spPr bwMode="auto">
          <a:xfrm>
            <a:off x="9142412" y="-33338"/>
            <a:ext cx="1163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en-US" sz="1600">
                <a:solidFill>
                  <a:srgbClr val="FBFCFF"/>
                </a:solidFill>
              </a:rPr>
              <a:t>Sec. 6.2.1</a:t>
            </a:r>
          </a:p>
        </p:txBody>
      </p:sp>
    </p:spTree>
    <p:extLst>
      <p:ext uri="{BB962C8B-B14F-4D97-AF65-F5344CB8AC3E}">
        <p14:creationId xmlns:p14="http://schemas.microsoft.com/office/powerpoint/2010/main" val="4029102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a:lstStyle/>
          <a:p>
            <a:pPr eaLnBrk="1" hangingPunct="1"/>
            <a:r>
              <a:rPr lang="en-US" altLang="en-US"/>
              <a:t>idf example, suppose </a:t>
            </a:r>
            <a:r>
              <a:rPr lang="en-US" altLang="en-US" i="1"/>
              <a:t>N </a:t>
            </a:r>
            <a:r>
              <a:rPr lang="en-US" altLang="en-US"/>
              <a:t>= 1 million</a:t>
            </a:r>
          </a:p>
        </p:txBody>
      </p:sp>
      <p:graphicFrame>
        <p:nvGraphicFramePr>
          <p:cNvPr id="4" name="Content Placeholder 3"/>
          <p:cNvGraphicFramePr>
            <a:graphicFrameLocks noGrp="1"/>
          </p:cNvGraphicFramePr>
          <p:nvPr>
            <p:ph idx="1"/>
          </p:nvPr>
        </p:nvGraphicFramePr>
        <p:xfrm>
          <a:off x="1674812" y="1752600"/>
          <a:ext cx="8915400" cy="3122616"/>
        </p:xfrm>
        <a:graphic>
          <a:graphicData uri="http://schemas.openxmlformats.org/drawingml/2006/table">
            <a:tbl>
              <a:tblPr/>
              <a:tblGrid>
                <a:gridCol w="29718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446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Arial" charset="0"/>
                          <a:cs typeface="Arial Unicode MS" charset="0"/>
                        </a:rPr>
                        <a:t>term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Arial" charset="0"/>
                          <a:cs typeface="Arial Unicode MS" charset="0"/>
                        </a:rPr>
                        <a:t>df</a:t>
                      </a:r>
                      <a:r>
                        <a:rPr kumimoji="0" lang="en-US" sz="1800" b="1" i="1" u="none" strike="noStrike" cap="none" normalizeH="0" baseline="-25000">
                          <a:ln>
                            <a:noFill/>
                          </a:ln>
                          <a:solidFill>
                            <a:schemeClr val="bg1"/>
                          </a:solidFill>
                          <a:effectLst/>
                          <a:latin typeface="Arial" charset="0"/>
                          <a:cs typeface="Arial Unicode MS" charset="0"/>
                        </a:rPr>
                        <a:t>t</a:t>
                      </a:r>
                      <a:endParaRPr kumimoji="0" lang="en-US" sz="1800" b="1" i="0" u="none" strike="noStrike" cap="none" normalizeH="0" baseline="0">
                        <a:ln>
                          <a:noFill/>
                        </a:ln>
                        <a:solidFill>
                          <a:schemeClr val="bg1"/>
                        </a:solidFill>
                        <a:effectLst/>
                        <a:latin typeface="Arial" charset="0"/>
                        <a:cs typeface="Arial Unicode M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Arial" charset="0"/>
                          <a:cs typeface="Arial Unicode MS" charset="0"/>
                        </a:rPr>
                        <a:t>idf</a:t>
                      </a:r>
                      <a:r>
                        <a:rPr kumimoji="0" lang="en-US" sz="1800" b="1" i="1" u="none" strike="noStrike" cap="none" normalizeH="0" baseline="-25000">
                          <a:ln>
                            <a:noFill/>
                          </a:ln>
                          <a:solidFill>
                            <a:schemeClr val="bg1"/>
                          </a:solidFill>
                          <a:effectLst/>
                          <a:latin typeface="Arial" charset="0"/>
                          <a:cs typeface="Arial Unicode MS" charset="0"/>
                        </a:rPr>
                        <a:t>t</a:t>
                      </a:r>
                      <a:endParaRPr kumimoji="0" lang="en-US" sz="1800" b="1" i="0" u="none" strike="noStrike" cap="none" normalizeH="0" baseline="0">
                        <a:ln>
                          <a:noFill/>
                        </a:ln>
                        <a:solidFill>
                          <a:schemeClr val="bg1"/>
                        </a:solidFill>
                        <a:effectLst/>
                        <a:latin typeface="Arial" charset="0"/>
                        <a:cs typeface="Arial Unicode M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6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calpurnia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cs typeface="Arial Unicode M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10001"/>
                  </a:ext>
                </a:extLst>
              </a:tr>
              <a:tr h="446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animal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100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cs typeface="Arial Unicode M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10002"/>
                  </a:ext>
                </a:extLst>
              </a:tr>
              <a:tr h="446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sunday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cs typeface="Arial Unicode M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10003"/>
                  </a:ext>
                </a:extLst>
              </a:tr>
              <a:tr h="446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fly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10,000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cs typeface="Arial Unicode M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10004"/>
                  </a:ext>
                </a:extLst>
              </a:tr>
              <a:tr h="446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under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100,000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cs typeface="Arial Unicode M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10005"/>
                  </a:ext>
                </a:extLst>
              </a:tr>
              <a:tr h="446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the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1,000,000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cs typeface="Arial Unicode M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10006"/>
                  </a:ext>
                </a:extLst>
              </a:tr>
            </a:tbl>
          </a:graphicData>
        </a:graphic>
      </p:graphicFrame>
      <p:sp>
        <p:nvSpPr>
          <p:cNvPr id="6182" name="TextBox 4"/>
          <p:cNvSpPr txBox="1">
            <a:spLocks noChangeArrowheads="1"/>
          </p:cNvSpPr>
          <p:nvPr/>
        </p:nvSpPr>
        <p:spPr bwMode="auto">
          <a:xfrm>
            <a:off x="2119312" y="5862638"/>
            <a:ext cx="8013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en-US"/>
              <a:t>There is one idf value for each term </a:t>
            </a:r>
            <a:r>
              <a:rPr lang="en-US" altLang="en-US" i="1"/>
              <a:t>t</a:t>
            </a:r>
            <a:r>
              <a:rPr lang="en-US" altLang="en-US"/>
              <a:t> in a collection.</a:t>
            </a:r>
          </a:p>
        </p:txBody>
      </p:sp>
      <p:sp>
        <p:nvSpPr>
          <p:cNvPr id="6183" name="TextBox 4"/>
          <p:cNvSpPr txBox="1">
            <a:spLocks noChangeArrowheads="1"/>
          </p:cNvSpPr>
          <p:nvPr/>
        </p:nvSpPr>
        <p:spPr bwMode="auto">
          <a:xfrm>
            <a:off x="9142412" y="-33338"/>
            <a:ext cx="1163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en-US" sz="1600">
                <a:solidFill>
                  <a:srgbClr val="FBFCFF"/>
                </a:solidFill>
              </a:rPr>
              <a:t>Sec. 6.2.1</a:t>
            </a:r>
          </a:p>
        </p:txBody>
      </p:sp>
      <p:graphicFrame>
        <p:nvGraphicFramePr>
          <p:cNvPr id="6146" name="Object 2"/>
          <p:cNvGraphicFramePr>
            <a:graphicFrameLocks noChangeAspect="1"/>
          </p:cNvGraphicFramePr>
          <p:nvPr/>
        </p:nvGraphicFramePr>
        <p:xfrm>
          <a:off x="3579813" y="5105400"/>
          <a:ext cx="3636963" cy="719138"/>
        </p:xfrm>
        <a:graphic>
          <a:graphicData uri="http://schemas.openxmlformats.org/presentationml/2006/ole">
            <mc:AlternateContent xmlns:mc="http://schemas.openxmlformats.org/markup-compatibility/2006">
              <mc:Choice xmlns:v="urn:schemas-microsoft-com:vml" Requires="v">
                <p:oleObj spid="_x0000_s12331" name="Equation" r:id="rId4" imgW="1155600" imgH="228600" progId="Equation.3">
                  <p:embed/>
                </p:oleObj>
              </mc:Choice>
              <mc:Fallback>
                <p:oleObj name="Equation" r:id="rId4" imgW="1155600" imgH="228600" progId="Equation.3">
                  <p:embed/>
                  <p:pic>
                    <p:nvPicPr>
                      <p:cNvPr id="614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9813" y="5105400"/>
                        <a:ext cx="3636963"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3646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a:t>Effect of idf on ranking</a:t>
            </a:r>
          </a:p>
        </p:txBody>
      </p:sp>
      <p:sp>
        <p:nvSpPr>
          <p:cNvPr id="3" name="Content Placeholder 2"/>
          <p:cNvSpPr>
            <a:spLocks noGrp="1"/>
          </p:cNvSpPr>
          <p:nvPr>
            <p:ph idx="1"/>
          </p:nvPr>
        </p:nvSpPr>
        <p:spPr/>
        <p:txBody>
          <a:bodyPr/>
          <a:lstStyle/>
          <a:p>
            <a:r>
              <a:rPr lang="en-US" altLang="en-US"/>
              <a:t>Does idf have an effect on ranking for one-term queries, like</a:t>
            </a:r>
          </a:p>
          <a:p>
            <a:pPr lvl="1"/>
            <a:r>
              <a:rPr lang="en-US" altLang="en-US"/>
              <a:t>iPhone</a:t>
            </a:r>
          </a:p>
          <a:p>
            <a:r>
              <a:rPr lang="en-US" altLang="en-US"/>
              <a:t>idf has no effect on ranking one term queries</a:t>
            </a:r>
          </a:p>
          <a:p>
            <a:pPr lvl="1"/>
            <a:r>
              <a:rPr lang="en-US" altLang="en-US"/>
              <a:t>idf affects the ranking of documents for queries with at least two terms</a:t>
            </a:r>
          </a:p>
          <a:p>
            <a:pPr lvl="1"/>
            <a:r>
              <a:rPr lang="en-US" altLang="en-US"/>
              <a:t>For the query </a:t>
            </a:r>
            <a:r>
              <a:rPr lang="en-US" altLang="en-US">
                <a:solidFill>
                  <a:srgbClr val="357E69"/>
                </a:solidFill>
              </a:rPr>
              <a:t>capricious person</a:t>
            </a:r>
            <a:r>
              <a:rPr lang="en-US" altLang="en-US"/>
              <a:t>, idf weighting makes occurrences of </a:t>
            </a:r>
            <a:r>
              <a:rPr lang="en-US" altLang="en-US">
                <a:solidFill>
                  <a:srgbClr val="357E69"/>
                </a:solidFill>
              </a:rPr>
              <a:t>capricious</a:t>
            </a:r>
            <a:r>
              <a:rPr lang="en-US" altLang="en-US"/>
              <a:t> count for much more in the final document ranking than occurrences of </a:t>
            </a:r>
            <a:r>
              <a:rPr lang="en-US" altLang="en-US">
                <a:solidFill>
                  <a:srgbClr val="357E69"/>
                </a:solidFill>
              </a:rPr>
              <a:t>person</a:t>
            </a:r>
            <a:r>
              <a:rPr lang="en-US" altLang="en-US"/>
              <a:t>.</a:t>
            </a:r>
          </a:p>
        </p:txBody>
      </p:sp>
      <p:sp>
        <p:nvSpPr>
          <p:cNvPr id="368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fld id="{77CBC015-2FF0-47C2-80C0-C705C2DA9775}" type="slidenum">
              <a:rPr lang="en-US" altLang="en-US" sz="1200">
                <a:solidFill>
                  <a:srgbClr val="898989"/>
                </a:solidFill>
                <a:latin typeface="Calibri" panose="020F0502020204030204" pitchFamily="34" charset="0"/>
              </a:rPr>
              <a:pPr eaLnBrk="1" hangingPunct="1"/>
              <a:t>48</a:t>
            </a:fld>
            <a:endParaRPr lang="en-US" altLang="en-US" sz="1200">
              <a:solidFill>
                <a:srgbClr val="898989"/>
              </a:solidFill>
              <a:latin typeface="Calibri" panose="020F0502020204030204" pitchFamily="34" charset="0"/>
            </a:endParaRPr>
          </a:p>
        </p:txBody>
      </p:sp>
    </p:spTree>
    <p:extLst>
      <p:ext uri="{BB962C8B-B14F-4D97-AF65-F5344CB8AC3E}">
        <p14:creationId xmlns:p14="http://schemas.microsoft.com/office/powerpoint/2010/main" val="255981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en-US"/>
              <a:t>Collection vs. Document frequency</a:t>
            </a:r>
          </a:p>
        </p:txBody>
      </p:sp>
      <p:sp>
        <p:nvSpPr>
          <p:cNvPr id="37891" name="Content Placeholder 2"/>
          <p:cNvSpPr>
            <a:spLocks noGrp="1"/>
          </p:cNvSpPr>
          <p:nvPr>
            <p:ph idx="1"/>
          </p:nvPr>
        </p:nvSpPr>
        <p:spPr>
          <a:xfrm>
            <a:off x="2208212" y="1676400"/>
            <a:ext cx="7772400" cy="4876800"/>
          </a:xfrm>
        </p:spPr>
        <p:txBody>
          <a:bodyPr/>
          <a:lstStyle/>
          <a:p>
            <a:pPr eaLnBrk="1" hangingPunct="1"/>
            <a:r>
              <a:rPr lang="en-US" altLang="en-US"/>
              <a:t>The collection frequency of </a:t>
            </a:r>
            <a:r>
              <a:rPr lang="en-US" altLang="en-US" i="1"/>
              <a:t>t</a:t>
            </a:r>
            <a:r>
              <a:rPr lang="en-US" altLang="en-US"/>
              <a:t> is the number of occurrences of </a:t>
            </a:r>
            <a:r>
              <a:rPr lang="en-US" altLang="en-US" i="1"/>
              <a:t>t</a:t>
            </a:r>
            <a:r>
              <a:rPr lang="en-US" altLang="en-US"/>
              <a:t> in the collection, counting multiple occurrences.</a:t>
            </a:r>
          </a:p>
          <a:p>
            <a:pPr eaLnBrk="1" hangingPunct="1"/>
            <a:r>
              <a:rPr lang="en-US" altLang="en-US"/>
              <a:t>Example:</a:t>
            </a:r>
          </a:p>
          <a:p>
            <a:pPr eaLnBrk="1" hangingPunct="1"/>
            <a:endParaRPr lang="en-US" altLang="en-US"/>
          </a:p>
          <a:p>
            <a:pPr eaLnBrk="1" hangingPunct="1"/>
            <a:endParaRPr lang="en-US" altLang="en-US"/>
          </a:p>
          <a:p>
            <a:pPr eaLnBrk="1" hangingPunct="1"/>
            <a:endParaRPr lang="en-US" altLang="en-US"/>
          </a:p>
          <a:p>
            <a:pPr eaLnBrk="1" hangingPunct="1">
              <a:buFont typeface="Wingdings" panose="05000000000000000000" pitchFamily="2" charset="2"/>
              <a:buNone/>
            </a:pPr>
            <a:endParaRPr lang="en-US" altLang="en-US"/>
          </a:p>
          <a:p>
            <a:pPr eaLnBrk="1" hangingPunct="1"/>
            <a:r>
              <a:rPr lang="en-US" altLang="en-US"/>
              <a:t>Which word is a better search term (and should get a higher weight)?</a:t>
            </a:r>
          </a:p>
        </p:txBody>
      </p:sp>
      <p:graphicFrame>
        <p:nvGraphicFramePr>
          <p:cNvPr id="4" name="Table 3"/>
          <p:cNvGraphicFramePr>
            <a:graphicFrameLocks noGrp="1"/>
          </p:cNvGraphicFramePr>
          <p:nvPr>
            <p:extLst>
              <p:ext uri="{D42A27DB-BD31-4B8C-83A1-F6EECF244321}">
                <p14:modId xmlns:p14="http://schemas.microsoft.com/office/powerpoint/2010/main" val="4108488592"/>
              </p:ext>
            </p:extLst>
          </p:nvPr>
        </p:nvGraphicFramePr>
        <p:xfrm>
          <a:off x="2665412" y="3352800"/>
          <a:ext cx="7086600" cy="2222500"/>
        </p:xfrm>
        <a:graphic>
          <a:graphicData uri="http://schemas.openxmlformats.org/drawingml/2006/table">
            <a:tbl>
              <a:tblPr/>
              <a:tblGrid>
                <a:gridCol w="15240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895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rPr>
                        <a:t>Word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rPr>
                        <a:t>Collection frequency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rPr>
                        <a:t>Document frequency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635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a:ln>
                            <a:noFill/>
                          </a:ln>
                          <a:solidFill>
                            <a:srgbClr val="000000"/>
                          </a:solidFill>
                          <a:effectLst/>
                          <a:latin typeface="Arial" charset="0"/>
                        </a:rPr>
                        <a:t>insurance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10440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3997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10001"/>
                  </a:ext>
                </a:extLst>
              </a:tr>
              <a:tr h="6635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a:ln>
                            <a:noFill/>
                          </a:ln>
                          <a:solidFill>
                            <a:srgbClr val="000000"/>
                          </a:solidFill>
                          <a:effectLst/>
                          <a:latin typeface="Arial" charset="0"/>
                        </a:rPr>
                        <a:t>try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10422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rPr>
                        <a:t>8760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6804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Problem We Solve</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1858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ea typeface="ＭＳ Ｐゴシック" pitchFamily="34" charset="-128"/>
              </a:rPr>
              <a:t>High-idf query terms only</a:t>
            </a:r>
          </a:p>
        </p:txBody>
      </p:sp>
      <p:sp>
        <p:nvSpPr>
          <p:cNvPr id="24579" name="Content Placeholder 2"/>
          <p:cNvSpPr>
            <a:spLocks noGrp="1"/>
          </p:cNvSpPr>
          <p:nvPr>
            <p:ph idx="1"/>
          </p:nvPr>
        </p:nvSpPr>
        <p:spPr/>
        <p:txBody>
          <a:bodyPr/>
          <a:lstStyle/>
          <a:p>
            <a:r>
              <a:rPr lang="en-US">
                <a:ea typeface="ＭＳ Ｐゴシック" pitchFamily="34" charset="-128"/>
              </a:rPr>
              <a:t>For a query such as </a:t>
            </a:r>
            <a:r>
              <a:rPr lang="en-US" i="1">
                <a:ea typeface="ＭＳ Ｐゴシック" pitchFamily="34" charset="-128"/>
              </a:rPr>
              <a:t>catcher in the rye</a:t>
            </a:r>
          </a:p>
          <a:p>
            <a:r>
              <a:rPr lang="en-US">
                <a:solidFill>
                  <a:srgbClr val="C00000"/>
                </a:solidFill>
                <a:ea typeface="ＭＳ Ｐゴシック" pitchFamily="34" charset="-128"/>
              </a:rPr>
              <a:t>Only accumulate scores from </a:t>
            </a:r>
            <a:r>
              <a:rPr lang="en-US" i="1">
                <a:solidFill>
                  <a:srgbClr val="C00000"/>
                </a:solidFill>
                <a:ea typeface="ＭＳ Ｐゴシック" pitchFamily="34" charset="-128"/>
              </a:rPr>
              <a:t>catcher </a:t>
            </a:r>
            <a:r>
              <a:rPr lang="en-US">
                <a:solidFill>
                  <a:srgbClr val="C00000"/>
                </a:solidFill>
                <a:ea typeface="ＭＳ Ｐゴシック" pitchFamily="34" charset="-128"/>
              </a:rPr>
              <a:t>and </a:t>
            </a:r>
            <a:r>
              <a:rPr lang="en-US" i="1">
                <a:solidFill>
                  <a:srgbClr val="C00000"/>
                </a:solidFill>
                <a:ea typeface="ＭＳ Ｐゴシック" pitchFamily="34" charset="-128"/>
              </a:rPr>
              <a:t>rye</a:t>
            </a:r>
          </a:p>
          <a:p>
            <a:r>
              <a:rPr lang="en-US">
                <a:ea typeface="ＭＳ Ｐゴシック" pitchFamily="34" charset="-128"/>
              </a:rPr>
              <a:t>Intuition: </a:t>
            </a:r>
            <a:r>
              <a:rPr lang="en-US" b="1" i="1">
                <a:ea typeface="ＭＳ Ｐゴシック" pitchFamily="34" charset="-128"/>
              </a:rPr>
              <a:t>in</a:t>
            </a:r>
            <a:r>
              <a:rPr lang="en-US" i="1">
                <a:ea typeface="ＭＳ Ｐゴシック" pitchFamily="34" charset="-128"/>
              </a:rPr>
              <a:t> </a:t>
            </a:r>
            <a:r>
              <a:rPr lang="en-US">
                <a:ea typeface="ＭＳ Ｐゴシック" pitchFamily="34" charset="-128"/>
              </a:rPr>
              <a:t>and </a:t>
            </a:r>
            <a:r>
              <a:rPr lang="en-US" b="1" i="1">
                <a:ea typeface="ＭＳ Ｐゴシック" pitchFamily="34" charset="-128"/>
              </a:rPr>
              <a:t>the</a:t>
            </a:r>
            <a:r>
              <a:rPr lang="en-US" i="1">
                <a:ea typeface="ＭＳ Ｐゴシック" pitchFamily="34" charset="-128"/>
              </a:rPr>
              <a:t> </a:t>
            </a:r>
            <a:r>
              <a:rPr lang="en-US">
                <a:ea typeface="ＭＳ Ｐゴシック" pitchFamily="34" charset="-128"/>
              </a:rPr>
              <a:t>contribute little to the scores and so </a:t>
            </a:r>
            <a:r>
              <a:rPr lang="en-US" u="sng">
                <a:ea typeface="ＭＳ Ｐゴシック" pitchFamily="34" charset="-128"/>
              </a:rPr>
              <a:t>don’t alter rank-ordering much</a:t>
            </a:r>
          </a:p>
          <a:p>
            <a:r>
              <a:rPr lang="en-US">
                <a:ea typeface="ＭＳ Ｐゴシック" pitchFamily="34" charset="-128"/>
              </a:rPr>
              <a:t>Benefit:</a:t>
            </a:r>
          </a:p>
          <a:p>
            <a:pPr lvl="1"/>
            <a:r>
              <a:rPr lang="en-US">
                <a:solidFill>
                  <a:srgbClr val="C00000"/>
                </a:solidFill>
                <a:ea typeface="ＭＳ Ｐゴシック" pitchFamily="34" charset="-128"/>
              </a:rPr>
              <a:t>Postings of low-idf terms have many docs </a:t>
            </a:r>
            <a:r>
              <a:rPr lang="en-US">
                <a:solidFill>
                  <a:srgbClr val="C00000"/>
                </a:solidFill>
                <a:ea typeface="ＭＳ Ｐゴシック" pitchFamily="34" charset="-128"/>
                <a:sym typeface="Symbol" pitchFamily="18" charset="2"/>
              </a:rPr>
              <a:t></a:t>
            </a:r>
            <a:r>
              <a:rPr lang="en-US">
                <a:solidFill>
                  <a:srgbClr val="C00000"/>
                </a:solidFill>
                <a:ea typeface="ＭＳ Ｐゴシック" pitchFamily="34" charset="-128"/>
              </a:rPr>
              <a:t> these (many) docs get eliminated from set </a:t>
            </a:r>
            <a:r>
              <a:rPr lang="en-US" i="1">
                <a:solidFill>
                  <a:srgbClr val="C00000"/>
                </a:solidFill>
                <a:ea typeface="ＭＳ Ｐゴシック" pitchFamily="34" charset="-128"/>
              </a:rPr>
              <a:t>A </a:t>
            </a:r>
            <a:r>
              <a:rPr lang="en-US">
                <a:solidFill>
                  <a:srgbClr val="C00000"/>
                </a:solidFill>
                <a:ea typeface="ＭＳ Ｐゴシック" pitchFamily="34" charset="-128"/>
              </a:rPr>
              <a:t>of contenders</a:t>
            </a:r>
            <a:endParaRPr lang="en-US" i="1">
              <a:solidFill>
                <a:srgbClr val="C00000"/>
              </a:solidFill>
              <a:ea typeface="ＭＳ Ｐゴシック" pitchFamily="34" charset="-128"/>
            </a:endParaRPr>
          </a:p>
        </p:txBody>
      </p:sp>
    </p:spTree>
    <p:extLst>
      <p:ext uri="{BB962C8B-B14F-4D97-AF65-F5344CB8AC3E}">
        <p14:creationId xmlns:p14="http://schemas.microsoft.com/office/powerpoint/2010/main" val="28667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p:cNvSpPr>
          <p:nvPr>
            <p:ph type="title"/>
          </p:nvPr>
        </p:nvSpPr>
        <p:spPr/>
        <p:txBody>
          <a:bodyPr/>
          <a:lstStyle/>
          <a:p>
            <a:pPr eaLnBrk="1" hangingPunct="1"/>
            <a:r>
              <a:rPr lang="en-US" altLang="en-US"/>
              <a:t>tf-idf weighting</a:t>
            </a:r>
          </a:p>
        </p:txBody>
      </p:sp>
      <p:sp>
        <p:nvSpPr>
          <p:cNvPr id="6148" name="Content Placeholder 2"/>
          <p:cNvSpPr>
            <a:spLocks noGrp="1"/>
          </p:cNvSpPr>
          <p:nvPr>
            <p:ph idx="1"/>
          </p:nvPr>
        </p:nvSpPr>
        <p:spPr>
          <a:xfrm>
            <a:off x="1903412" y="1752600"/>
            <a:ext cx="8458200" cy="4876800"/>
          </a:xfrm>
        </p:spPr>
        <p:txBody>
          <a:bodyPr/>
          <a:lstStyle/>
          <a:p>
            <a:pPr eaLnBrk="1" hangingPunct="1"/>
            <a:r>
              <a:rPr lang="en-US" altLang="en-US"/>
              <a:t>The tf-idf weight of a term is the product of its tf weight and its idf weight.</a:t>
            </a:r>
          </a:p>
          <a:p>
            <a:pPr eaLnBrk="1" hangingPunct="1">
              <a:buFont typeface="Wingdings" panose="05000000000000000000" pitchFamily="2" charset="2"/>
              <a:buNone/>
            </a:pPr>
            <a:endParaRPr lang="en-US" altLang="en-US"/>
          </a:p>
          <a:p>
            <a:pPr eaLnBrk="1" hangingPunct="1"/>
            <a:endParaRPr lang="en-US" altLang="en-US"/>
          </a:p>
          <a:p>
            <a:pPr eaLnBrk="1" hangingPunct="1"/>
            <a:r>
              <a:rPr lang="en-US" altLang="en-US">
                <a:solidFill>
                  <a:srgbClr val="C00000"/>
                </a:solidFill>
              </a:rPr>
              <a:t>Best known weighting scheme in information retrieval</a:t>
            </a:r>
          </a:p>
          <a:p>
            <a:pPr lvl="1" eaLnBrk="1" hangingPunct="1"/>
            <a:r>
              <a:rPr lang="en-US" altLang="en-US"/>
              <a:t>Note: the “-” in tf-idf is a hyphen, not a minus sign!</a:t>
            </a:r>
          </a:p>
          <a:p>
            <a:pPr lvl="1" eaLnBrk="1" hangingPunct="1"/>
            <a:r>
              <a:rPr lang="en-US" altLang="en-US">
                <a:solidFill>
                  <a:srgbClr val="C00000"/>
                </a:solidFill>
              </a:rPr>
              <a:t>Alternative names: tf.idf, tf x idf</a:t>
            </a:r>
          </a:p>
          <a:p>
            <a:pPr eaLnBrk="1" hangingPunct="1"/>
            <a:r>
              <a:rPr lang="en-US" altLang="en-US"/>
              <a:t>Increases with the number of occurrences within a document</a:t>
            </a:r>
          </a:p>
          <a:p>
            <a:pPr eaLnBrk="1" hangingPunct="1"/>
            <a:r>
              <a:rPr lang="en-US" altLang="en-US">
                <a:solidFill>
                  <a:srgbClr val="C00000"/>
                </a:solidFill>
              </a:rPr>
              <a:t>Increases with the rarity of the term in the collection</a:t>
            </a:r>
          </a:p>
        </p:txBody>
      </p:sp>
      <p:graphicFrame>
        <p:nvGraphicFramePr>
          <p:cNvPr id="7170" name="Object 2"/>
          <p:cNvGraphicFramePr>
            <a:graphicFrameLocks noChangeAspect="1"/>
          </p:cNvGraphicFramePr>
          <p:nvPr/>
        </p:nvGraphicFramePr>
        <p:xfrm>
          <a:off x="2760662" y="2717801"/>
          <a:ext cx="6288088" cy="766763"/>
        </p:xfrm>
        <a:graphic>
          <a:graphicData uri="http://schemas.openxmlformats.org/presentationml/2006/ole">
            <mc:AlternateContent xmlns:mc="http://schemas.openxmlformats.org/markup-compatibility/2006">
              <mc:Choice xmlns:v="urn:schemas-microsoft-com:vml" Requires="v">
                <p:oleObj spid="_x0000_s13356" name="Equation" r:id="rId3" imgW="2082600" imgH="253800" progId="Equation.3">
                  <p:embed/>
                </p:oleObj>
              </mc:Choice>
              <mc:Fallback>
                <p:oleObj name="Equation" r:id="rId3" imgW="2082600" imgH="253800" progId="Equation.3">
                  <p:embed/>
                  <p:pic>
                    <p:nvPicPr>
                      <p:cNvPr id="717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0662" y="2717801"/>
                        <a:ext cx="6288088" cy="76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9438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2000"/>
                                  </p:stCondLst>
                                  <p:childTnLst>
                                    <p:set>
                                      <p:cBhvr>
                                        <p:cTn id="6" dur="1" fill="hold">
                                          <p:stCondLst>
                                            <p:cond delay="0"/>
                                          </p:stCondLst>
                                        </p:cTn>
                                        <p:tgtEl>
                                          <p:spTgt spid="6148">
                                            <p:txEl>
                                              <p:pRg st="3" end="3"/>
                                            </p:txEl>
                                          </p:spTgt>
                                        </p:tgtEl>
                                        <p:attrNameLst>
                                          <p:attrName>style.visibility</p:attrName>
                                        </p:attrNameLst>
                                      </p:cBhvr>
                                      <p:to>
                                        <p:strVal val="visible"/>
                                      </p:to>
                                    </p:set>
                                  </p:childTnLst>
                                </p:cTn>
                              </p:par>
                            </p:childTnLst>
                          </p:cTn>
                        </p:par>
                        <p:par>
                          <p:cTn id="7" fill="hold" nodeType="afterGroup">
                            <p:stCondLst>
                              <p:cond delay="2000"/>
                            </p:stCondLst>
                            <p:childTnLst>
                              <p:par>
                                <p:cTn id="8" presetID="1" presetClass="entr" presetSubtype="0" fill="hold" nodeType="afterEffect">
                                  <p:stCondLst>
                                    <p:cond delay="2000"/>
                                  </p:stCondLst>
                                  <p:childTnLst>
                                    <p:set>
                                      <p:cBhvr>
                                        <p:cTn id="9" dur="1" fill="hold">
                                          <p:stCondLst>
                                            <p:cond delay="0"/>
                                          </p:stCondLst>
                                        </p:cTn>
                                        <p:tgtEl>
                                          <p:spTgt spid="6148">
                                            <p:txEl>
                                              <p:pRg st="4" end="4"/>
                                            </p:txEl>
                                          </p:spTgt>
                                        </p:tgtEl>
                                        <p:attrNameLst>
                                          <p:attrName>style.visibility</p:attrName>
                                        </p:attrNameLst>
                                      </p:cBhvr>
                                      <p:to>
                                        <p:strVal val="visible"/>
                                      </p:to>
                                    </p:set>
                                  </p:childTnLst>
                                </p:cTn>
                              </p:par>
                            </p:childTnLst>
                          </p:cTn>
                        </p:par>
                        <p:par>
                          <p:cTn id="10" fill="hold" nodeType="afterGroup">
                            <p:stCondLst>
                              <p:cond delay="4000"/>
                            </p:stCondLst>
                            <p:childTnLst>
                              <p:par>
                                <p:cTn id="11" presetID="1" presetClass="entr" presetSubtype="0" fill="hold" nodeType="afterEffect">
                                  <p:stCondLst>
                                    <p:cond delay="2000"/>
                                  </p:stCondLst>
                                  <p:childTnLst>
                                    <p:set>
                                      <p:cBhvr>
                                        <p:cTn id="12" dur="1" fill="hold">
                                          <p:stCondLst>
                                            <p:cond delay="0"/>
                                          </p:stCondLst>
                                        </p:cTn>
                                        <p:tgtEl>
                                          <p:spTgt spid="6148">
                                            <p:txEl>
                                              <p:pRg st="5" end="5"/>
                                            </p:txEl>
                                          </p:spTgt>
                                        </p:tgtEl>
                                        <p:attrNameLst>
                                          <p:attrName>style.visibility</p:attrName>
                                        </p:attrNameLst>
                                      </p:cBhvr>
                                      <p:to>
                                        <p:strVal val="visible"/>
                                      </p:to>
                                    </p:set>
                                  </p:childTnLst>
                                </p:cTn>
                              </p:par>
                            </p:childTnLst>
                          </p:cTn>
                        </p:par>
                        <p:par>
                          <p:cTn id="13" fill="hold" nodeType="afterGroup">
                            <p:stCondLst>
                              <p:cond delay="6000"/>
                            </p:stCondLst>
                            <p:childTnLst>
                              <p:par>
                                <p:cTn id="14" presetID="1" presetClass="entr" presetSubtype="0" fill="hold" nodeType="afterEffect">
                                  <p:stCondLst>
                                    <p:cond delay="2000"/>
                                  </p:stCondLst>
                                  <p:childTnLst>
                                    <p:set>
                                      <p:cBhvr>
                                        <p:cTn id="15" dur="1" fill="hold">
                                          <p:stCondLst>
                                            <p:cond delay="0"/>
                                          </p:stCondLst>
                                        </p:cTn>
                                        <p:tgtEl>
                                          <p:spTgt spid="6148">
                                            <p:txEl>
                                              <p:pRg st="6" end="6"/>
                                            </p:txEl>
                                          </p:spTgt>
                                        </p:tgtEl>
                                        <p:attrNameLst>
                                          <p:attrName>style.visibility</p:attrName>
                                        </p:attrNameLst>
                                      </p:cBhvr>
                                      <p:to>
                                        <p:strVal val="visible"/>
                                      </p:to>
                                    </p:set>
                                  </p:childTnLst>
                                </p:cTn>
                              </p:par>
                            </p:childTnLst>
                          </p:cTn>
                        </p:par>
                        <p:par>
                          <p:cTn id="16" fill="hold" nodeType="afterGroup">
                            <p:stCondLst>
                              <p:cond delay="8000"/>
                            </p:stCondLst>
                            <p:childTnLst>
                              <p:par>
                                <p:cTn id="17" presetID="1" presetClass="entr" presetSubtype="0" fill="hold" nodeType="afterEffect">
                                  <p:stCondLst>
                                    <p:cond delay="2000"/>
                                  </p:stCondLst>
                                  <p:childTnLst>
                                    <p:set>
                                      <p:cBhvr>
                                        <p:cTn id="18" dur="1" fill="hold">
                                          <p:stCondLst>
                                            <p:cond delay="0"/>
                                          </p:stCondLst>
                                        </p:cTn>
                                        <p:tgtEl>
                                          <p:spTgt spid="614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p:nvPr>
        </p:nvSpPr>
        <p:spPr/>
        <p:txBody>
          <a:bodyPr/>
          <a:lstStyle/>
          <a:p>
            <a:r>
              <a:rPr lang="en-US" altLang="en-US"/>
              <a:t>Score for a document given a query</a:t>
            </a:r>
          </a:p>
        </p:txBody>
      </p:sp>
      <p:sp>
        <p:nvSpPr>
          <p:cNvPr id="44036" name="Content Placeholder 2"/>
          <p:cNvSpPr>
            <a:spLocks noGrp="1"/>
          </p:cNvSpPr>
          <p:nvPr>
            <p:ph idx="1"/>
          </p:nvPr>
        </p:nvSpPr>
        <p:spPr/>
        <p:txBody>
          <a:bodyPr/>
          <a:lstStyle/>
          <a:p>
            <a:endParaRPr lang="en-US" altLang="en-US"/>
          </a:p>
          <a:p>
            <a:endParaRPr lang="en-US" altLang="en-US"/>
          </a:p>
          <a:p>
            <a:endParaRPr lang="en-US" altLang="en-US"/>
          </a:p>
          <a:p>
            <a:endParaRPr lang="en-US" altLang="en-US"/>
          </a:p>
          <a:p>
            <a:r>
              <a:rPr lang="en-US" altLang="en-US" sz="3200"/>
              <a:t>There are many variants</a:t>
            </a:r>
          </a:p>
          <a:p>
            <a:pPr lvl="1"/>
            <a:r>
              <a:rPr lang="en-US" altLang="en-US" sz="2800"/>
              <a:t>How “tf” is computed (with/without logs)</a:t>
            </a:r>
          </a:p>
          <a:p>
            <a:pPr lvl="1"/>
            <a:r>
              <a:rPr lang="en-US" altLang="en-US" sz="2800"/>
              <a:t>Whether the terms in the query are also weighted</a:t>
            </a:r>
          </a:p>
          <a:p>
            <a:pPr lvl="1"/>
            <a:r>
              <a:rPr lang="en-US" altLang="en-US" sz="2800"/>
              <a:t>… </a:t>
            </a:r>
          </a:p>
        </p:txBody>
      </p:sp>
      <p:sp>
        <p:nvSpPr>
          <p:cNvPr id="819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fld id="{B3D97752-8076-47E5-B1D2-C1525F3EB328}" type="slidenum">
              <a:rPr lang="en-US" altLang="en-US" sz="1200">
                <a:solidFill>
                  <a:srgbClr val="898989"/>
                </a:solidFill>
                <a:latin typeface="Calibri" panose="020F0502020204030204" pitchFamily="34" charset="0"/>
              </a:rPr>
              <a:pPr eaLnBrk="1" hangingPunct="1"/>
              <a:t>52</a:t>
            </a:fld>
            <a:endParaRPr lang="en-US" altLang="en-US" sz="1200">
              <a:solidFill>
                <a:srgbClr val="898989"/>
              </a:solidFill>
              <a:latin typeface="Calibri" panose="020F0502020204030204" pitchFamily="34" charset="0"/>
            </a:endParaRPr>
          </a:p>
        </p:txBody>
      </p:sp>
      <p:graphicFrame>
        <p:nvGraphicFramePr>
          <p:cNvPr id="8194" name="Object 3"/>
          <p:cNvGraphicFramePr>
            <a:graphicFrameLocks noChangeAspect="1"/>
          </p:cNvGraphicFramePr>
          <p:nvPr/>
        </p:nvGraphicFramePr>
        <p:xfrm>
          <a:off x="2825750" y="1828800"/>
          <a:ext cx="7002462" cy="1143000"/>
        </p:xfrm>
        <a:graphic>
          <a:graphicData uri="http://schemas.openxmlformats.org/presentationml/2006/ole">
            <mc:AlternateContent xmlns:mc="http://schemas.openxmlformats.org/markup-compatibility/2006">
              <mc:Choice xmlns:v="urn:schemas-microsoft-com:vml" Requires="v">
                <p:oleObj spid="_x0000_s14380" name="Equation" r:id="rId3" imgW="1714500" imgH="279400" progId="Equation.3">
                  <p:embed/>
                </p:oleObj>
              </mc:Choice>
              <mc:Fallback>
                <p:oleObj name="Equation" r:id="rId3" imgW="1714500" imgH="279400" progId="Equation.3">
                  <p:embed/>
                  <p:pic>
                    <p:nvPicPr>
                      <p:cNvPr id="819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5750" y="1828800"/>
                        <a:ext cx="7002462"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97128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03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p:txBody>
          <a:bodyPr/>
          <a:lstStyle/>
          <a:p>
            <a:pPr eaLnBrk="1" hangingPunct="1"/>
            <a:r>
              <a:rPr lang="en-US" altLang="en-US"/>
              <a:t>Length normalization</a:t>
            </a:r>
          </a:p>
        </p:txBody>
      </p:sp>
      <p:sp>
        <p:nvSpPr>
          <p:cNvPr id="10244" name="Content Placeholder 2"/>
          <p:cNvSpPr>
            <a:spLocks noGrp="1"/>
          </p:cNvSpPr>
          <p:nvPr>
            <p:ph idx="1"/>
          </p:nvPr>
        </p:nvSpPr>
        <p:spPr/>
        <p:txBody>
          <a:bodyPr/>
          <a:lstStyle/>
          <a:p>
            <a:pPr eaLnBrk="1" hangingPunct="1"/>
            <a:r>
              <a:rPr lang="en-US" altLang="en-US"/>
              <a:t>A vector can be (length-) normalized by dividing each of its components by its length – for this we use the L</a:t>
            </a:r>
            <a:r>
              <a:rPr lang="en-US" altLang="en-US" baseline="-25000"/>
              <a:t>2</a:t>
            </a:r>
            <a:r>
              <a:rPr lang="en-US" altLang="en-US"/>
              <a:t> norm:</a:t>
            </a:r>
          </a:p>
          <a:p>
            <a:pPr eaLnBrk="1" hangingPunct="1"/>
            <a:endParaRPr lang="en-US" altLang="en-US"/>
          </a:p>
          <a:p>
            <a:pPr eaLnBrk="1" hangingPunct="1"/>
            <a:r>
              <a:rPr lang="en-US" altLang="en-US">
                <a:solidFill>
                  <a:srgbClr val="C00000"/>
                </a:solidFill>
              </a:rPr>
              <a:t>Dividing a vector by its L</a:t>
            </a:r>
            <a:r>
              <a:rPr lang="en-US" altLang="en-US" baseline="-25000">
                <a:solidFill>
                  <a:srgbClr val="C00000"/>
                </a:solidFill>
              </a:rPr>
              <a:t>2</a:t>
            </a:r>
            <a:r>
              <a:rPr lang="en-US" altLang="en-US">
                <a:solidFill>
                  <a:srgbClr val="C00000"/>
                </a:solidFill>
              </a:rPr>
              <a:t> norm makes it a unit (length) vector (on surface of unit hypersphere)</a:t>
            </a:r>
          </a:p>
          <a:p>
            <a:pPr eaLnBrk="1" hangingPunct="1"/>
            <a:r>
              <a:rPr lang="en-US" altLang="en-US"/>
              <a:t>Effect on the two documents d and d′ (d appended to itself) from earlier slide: they have identical vectors after length-normalization.</a:t>
            </a:r>
          </a:p>
          <a:p>
            <a:pPr lvl="1" eaLnBrk="1" hangingPunct="1"/>
            <a:r>
              <a:rPr lang="en-US" altLang="en-US">
                <a:solidFill>
                  <a:srgbClr val="C00000"/>
                </a:solidFill>
              </a:rPr>
              <a:t>Long and short documents now have comparable weights</a:t>
            </a:r>
          </a:p>
        </p:txBody>
      </p:sp>
      <p:graphicFrame>
        <p:nvGraphicFramePr>
          <p:cNvPr id="10242" name="Object 2"/>
          <p:cNvGraphicFramePr>
            <a:graphicFrameLocks noChangeAspect="1"/>
          </p:cNvGraphicFramePr>
          <p:nvPr/>
        </p:nvGraphicFramePr>
        <p:xfrm>
          <a:off x="5394325" y="2590800"/>
          <a:ext cx="2087562" cy="755650"/>
        </p:xfrm>
        <a:graphic>
          <a:graphicData uri="http://schemas.openxmlformats.org/presentationml/2006/ole">
            <mc:AlternateContent xmlns:mc="http://schemas.openxmlformats.org/markup-compatibility/2006">
              <mc:Choice xmlns:v="urn:schemas-microsoft-com:vml" Requires="v">
                <p:oleObj spid="_x0000_s15404" name="Equation" r:id="rId3" imgW="876240" imgH="317160" progId="Equation.3">
                  <p:embed/>
                </p:oleObj>
              </mc:Choice>
              <mc:Fallback>
                <p:oleObj name="Equation" r:id="rId3" imgW="876240" imgH="317160" progId="Equation.3">
                  <p:embed/>
                  <p:pic>
                    <p:nvPicPr>
                      <p:cNvPr id="1024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4325" y="2590800"/>
                        <a:ext cx="2087562"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0219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1"/>
          <p:cNvSpPr>
            <a:spLocks noGrp="1"/>
          </p:cNvSpPr>
          <p:nvPr>
            <p:ph type="title"/>
          </p:nvPr>
        </p:nvSpPr>
        <p:spPr/>
        <p:txBody>
          <a:bodyPr/>
          <a:lstStyle/>
          <a:p>
            <a:pPr eaLnBrk="1" hangingPunct="1"/>
            <a:r>
              <a:rPr lang="en-US" altLang="en-US"/>
              <a:t>cosine(query,document)</a:t>
            </a:r>
          </a:p>
        </p:txBody>
      </p:sp>
      <p:graphicFrame>
        <p:nvGraphicFramePr>
          <p:cNvPr id="11266" name="Content Placeholder 3"/>
          <p:cNvGraphicFramePr>
            <a:graphicFrameLocks noGrp="1" noChangeAspect="1"/>
          </p:cNvGraphicFramePr>
          <p:nvPr>
            <p:ph idx="1"/>
          </p:nvPr>
        </p:nvGraphicFramePr>
        <p:xfrm>
          <a:off x="2535238" y="2317750"/>
          <a:ext cx="7216775" cy="1492250"/>
        </p:xfrm>
        <a:graphic>
          <a:graphicData uri="http://schemas.openxmlformats.org/presentationml/2006/ole">
            <mc:AlternateContent xmlns:mc="http://schemas.openxmlformats.org/markup-compatibility/2006">
              <mc:Choice xmlns:v="urn:schemas-microsoft-com:vml" Requires="v">
                <p:oleObj spid="_x0000_s16428" name="Equation" r:id="rId4" imgW="2946240" imgH="609480" progId="Equation.3">
                  <p:embed/>
                </p:oleObj>
              </mc:Choice>
              <mc:Fallback>
                <p:oleObj name="Equation" r:id="rId4" imgW="2946240" imgH="609480" progId="Equation.3">
                  <p:embed/>
                  <p:pic>
                    <p:nvPicPr>
                      <p:cNvPr id="11266" name="Content Placeholder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5238" y="2317750"/>
                        <a:ext cx="7216775" cy="149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Line Callout 1 4"/>
          <p:cNvSpPr>
            <a:spLocks/>
          </p:cNvSpPr>
          <p:nvPr/>
        </p:nvSpPr>
        <p:spPr bwMode="auto">
          <a:xfrm>
            <a:off x="3122613" y="1676401"/>
            <a:ext cx="1984375" cy="461963"/>
          </a:xfrm>
          <a:prstGeom prst="borderCallout1">
            <a:avLst>
              <a:gd name="adj1" fmla="val 104463"/>
              <a:gd name="adj2" fmla="val 51190"/>
              <a:gd name="adj3" fmla="val 204176"/>
              <a:gd name="adj4" fmla="val 7493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en-US">
                <a:solidFill>
                  <a:srgbClr val="C00000"/>
                </a:solidFill>
              </a:rPr>
              <a:t>Dot product</a:t>
            </a:r>
          </a:p>
        </p:txBody>
      </p:sp>
      <p:grpSp>
        <p:nvGrpSpPr>
          <p:cNvPr id="2" name="Group 9"/>
          <p:cNvGrpSpPr>
            <a:grpSpLocks/>
          </p:cNvGrpSpPr>
          <p:nvPr/>
        </p:nvGrpSpPr>
        <p:grpSpPr bwMode="auto">
          <a:xfrm>
            <a:off x="5637212" y="1676400"/>
            <a:ext cx="1981200" cy="762000"/>
            <a:chOff x="4114800" y="1676400"/>
            <a:chExt cx="1981200" cy="762000"/>
          </a:xfrm>
        </p:grpSpPr>
        <p:sp>
          <p:nvSpPr>
            <p:cNvPr id="11278" name="Line Callout 2 5"/>
            <p:cNvSpPr>
              <a:spLocks/>
            </p:cNvSpPr>
            <p:nvPr/>
          </p:nvSpPr>
          <p:spPr bwMode="auto">
            <a:xfrm>
              <a:off x="4114800" y="1676400"/>
              <a:ext cx="1981200" cy="457200"/>
            </a:xfrm>
            <a:prstGeom prst="borderCallout2">
              <a:avLst>
                <a:gd name="adj1" fmla="val 97319"/>
                <a:gd name="adj2" fmla="val 8153"/>
                <a:gd name="adj3" fmla="val 159227"/>
                <a:gd name="adj4" fmla="val 7509"/>
                <a:gd name="adj5" fmla="val 172023"/>
                <a:gd name="adj6" fmla="val 388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en-US">
                  <a:solidFill>
                    <a:srgbClr val="C00000"/>
                  </a:solidFill>
                </a:rPr>
                <a:t>Unit vectors</a:t>
              </a:r>
            </a:p>
          </p:txBody>
        </p:sp>
        <p:cxnSp>
          <p:nvCxnSpPr>
            <p:cNvPr id="11279" name="Straight Connector 7"/>
            <p:cNvCxnSpPr>
              <a:cxnSpLocks noChangeShapeType="1"/>
            </p:cNvCxnSpPr>
            <p:nvPr/>
          </p:nvCxnSpPr>
          <p:spPr bwMode="auto">
            <a:xfrm rot="5400000">
              <a:off x="4572794" y="2286000"/>
              <a:ext cx="304006" cy="79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sp>
        <p:nvSpPr>
          <p:cNvPr id="11270" name="TextBox 10"/>
          <p:cNvSpPr txBox="1">
            <a:spLocks noChangeArrowheads="1"/>
          </p:cNvSpPr>
          <p:nvPr/>
        </p:nvSpPr>
        <p:spPr bwMode="auto">
          <a:xfrm>
            <a:off x="1827212" y="4343400"/>
            <a:ext cx="8610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en-US" i="1">
                <a:solidFill>
                  <a:srgbClr val="0000FF"/>
                </a:solidFill>
              </a:rPr>
              <a:t>q</a:t>
            </a:r>
            <a:r>
              <a:rPr lang="en-US" altLang="en-US" i="1" baseline="-25000">
                <a:solidFill>
                  <a:srgbClr val="0000FF"/>
                </a:solidFill>
              </a:rPr>
              <a:t>i</a:t>
            </a:r>
            <a:r>
              <a:rPr lang="en-US" altLang="en-US">
                <a:solidFill>
                  <a:srgbClr val="0000FF"/>
                </a:solidFill>
              </a:rPr>
              <a:t> is the tf-idf weight of term </a:t>
            </a:r>
            <a:r>
              <a:rPr lang="en-US" altLang="en-US" i="1">
                <a:solidFill>
                  <a:srgbClr val="0000FF"/>
                </a:solidFill>
              </a:rPr>
              <a:t>i</a:t>
            </a:r>
            <a:r>
              <a:rPr lang="en-US" altLang="en-US">
                <a:solidFill>
                  <a:srgbClr val="0000FF"/>
                </a:solidFill>
              </a:rPr>
              <a:t> in the query</a:t>
            </a:r>
          </a:p>
          <a:p>
            <a:pPr eaLnBrk="1" hangingPunct="1"/>
            <a:r>
              <a:rPr lang="en-US" altLang="en-US" i="1">
                <a:solidFill>
                  <a:srgbClr val="0000FF"/>
                </a:solidFill>
              </a:rPr>
              <a:t>d</a:t>
            </a:r>
            <a:r>
              <a:rPr lang="en-US" altLang="en-US" i="1" baseline="-25000">
                <a:solidFill>
                  <a:srgbClr val="0000FF"/>
                </a:solidFill>
              </a:rPr>
              <a:t>i</a:t>
            </a:r>
            <a:r>
              <a:rPr lang="en-US" altLang="en-US">
                <a:solidFill>
                  <a:srgbClr val="0000FF"/>
                </a:solidFill>
              </a:rPr>
              <a:t> is the tf-idf weight of term </a:t>
            </a:r>
            <a:r>
              <a:rPr lang="en-US" altLang="en-US" i="1">
                <a:solidFill>
                  <a:srgbClr val="0000FF"/>
                </a:solidFill>
              </a:rPr>
              <a:t>i</a:t>
            </a:r>
            <a:r>
              <a:rPr lang="en-US" altLang="en-US">
                <a:solidFill>
                  <a:srgbClr val="0000FF"/>
                </a:solidFill>
              </a:rPr>
              <a:t> in the document</a:t>
            </a:r>
          </a:p>
          <a:p>
            <a:pPr eaLnBrk="1" hangingPunct="1"/>
            <a:endParaRPr lang="en-US" altLang="en-US">
              <a:solidFill>
                <a:srgbClr val="0000FF"/>
              </a:solidFill>
            </a:endParaRPr>
          </a:p>
          <a:p>
            <a:pPr eaLnBrk="1" hangingPunct="1"/>
            <a:r>
              <a:rPr lang="en-US" altLang="en-US"/>
              <a:t>cos(</a:t>
            </a:r>
            <a:r>
              <a:rPr lang="en-US" altLang="en-US" i="1"/>
              <a:t>q,d</a:t>
            </a:r>
            <a:r>
              <a:rPr lang="en-US" altLang="en-US"/>
              <a:t>) is the cosine similarity of </a:t>
            </a:r>
            <a:r>
              <a:rPr lang="en-US" altLang="en-US" i="1"/>
              <a:t>q</a:t>
            </a:r>
            <a:r>
              <a:rPr lang="en-US" altLang="en-US"/>
              <a:t> and </a:t>
            </a:r>
            <a:r>
              <a:rPr lang="en-US" altLang="en-US" i="1"/>
              <a:t>d</a:t>
            </a:r>
            <a:r>
              <a:rPr lang="en-US" altLang="en-US"/>
              <a:t> … or,</a:t>
            </a:r>
          </a:p>
          <a:p>
            <a:pPr eaLnBrk="1" hangingPunct="1"/>
            <a:r>
              <a:rPr lang="en-US" altLang="en-US"/>
              <a:t>equivalently, the cosine of the angle between </a:t>
            </a:r>
            <a:r>
              <a:rPr lang="en-US" altLang="en-US" i="1"/>
              <a:t>q</a:t>
            </a:r>
            <a:r>
              <a:rPr lang="en-US" altLang="en-US"/>
              <a:t> and </a:t>
            </a:r>
            <a:r>
              <a:rPr lang="en-US" altLang="en-US" i="1"/>
              <a:t>d</a:t>
            </a:r>
            <a:r>
              <a:rPr lang="en-US" altLang="en-US"/>
              <a:t>.</a:t>
            </a:r>
          </a:p>
        </p:txBody>
      </p:sp>
      <p:cxnSp>
        <p:nvCxnSpPr>
          <p:cNvPr id="11271" name="Straight Arrow Connector 11"/>
          <p:cNvCxnSpPr>
            <a:cxnSpLocks noChangeShapeType="1"/>
          </p:cNvCxnSpPr>
          <p:nvPr/>
        </p:nvCxnSpPr>
        <p:spPr bwMode="auto">
          <a:xfrm>
            <a:off x="7008812" y="5561014"/>
            <a:ext cx="228600" cy="1587"/>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1272" name="Straight Arrow Connector 12"/>
          <p:cNvCxnSpPr>
            <a:cxnSpLocks noChangeShapeType="1"/>
          </p:cNvCxnSpPr>
          <p:nvPr/>
        </p:nvCxnSpPr>
        <p:spPr bwMode="auto">
          <a:xfrm>
            <a:off x="7923212" y="5486400"/>
            <a:ext cx="228600" cy="1588"/>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1273" name="Straight Arrow Connector 13"/>
          <p:cNvCxnSpPr>
            <a:cxnSpLocks noChangeShapeType="1"/>
          </p:cNvCxnSpPr>
          <p:nvPr/>
        </p:nvCxnSpPr>
        <p:spPr bwMode="auto">
          <a:xfrm>
            <a:off x="8761412" y="5942014"/>
            <a:ext cx="228600" cy="1587"/>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1274" name="Straight Arrow Connector 14"/>
          <p:cNvCxnSpPr>
            <a:cxnSpLocks noChangeShapeType="1"/>
          </p:cNvCxnSpPr>
          <p:nvPr/>
        </p:nvCxnSpPr>
        <p:spPr bwMode="auto">
          <a:xfrm>
            <a:off x="9599612" y="5865814"/>
            <a:ext cx="228600" cy="1587"/>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1275" name="Straight Arrow Connector 15"/>
          <p:cNvCxnSpPr>
            <a:cxnSpLocks noChangeShapeType="1"/>
          </p:cNvCxnSpPr>
          <p:nvPr/>
        </p:nvCxnSpPr>
        <p:spPr bwMode="auto">
          <a:xfrm>
            <a:off x="2817812" y="5486400"/>
            <a:ext cx="228600" cy="1588"/>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1276" name="Straight Arrow Connector 16"/>
          <p:cNvCxnSpPr>
            <a:cxnSpLocks noChangeShapeType="1"/>
          </p:cNvCxnSpPr>
          <p:nvPr/>
        </p:nvCxnSpPr>
        <p:spPr bwMode="auto">
          <a:xfrm>
            <a:off x="2513012" y="5562600"/>
            <a:ext cx="228600" cy="1588"/>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63295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1"/>
          <p:cNvSpPr>
            <a:spLocks noGrp="1"/>
          </p:cNvSpPr>
          <p:nvPr>
            <p:ph type="title"/>
          </p:nvPr>
        </p:nvSpPr>
        <p:spPr/>
        <p:txBody>
          <a:bodyPr/>
          <a:lstStyle/>
          <a:p>
            <a:r>
              <a:rPr lang="en-US" altLang="en-US"/>
              <a:t>Cosine for length-normalized vectors</a:t>
            </a:r>
          </a:p>
        </p:txBody>
      </p:sp>
      <p:sp>
        <p:nvSpPr>
          <p:cNvPr id="12292" name="Content Placeholder 2"/>
          <p:cNvSpPr>
            <a:spLocks noGrp="1"/>
          </p:cNvSpPr>
          <p:nvPr>
            <p:ph idx="1"/>
          </p:nvPr>
        </p:nvSpPr>
        <p:spPr/>
        <p:txBody>
          <a:bodyPr/>
          <a:lstStyle/>
          <a:p>
            <a:r>
              <a:rPr lang="en-US" altLang="en-US"/>
              <a:t>For length-normalized vectors, cosine similarity is simply the dot product (or scalar product):</a:t>
            </a:r>
          </a:p>
          <a:p>
            <a:endParaRPr lang="en-US" altLang="en-US"/>
          </a:p>
          <a:p>
            <a:endParaRPr lang="en-US" altLang="en-US"/>
          </a:p>
          <a:p>
            <a:endParaRPr lang="en-US" altLang="en-US"/>
          </a:p>
          <a:p>
            <a:endParaRPr lang="en-US" altLang="en-US"/>
          </a:p>
          <a:p>
            <a:pPr>
              <a:buFont typeface="Wingdings" panose="05000000000000000000" pitchFamily="2" charset="2"/>
              <a:buNone/>
            </a:pPr>
            <a:r>
              <a:rPr lang="en-US" altLang="en-US"/>
              <a:t>                                   for q, d length-normalized.</a:t>
            </a:r>
          </a:p>
          <a:p>
            <a:pPr>
              <a:buFont typeface="Wingdings" panose="05000000000000000000" pitchFamily="2" charset="2"/>
              <a:buNone/>
            </a:pPr>
            <a:endParaRPr lang="en-US" altLang="en-US"/>
          </a:p>
        </p:txBody>
      </p:sp>
      <p:sp>
        <p:nvSpPr>
          <p:cNvPr id="1229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fld id="{FD0988A9-5D78-469A-9CB4-33BFDA27C525}" type="slidenum">
              <a:rPr lang="en-US" altLang="en-US" sz="1200">
                <a:solidFill>
                  <a:srgbClr val="898989"/>
                </a:solidFill>
                <a:latin typeface="Calibri" panose="020F0502020204030204" pitchFamily="34" charset="0"/>
              </a:rPr>
              <a:pPr eaLnBrk="1" hangingPunct="1"/>
              <a:t>55</a:t>
            </a:fld>
            <a:endParaRPr lang="en-US" altLang="en-US" sz="1200">
              <a:solidFill>
                <a:srgbClr val="898989"/>
              </a:solidFill>
              <a:latin typeface="Calibri" panose="020F0502020204030204" pitchFamily="34" charset="0"/>
            </a:endParaRPr>
          </a:p>
        </p:txBody>
      </p:sp>
      <p:graphicFrame>
        <p:nvGraphicFramePr>
          <p:cNvPr id="12290" name="Content Placeholder 3"/>
          <p:cNvGraphicFramePr>
            <a:graphicFrameLocks noChangeAspect="1"/>
          </p:cNvGraphicFramePr>
          <p:nvPr/>
        </p:nvGraphicFramePr>
        <p:xfrm>
          <a:off x="3027362" y="3124200"/>
          <a:ext cx="5200650" cy="966788"/>
        </p:xfrm>
        <a:graphic>
          <a:graphicData uri="http://schemas.openxmlformats.org/presentationml/2006/ole">
            <mc:AlternateContent xmlns:mc="http://schemas.openxmlformats.org/markup-compatibility/2006">
              <mc:Choice xmlns:v="urn:schemas-microsoft-com:vml" Requires="v">
                <p:oleObj spid="_x0000_s17451" name="Equation" r:id="rId3" imgW="1638300" imgH="304800" progId="Equation.3">
                  <p:embed/>
                </p:oleObj>
              </mc:Choice>
              <mc:Fallback>
                <p:oleObj name="Equation" r:id="rId3" imgW="1638300" imgH="304800" progId="Equation.3">
                  <p:embed/>
                  <p:pic>
                    <p:nvPicPr>
                      <p:cNvPr id="12290"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7362" y="3124200"/>
                        <a:ext cx="5200650" cy="96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86309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3"/>
          <p:cNvSpPr>
            <a:spLocks noGrp="1"/>
          </p:cNvSpPr>
          <p:nvPr>
            <p:ph type="title"/>
          </p:nvPr>
        </p:nvSpPr>
        <p:spPr>
          <a:xfrm>
            <a:off x="2055812" y="273050"/>
            <a:ext cx="8610600" cy="1162050"/>
          </a:xfrm>
        </p:spPr>
        <p:txBody>
          <a:bodyPr/>
          <a:lstStyle/>
          <a:p>
            <a:pPr eaLnBrk="1" hangingPunct="1"/>
            <a:r>
              <a:rPr lang="en-US" altLang="en-US" sz="3600"/>
              <a:t>Cosine similarity amongst 3 documents</a:t>
            </a:r>
          </a:p>
        </p:txBody>
      </p:sp>
      <p:graphicFrame>
        <p:nvGraphicFramePr>
          <p:cNvPr id="7" name="Content Placeholder 6"/>
          <p:cNvGraphicFramePr>
            <a:graphicFrameLocks noGrp="1"/>
          </p:cNvGraphicFramePr>
          <p:nvPr>
            <p:ph idx="1"/>
          </p:nvPr>
        </p:nvGraphicFramePr>
        <p:xfrm>
          <a:off x="5027612" y="2209801"/>
          <a:ext cx="5410200" cy="2436815"/>
        </p:xfrm>
        <a:graphic>
          <a:graphicData uri="http://schemas.openxmlformats.org/drawingml/2006/table">
            <a:tbl>
              <a:tblPr/>
              <a:tblGrid>
                <a:gridCol w="1352550">
                  <a:extLst>
                    <a:ext uri="{9D8B030D-6E8A-4147-A177-3AD203B41FA5}">
                      <a16:colId xmlns:a16="http://schemas.microsoft.com/office/drawing/2014/main" val="20000"/>
                    </a:ext>
                  </a:extLst>
                </a:gridCol>
                <a:gridCol w="1352550">
                  <a:extLst>
                    <a:ext uri="{9D8B030D-6E8A-4147-A177-3AD203B41FA5}">
                      <a16:colId xmlns:a16="http://schemas.microsoft.com/office/drawing/2014/main" val="20001"/>
                    </a:ext>
                  </a:extLst>
                </a:gridCol>
                <a:gridCol w="1352550">
                  <a:extLst>
                    <a:ext uri="{9D8B030D-6E8A-4147-A177-3AD203B41FA5}">
                      <a16:colId xmlns:a16="http://schemas.microsoft.com/office/drawing/2014/main" val="20002"/>
                    </a:ext>
                  </a:extLst>
                </a:gridCol>
                <a:gridCol w="1352550">
                  <a:extLst>
                    <a:ext uri="{9D8B030D-6E8A-4147-A177-3AD203B41FA5}">
                      <a16:colId xmlns:a16="http://schemas.microsoft.com/office/drawing/2014/main" val="20003"/>
                    </a:ext>
                  </a:extLst>
                </a:gridCol>
              </a:tblGrid>
              <a:tr h="4873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rPr>
                        <a:t>term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rPr>
                        <a:t>SaS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rPr>
                        <a:t>PaP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rPr>
                        <a:t>WH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87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affection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115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58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10001"/>
                  </a:ext>
                </a:extLst>
              </a:tr>
              <a:tr h="487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jealous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10002"/>
                  </a:ext>
                </a:extLst>
              </a:tr>
              <a:tr h="487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gossip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10003"/>
                  </a:ext>
                </a:extLst>
              </a:tr>
              <a:tr h="487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wuthering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38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10004"/>
                  </a:ext>
                </a:extLst>
              </a:tr>
            </a:tbl>
          </a:graphicData>
        </a:graphic>
      </p:graphicFrame>
      <p:sp>
        <p:nvSpPr>
          <p:cNvPr id="47139" name="Text Placeholder 5"/>
          <p:cNvSpPr>
            <a:spLocks noGrp="1"/>
          </p:cNvSpPr>
          <p:nvPr>
            <p:ph type="body" sz="half" idx="2"/>
          </p:nvPr>
        </p:nvSpPr>
        <p:spPr>
          <a:xfrm>
            <a:off x="1979613" y="1633538"/>
            <a:ext cx="3008313" cy="4691062"/>
          </a:xfrm>
        </p:spPr>
        <p:txBody>
          <a:bodyPr/>
          <a:lstStyle/>
          <a:p>
            <a:pPr eaLnBrk="1" hangingPunct="1"/>
            <a:r>
              <a:rPr lang="en-US" altLang="en-US" sz="2800"/>
              <a:t>How similar are</a:t>
            </a:r>
          </a:p>
          <a:p>
            <a:pPr eaLnBrk="1" hangingPunct="1"/>
            <a:r>
              <a:rPr lang="en-US" altLang="en-US" sz="2800"/>
              <a:t>the novels</a:t>
            </a:r>
          </a:p>
          <a:p>
            <a:pPr eaLnBrk="1" hangingPunct="1"/>
            <a:r>
              <a:rPr lang="en-US" altLang="en-US" sz="2800">
                <a:solidFill>
                  <a:srgbClr val="0000FF"/>
                </a:solidFill>
              </a:rPr>
              <a:t>SaS</a:t>
            </a:r>
            <a:r>
              <a:rPr lang="en-US" altLang="en-US" sz="2800"/>
              <a:t>: </a:t>
            </a:r>
            <a:r>
              <a:rPr lang="en-US" altLang="en-US" sz="2800" i="1"/>
              <a:t>Sense and</a:t>
            </a:r>
          </a:p>
          <a:p>
            <a:pPr eaLnBrk="1" hangingPunct="1"/>
            <a:r>
              <a:rPr lang="en-US" altLang="en-US" sz="2800" i="1"/>
              <a:t>Sensibility</a:t>
            </a:r>
          </a:p>
          <a:p>
            <a:pPr eaLnBrk="1" hangingPunct="1"/>
            <a:r>
              <a:rPr lang="en-US" altLang="en-US" sz="2800">
                <a:solidFill>
                  <a:srgbClr val="0000FF"/>
                </a:solidFill>
              </a:rPr>
              <a:t>PaP</a:t>
            </a:r>
            <a:r>
              <a:rPr lang="en-US" altLang="en-US" sz="2800"/>
              <a:t>: </a:t>
            </a:r>
            <a:r>
              <a:rPr lang="en-US" altLang="en-US" sz="2800" i="1"/>
              <a:t>Pride and</a:t>
            </a:r>
          </a:p>
          <a:p>
            <a:pPr eaLnBrk="1" hangingPunct="1"/>
            <a:r>
              <a:rPr lang="en-US" altLang="en-US" sz="2800" i="1"/>
              <a:t>Prejudice</a:t>
            </a:r>
            <a:r>
              <a:rPr lang="en-US" altLang="en-US" sz="2800"/>
              <a:t>, and</a:t>
            </a:r>
          </a:p>
          <a:p>
            <a:pPr eaLnBrk="1" hangingPunct="1"/>
            <a:r>
              <a:rPr lang="en-US" altLang="en-US" sz="2800">
                <a:solidFill>
                  <a:srgbClr val="0000FF"/>
                </a:solidFill>
              </a:rPr>
              <a:t>WH</a:t>
            </a:r>
            <a:r>
              <a:rPr lang="en-US" altLang="en-US" sz="2800"/>
              <a:t>: </a:t>
            </a:r>
            <a:r>
              <a:rPr lang="en-US" altLang="en-US" sz="2800" i="1"/>
              <a:t>Wuthering</a:t>
            </a:r>
          </a:p>
          <a:p>
            <a:pPr eaLnBrk="1" hangingPunct="1"/>
            <a:r>
              <a:rPr lang="en-US" altLang="en-US" sz="2800" i="1"/>
              <a:t>Heights</a:t>
            </a:r>
            <a:r>
              <a:rPr lang="en-US" altLang="en-US" sz="2800"/>
              <a:t>?</a:t>
            </a:r>
          </a:p>
        </p:txBody>
      </p:sp>
      <p:sp>
        <p:nvSpPr>
          <p:cNvPr id="47140" name="TextBox 7"/>
          <p:cNvSpPr txBox="1">
            <a:spLocks noChangeArrowheads="1"/>
          </p:cNvSpPr>
          <p:nvPr/>
        </p:nvSpPr>
        <p:spPr bwMode="auto">
          <a:xfrm>
            <a:off x="5408613" y="4800601"/>
            <a:ext cx="47482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en-US" sz="2800">
                <a:solidFill>
                  <a:srgbClr val="C00000"/>
                </a:solidFill>
              </a:rPr>
              <a:t>Term frequencies (counts)</a:t>
            </a:r>
          </a:p>
        </p:txBody>
      </p:sp>
      <p:sp>
        <p:nvSpPr>
          <p:cNvPr id="47141" name="TextBox 5"/>
          <p:cNvSpPr txBox="1">
            <a:spLocks noChangeArrowheads="1"/>
          </p:cNvSpPr>
          <p:nvPr/>
        </p:nvSpPr>
        <p:spPr bwMode="auto">
          <a:xfrm>
            <a:off x="9142413" y="-33338"/>
            <a:ext cx="968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en-US" sz="1600">
                <a:solidFill>
                  <a:srgbClr val="FBFCFF"/>
                </a:solidFill>
              </a:rPr>
              <a:t>Sec. 6.3</a:t>
            </a:r>
          </a:p>
        </p:txBody>
      </p:sp>
      <p:sp>
        <p:nvSpPr>
          <p:cNvPr id="47142" name="TextBox 7"/>
          <p:cNvSpPr txBox="1">
            <a:spLocks noChangeArrowheads="1"/>
          </p:cNvSpPr>
          <p:nvPr/>
        </p:nvSpPr>
        <p:spPr bwMode="auto">
          <a:xfrm>
            <a:off x="1782762" y="6172201"/>
            <a:ext cx="8883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en-US">
                <a:solidFill>
                  <a:srgbClr val="357E69"/>
                </a:solidFill>
              </a:rPr>
              <a:t>Note: To simplify this example, we don’t do idf weighting.</a:t>
            </a:r>
          </a:p>
        </p:txBody>
      </p:sp>
    </p:spTree>
    <p:extLst>
      <p:ext uri="{BB962C8B-B14F-4D97-AF65-F5344CB8AC3E}">
        <p14:creationId xmlns:p14="http://schemas.microsoft.com/office/powerpoint/2010/main" val="179103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7"/>
          <p:cNvSpPr>
            <a:spLocks noGrp="1"/>
          </p:cNvSpPr>
          <p:nvPr>
            <p:ph type="title"/>
          </p:nvPr>
        </p:nvSpPr>
        <p:spPr/>
        <p:txBody>
          <a:bodyPr/>
          <a:lstStyle/>
          <a:p>
            <a:pPr eaLnBrk="1" hangingPunct="1"/>
            <a:r>
              <a:rPr lang="en-US" altLang="en-US"/>
              <a:t>3 documents example contd.</a:t>
            </a:r>
          </a:p>
        </p:txBody>
      </p:sp>
      <p:sp>
        <p:nvSpPr>
          <p:cNvPr id="48131" name="Text Placeholder 8"/>
          <p:cNvSpPr>
            <a:spLocks noGrp="1"/>
          </p:cNvSpPr>
          <p:nvPr>
            <p:ph type="body" idx="1"/>
          </p:nvPr>
        </p:nvSpPr>
        <p:spPr/>
        <p:txBody>
          <a:bodyPr/>
          <a:lstStyle/>
          <a:p>
            <a:pPr eaLnBrk="1" hangingPunct="1"/>
            <a:r>
              <a:rPr lang="en-US" altLang="en-US">
                <a:solidFill>
                  <a:srgbClr val="C00000"/>
                </a:solidFill>
              </a:rPr>
              <a:t>Log frequency weighting</a:t>
            </a:r>
          </a:p>
        </p:txBody>
      </p:sp>
      <p:graphicFrame>
        <p:nvGraphicFramePr>
          <p:cNvPr id="13" name="Content Placeholder 12"/>
          <p:cNvGraphicFramePr>
            <a:graphicFrameLocks noGrp="1"/>
          </p:cNvGraphicFramePr>
          <p:nvPr>
            <p:ph sz="half" idx="2"/>
          </p:nvPr>
        </p:nvGraphicFramePr>
        <p:xfrm>
          <a:off x="1751012" y="2438401"/>
          <a:ext cx="4191000" cy="1857375"/>
        </p:xfrm>
        <a:graphic>
          <a:graphicData uri="http://schemas.openxmlformats.org/drawingml/2006/table">
            <a:tbl>
              <a:tblPr/>
              <a:tblGrid>
                <a:gridCol w="1185863">
                  <a:extLst>
                    <a:ext uri="{9D8B030D-6E8A-4147-A177-3AD203B41FA5}">
                      <a16:colId xmlns:a16="http://schemas.microsoft.com/office/drawing/2014/main" val="20000"/>
                    </a:ext>
                  </a:extLst>
                </a:gridCol>
                <a:gridCol w="909637">
                  <a:extLst>
                    <a:ext uri="{9D8B030D-6E8A-4147-A177-3AD203B41FA5}">
                      <a16:colId xmlns:a16="http://schemas.microsoft.com/office/drawing/2014/main" val="20001"/>
                    </a:ext>
                  </a:extLst>
                </a:gridCol>
                <a:gridCol w="1047750">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cs typeface="Arial Unicode MS" charset="0"/>
                        </a:rPr>
                        <a:t>term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cs typeface="Arial Unicode MS" charset="0"/>
                        </a:rPr>
                        <a:t>SaS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cs typeface="Arial Unicode MS" charset="0"/>
                        </a:rPr>
                        <a:t>PaP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cs typeface="Arial Unicode MS" charset="0"/>
                        </a:rPr>
                        <a:t>WH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affection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3.06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2.76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2.30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jealous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2.00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1.85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2.04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gossip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1.30</a:t>
                      </a:r>
                      <a:endParaRPr kumimoji="0" lang="en-US" sz="1800" b="1" i="0" u="none" strike="noStrike" cap="none" normalizeH="0" baseline="0">
                        <a:ln>
                          <a:noFill/>
                        </a:ln>
                        <a:solidFill>
                          <a:srgbClr val="000000"/>
                        </a:solidFill>
                        <a:effectLst/>
                        <a:latin typeface="Arial" charset="0"/>
                        <a:cs typeface="Arial Unicode M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1.78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wuthering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2.58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10004"/>
                  </a:ext>
                </a:extLst>
              </a:tr>
            </a:tbl>
          </a:graphicData>
        </a:graphic>
      </p:graphicFrame>
      <p:sp>
        <p:nvSpPr>
          <p:cNvPr id="11" name="Text Placeholder 10"/>
          <p:cNvSpPr>
            <a:spLocks noGrp="1"/>
          </p:cNvSpPr>
          <p:nvPr>
            <p:ph type="body" sz="quarter" idx="3"/>
          </p:nvPr>
        </p:nvSpPr>
        <p:spPr/>
        <p:txBody>
          <a:bodyPr/>
          <a:lstStyle/>
          <a:p>
            <a:pPr eaLnBrk="1" hangingPunct="1"/>
            <a:r>
              <a:rPr lang="en-US" altLang="en-US">
                <a:solidFill>
                  <a:srgbClr val="C00000"/>
                </a:solidFill>
              </a:rPr>
              <a:t>After length normalization</a:t>
            </a:r>
          </a:p>
        </p:txBody>
      </p:sp>
      <p:graphicFrame>
        <p:nvGraphicFramePr>
          <p:cNvPr id="14" name="Content Placeholder 13"/>
          <p:cNvGraphicFramePr>
            <a:graphicFrameLocks noGrp="1"/>
          </p:cNvGraphicFramePr>
          <p:nvPr>
            <p:ph sz="quarter" idx="4"/>
          </p:nvPr>
        </p:nvGraphicFramePr>
        <p:xfrm>
          <a:off x="6167437" y="2438401"/>
          <a:ext cx="4268788" cy="1857375"/>
        </p:xfrm>
        <a:graphic>
          <a:graphicData uri="http://schemas.openxmlformats.org/drawingml/2006/table">
            <a:tbl>
              <a:tblPr/>
              <a:tblGrid>
                <a:gridCol w="1236663">
                  <a:extLst>
                    <a:ext uri="{9D8B030D-6E8A-4147-A177-3AD203B41FA5}">
                      <a16:colId xmlns:a16="http://schemas.microsoft.com/office/drawing/2014/main" val="20000"/>
                    </a:ext>
                  </a:extLst>
                </a:gridCol>
                <a:gridCol w="1011237">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gridCol w="1011238">
                  <a:extLst>
                    <a:ext uri="{9D8B030D-6E8A-4147-A177-3AD203B41FA5}">
                      <a16:colId xmlns:a16="http://schemas.microsoft.com/office/drawing/2014/main" val="20003"/>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rPr>
                        <a:t>term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rPr>
                        <a:t>SaS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rPr>
                        <a:t>PaP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rPr>
                        <a:t>WH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affection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0.789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0.832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0.524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jealous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0.515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0.555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0.465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gossip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0.335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0.405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wuthering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0.588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10004"/>
                  </a:ext>
                </a:extLst>
              </a:tr>
            </a:tbl>
          </a:graphicData>
        </a:graphic>
      </p:graphicFrame>
      <p:sp>
        <p:nvSpPr>
          <p:cNvPr id="15" name="TextBox 14"/>
          <p:cNvSpPr txBox="1">
            <a:spLocks noChangeArrowheads="1"/>
          </p:cNvSpPr>
          <p:nvPr/>
        </p:nvSpPr>
        <p:spPr bwMode="auto">
          <a:xfrm>
            <a:off x="1598612" y="4397375"/>
            <a:ext cx="86741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en-US">
                <a:solidFill>
                  <a:srgbClr val="0000FF"/>
                </a:solidFill>
              </a:rPr>
              <a:t>cos(SaS,PaP) </a:t>
            </a:r>
            <a:r>
              <a:rPr lang="en-US" altLang="en-US"/>
              <a:t>≈</a:t>
            </a:r>
          </a:p>
          <a:p>
            <a:pPr eaLnBrk="1" hangingPunct="1"/>
            <a:r>
              <a:rPr lang="en-US" altLang="en-US"/>
              <a:t>0.789 × 0.832 + 0.515 × 0.555 + 0.335 × 0.0 + 0.0 × 0.0</a:t>
            </a:r>
          </a:p>
          <a:p>
            <a:pPr eaLnBrk="1" hangingPunct="1"/>
            <a:r>
              <a:rPr lang="en-US" altLang="en-US"/>
              <a:t>≈ </a:t>
            </a:r>
            <a:r>
              <a:rPr lang="en-US" altLang="en-US">
                <a:solidFill>
                  <a:srgbClr val="C00000"/>
                </a:solidFill>
              </a:rPr>
              <a:t>0.94</a:t>
            </a:r>
            <a:endParaRPr lang="en-US" altLang="en-US"/>
          </a:p>
          <a:p>
            <a:pPr eaLnBrk="1" hangingPunct="1"/>
            <a:r>
              <a:rPr lang="en-US" altLang="en-US">
                <a:solidFill>
                  <a:srgbClr val="0000FF"/>
                </a:solidFill>
              </a:rPr>
              <a:t>cos(SaS,WH)</a:t>
            </a:r>
            <a:r>
              <a:rPr lang="en-US" altLang="en-US"/>
              <a:t> ≈ </a:t>
            </a:r>
            <a:r>
              <a:rPr lang="en-US" altLang="en-US">
                <a:solidFill>
                  <a:srgbClr val="C00000"/>
                </a:solidFill>
              </a:rPr>
              <a:t>0.79</a:t>
            </a:r>
          </a:p>
          <a:p>
            <a:pPr eaLnBrk="1" hangingPunct="1"/>
            <a:r>
              <a:rPr lang="en-US" altLang="en-US">
                <a:solidFill>
                  <a:srgbClr val="0000FF"/>
                </a:solidFill>
              </a:rPr>
              <a:t>cos(PaP,WH) </a:t>
            </a:r>
            <a:r>
              <a:rPr lang="en-US" altLang="en-US"/>
              <a:t>≈ </a:t>
            </a:r>
            <a:r>
              <a:rPr lang="en-US" altLang="en-US">
                <a:solidFill>
                  <a:srgbClr val="C00000"/>
                </a:solidFill>
              </a:rPr>
              <a:t>0.69</a:t>
            </a:r>
          </a:p>
        </p:txBody>
      </p:sp>
      <p:sp>
        <p:nvSpPr>
          <p:cNvPr id="16" name="TextBox 15"/>
          <p:cNvSpPr txBox="1">
            <a:spLocks noChangeArrowheads="1"/>
          </p:cNvSpPr>
          <p:nvPr/>
        </p:nvSpPr>
        <p:spPr bwMode="auto">
          <a:xfrm>
            <a:off x="4646612" y="5562600"/>
            <a:ext cx="683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en-US" dirty="0">
                <a:solidFill>
                  <a:srgbClr val="007254"/>
                </a:solidFill>
              </a:rPr>
              <a:t>Why do we have cos(</a:t>
            </a:r>
            <a:r>
              <a:rPr lang="en-US" altLang="en-US" dirty="0" err="1">
                <a:solidFill>
                  <a:srgbClr val="007254"/>
                </a:solidFill>
              </a:rPr>
              <a:t>SaS,PaP</a:t>
            </a:r>
            <a:r>
              <a:rPr lang="en-US" altLang="en-US" dirty="0">
                <a:solidFill>
                  <a:srgbClr val="007254"/>
                </a:solidFill>
              </a:rPr>
              <a:t>) &gt; cos(</a:t>
            </a:r>
            <a:r>
              <a:rPr lang="en-US" altLang="en-US" dirty="0" err="1">
                <a:solidFill>
                  <a:srgbClr val="007254"/>
                </a:solidFill>
              </a:rPr>
              <a:t>SaS,WH</a:t>
            </a:r>
            <a:r>
              <a:rPr lang="en-US" altLang="en-US" dirty="0">
                <a:solidFill>
                  <a:srgbClr val="007254"/>
                </a:solidFill>
              </a:rPr>
              <a:t>)?</a:t>
            </a:r>
          </a:p>
        </p:txBody>
      </p:sp>
      <p:sp>
        <p:nvSpPr>
          <p:cNvPr id="48199" name="TextBox 8"/>
          <p:cNvSpPr txBox="1">
            <a:spLocks noChangeArrowheads="1"/>
          </p:cNvSpPr>
          <p:nvPr/>
        </p:nvSpPr>
        <p:spPr bwMode="auto">
          <a:xfrm>
            <a:off x="9142413" y="-33338"/>
            <a:ext cx="968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en-US" sz="1600">
                <a:solidFill>
                  <a:srgbClr val="FBFCFF"/>
                </a:solidFill>
              </a:rPr>
              <a:t>Sec. 6.3</a:t>
            </a:r>
          </a:p>
        </p:txBody>
      </p:sp>
    </p:spTree>
    <p:extLst>
      <p:ext uri="{BB962C8B-B14F-4D97-AF65-F5344CB8AC3E}">
        <p14:creationId xmlns:p14="http://schemas.microsoft.com/office/powerpoint/2010/main" val="405788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2000"/>
                                  </p:stCondLst>
                                  <p:childTnLst>
                                    <p:set>
                                      <p:cBhvr>
                                        <p:cTn id="9" dur="1" fill="hold">
                                          <p:stCondLst>
                                            <p:cond delay="0"/>
                                          </p:stCondLst>
                                        </p:cTn>
                                        <p:tgtEl>
                                          <p:spTgt spid="14"/>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5" grpId="0"/>
      <p:bldP spid="1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altLang="en-US"/>
              <a:t>Weighting may differ in queries vs documents</a:t>
            </a:r>
          </a:p>
        </p:txBody>
      </p:sp>
      <p:sp>
        <p:nvSpPr>
          <p:cNvPr id="51203" name="Content Placeholder 2"/>
          <p:cNvSpPr>
            <a:spLocks noGrp="1"/>
          </p:cNvSpPr>
          <p:nvPr>
            <p:ph idx="1"/>
          </p:nvPr>
        </p:nvSpPr>
        <p:spPr/>
        <p:txBody>
          <a:bodyPr/>
          <a:lstStyle/>
          <a:p>
            <a:pPr eaLnBrk="1" hangingPunct="1"/>
            <a:r>
              <a:rPr lang="en-US" altLang="en-US"/>
              <a:t>Many search engines allow for different weightings for queries vs. documents</a:t>
            </a:r>
          </a:p>
          <a:p>
            <a:pPr eaLnBrk="1" hangingPunct="1"/>
            <a:r>
              <a:rPr lang="en-US" altLang="en-US">
                <a:solidFill>
                  <a:srgbClr val="C00000"/>
                </a:solidFill>
              </a:rPr>
              <a:t>SMART Notation: denotes the combination in use in an engine, with the notation </a:t>
            </a:r>
            <a:r>
              <a:rPr lang="en-US" altLang="en-US" i="1">
                <a:solidFill>
                  <a:srgbClr val="C00000"/>
                </a:solidFill>
              </a:rPr>
              <a:t>ddd.qqq,</a:t>
            </a:r>
            <a:r>
              <a:rPr lang="en-US" altLang="en-US">
                <a:solidFill>
                  <a:srgbClr val="C00000"/>
                </a:solidFill>
              </a:rPr>
              <a:t> using the acronyms from the previous table</a:t>
            </a:r>
          </a:p>
          <a:p>
            <a:pPr eaLnBrk="1" hangingPunct="1"/>
            <a:r>
              <a:rPr lang="en-US" altLang="en-US"/>
              <a:t>A very standard weighting scheme is: lnc.ltc</a:t>
            </a:r>
          </a:p>
          <a:p>
            <a:pPr>
              <a:spcAft>
                <a:spcPts val="900"/>
              </a:spcAft>
            </a:pPr>
            <a:r>
              <a:rPr lang="en-US" altLang="en-US"/>
              <a:t>Document: logarithmic tf </a:t>
            </a:r>
            <a:r>
              <a:rPr lang="en-US" altLang="en-US">
                <a:solidFill>
                  <a:srgbClr val="C00000"/>
                </a:solidFill>
              </a:rPr>
              <a:t>(l as first character)</a:t>
            </a:r>
            <a:r>
              <a:rPr lang="en-US" altLang="en-US"/>
              <a:t>, no idf and cosine normalization</a:t>
            </a:r>
          </a:p>
          <a:p>
            <a:pPr eaLnBrk="1" hangingPunct="1"/>
            <a:r>
              <a:rPr lang="en-US" altLang="en-US">
                <a:solidFill>
                  <a:srgbClr val="C00000"/>
                </a:solidFill>
              </a:rPr>
              <a:t>Query: logarithmic tf (l in leftmost column), idf (t in second column), no normalization …</a:t>
            </a:r>
          </a:p>
        </p:txBody>
      </p:sp>
      <p:sp>
        <p:nvSpPr>
          <p:cNvPr id="4" name="Up Arrow Callout 3"/>
          <p:cNvSpPr>
            <a:spLocks noChangeArrowheads="1"/>
          </p:cNvSpPr>
          <p:nvPr/>
        </p:nvSpPr>
        <p:spPr bwMode="auto">
          <a:xfrm>
            <a:off x="8674894" y="4495800"/>
            <a:ext cx="1903412" cy="706438"/>
          </a:xfrm>
          <a:prstGeom prst="upArrowCallout">
            <a:avLst>
              <a:gd name="adj1" fmla="val 21452"/>
              <a:gd name="adj2" fmla="val 25073"/>
              <a:gd name="adj3" fmla="val 25000"/>
              <a:gd name="adj4" fmla="val 64977"/>
            </a:avLst>
          </a:prstGeom>
          <a:solidFill>
            <a:schemeClr val="accent1">
              <a:alpha val="39999"/>
            </a:schemeClr>
          </a:solidFill>
          <a:ln w="9525">
            <a:solidFill>
              <a:schemeClr val="tx1"/>
            </a:solidFill>
            <a:miter lim="800000"/>
            <a:headEnd/>
            <a:tailEnd/>
          </a:ln>
        </p:spPr>
        <p:txBody>
          <a:bodyPr wrap="none" anchor="ctr">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en-US"/>
              <a:t>A bad idea?</a:t>
            </a:r>
          </a:p>
        </p:txBody>
      </p:sp>
      <p:sp>
        <p:nvSpPr>
          <p:cNvPr id="51205" name="TextBox 4"/>
          <p:cNvSpPr txBox="1">
            <a:spLocks noChangeArrowheads="1"/>
          </p:cNvSpPr>
          <p:nvPr/>
        </p:nvSpPr>
        <p:spPr bwMode="auto">
          <a:xfrm>
            <a:off x="9142413" y="-33338"/>
            <a:ext cx="968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en-US" sz="1600">
                <a:solidFill>
                  <a:srgbClr val="FBFCFF"/>
                </a:solidFill>
              </a:rPr>
              <a:t>Sec. 6.4</a:t>
            </a:r>
          </a:p>
        </p:txBody>
      </p:sp>
    </p:spTree>
    <p:extLst>
      <p:ext uri="{BB962C8B-B14F-4D97-AF65-F5344CB8AC3E}">
        <p14:creationId xmlns:p14="http://schemas.microsoft.com/office/powerpoint/2010/main" val="33490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ea typeface="ＭＳ Ｐゴシック" pitchFamily="34" charset="-128"/>
              </a:rPr>
              <a:t>Docs containing many query terms</a:t>
            </a:r>
          </a:p>
        </p:txBody>
      </p:sp>
      <p:sp>
        <p:nvSpPr>
          <p:cNvPr id="25603" name="Content Placeholder 2"/>
          <p:cNvSpPr>
            <a:spLocks noGrp="1"/>
          </p:cNvSpPr>
          <p:nvPr>
            <p:ph idx="1"/>
          </p:nvPr>
        </p:nvSpPr>
        <p:spPr/>
        <p:txBody>
          <a:bodyPr/>
          <a:lstStyle/>
          <a:p>
            <a:r>
              <a:rPr lang="en-US" dirty="0">
                <a:ea typeface="ＭＳ Ｐゴシック" pitchFamily="34" charset="-128"/>
              </a:rPr>
              <a:t>Any doc with at least one query term is a candidate for the top </a:t>
            </a:r>
            <a:r>
              <a:rPr lang="en-US" i="1" dirty="0">
                <a:ea typeface="ＭＳ Ｐゴシック" pitchFamily="34" charset="-128"/>
              </a:rPr>
              <a:t>K</a:t>
            </a:r>
            <a:r>
              <a:rPr lang="en-US" dirty="0">
                <a:ea typeface="ＭＳ Ｐゴシック" pitchFamily="34" charset="-128"/>
              </a:rPr>
              <a:t> output list</a:t>
            </a:r>
          </a:p>
          <a:p>
            <a:r>
              <a:rPr lang="en-US" dirty="0">
                <a:solidFill>
                  <a:srgbClr val="C00000"/>
                </a:solidFill>
                <a:ea typeface="ＭＳ Ｐゴシック" pitchFamily="34" charset="-128"/>
              </a:rPr>
              <a:t>For multi-term queries, only compute scores for docs containing several of the query terms</a:t>
            </a:r>
          </a:p>
          <a:p>
            <a:pPr lvl="1"/>
            <a:r>
              <a:rPr lang="en-US" dirty="0">
                <a:ea typeface="ＭＳ Ｐゴシック" pitchFamily="34" charset="-128"/>
              </a:rPr>
              <a:t>Say, at least 3 out of 4</a:t>
            </a:r>
          </a:p>
          <a:p>
            <a:pPr lvl="1"/>
            <a:r>
              <a:rPr lang="en-US" dirty="0">
                <a:ea typeface="ＭＳ Ｐゴシック" pitchFamily="34" charset="-128"/>
              </a:rPr>
              <a:t>Imposes a “soft conjunction” on queries seen on web search engines (early Google)</a:t>
            </a:r>
          </a:p>
        </p:txBody>
      </p:sp>
    </p:spTree>
    <p:extLst>
      <p:ext uri="{BB962C8B-B14F-4D97-AF65-F5344CB8AC3E}">
        <p14:creationId xmlns:p14="http://schemas.microsoft.com/office/powerpoint/2010/main" val="351248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Analytics-R’-Us</a:t>
            </a:r>
          </a:p>
        </p:txBody>
      </p:sp>
      <p:sp>
        <p:nvSpPr>
          <p:cNvPr id="3" name="Content Placeholder 2"/>
          <p:cNvSpPr>
            <a:spLocks noGrp="1"/>
          </p:cNvSpPr>
          <p:nvPr>
            <p:ph idx="1"/>
          </p:nvPr>
        </p:nvSpPr>
        <p:spPr>
          <a:xfrm>
            <a:off x="1218883" y="3534728"/>
            <a:ext cx="9751060" cy="2789872"/>
          </a:xfrm>
        </p:spPr>
        <p:txBody>
          <a:bodyPr>
            <a:normAutofit/>
          </a:bodyPr>
          <a:lstStyle/>
          <a:p>
            <a:r>
              <a:rPr lang="en-US" dirty="0"/>
              <a:t>Our “Company”</a:t>
            </a:r>
          </a:p>
          <a:p>
            <a:pPr lvl="1"/>
            <a:r>
              <a:rPr lang="en-US" dirty="0"/>
              <a:t>A consulting company in </a:t>
            </a:r>
          </a:p>
          <a:p>
            <a:pPr lvl="2"/>
            <a:r>
              <a:rPr lang="en-US" dirty="0"/>
              <a:t>Data Science and Analytics</a:t>
            </a:r>
          </a:p>
          <a:p>
            <a:pPr lvl="1"/>
            <a:r>
              <a:rPr lang="en-US" dirty="0"/>
              <a:t>We have expertise in software development related to</a:t>
            </a:r>
          </a:p>
          <a:p>
            <a:pPr lvl="2"/>
            <a:r>
              <a:rPr lang="en-US" dirty="0"/>
              <a:t>Statistical analysis</a:t>
            </a:r>
          </a:p>
          <a:p>
            <a:pPr lvl="2"/>
            <a:r>
              <a:rPr lang="en-US" dirty="0"/>
              <a:t>Machine learning</a:t>
            </a:r>
          </a:p>
          <a:p>
            <a:pPr lvl="2"/>
            <a:r>
              <a:rPr lang="en-US" dirty="0"/>
              <a:t>Data management</a:t>
            </a:r>
          </a:p>
        </p:txBody>
      </p:sp>
      <p:sp>
        <p:nvSpPr>
          <p:cNvPr id="4" name="Rectangle 3"/>
          <p:cNvSpPr/>
          <p:nvPr/>
        </p:nvSpPr>
        <p:spPr>
          <a:xfrm>
            <a:off x="3122612" y="1752600"/>
            <a:ext cx="6553200" cy="1477328"/>
          </a:xfrm>
          <a:prstGeom prst="rect">
            <a:avLst/>
          </a:prstGeom>
        </p:spPr>
        <p:txBody>
          <a:bodyPr wrap="square">
            <a:spAutoFit/>
          </a:bodyPr>
          <a:lstStyle/>
          <a:p>
            <a:r>
              <a:rPr lang="en-US" b="1" dirty="0">
                <a:solidFill>
                  <a:srgbClr val="222222"/>
                </a:solidFill>
                <a:latin typeface="Roboto"/>
              </a:rPr>
              <a:t>Customer analytics</a:t>
            </a:r>
            <a:r>
              <a:rPr lang="en-US" dirty="0">
                <a:solidFill>
                  <a:srgbClr val="222222"/>
                </a:solidFill>
                <a:latin typeface="Roboto"/>
              </a:rPr>
              <a:t> is a process by which data from </a:t>
            </a:r>
            <a:r>
              <a:rPr lang="en-US" b="1" dirty="0">
                <a:solidFill>
                  <a:srgbClr val="222222"/>
                </a:solidFill>
                <a:latin typeface="Roboto"/>
              </a:rPr>
              <a:t>customer</a:t>
            </a:r>
            <a:r>
              <a:rPr lang="en-US" dirty="0">
                <a:solidFill>
                  <a:srgbClr val="222222"/>
                </a:solidFill>
                <a:latin typeface="Roboto"/>
              </a:rPr>
              <a:t> behavior is used to help make key business decisions via market segmentation and predictive </a:t>
            </a:r>
            <a:r>
              <a:rPr lang="en-US" b="1" dirty="0">
                <a:solidFill>
                  <a:srgbClr val="222222"/>
                </a:solidFill>
                <a:latin typeface="Roboto"/>
              </a:rPr>
              <a:t>analytics</a:t>
            </a:r>
            <a:r>
              <a:rPr lang="en-US" dirty="0">
                <a:solidFill>
                  <a:srgbClr val="222222"/>
                </a:solidFill>
                <a:latin typeface="Roboto"/>
              </a:rPr>
              <a:t>. This information is used by businesses for direct marketing, site selection, and </a:t>
            </a:r>
            <a:r>
              <a:rPr lang="en-US" b="1" dirty="0">
                <a:solidFill>
                  <a:srgbClr val="222222"/>
                </a:solidFill>
                <a:latin typeface="Roboto"/>
              </a:rPr>
              <a:t>customer</a:t>
            </a:r>
            <a:r>
              <a:rPr lang="en-US" dirty="0">
                <a:solidFill>
                  <a:srgbClr val="222222"/>
                </a:solidFill>
                <a:latin typeface="Roboto"/>
              </a:rPr>
              <a:t> relationship management.</a:t>
            </a:r>
            <a:endParaRPr lang="en-US" dirty="0"/>
          </a:p>
        </p:txBody>
      </p:sp>
    </p:spTree>
    <p:extLst>
      <p:ext uri="{BB962C8B-B14F-4D97-AF65-F5344CB8AC3E}">
        <p14:creationId xmlns:p14="http://schemas.microsoft.com/office/powerpoint/2010/main" val="1892279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a:t>
            </a:r>
            <a:r>
              <a:rPr lang="en-US" dirty="0" err="1"/>
              <a:t>Solr</a:t>
            </a:r>
            <a:r>
              <a:rPr lang="en-US" dirty="0"/>
              <a:t> – A Full Text Search System</a:t>
            </a:r>
          </a:p>
        </p:txBody>
      </p:sp>
      <p:sp>
        <p:nvSpPr>
          <p:cNvPr id="3" name="Content Placeholder 2"/>
          <p:cNvSpPr>
            <a:spLocks noGrp="1"/>
          </p:cNvSpPr>
          <p:nvPr>
            <p:ph idx="1"/>
          </p:nvPr>
        </p:nvSpPr>
        <p:spPr>
          <a:xfrm>
            <a:off x="1218883" y="1672590"/>
            <a:ext cx="9751060" cy="4398010"/>
          </a:xfrm>
        </p:spPr>
        <p:txBody>
          <a:bodyPr/>
          <a:lstStyle/>
          <a:p>
            <a:r>
              <a:rPr lang="en-US" dirty="0"/>
              <a:t>Schema declaration</a:t>
            </a:r>
          </a:p>
          <a:p>
            <a:endParaRPr lang="en-US" dirty="0"/>
          </a:p>
        </p:txBody>
      </p:sp>
      <p:pic>
        <p:nvPicPr>
          <p:cNvPr id="4" name="Picture 3"/>
          <p:cNvPicPr>
            <a:picLocks noChangeAspect="1"/>
          </p:cNvPicPr>
          <p:nvPr/>
        </p:nvPicPr>
        <p:blipFill>
          <a:blip r:embed="rId2"/>
          <a:stretch>
            <a:fillRect/>
          </a:stretch>
        </p:blipFill>
        <p:spPr>
          <a:xfrm>
            <a:off x="1903412" y="2837815"/>
            <a:ext cx="7638916" cy="3689985"/>
          </a:xfrm>
          <a:prstGeom prst="rect">
            <a:avLst/>
          </a:prstGeom>
        </p:spPr>
      </p:pic>
      <p:pic>
        <p:nvPicPr>
          <p:cNvPr id="6" name="Picture 5"/>
          <p:cNvPicPr>
            <a:picLocks noChangeAspect="1"/>
          </p:cNvPicPr>
          <p:nvPr/>
        </p:nvPicPr>
        <p:blipFill>
          <a:blip r:embed="rId3"/>
          <a:stretch>
            <a:fillRect/>
          </a:stretch>
        </p:blipFill>
        <p:spPr>
          <a:xfrm>
            <a:off x="274868" y="2004377"/>
            <a:ext cx="11639089" cy="752475"/>
          </a:xfrm>
          <a:prstGeom prst="rect">
            <a:avLst/>
          </a:prstGeom>
          <a:ln>
            <a:solidFill>
              <a:schemeClr val="tx1"/>
            </a:solidFill>
          </a:ln>
        </p:spPr>
      </p:pic>
    </p:spTree>
    <p:extLst>
      <p:ext uri="{BB962C8B-B14F-4D97-AF65-F5344CB8AC3E}">
        <p14:creationId xmlns:p14="http://schemas.microsoft.com/office/powerpoint/2010/main" val="245053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a:t>
            </a:r>
            <a:r>
              <a:rPr lang="en-US" dirty="0" err="1"/>
              <a:t>Solr</a:t>
            </a:r>
            <a:endParaRPr lang="en-US" dirty="0"/>
          </a:p>
        </p:txBody>
      </p:sp>
      <p:sp>
        <p:nvSpPr>
          <p:cNvPr id="3" name="Content Placeholder 2"/>
          <p:cNvSpPr>
            <a:spLocks noGrp="1"/>
          </p:cNvSpPr>
          <p:nvPr>
            <p:ph idx="1"/>
          </p:nvPr>
        </p:nvSpPr>
        <p:spPr>
          <a:xfrm>
            <a:off x="333179" y="1600200"/>
            <a:ext cx="8275834" cy="4470400"/>
          </a:xfrm>
        </p:spPr>
        <p:txBody>
          <a:bodyPr>
            <a:normAutofit/>
          </a:bodyPr>
          <a:lstStyle/>
          <a:p>
            <a:r>
              <a:rPr lang="en-US" sz="1800" dirty="0">
                <a:hlinkClick r:id="rId2"/>
              </a:rPr>
              <a:t>https://awesome-ucla.sdsc.edu:8983/solr/uclaaca/select?indent=on&amp;q=*:*&amp;rows=0&amp;wt=json</a:t>
            </a:r>
          </a:p>
          <a:p>
            <a:r>
              <a:rPr lang="en-US" sz="1800" dirty="0">
                <a:hlinkClick r:id="rId2"/>
              </a:rPr>
              <a:t>https://awesome-ucla.sdsc.edu:8983/solr/uclaaca/select?indent=on&amp;q=Text:%22health%20insurance%22&amp;rows=1000&amp;wt=json</a:t>
            </a:r>
            <a:r>
              <a:rPr lang="en-US" sz="1800" dirty="0"/>
              <a:t> </a:t>
            </a:r>
          </a:p>
        </p:txBody>
      </p:sp>
      <p:pic>
        <p:nvPicPr>
          <p:cNvPr id="4" name="Picture 3"/>
          <p:cNvPicPr>
            <a:picLocks noChangeAspect="1"/>
          </p:cNvPicPr>
          <p:nvPr/>
        </p:nvPicPr>
        <p:blipFill>
          <a:blip r:embed="rId3"/>
          <a:stretch>
            <a:fillRect/>
          </a:stretch>
        </p:blipFill>
        <p:spPr>
          <a:xfrm>
            <a:off x="8761412" y="152400"/>
            <a:ext cx="3074774" cy="6546850"/>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333178" y="3137255"/>
            <a:ext cx="8428233" cy="3492145"/>
          </a:xfrm>
          <a:prstGeom prst="rect">
            <a:avLst/>
          </a:prstGeom>
          <a:ln>
            <a:solidFill>
              <a:schemeClr val="tx1"/>
            </a:solidFill>
          </a:ln>
        </p:spPr>
      </p:pic>
    </p:spTree>
    <p:extLst>
      <p:ext uri="{BB962C8B-B14F-4D97-AF65-F5344CB8AC3E}">
        <p14:creationId xmlns:p14="http://schemas.microsoft.com/office/powerpoint/2010/main" val="80791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Rectangle 4"/>
          <p:cNvSpPr/>
          <p:nvPr/>
        </p:nvSpPr>
        <p:spPr>
          <a:xfrm>
            <a:off x="3305187" y="498554"/>
            <a:ext cx="8656627" cy="1477328"/>
          </a:xfrm>
          <a:prstGeom prst="rect">
            <a:avLst/>
          </a:prstGeom>
          <a:ln>
            <a:solidFill>
              <a:schemeClr val="tx1"/>
            </a:solidFill>
          </a:ln>
        </p:spPr>
        <p:txBody>
          <a:bodyPr wrap="square">
            <a:spAutoFit/>
          </a:bodyPr>
          <a:lstStyle/>
          <a:p>
            <a:r>
              <a:rPr lang="en-US" dirty="0"/>
              <a:t>https://awesome-ucla.sdsc.edu:8983/solr/uclaaca/select?fl=TweetId,%20Text,%20TweetDate,%20score&amp;indent=on&amp;q=Text:%22health%20insurance%22%20AND%20TweetDate:%20[2017-05-01T00:00:00Z%20TO%202017-06-01T00:00:00Z]&amp;rows=1000&amp;sort=score%20DESC,%20TweetDate%20ASC&amp;wt=json</a:t>
            </a:r>
          </a:p>
        </p:txBody>
      </p:sp>
      <p:pic>
        <p:nvPicPr>
          <p:cNvPr id="7" name="Picture 6"/>
          <p:cNvPicPr>
            <a:picLocks noChangeAspect="1"/>
          </p:cNvPicPr>
          <p:nvPr/>
        </p:nvPicPr>
        <p:blipFill>
          <a:blip r:embed="rId2"/>
          <a:stretch>
            <a:fillRect/>
          </a:stretch>
        </p:blipFill>
        <p:spPr>
          <a:xfrm>
            <a:off x="74612" y="200025"/>
            <a:ext cx="3144532" cy="6657975"/>
          </a:xfrm>
          <a:prstGeom prst="rect">
            <a:avLst/>
          </a:prstGeom>
          <a:ln>
            <a:solidFill>
              <a:schemeClr val="tx1"/>
            </a:solidFill>
          </a:ln>
        </p:spPr>
      </p:pic>
      <p:pic>
        <p:nvPicPr>
          <p:cNvPr id="10" name="Picture 9"/>
          <p:cNvPicPr>
            <a:picLocks noChangeAspect="1"/>
          </p:cNvPicPr>
          <p:nvPr/>
        </p:nvPicPr>
        <p:blipFill>
          <a:blip r:embed="rId3"/>
          <a:stretch>
            <a:fillRect/>
          </a:stretch>
        </p:blipFill>
        <p:spPr>
          <a:xfrm>
            <a:off x="3290899" y="2209800"/>
            <a:ext cx="8581888" cy="4267200"/>
          </a:xfrm>
          <a:prstGeom prst="rect">
            <a:avLst/>
          </a:prstGeom>
          <a:ln>
            <a:solidFill>
              <a:schemeClr val="tx1"/>
            </a:solidFill>
          </a:ln>
        </p:spPr>
      </p:pic>
    </p:spTree>
    <p:extLst>
      <p:ext uri="{BB962C8B-B14F-4D97-AF65-F5344CB8AC3E}">
        <p14:creationId xmlns:p14="http://schemas.microsoft.com/office/powerpoint/2010/main" val="368130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5" name="Rectangle 4"/>
          <p:cNvSpPr/>
          <p:nvPr/>
        </p:nvSpPr>
        <p:spPr>
          <a:xfrm>
            <a:off x="3427412" y="379274"/>
            <a:ext cx="8516294" cy="1754326"/>
          </a:xfrm>
          <a:prstGeom prst="rect">
            <a:avLst/>
          </a:prstGeom>
          <a:ln>
            <a:solidFill>
              <a:schemeClr val="tx1"/>
            </a:solidFill>
          </a:ln>
        </p:spPr>
        <p:txBody>
          <a:bodyPr wrap="square">
            <a:spAutoFit/>
          </a:bodyPr>
          <a:lstStyle/>
          <a:p>
            <a:r>
              <a:rPr lang="en-US" dirty="0"/>
              <a:t>https://awesome-ucla.sdsc.edu:8983/solr/uclaaca/select?fl=TweetId,%20Text,%20TweetDate,%20score&amp;fq=Text:%22health%20insurance%22%20AND%20TweetDate:%20[2017-05-01T00:00:00Z%20TO%202017-06-01T00:00:00Z]&amp;indent=on&amp;q=*:*&amp;rows=1000&amp;sort=score%20DESC,%20TweetDate%20ASC&amp;wt=json</a:t>
            </a:r>
          </a:p>
        </p:txBody>
      </p:sp>
      <p:pic>
        <p:nvPicPr>
          <p:cNvPr id="7" name="Picture 6"/>
          <p:cNvPicPr>
            <a:picLocks noChangeAspect="1"/>
          </p:cNvPicPr>
          <p:nvPr/>
        </p:nvPicPr>
        <p:blipFill>
          <a:blip r:embed="rId2"/>
          <a:stretch>
            <a:fillRect/>
          </a:stretch>
        </p:blipFill>
        <p:spPr>
          <a:xfrm>
            <a:off x="184790" y="108724"/>
            <a:ext cx="3215634" cy="6659701"/>
          </a:xfrm>
          <a:prstGeom prst="rect">
            <a:avLst/>
          </a:prstGeom>
        </p:spPr>
      </p:pic>
      <p:pic>
        <p:nvPicPr>
          <p:cNvPr id="8" name="Picture 7"/>
          <p:cNvPicPr>
            <a:picLocks noChangeAspect="1"/>
          </p:cNvPicPr>
          <p:nvPr/>
        </p:nvPicPr>
        <p:blipFill>
          <a:blip r:embed="rId3"/>
          <a:stretch>
            <a:fillRect/>
          </a:stretch>
        </p:blipFill>
        <p:spPr>
          <a:xfrm>
            <a:off x="3427412" y="2320481"/>
            <a:ext cx="8801100" cy="4099031"/>
          </a:xfrm>
          <a:prstGeom prst="rect">
            <a:avLst/>
          </a:prstGeom>
          <a:ln>
            <a:solidFill>
              <a:schemeClr val="tx1"/>
            </a:solidFill>
          </a:ln>
        </p:spPr>
      </p:pic>
    </p:spTree>
    <p:extLst>
      <p:ext uri="{BB962C8B-B14F-4D97-AF65-F5344CB8AC3E}">
        <p14:creationId xmlns:p14="http://schemas.microsoft.com/office/powerpoint/2010/main" val="493856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4612" y="228600"/>
            <a:ext cx="3600450" cy="2038350"/>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74612" y="2292350"/>
            <a:ext cx="1885950" cy="6715125"/>
          </a:xfrm>
          <a:prstGeom prst="rect">
            <a:avLst/>
          </a:prstGeom>
        </p:spPr>
      </p:pic>
      <p:graphicFrame>
        <p:nvGraphicFramePr>
          <p:cNvPr id="6" name="Chart 5"/>
          <p:cNvGraphicFramePr>
            <a:graphicFrameLocks/>
          </p:cNvGraphicFramePr>
          <p:nvPr>
            <p:extLst>
              <p:ext uri="{D42A27DB-BD31-4B8C-83A1-F6EECF244321}">
                <p14:modId xmlns:p14="http://schemas.microsoft.com/office/powerpoint/2010/main" val="11278699"/>
              </p:ext>
            </p:extLst>
          </p:nvPr>
        </p:nvGraphicFramePr>
        <p:xfrm>
          <a:off x="2208212" y="2266950"/>
          <a:ext cx="9601200" cy="26860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5674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31812" y="431800"/>
            <a:ext cx="3495675" cy="2038350"/>
          </a:xfrm>
          <a:prstGeom prst="rect">
            <a:avLst/>
          </a:prstGeom>
          <a:ln>
            <a:solidFill>
              <a:schemeClr val="tx1"/>
            </a:solidFill>
          </a:ln>
        </p:spPr>
      </p:pic>
      <p:graphicFrame>
        <p:nvGraphicFramePr>
          <p:cNvPr id="5" name="Chart 4"/>
          <p:cNvGraphicFramePr>
            <a:graphicFrameLocks/>
          </p:cNvGraphicFramePr>
          <p:nvPr>
            <p:extLst>
              <p:ext uri="{D42A27DB-BD31-4B8C-83A1-F6EECF244321}">
                <p14:modId xmlns:p14="http://schemas.microsoft.com/office/powerpoint/2010/main" val="1658886721"/>
              </p:ext>
            </p:extLst>
          </p:nvPr>
        </p:nvGraphicFramePr>
        <p:xfrm>
          <a:off x="684212" y="2635250"/>
          <a:ext cx="11272838" cy="30122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54804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4189412" y="2218972"/>
            <a:ext cx="5867400" cy="3476978"/>
          </a:xfrm>
          <a:prstGeom prst="rect">
            <a:avLst/>
          </a:prstGeom>
        </p:spPr>
      </p:pic>
      <p:pic>
        <p:nvPicPr>
          <p:cNvPr id="4" name="Picture 3"/>
          <p:cNvPicPr>
            <a:picLocks noChangeAspect="1"/>
          </p:cNvPicPr>
          <p:nvPr/>
        </p:nvPicPr>
        <p:blipFill>
          <a:blip r:embed="rId3"/>
          <a:stretch>
            <a:fillRect/>
          </a:stretch>
        </p:blipFill>
        <p:spPr>
          <a:xfrm>
            <a:off x="531812" y="838200"/>
            <a:ext cx="3448050" cy="4857750"/>
          </a:xfrm>
          <a:prstGeom prst="rect">
            <a:avLst/>
          </a:prstGeom>
          <a:ln>
            <a:solidFill>
              <a:schemeClr val="tx1"/>
            </a:solidFill>
          </a:ln>
        </p:spPr>
      </p:pic>
      <p:sp>
        <p:nvSpPr>
          <p:cNvPr id="6" name="Rectangle 5"/>
          <p:cNvSpPr/>
          <p:nvPr/>
        </p:nvSpPr>
        <p:spPr>
          <a:xfrm>
            <a:off x="4189412" y="741644"/>
            <a:ext cx="7391400" cy="1477328"/>
          </a:xfrm>
          <a:prstGeom prst="rect">
            <a:avLst/>
          </a:prstGeom>
        </p:spPr>
        <p:txBody>
          <a:bodyPr wrap="square">
            <a:spAutoFit/>
          </a:bodyPr>
          <a:lstStyle/>
          <a:p>
            <a:r>
              <a:rPr lang="en-US" dirty="0"/>
              <a:t>https://awesome-ucla.sdsc.edu:8983/solr/uclaaca/select?fl=score&amp;fq=TweetDate:%20[2017-05-12T00:00:00Z%20TO%202017-05-12T23:59:59Z]&amp;indent=on&amp;q=mul(tf(Text,%20%27trump%27),idf(Text,%20%27trump%27))&amp;rows=0&amp;wt=json</a:t>
            </a:r>
          </a:p>
        </p:txBody>
      </p:sp>
    </p:spTree>
    <p:extLst>
      <p:ext uri="{BB962C8B-B14F-4D97-AF65-F5344CB8AC3E}">
        <p14:creationId xmlns:p14="http://schemas.microsoft.com/office/powerpoint/2010/main" val="3341046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work</a:t>
            </a:r>
          </a:p>
        </p:txBody>
      </p:sp>
      <p:sp>
        <p:nvSpPr>
          <p:cNvPr id="3" name="Content Placeholder 2"/>
          <p:cNvSpPr>
            <a:spLocks noGrp="1"/>
          </p:cNvSpPr>
          <p:nvPr>
            <p:ph idx="1"/>
          </p:nvPr>
        </p:nvSpPr>
        <p:spPr/>
        <p:txBody>
          <a:bodyPr/>
          <a:lstStyle/>
          <a:p>
            <a:r>
              <a:rPr lang="en-US" dirty="0"/>
              <a:t>Try the queries</a:t>
            </a:r>
          </a:p>
          <a:p>
            <a:r>
              <a:rPr lang="en-US" dirty="0"/>
              <a:t>Read </a:t>
            </a:r>
            <a:r>
              <a:rPr lang="en-US" dirty="0">
                <a:hlinkClick r:id="rId2"/>
              </a:rPr>
              <a:t>http://www.openjems.com/solr-lucene-score-tutorial/</a:t>
            </a:r>
            <a:r>
              <a:rPr lang="en-US" dirty="0"/>
              <a:t> to understand how a score is computed by </a:t>
            </a:r>
            <a:r>
              <a:rPr lang="en-US" dirty="0" err="1"/>
              <a:t>Solr</a:t>
            </a:r>
            <a:endParaRPr lang="en-US" dirty="0"/>
          </a:p>
          <a:p>
            <a:r>
              <a:rPr lang="en-US" dirty="0"/>
              <a:t>There are many more query operations and useful functions in </a:t>
            </a:r>
            <a:r>
              <a:rPr lang="en-US" dirty="0" err="1"/>
              <a:t>Solr</a:t>
            </a:r>
            <a:r>
              <a:rPr lang="en-US" dirty="0"/>
              <a:t>. Look at the examples provided in</a:t>
            </a:r>
          </a:p>
          <a:p>
            <a:pPr lvl="1"/>
            <a:r>
              <a:rPr lang="en-US" dirty="0"/>
              <a:t>The </a:t>
            </a:r>
            <a:r>
              <a:rPr lang="en-US" dirty="0" err="1"/>
              <a:t>Solr</a:t>
            </a:r>
            <a:r>
              <a:rPr lang="en-US" dirty="0"/>
              <a:t> documentation</a:t>
            </a:r>
          </a:p>
          <a:p>
            <a:pPr lvl="1"/>
            <a:r>
              <a:rPr lang="en-US" dirty="0"/>
              <a:t>Examples from </a:t>
            </a:r>
            <a:r>
              <a:rPr lang="en-US" dirty="0" err="1"/>
              <a:t>Lucidworks</a:t>
            </a:r>
            <a:endParaRPr lang="en-US" dirty="0"/>
          </a:p>
          <a:p>
            <a:r>
              <a:rPr lang="en-US" dirty="0"/>
              <a:t>Get text data from the project examples into </a:t>
            </a:r>
            <a:r>
              <a:rPr lang="en-US" dirty="0" err="1"/>
              <a:t>Solr</a:t>
            </a:r>
            <a:r>
              <a:rPr lang="en-US" dirty="0"/>
              <a:t> and run queries on them</a:t>
            </a:r>
          </a:p>
        </p:txBody>
      </p:sp>
    </p:spTree>
    <p:extLst>
      <p:ext uri="{BB962C8B-B14F-4D97-AF65-F5344CB8AC3E}">
        <p14:creationId xmlns:p14="http://schemas.microsoft.com/office/powerpoint/2010/main" val="3930396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From a Computational Process – NLP </a:t>
            </a:r>
          </a:p>
        </p:txBody>
      </p:sp>
      <p:sp>
        <p:nvSpPr>
          <p:cNvPr id="4" name="Rectangle 3">
            <a:extLst>
              <a:ext uri="{FF2B5EF4-FFF2-40B4-BE49-F238E27FC236}">
                <a16:creationId xmlns:a16="http://schemas.microsoft.com/office/drawing/2014/main" id="{1CD4A240-9001-48D6-9D8A-35B19F78188A}"/>
              </a:ext>
            </a:extLst>
          </p:cNvPr>
          <p:cNvSpPr/>
          <p:nvPr/>
        </p:nvSpPr>
        <p:spPr>
          <a:xfrm>
            <a:off x="912812" y="2057400"/>
            <a:ext cx="9448800" cy="1477328"/>
          </a:xfrm>
          <a:prstGeom prst="rect">
            <a:avLst/>
          </a:prstGeom>
        </p:spPr>
        <p:txBody>
          <a:bodyPr wrap="square">
            <a:spAutoFit/>
          </a:bodyPr>
          <a:lstStyle/>
          <a:p>
            <a:r>
              <a:rPr lang="en-US" dirty="0"/>
              <a:t>There are definitely many frames of thinking this book provides, along with scientific backing, that allow educators to reexamine their practice and ensure that they are seeing their students holistically. Most of the text includes reflective and actionable questions for educators in this endeavor, but when talking about math and science educators in particular, the author should have given readers more to reference than just the couple of pages provided.</a:t>
            </a:r>
          </a:p>
        </p:txBody>
      </p:sp>
      <p:pic>
        <p:nvPicPr>
          <p:cNvPr id="5" name="Picture 4">
            <a:extLst>
              <a:ext uri="{FF2B5EF4-FFF2-40B4-BE49-F238E27FC236}">
                <a16:creationId xmlns:a16="http://schemas.microsoft.com/office/drawing/2014/main" id="{C469FEFE-13A0-4CB0-AAE5-79FA8A8024BB}"/>
              </a:ext>
            </a:extLst>
          </p:cNvPr>
          <p:cNvPicPr>
            <a:picLocks noChangeAspect="1"/>
          </p:cNvPicPr>
          <p:nvPr/>
        </p:nvPicPr>
        <p:blipFill>
          <a:blip r:embed="rId2"/>
          <a:stretch>
            <a:fillRect/>
          </a:stretch>
        </p:blipFill>
        <p:spPr>
          <a:xfrm>
            <a:off x="2084387" y="3733800"/>
            <a:ext cx="7105650" cy="2466975"/>
          </a:xfrm>
          <a:prstGeom prst="rect">
            <a:avLst/>
          </a:prstGeom>
        </p:spPr>
      </p:pic>
      <p:sp>
        <p:nvSpPr>
          <p:cNvPr id="6" name="TextBox 5">
            <a:extLst>
              <a:ext uri="{FF2B5EF4-FFF2-40B4-BE49-F238E27FC236}">
                <a16:creationId xmlns:a16="http://schemas.microsoft.com/office/drawing/2014/main" id="{479229CB-B99A-4098-B274-1BCE306CDF79}"/>
              </a:ext>
            </a:extLst>
          </p:cNvPr>
          <p:cNvSpPr txBox="1"/>
          <p:nvPr/>
        </p:nvSpPr>
        <p:spPr>
          <a:xfrm>
            <a:off x="684212" y="3886200"/>
            <a:ext cx="1722119" cy="369332"/>
          </a:xfrm>
          <a:prstGeom prst="rect">
            <a:avLst/>
          </a:prstGeom>
          <a:noFill/>
        </p:spPr>
        <p:txBody>
          <a:bodyPr wrap="square" rtlCol="0">
            <a:spAutoFit/>
          </a:bodyPr>
          <a:lstStyle/>
          <a:p>
            <a:r>
              <a:rPr lang="en-US" dirty="0"/>
              <a:t>POS Tagging</a:t>
            </a:r>
          </a:p>
        </p:txBody>
      </p:sp>
    </p:spTree>
    <p:extLst>
      <p:ext uri="{BB962C8B-B14F-4D97-AF65-F5344CB8AC3E}">
        <p14:creationId xmlns:p14="http://schemas.microsoft.com/office/powerpoint/2010/main" val="254834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8B66-2850-4B32-A990-CABF869BFF42}"/>
              </a:ext>
            </a:extLst>
          </p:cNvPr>
          <p:cNvSpPr>
            <a:spLocks noGrp="1"/>
          </p:cNvSpPr>
          <p:nvPr>
            <p:ph type="title"/>
          </p:nvPr>
        </p:nvSpPr>
        <p:spPr/>
        <p:txBody>
          <a:bodyPr/>
          <a:lstStyle/>
          <a:p>
            <a:r>
              <a:rPr lang="en-US" dirty="0"/>
              <a:t>Data From NLP</a:t>
            </a:r>
          </a:p>
        </p:txBody>
      </p:sp>
      <p:pic>
        <p:nvPicPr>
          <p:cNvPr id="4" name="Picture 3">
            <a:extLst>
              <a:ext uri="{FF2B5EF4-FFF2-40B4-BE49-F238E27FC236}">
                <a16:creationId xmlns:a16="http://schemas.microsoft.com/office/drawing/2014/main" id="{22C8C765-3354-48FC-A5E2-2A4F289AD590}"/>
              </a:ext>
            </a:extLst>
          </p:cNvPr>
          <p:cNvPicPr>
            <a:picLocks noChangeAspect="1"/>
          </p:cNvPicPr>
          <p:nvPr/>
        </p:nvPicPr>
        <p:blipFill>
          <a:blip r:embed="rId2"/>
          <a:stretch>
            <a:fillRect/>
          </a:stretch>
        </p:blipFill>
        <p:spPr>
          <a:xfrm>
            <a:off x="4170362" y="685800"/>
            <a:ext cx="7105650" cy="5591175"/>
          </a:xfrm>
          <a:prstGeom prst="rect">
            <a:avLst/>
          </a:prstGeom>
        </p:spPr>
      </p:pic>
      <p:sp>
        <p:nvSpPr>
          <p:cNvPr id="5" name="Rectangle 4">
            <a:extLst>
              <a:ext uri="{FF2B5EF4-FFF2-40B4-BE49-F238E27FC236}">
                <a16:creationId xmlns:a16="http://schemas.microsoft.com/office/drawing/2014/main" id="{EEC22278-9401-4E26-86E4-39DBBDA63393}"/>
              </a:ext>
            </a:extLst>
          </p:cNvPr>
          <p:cNvSpPr/>
          <p:nvPr/>
        </p:nvSpPr>
        <p:spPr>
          <a:xfrm>
            <a:off x="531813" y="1925627"/>
            <a:ext cx="3733800" cy="3970318"/>
          </a:xfrm>
          <a:prstGeom prst="rect">
            <a:avLst/>
          </a:prstGeom>
        </p:spPr>
        <p:txBody>
          <a:bodyPr wrap="square">
            <a:spAutoFit/>
          </a:bodyPr>
          <a:lstStyle/>
          <a:p>
            <a:r>
              <a:rPr lang="en-US" dirty="0"/>
              <a:t>There are definitely many frames of thinking this book provides, along with scientific backing, that allow educators to reexamine their practice and ensure that they are seeing their students holistically. Most of the text includes reflective and actionable questions for educators in this endeavor, but when talking about math and science educators in particular, the author should have given readers more to reference than just the couple of pages provided.</a:t>
            </a:r>
          </a:p>
        </p:txBody>
      </p:sp>
    </p:spTree>
    <p:extLst>
      <p:ext uri="{BB962C8B-B14F-4D97-AF65-F5344CB8AC3E}">
        <p14:creationId xmlns:p14="http://schemas.microsoft.com/office/powerpoint/2010/main" val="2550754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“Client”</a:t>
            </a:r>
          </a:p>
        </p:txBody>
      </p:sp>
      <p:sp>
        <p:nvSpPr>
          <p:cNvPr id="3" name="Content Placeholder 2"/>
          <p:cNvSpPr>
            <a:spLocks noGrp="1"/>
          </p:cNvSpPr>
          <p:nvPr>
            <p:ph idx="1"/>
          </p:nvPr>
        </p:nvSpPr>
        <p:spPr/>
        <p:txBody>
          <a:bodyPr>
            <a:normAutofit lnSpcReduction="10000"/>
          </a:bodyPr>
          <a:lstStyle/>
          <a:p>
            <a:r>
              <a:rPr lang="en-US" dirty="0"/>
              <a:t>A bookstore wants to start an analytics department</a:t>
            </a:r>
          </a:p>
          <a:p>
            <a:r>
              <a:rPr lang="en-US" dirty="0"/>
              <a:t>Goals:</a:t>
            </a:r>
          </a:p>
          <a:p>
            <a:pPr lvl="1"/>
            <a:r>
              <a:rPr lang="en-US" dirty="0"/>
              <a:t>Understand customer demands and concerns</a:t>
            </a:r>
          </a:p>
          <a:p>
            <a:pPr lvl="1"/>
            <a:r>
              <a:rPr lang="en-US" dirty="0"/>
              <a:t>Understand and predict demand patterns</a:t>
            </a:r>
          </a:p>
          <a:p>
            <a:pPr lvl="1"/>
            <a:r>
              <a:rPr lang="en-US" dirty="0"/>
              <a:t>Understand and predict what to stock and inventory size</a:t>
            </a:r>
          </a:p>
          <a:p>
            <a:r>
              <a:rPr lang="en-US" dirty="0"/>
              <a:t>It currently has an operational relational database</a:t>
            </a:r>
          </a:p>
          <a:p>
            <a:r>
              <a:rPr lang="en-US" dirty="0"/>
              <a:t>It needs to ensure</a:t>
            </a:r>
          </a:p>
          <a:p>
            <a:pPr lvl="1"/>
            <a:r>
              <a:rPr lang="en-US" dirty="0"/>
              <a:t>It is collecting all data to provide it the analytical results it seeks</a:t>
            </a:r>
          </a:p>
          <a:p>
            <a:pPr lvl="1"/>
            <a:r>
              <a:rPr lang="en-US" dirty="0"/>
              <a:t>It is using the right infrastructure for using all data</a:t>
            </a:r>
          </a:p>
          <a:p>
            <a:pPr lvl="1"/>
            <a:r>
              <a:rPr lang="en-US" dirty="0"/>
              <a:t>It is running the right analytical models</a:t>
            </a:r>
          </a:p>
        </p:txBody>
      </p:sp>
    </p:spTree>
    <p:extLst>
      <p:ext uri="{BB962C8B-B14F-4D97-AF65-F5344CB8AC3E}">
        <p14:creationId xmlns:p14="http://schemas.microsoft.com/office/powerpoint/2010/main" val="198121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7AFBE-2E06-4086-B9C8-9C0A7445A629}"/>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50FE2EE0-149A-4899-B6E3-14F734972466}"/>
              </a:ext>
            </a:extLst>
          </p:cNvPr>
          <p:cNvPicPr>
            <a:picLocks noChangeAspect="1"/>
          </p:cNvPicPr>
          <p:nvPr/>
        </p:nvPicPr>
        <p:blipFill>
          <a:blip r:embed="rId2"/>
          <a:stretch>
            <a:fillRect/>
          </a:stretch>
        </p:blipFill>
        <p:spPr>
          <a:xfrm>
            <a:off x="-21431" y="19050"/>
            <a:ext cx="2132012" cy="6858000"/>
          </a:xfrm>
          <a:prstGeom prst="rect">
            <a:avLst/>
          </a:prstGeom>
          <a:ln>
            <a:solidFill>
              <a:schemeClr val="accent1"/>
            </a:solidFill>
          </a:ln>
        </p:spPr>
      </p:pic>
      <p:pic>
        <p:nvPicPr>
          <p:cNvPr id="6" name="Picture 5">
            <a:extLst>
              <a:ext uri="{FF2B5EF4-FFF2-40B4-BE49-F238E27FC236}">
                <a16:creationId xmlns:a16="http://schemas.microsoft.com/office/drawing/2014/main" id="{759B6E5A-C584-446B-A160-DC1FC1EE34F5}"/>
              </a:ext>
            </a:extLst>
          </p:cNvPr>
          <p:cNvPicPr>
            <a:picLocks noChangeAspect="1"/>
          </p:cNvPicPr>
          <p:nvPr/>
        </p:nvPicPr>
        <p:blipFill>
          <a:blip r:embed="rId3"/>
          <a:stretch>
            <a:fillRect/>
          </a:stretch>
        </p:blipFill>
        <p:spPr>
          <a:xfrm>
            <a:off x="2294961" y="19050"/>
            <a:ext cx="2546913" cy="6858000"/>
          </a:xfrm>
          <a:prstGeom prst="rect">
            <a:avLst/>
          </a:prstGeom>
          <a:ln>
            <a:solidFill>
              <a:schemeClr val="accent1"/>
            </a:solidFill>
          </a:ln>
        </p:spPr>
      </p:pic>
      <p:pic>
        <p:nvPicPr>
          <p:cNvPr id="8" name="Picture 7">
            <a:extLst>
              <a:ext uri="{FF2B5EF4-FFF2-40B4-BE49-F238E27FC236}">
                <a16:creationId xmlns:a16="http://schemas.microsoft.com/office/drawing/2014/main" id="{47E10348-E32B-42D6-8C4A-25020D5824D3}"/>
              </a:ext>
            </a:extLst>
          </p:cNvPr>
          <p:cNvPicPr>
            <a:picLocks noChangeAspect="1"/>
          </p:cNvPicPr>
          <p:nvPr/>
        </p:nvPicPr>
        <p:blipFill>
          <a:blip r:embed="rId4"/>
          <a:stretch>
            <a:fillRect/>
          </a:stretch>
        </p:blipFill>
        <p:spPr>
          <a:xfrm>
            <a:off x="5103812" y="381000"/>
            <a:ext cx="4972050" cy="6305550"/>
          </a:xfrm>
          <a:prstGeom prst="rect">
            <a:avLst/>
          </a:prstGeom>
          <a:ln>
            <a:solidFill>
              <a:schemeClr val="accent1"/>
            </a:solidFill>
          </a:ln>
        </p:spPr>
      </p:pic>
    </p:spTree>
    <p:extLst>
      <p:ext uri="{BB962C8B-B14F-4D97-AF65-F5344CB8AC3E}">
        <p14:creationId xmlns:p14="http://schemas.microsoft.com/office/powerpoint/2010/main" val="410468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DSE </a:t>
            </a:r>
            <a:r>
              <a:rPr lang="en-US" sz="6600" dirty="0"/>
              <a:t>203</a:t>
            </a:r>
          </a:p>
        </p:txBody>
      </p:sp>
      <p:sp>
        <p:nvSpPr>
          <p:cNvPr id="3" name="Subtitle 2"/>
          <p:cNvSpPr>
            <a:spLocks noGrp="1"/>
          </p:cNvSpPr>
          <p:nvPr>
            <p:ph type="subTitle" idx="1"/>
          </p:nvPr>
        </p:nvSpPr>
        <p:spPr/>
        <p:txBody>
          <a:bodyPr/>
          <a:lstStyle/>
          <a:p>
            <a:r>
              <a:rPr lang="en-US" dirty="0"/>
              <a:t>Day </a:t>
            </a:r>
            <a:r>
              <a:rPr lang="bn-IN" sz="2800" dirty="0"/>
              <a:t>1</a:t>
            </a:r>
            <a:r>
              <a:rPr lang="en-US" dirty="0"/>
              <a:t>: MODELS AND TASKS OF DATA INTEGRATION</a:t>
            </a:r>
          </a:p>
        </p:txBody>
      </p:sp>
    </p:spTree>
    <p:extLst>
      <p:ext uri="{BB962C8B-B14F-4D97-AF65-F5344CB8AC3E}">
        <p14:creationId xmlns:p14="http://schemas.microsoft.com/office/powerpoint/2010/main" val="181383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Integration Architecture </a:t>
            </a:r>
            <a:r>
              <a:rPr lang="en-US"/>
              <a:t>– Design Axes</a:t>
            </a:r>
            <a:endParaRPr lang="en-US" dirty="0"/>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2208212" y="1803400"/>
            <a:ext cx="7629525" cy="4524837"/>
          </a:xfrm>
          <a:prstGeom prst="rect">
            <a:avLst/>
          </a:prstGeom>
          <a:ln>
            <a:solidFill>
              <a:schemeClr val="accent1"/>
            </a:solidFill>
          </a:ln>
        </p:spPr>
      </p:pic>
    </p:spTree>
    <p:extLst>
      <p:ext uri="{BB962C8B-B14F-4D97-AF65-F5344CB8AC3E}">
        <p14:creationId xmlns:p14="http://schemas.microsoft.com/office/powerpoint/2010/main" val="228782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Materialized vs. Virtual</a:t>
            </a:r>
          </a:p>
        </p:txBody>
      </p:sp>
      <p:sp>
        <p:nvSpPr>
          <p:cNvPr id="3" name="Content Placeholder 2"/>
          <p:cNvSpPr>
            <a:spLocks noGrp="1"/>
          </p:cNvSpPr>
          <p:nvPr>
            <p:ph idx="1"/>
          </p:nvPr>
        </p:nvSpPr>
        <p:spPr>
          <a:xfrm>
            <a:off x="1141412" y="1803400"/>
            <a:ext cx="9751060" cy="4267200"/>
          </a:xfrm>
        </p:spPr>
        <p:txBody>
          <a:bodyPr/>
          <a:lstStyle/>
          <a:p>
            <a:r>
              <a:rPr lang="en-US"/>
              <a:t>Materialized Data Integration</a:t>
            </a:r>
          </a:p>
          <a:p>
            <a:pPr lvl="1"/>
            <a:r>
              <a:rPr lang="en-US"/>
              <a:t>Multiple sources</a:t>
            </a:r>
          </a:p>
          <a:p>
            <a:pPr lvl="1"/>
            <a:r>
              <a:rPr lang="en-US"/>
              <a:t>Data transformed to conform to a unified schema</a:t>
            </a:r>
          </a:p>
          <a:p>
            <a:pPr lvl="1"/>
            <a:r>
              <a:rPr lang="en-US"/>
              <a:t>The unified view of data is stored</a:t>
            </a:r>
          </a:p>
          <a:p>
            <a:pPr lvl="1"/>
            <a:r>
              <a:rPr lang="en-US"/>
              <a:t>Example: a data warehouse </a:t>
            </a:r>
          </a:p>
          <a:p>
            <a:r>
              <a:rPr lang="en-US"/>
              <a:t>Virtual Data Integration </a:t>
            </a:r>
          </a:p>
          <a:p>
            <a:pPr lvl="1"/>
            <a:r>
              <a:rPr lang="en-US"/>
              <a:t>The unified view is virtual</a:t>
            </a:r>
          </a:p>
          <a:p>
            <a:pPr lvl="1"/>
            <a:r>
              <a:rPr lang="en-US"/>
              <a:t>Data resides only at sources</a:t>
            </a:r>
          </a:p>
          <a:p>
            <a:pPr lvl="2"/>
            <a:r>
              <a:rPr lang="en-US"/>
              <a:t>Global schema, source schema, mapping between them </a:t>
            </a:r>
          </a:p>
          <a:p>
            <a:pPr lvl="1"/>
            <a:r>
              <a:rPr lang="en-US"/>
              <a:t>User queries are reformulated</a:t>
            </a:r>
          </a:p>
        </p:txBody>
      </p:sp>
      <p:sp>
        <p:nvSpPr>
          <p:cNvPr id="4" name="Right Brace 3"/>
          <p:cNvSpPr/>
          <p:nvPr/>
        </p:nvSpPr>
        <p:spPr>
          <a:xfrm>
            <a:off x="7542212" y="1828800"/>
            <a:ext cx="304800" cy="4267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8151812" y="3639234"/>
            <a:ext cx="2908380" cy="646331"/>
          </a:xfrm>
          <a:prstGeom prst="rect">
            <a:avLst/>
          </a:prstGeom>
          <a:noFill/>
        </p:spPr>
        <p:txBody>
          <a:bodyPr wrap="square" rtlCol="0">
            <a:spAutoFit/>
          </a:bodyPr>
          <a:lstStyle/>
          <a:p>
            <a:r>
              <a:rPr lang="en-US"/>
              <a:t>What are the advantages and disadvantages of each?</a:t>
            </a:r>
          </a:p>
        </p:txBody>
      </p:sp>
    </p:spTree>
    <p:extLst>
      <p:ext uri="{BB962C8B-B14F-4D97-AF65-F5344CB8AC3E}">
        <p14:creationId xmlns:p14="http://schemas.microsoft.com/office/powerpoint/2010/main" val="225938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Centralized vs. Distributed </a:t>
            </a:r>
          </a:p>
        </p:txBody>
      </p:sp>
      <p:sp>
        <p:nvSpPr>
          <p:cNvPr id="3" name="Content Placeholder 2"/>
          <p:cNvSpPr>
            <a:spLocks noGrp="1"/>
          </p:cNvSpPr>
          <p:nvPr>
            <p:ph idx="1"/>
          </p:nvPr>
        </p:nvSpPr>
        <p:spPr>
          <a:xfrm>
            <a:off x="1218883" y="1803400"/>
            <a:ext cx="8075929" cy="4521200"/>
          </a:xfrm>
        </p:spPr>
        <p:txBody>
          <a:bodyPr>
            <a:normAutofit fontScale="92500" lnSpcReduction="10000"/>
          </a:bodyPr>
          <a:lstStyle/>
          <a:p>
            <a:r>
              <a:rPr lang="en-US"/>
              <a:t>Centralized</a:t>
            </a:r>
          </a:p>
          <a:p>
            <a:pPr lvl="1"/>
            <a:r>
              <a:rPr lang="en-US"/>
              <a:t>The data may reside in the same location (materialized) or different locations (virtual)</a:t>
            </a:r>
          </a:p>
          <a:p>
            <a:pPr lvl="1"/>
            <a:r>
              <a:rPr lang="en-US"/>
              <a:t>The integrated schema is defined centrally</a:t>
            </a:r>
          </a:p>
          <a:p>
            <a:pPr lvl="1"/>
            <a:r>
              <a:rPr lang="en-US"/>
              <a:t>Queries and results are communicated through a central control</a:t>
            </a:r>
          </a:p>
          <a:p>
            <a:pPr lvl="1"/>
            <a:r>
              <a:rPr lang="en-US"/>
              <a:t>Query planning and execution are performed through the central control</a:t>
            </a:r>
          </a:p>
          <a:p>
            <a:r>
              <a:rPr lang="en-US"/>
              <a:t>Distributed</a:t>
            </a:r>
          </a:p>
          <a:p>
            <a:pPr lvl="1"/>
            <a:r>
              <a:rPr lang="en-US"/>
              <a:t>Multiple networked computers connected in some topology</a:t>
            </a:r>
          </a:p>
          <a:p>
            <a:pPr lvl="1"/>
            <a:r>
              <a:rPr lang="en-US"/>
              <a:t>Each machine has its own local schema and a summary of its neighbors’ schemata</a:t>
            </a:r>
          </a:p>
          <a:p>
            <a:pPr lvl="1"/>
            <a:r>
              <a:rPr lang="en-US"/>
              <a:t>Queries can be submitted to any machine</a:t>
            </a:r>
          </a:p>
          <a:p>
            <a:pPr lvl="1"/>
            <a:r>
              <a:rPr lang="en-US"/>
              <a:t>Queries are executed by performing local evaluation and passing partial results</a:t>
            </a:r>
          </a:p>
          <a:p>
            <a:pPr lvl="1"/>
            <a:endParaRPr lang="en-US"/>
          </a:p>
        </p:txBody>
      </p:sp>
      <p:sp>
        <p:nvSpPr>
          <p:cNvPr id="4" name="Right Brace 3"/>
          <p:cNvSpPr/>
          <p:nvPr/>
        </p:nvSpPr>
        <p:spPr>
          <a:xfrm>
            <a:off x="8901032" y="1828800"/>
            <a:ext cx="304800" cy="4267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9294812" y="3500735"/>
            <a:ext cx="2451180" cy="923330"/>
          </a:xfrm>
          <a:prstGeom prst="rect">
            <a:avLst/>
          </a:prstGeom>
          <a:noFill/>
        </p:spPr>
        <p:txBody>
          <a:bodyPr wrap="square" rtlCol="0">
            <a:spAutoFit/>
          </a:bodyPr>
          <a:lstStyle/>
          <a:p>
            <a:r>
              <a:rPr lang="en-US"/>
              <a:t>What are the advantages and disadvantages of each?</a:t>
            </a:r>
          </a:p>
        </p:txBody>
      </p:sp>
    </p:spTree>
    <p:extLst>
      <p:ext uri="{BB962C8B-B14F-4D97-AF65-F5344CB8AC3E}">
        <p14:creationId xmlns:p14="http://schemas.microsoft.com/office/powerpoint/2010/main" val="388813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Exchange – not exactly integration</a:t>
            </a:r>
          </a:p>
        </p:txBody>
      </p:sp>
      <p:sp>
        <p:nvSpPr>
          <p:cNvPr id="3" name="Content Placeholder 2"/>
          <p:cNvSpPr>
            <a:spLocks noGrp="1"/>
          </p:cNvSpPr>
          <p:nvPr>
            <p:ph idx="1"/>
          </p:nvPr>
        </p:nvSpPr>
        <p:spPr/>
        <p:txBody>
          <a:bodyPr/>
          <a:lstStyle/>
          <a:p>
            <a:r>
              <a:rPr lang="en-US"/>
              <a:t>2 parties – source and target</a:t>
            </a:r>
          </a:p>
          <a:p>
            <a:r>
              <a:rPr lang="en-US"/>
              <a:t>Goal</a:t>
            </a:r>
          </a:p>
          <a:p>
            <a:pPr lvl="1"/>
            <a:r>
              <a:rPr lang="en-US"/>
              <a:t>Materializing an instance </a:t>
            </a:r>
            <a:r>
              <a:rPr lang="en-US" i="1"/>
              <a:t>that adheres to a target schema</a:t>
            </a:r>
            <a:r>
              <a:rPr lang="en-US"/>
              <a:t>, given an instance of a source schema and a specification of the relationships between the source schema and the target schema</a:t>
            </a:r>
          </a:p>
          <a:p>
            <a:pPr lvl="2"/>
            <a:r>
              <a:rPr lang="en-US"/>
              <a:t>Relationships expressed as constraints between the source and the target and further constrainst on the target schema</a:t>
            </a:r>
          </a:p>
          <a:p>
            <a:pPr lvl="1"/>
            <a:r>
              <a:rPr lang="en-US"/>
              <a:t>Main focus – actually materializing a target instance that reflects the source data as accurately as possible</a:t>
            </a:r>
          </a:p>
          <a:p>
            <a:r>
              <a:rPr lang="en-US"/>
              <a:t>Challenge</a:t>
            </a:r>
          </a:p>
          <a:p>
            <a:pPr lvl="1"/>
            <a:r>
              <a:rPr lang="en-US"/>
              <a:t>The relationship between the source and the target is undesrspecified</a:t>
            </a:r>
          </a:p>
          <a:p>
            <a:pPr lvl="1"/>
            <a:endParaRPr lang="en-US"/>
          </a:p>
        </p:txBody>
      </p:sp>
    </p:spTree>
    <p:extLst>
      <p:ext uri="{BB962C8B-B14F-4D97-AF65-F5344CB8AC3E}">
        <p14:creationId xmlns:p14="http://schemas.microsoft.com/office/powerpoint/2010/main" val="2109049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Description</a:t>
            </a:r>
          </a:p>
        </p:txBody>
      </p:sp>
      <p:sp>
        <p:nvSpPr>
          <p:cNvPr id="3" name="Content Placeholder 2"/>
          <p:cNvSpPr>
            <a:spLocks noGrp="1"/>
          </p:cNvSpPr>
          <p:nvPr>
            <p:ph idx="1"/>
          </p:nvPr>
        </p:nvSpPr>
        <p:spPr>
          <a:xfrm>
            <a:off x="1218883" y="1803400"/>
            <a:ext cx="9751060" cy="4597400"/>
          </a:xfrm>
        </p:spPr>
        <p:txBody>
          <a:bodyPr>
            <a:normAutofit lnSpcReduction="10000"/>
          </a:bodyPr>
          <a:lstStyle/>
          <a:p>
            <a:r>
              <a:rPr lang="en-US" dirty="0"/>
              <a:t>Catalog of sources and their capabilities</a:t>
            </a:r>
          </a:p>
          <a:p>
            <a:pPr lvl="1"/>
            <a:r>
              <a:rPr lang="en-US" dirty="0"/>
              <a:t>Schema if available</a:t>
            </a:r>
          </a:p>
          <a:p>
            <a:pPr lvl="2"/>
            <a:r>
              <a:rPr lang="en-US" dirty="0"/>
              <a:t>Export schema, views, …</a:t>
            </a:r>
          </a:p>
          <a:p>
            <a:pPr lvl="2"/>
            <a:r>
              <a:rPr lang="en-US" dirty="0"/>
              <a:t>Data description</a:t>
            </a:r>
          </a:p>
          <a:p>
            <a:pPr lvl="3"/>
            <a:r>
              <a:rPr lang="en-US" dirty="0"/>
              <a:t>Data types</a:t>
            </a:r>
          </a:p>
          <a:p>
            <a:pPr lvl="3"/>
            <a:r>
              <a:rPr lang="en-US" dirty="0"/>
              <a:t>Complex structures</a:t>
            </a:r>
          </a:p>
          <a:p>
            <a:pPr lvl="2"/>
            <a:r>
              <a:rPr lang="en-US" dirty="0"/>
              <a:t>Constraints that apply</a:t>
            </a:r>
          </a:p>
          <a:p>
            <a:pPr lvl="1"/>
            <a:r>
              <a:rPr lang="en-US" dirty="0"/>
              <a:t>Access methods</a:t>
            </a:r>
          </a:p>
          <a:p>
            <a:pPr lvl="2"/>
            <a:r>
              <a:rPr lang="en-US" dirty="0"/>
              <a:t>Can be modeled as schemas</a:t>
            </a:r>
          </a:p>
          <a:p>
            <a:pPr lvl="2"/>
            <a:r>
              <a:rPr lang="en-US" dirty="0"/>
              <a:t>Invocation specification</a:t>
            </a:r>
          </a:p>
          <a:p>
            <a:pPr lvl="2"/>
            <a:r>
              <a:rPr lang="en-US" dirty="0"/>
              <a:t>Calling restrictions, update rates</a:t>
            </a:r>
          </a:p>
          <a:p>
            <a:pPr lvl="1"/>
            <a:r>
              <a:rPr lang="en-US" dirty="0"/>
              <a:t>Auxiliary Information</a:t>
            </a:r>
          </a:p>
          <a:p>
            <a:pPr lvl="2"/>
            <a:r>
              <a:rPr lang="en-US" dirty="0"/>
              <a:t>Rough estimate of data size</a:t>
            </a:r>
          </a:p>
          <a:p>
            <a:pPr lvl="2"/>
            <a:r>
              <a:rPr lang="en-US" dirty="0"/>
              <a:t>Location, availability parameters, communication delays, reliability</a:t>
            </a:r>
          </a:p>
        </p:txBody>
      </p:sp>
    </p:spTree>
    <p:extLst>
      <p:ext uri="{BB962C8B-B14F-4D97-AF65-F5344CB8AC3E}">
        <p14:creationId xmlns:p14="http://schemas.microsoft.com/office/powerpoint/2010/main" val="3040898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Matching</a:t>
            </a:r>
          </a:p>
        </p:txBody>
      </p:sp>
      <p:sp>
        <p:nvSpPr>
          <p:cNvPr id="3" name="Content Placeholder 2"/>
          <p:cNvSpPr>
            <a:spLocks noGrp="1"/>
          </p:cNvSpPr>
          <p:nvPr>
            <p:ph idx="1"/>
          </p:nvPr>
        </p:nvSpPr>
        <p:spPr/>
        <p:txBody>
          <a:bodyPr>
            <a:normAutofit fontScale="92500" lnSpcReduction="10000"/>
          </a:bodyPr>
          <a:lstStyle/>
          <a:p>
            <a:r>
              <a:rPr lang="en-US" dirty="0"/>
              <a:t>What needs to match?</a:t>
            </a:r>
          </a:p>
          <a:p>
            <a:pPr lvl="1"/>
            <a:r>
              <a:rPr lang="en-US" dirty="0"/>
              <a:t>Elements of the target schema with elements of source schemata</a:t>
            </a:r>
          </a:p>
          <a:p>
            <a:pPr lvl="2"/>
            <a:r>
              <a:rPr lang="en-US" dirty="0"/>
              <a:t>How to construct a “value” in the target element as a function of corresponding values in the source elements</a:t>
            </a:r>
          </a:p>
          <a:p>
            <a:r>
              <a:rPr lang="en-US" dirty="0"/>
              <a:t>Schema matching</a:t>
            </a:r>
          </a:p>
          <a:p>
            <a:pPr lvl="2"/>
            <a:r>
              <a:rPr lang="en-US" dirty="0"/>
              <a:t>Defining the exact correspondence between elements of the source schemata and the value of a target schema element</a:t>
            </a:r>
          </a:p>
          <a:p>
            <a:r>
              <a:rPr lang="en-US" dirty="0"/>
              <a:t>Schema mapping</a:t>
            </a:r>
          </a:p>
          <a:p>
            <a:pPr lvl="2"/>
            <a:r>
              <a:rPr lang="en-US" dirty="0"/>
              <a:t>Rules for construction of the target tuples</a:t>
            </a:r>
          </a:p>
          <a:p>
            <a:r>
              <a:rPr lang="en-US" dirty="0"/>
              <a:t>Data Matching</a:t>
            </a:r>
          </a:p>
          <a:p>
            <a:pPr lvl="1"/>
            <a:r>
              <a:rPr lang="en-US" dirty="0"/>
              <a:t>Value matching </a:t>
            </a:r>
          </a:p>
          <a:p>
            <a:pPr lvl="1"/>
            <a:r>
              <a:rPr lang="en-US" dirty="0"/>
              <a:t>“Record” matching</a:t>
            </a:r>
          </a:p>
        </p:txBody>
      </p:sp>
    </p:spTree>
    <p:extLst>
      <p:ext uri="{BB962C8B-B14F-4D97-AF65-F5344CB8AC3E}">
        <p14:creationId xmlns:p14="http://schemas.microsoft.com/office/powerpoint/2010/main" val="4038551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3" name="Content Placeholder 2"/>
          <p:cNvSpPr>
            <a:spLocks noGrp="1"/>
          </p:cNvSpPr>
          <p:nvPr>
            <p:ph idx="1"/>
          </p:nvPr>
        </p:nvSpPr>
        <p:spPr/>
        <p:txBody>
          <a:bodyPr>
            <a:normAutofit fontScale="92500" lnSpcReduction="10000"/>
          </a:bodyPr>
          <a:lstStyle/>
          <a:p>
            <a:r>
              <a:rPr lang="en-US" dirty="0"/>
              <a:t>For any given source can the data be used “as is” for integration?</a:t>
            </a:r>
          </a:p>
          <a:p>
            <a:r>
              <a:rPr lang="en-US" dirty="0"/>
              <a:t>Does it need reformatting?</a:t>
            </a:r>
          </a:p>
          <a:p>
            <a:r>
              <a:rPr lang="en-US" dirty="0"/>
              <a:t>Does it need restructuring?</a:t>
            </a:r>
          </a:p>
          <a:p>
            <a:r>
              <a:rPr lang="en-US" dirty="0"/>
              <a:t>Does it need discarding “noise data”?</a:t>
            </a:r>
          </a:p>
          <a:p>
            <a:r>
              <a:rPr lang="en-US" dirty="0"/>
              <a:t>Do we need all the data that is provided by the source?</a:t>
            </a:r>
          </a:p>
          <a:p>
            <a:r>
              <a:rPr lang="en-US" dirty="0"/>
              <a:t>Do we need to transform/wrap/translate the data from its current state to an integration-ready state?</a:t>
            </a:r>
          </a:p>
          <a:p>
            <a:r>
              <a:rPr lang="en-US" dirty="0"/>
              <a:t>Are the transformation rules completely known?</a:t>
            </a:r>
          </a:p>
          <a:p>
            <a:r>
              <a:rPr lang="en-US" dirty="0"/>
              <a:t>Is human validation needed for the data or the data transformation?</a:t>
            </a:r>
          </a:p>
        </p:txBody>
      </p:sp>
    </p:spTree>
    <p:extLst>
      <p:ext uri="{BB962C8B-B14F-4D97-AF65-F5344CB8AC3E}">
        <p14:creationId xmlns:p14="http://schemas.microsoft.com/office/powerpoint/2010/main" val="38776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Transformation</a:t>
            </a:r>
          </a:p>
        </p:txBody>
      </p:sp>
      <p:sp>
        <p:nvSpPr>
          <p:cNvPr id="3" name="Content Placeholder 2"/>
          <p:cNvSpPr>
            <a:spLocks noGrp="1"/>
          </p:cNvSpPr>
          <p:nvPr>
            <p:ph idx="1"/>
          </p:nvPr>
        </p:nvSpPr>
        <p:spPr/>
        <p:txBody>
          <a:bodyPr/>
          <a:lstStyle/>
          <a:p>
            <a:r>
              <a:rPr lang="en-US" dirty="0"/>
              <a:t>Stems from the semantic incongruity problem</a:t>
            </a:r>
          </a:p>
          <a:p>
            <a:r>
              <a:rPr lang="en-US" dirty="0"/>
              <a:t>Structural types vs. semantic types</a:t>
            </a:r>
          </a:p>
          <a:p>
            <a:pPr lvl="1"/>
            <a:r>
              <a:rPr lang="en-US" dirty="0"/>
              <a:t>Integer (with non-negative constraint) vs. age</a:t>
            </a:r>
            <a:endParaRPr lang="en-US" dirty="0">
              <a:cs typeface="Arial" panose="020B0604020202020204" pitchFamily="34" charset="0"/>
            </a:endParaRPr>
          </a:p>
          <a:p>
            <a:r>
              <a:rPr lang="en-US" dirty="0">
                <a:cs typeface="Arial" panose="020B0604020202020204" pitchFamily="34" charset="0"/>
              </a:rPr>
              <a:t>Transformations</a:t>
            </a:r>
          </a:p>
          <a:p>
            <a:pPr lvl="1"/>
            <a:r>
              <a:rPr lang="en-US" dirty="0">
                <a:cs typeface="Arial" panose="020B0604020202020204" pitchFamily="34" charset="0"/>
              </a:rPr>
              <a:t>Functions that convert structures (and values) but maintain semantic type</a:t>
            </a:r>
          </a:p>
          <a:p>
            <a:pPr lvl="1"/>
            <a:r>
              <a:rPr lang="en-US" dirty="0">
                <a:cs typeface="Arial" panose="020B0604020202020204" pitchFamily="34" charset="0"/>
              </a:rPr>
              <a:t>Unit conversions</a:t>
            </a:r>
          </a:p>
          <a:p>
            <a:pPr lvl="1"/>
            <a:r>
              <a:rPr lang="en-US" dirty="0"/>
              <a:t>Numerical manipulations</a:t>
            </a:r>
          </a:p>
          <a:p>
            <a:r>
              <a:rPr lang="en-US" dirty="0"/>
              <a:t>Implementation through UDFs (User Defined Functions) in an </a:t>
            </a:r>
            <a:r>
              <a:rPr lang="en-US"/>
              <a:t>SQL setting</a:t>
            </a:r>
            <a:endParaRPr lang="en-US" dirty="0"/>
          </a:p>
        </p:txBody>
      </p:sp>
    </p:spTree>
    <p:extLst>
      <p:ext uri="{BB962C8B-B14F-4D97-AF65-F5344CB8AC3E}">
        <p14:creationId xmlns:p14="http://schemas.microsoft.com/office/powerpoint/2010/main" val="360305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“Job”</a:t>
            </a:r>
          </a:p>
        </p:txBody>
      </p:sp>
      <p:sp>
        <p:nvSpPr>
          <p:cNvPr id="3" name="Content Placeholder 2"/>
          <p:cNvSpPr>
            <a:spLocks noGrp="1"/>
          </p:cNvSpPr>
          <p:nvPr>
            <p:ph idx="1"/>
          </p:nvPr>
        </p:nvSpPr>
        <p:spPr/>
        <p:txBody>
          <a:bodyPr>
            <a:normAutofit lnSpcReduction="10000"/>
          </a:bodyPr>
          <a:lstStyle/>
          <a:p>
            <a:r>
              <a:rPr lang="en-US" dirty="0"/>
              <a:t>Develop a proof-of-concept system</a:t>
            </a:r>
          </a:p>
          <a:p>
            <a:r>
              <a:rPr lang="en-US" dirty="0"/>
              <a:t>Use a small set of data given by the customer</a:t>
            </a:r>
          </a:p>
          <a:p>
            <a:pPr lvl="1"/>
            <a:r>
              <a:rPr lang="en-US" dirty="0"/>
              <a:t>Order pattern</a:t>
            </a:r>
          </a:p>
          <a:p>
            <a:r>
              <a:rPr lang="en-US" dirty="0"/>
              <a:t>Supplement with all additional data needed</a:t>
            </a:r>
          </a:p>
          <a:p>
            <a:pPr lvl="1"/>
            <a:r>
              <a:rPr lang="en-US" dirty="0"/>
              <a:t>Customer reviews on items</a:t>
            </a:r>
          </a:p>
          <a:p>
            <a:pPr lvl="1"/>
            <a:r>
              <a:rPr lang="en-US" dirty="0"/>
              <a:t>Customer reviews on store</a:t>
            </a:r>
          </a:p>
          <a:p>
            <a:pPr lvl="1"/>
            <a:r>
              <a:rPr lang="en-US" dirty="0"/>
              <a:t>Product classification</a:t>
            </a:r>
          </a:p>
          <a:p>
            <a:pPr lvl="1"/>
            <a:r>
              <a:rPr lang="en-US" dirty="0"/>
              <a:t>Customer social network information?</a:t>
            </a:r>
          </a:p>
          <a:p>
            <a:r>
              <a:rPr lang="en-US" dirty="0"/>
              <a:t>Scalable design</a:t>
            </a:r>
          </a:p>
          <a:p>
            <a:r>
              <a:rPr lang="en-US" dirty="0"/>
              <a:t>Show a few sample analytical tasks that can be performed</a:t>
            </a:r>
          </a:p>
          <a:p>
            <a:endParaRPr lang="en-US" dirty="0"/>
          </a:p>
        </p:txBody>
      </p:sp>
    </p:spTree>
    <p:extLst>
      <p:ext uri="{BB962C8B-B14F-4D97-AF65-F5344CB8AC3E}">
        <p14:creationId xmlns:p14="http://schemas.microsoft.com/office/powerpoint/2010/main" val="401919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Manipulation</a:t>
            </a:r>
          </a:p>
        </p:txBody>
      </p:sp>
      <p:sp>
        <p:nvSpPr>
          <p:cNvPr id="3" name="Content Placeholder 2"/>
          <p:cNvSpPr>
            <a:spLocks noGrp="1"/>
          </p:cNvSpPr>
          <p:nvPr>
            <p:ph idx="1"/>
          </p:nvPr>
        </p:nvSpPr>
        <p:spPr/>
        <p:txBody>
          <a:bodyPr/>
          <a:lstStyle/>
          <a:p>
            <a:r>
              <a:rPr lang="en-US" dirty="0"/>
              <a:t>The data sources to be integrated can come from different data models</a:t>
            </a:r>
          </a:p>
          <a:p>
            <a:r>
              <a:rPr lang="en-US" dirty="0"/>
              <a:t>Often different data models are transformed into a common model</a:t>
            </a:r>
          </a:p>
          <a:p>
            <a:r>
              <a:rPr lang="en-US" dirty="0"/>
              <a:t>Are there a set of operations for model transformation?</a:t>
            </a:r>
          </a:p>
          <a:p>
            <a:r>
              <a:rPr lang="en-US" dirty="0"/>
              <a:t>Are there ways to perform these model transformations automatically?</a:t>
            </a:r>
          </a:p>
          <a:p>
            <a:endParaRPr lang="en-US" dirty="0"/>
          </a:p>
        </p:txBody>
      </p:sp>
    </p:spTree>
    <p:extLst>
      <p:ext uri="{BB962C8B-B14F-4D97-AF65-F5344CB8AC3E}">
        <p14:creationId xmlns:p14="http://schemas.microsoft.com/office/powerpoint/2010/main" val="419893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Planning and Evaluation</a:t>
            </a:r>
          </a:p>
        </p:txBody>
      </p:sp>
      <p:sp>
        <p:nvSpPr>
          <p:cNvPr id="3" name="Content Placeholder 2"/>
          <p:cNvSpPr>
            <a:spLocks noGrp="1"/>
          </p:cNvSpPr>
          <p:nvPr>
            <p:ph idx="1"/>
          </p:nvPr>
        </p:nvSpPr>
        <p:spPr/>
        <p:txBody>
          <a:bodyPr/>
          <a:lstStyle/>
          <a:p>
            <a:r>
              <a:rPr lang="en-US" dirty="0"/>
              <a:t>The user asks a query to the integrated schema</a:t>
            </a:r>
          </a:p>
          <a:p>
            <a:r>
              <a:rPr lang="en-US" dirty="0"/>
              <a:t>Which sources should be used for this query?</a:t>
            </a:r>
          </a:p>
          <a:p>
            <a:pPr lvl="1"/>
            <a:r>
              <a:rPr lang="en-US" dirty="0"/>
              <a:t>The source selection problem</a:t>
            </a:r>
          </a:p>
          <a:p>
            <a:r>
              <a:rPr lang="en-US" dirty="0"/>
              <a:t>How does the query get reformulated to smaller, component queries that would be evaluated by each source?</a:t>
            </a:r>
          </a:p>
          <a:p>
            <a:pPr lvl="1"/>
            <a:r>
              <a:rPr lang="en-US" dirty="0"/>
              <a:t>The query reformulation problem</a:t>
            </a:r>
          </a:p>
          <a:p>
            <a:r>
              <a:rPr lang="en-US" dirty="0"/>
              <a:t>Where does the query execute?</a:t>
            </a:r>
          </a:p>
          <a:p>
            <a:pPr lvl="1"/>
            <a:r>
              <a:rPr lang="en-US" dirty="0"/>
              <a:t>Different answers depending on the integration architecture</a:t>
            </a:r>
          </a:p>
          <a:p>
            <a:r>
              <a:rPr lang="en-US" dirty="0"/>
              <a:t>What happens when data sources are to be accessed over the Internet?</a:t>
            </a:r>
          </a:p>
        </p:txBody>
      </p:sp>
    </p:spTree>
    <p:extLst>
      <p:ext uri="{BB962C8B-B14F-4D97-AF65-F5344CB8AC3E}">
        <p14:creationId xmlns:p14="http://schemas.microsoft.com/office/powerpoint/2010/main" val="186828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Reformulation</a:t>
            </a:r>
          </a:p>
        </p:txBody>
      </p:sp>
      <p:sp>
        <p:nvSpPr>
          <p:cNvPr id="3" name="Content Placeholder 2"/>
          <p:cNvSpPr>
            <a:spLocks noGrp="1"/>
          </p:cNvSpPr>
          <p:nvPr>
            <p:ph idx="1"/>
          </p:nvPr>
        </p:nvSpPr>
        <p:spPr/>
        <p:txBody>
          <a:bodyPr/>
          <a:lstStyle/>
          <a:p>
            <a:r>
              <a:rPr lang="en-US" dirty="0"/>
              <a:t>The problem</a:t>
            </a:r>
          </a:p>
          <a:p>
            <a:pPr lvl="1"/>
            <a:r>
              <a:rPr lang="en-US" dirty="0"/>
              <a:t>Given </a:t>
            </a:r>
          </a:p>
          <a:p>
            <a:pPr lvl="2"/>
            <a:r>
              <a:rPr lang="en-US" dirty="0"/>
              <a:t>A query against a target schema</a:t>
            </a:r>
          </a:p>
          <a:p>
            <a:pPr lvl="2"/>
            <a:r>
              <a:rPr lang="en-US" dirty="0"/>
              <a:t>Source descriptions</a:t>
            </a:r>
          </a:p>
          <a:p>
            <a:pPr lvl="2"/>
            <a:r>
              <a:rPr lang="en-US" dirty="0"/>
              <a:t>Mapping information</a:t>
            </a:r>
          </a:p>
          <a:p>
            <a:pPr lvl="1"/>
            <a:r>
              <a:rPr lang="en-US" dirty="0"/>
              <a:t>Rewrite new queries against the sources</a:t>
            </a:r>
          </a:p>
          <a:p>
            <a:pPr lvl="1"/>
            <a:r>
              <a:rPr lang="en-US" dirty="0"/>
              <a:t>We will sometimes use a logical language to describe queries</a:t>
            </a:r>
          </a:p>
        </p:txBody>
      </p:sp>
    </p:spTree>
    <p:extLst>
      <p:ext uri="{BB962C8B-B14F-4D97-AF65-F5344CB8AC3E}">
        <p14:creationId xmlns:p14="http://schemas.microsoft.com/office/powerpoint/2010/main" val="282301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Aggregation</a:t>
            </a:r>
          </a:p>
        </p:txBody>
      </p:sp>
      <p:sp>
        <p:nvSpPr>
          <p:cNvPr id="3" name="Content Placeholder 2"/>
          <p:cNvSpPr>
            <a:spLocks noGrp="1"/>
          </p:cNvSpPr>
          <p:nvPr>
            <p:ph idx="1"/>
          </p:nvPr>
        </p:nvSpPr>
        <p:spPr/>
        <p:txBody>
          <a:bodyPr/>
          <a:lstStyle/>
          <a:p>
            <a:r>
              <a:rPr lang="en-US" dirty="0"/>
              <a:t>Special case of data integration – vertical integration	</a:t>
            </a:r>
          </a:p>
          <a:p>
            <a:r>
              <a:rPr lang="en-US" dirty="0"/>
              <a:t>The schema of each source is identical</a:t>
            </a:r>
          </a:p>
          <a:p>
            <a:pPr lvl="1"/>
            <a:r>
              <a:rPr lang="en-US" dirty="0"/>
              <a:t>Virtual bookstore integrating other stores for regular books, textbooks and antique books</a:t>
            </a:r>
          </a:p>
          <a:p>
            <a:r>
              <a:rPr lang="en-US" dirty="0"/>
              <a:t>The sources may have overlapping content</a:t>
            </a:r>
          </a:p>
          <a:p>
            <a:r>
              <a:rPr lang="en-US" dirty="0"/>
              <a:t>What happens when there are too many sources?</a:t>
            </a:r>
          </a:p>
        </p:txBody>
      </p:sp>
    </p:spTree>
    <p:extLst>
      <p:ext uri="{BB962C8B-B14F-4D97-AF65-F5344CB8AC3E}">
        <p14:creationId xmlns:p14="http://schemas.microsoft.com/office/powerpoint/2010/main" val="15750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Fusion</a:t>
            </a:r>
          </a:p>
        </p:txBody>
      </p:sp>
      <p:sp>
        <p:nvSpPr>
          <p:cNvPr id="3" name="Content Placeholder 2"/>
          <p:cNvSpPr>
            <a:spLocks noGrp="1"/>
          </p:cNvSpPr>
          <p:nvPr>
            <p:ph idx="1"/>
          </p:nvPr>
        </p:nvSpPr>
        <p:spPr/>
        <p:txBody>
          <a:bodyPr/>
          <a:lstStyle/>
          <a:p>
            <a:r>
              <a:rPr lang="en-US" dirty="0"/>
              <a:t>Information sources like the internet often have small fragments of information about an entity</a:t>
            </a:r>
          </a:p>
          <a:p>
            <a:r>
              <a:rPr lang="en-US" dirty="0"/>
              <a:t>These information fragments are heterogeneous, almost never complete and sometimes inaccurate</a:t>
            </a:r>
          </a:p>
          <a:p>
            <a:r>
              <a:rPr lang="en-US" dirty="0"/>
              <a:t>This gives rise to potential conflicts when all data are assimilated into the integration system</a:t>
            </a:r>
          </a:p>
          <a:p>
            <a:r>
              <a:rPr lang="en-US"/>
              <a:t>Data Fusion</a:t>
            </a:r>
          </a:p>
          <a:p>
            <a:pPr lvl="1"/>
            <a:r>
              <a:rPr lang="en-US"/>
              <a:t>Combining </a:t>
            </a:r>
            <a:r>
              <a:rPr lang="en-US" dirty="0"/>
              <a:t>multiple records representing the same real-world object into a single, consistent, and clean representation</a:t>
            </a:r>
          </a:p>
        </p:txBody>
      </p:sp>
    </p:spTree>
    <p:extLst>
      <p:ext uri="{BB962C8B-B14F-4D97-AF65-F5344CB8AC3E}">
        <p14:creationId xmlns:p14="http://schemas.microsoft.com/office/powerpoint/2010/main" val="1200415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DSE </a:t>
            </a:r>
            <a:r>
              <a:rPr lang="en-US" sz="6600" dirty="0"/>
              <a:t>203</a:t>
            </a:r>
          </a:p>
        </p:txBody>
      </p:sp>
      <p:sp>
        <p:nvSpPr>
          <p:cNvPr id="3" name="Subtitle 2"/>
          <p:cNvSpPr>
            <a:spLocks noGrp="1"/>
          </p:cNvSpPr>
          <p:nvPr>
            <p:ph type="subTitle" idx="1"/>
          </p:nvPr>
        </p:nvSpPr>
        <p:spPr/>
        <p:txBody>
          <a:bodyPr/>
          <a:lstStyle/>
          <a:p>
            <a:r>
              <a:rPr lang="en-US" dirty="0"/>
              <a:t>Day </a:t>
            </a:r>
            <a:r>
              <a:rPr lang="bn-IN" sz="2800" dirty="0"/>
              <a:t>1</a:t>
            </a:r>
            <a:r>
              <a:rPr lang="en-US" dirty="0"/>
              <a:t>: PREDICTIVE ANALYTICS through “Data management” glasses</a:t>
            </a:r>
          </a:p>
        </p:txBody>
      </p:sp>
    </p:spTree>
    <p:extLst>
      <p:ext uri="{BB962C8B-B14F-4D97-AF65-F5344CB8AC3E}">
        <p14:creationId xmlns:p14="http://schemas.microsoft.com/office/powerpoint/2010/main" val="406968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31800"/>
            <a:ext cx="8152129" cy="1168400"/>
          </a:xfrm>
        </p:spPr>
        <p:txBody>
          <a:bodyPr/>
          <a:lstStyle/>
          <a:p>
            <a:r>
              <a:rPr lang="en-US" dirty="0"/>
              <a:t>The Process of Analytics – Things to Decide</a:t>
            </a:r>
            <a:br>
              <a:rPr lang="en-US" dirty="0"/>
            </a:br>
            <a:endParaRPr lang="en-US" dirty="0"/>
          </a:p>
        </p:txBody>
      </p:sp>
      <p:pic>
        <p:nvPicPr>
          <p:cNvPr id="5" name="Picture 4"/>
          <p:cNvPicPr>
            <a:picLocks noChangeAspect="1"/>
          </p:cNvPicPr>
          <p:nvPr/>
        </p:nvPicPr>
        <p:blipFill>
          <a:blip r:embed="rId2"/>
          <a:stretch>
            <a:fillRect/>
          </a:stretch>
        </p:blipFill>
        <p:spPr>
          <a:xfrm>
            <a:off x="4264341" y="1160027"/>
            <a:ext cx="4546626" cy="5233737"/>
          </a:xfrm>
          <a:prstGeom prst="rect">
            <a:avLst/>
          </a:prstGeom>
        </p:spPr>
      </p:pic>
      <p:sp>
        <p:nvSpPr>
          <p:cNvPr id="6" name="TextBox 5"/>
          <p:cNvSpPr txBox="1"/>
          <p:nvPr/>
        </p:nvSpPr>
        <p:spPr>
          <a:xfrm>
            <a:off x="1650707" y="1963700"/>
            <a:ext cx="1929106" cy="646331"/>
          </a:xfrm>
          <a:prstGeom prst="rect">
            <a:avLst/>
          </a:prstGeom>
          <a:noFill/>
        </p:spPr>
        <p:txBody>
          <a:bodyPr wrap="square" rtlCol="0">
            <a:spAutoFit/>
          </a:bodyPr>
          <a:lstStyle/>
          <a:p>
            <a:r>
              <a:rPr lang="en-US" dirty="0"/>
              <a:t>What happens if this is very large?</a:t>
            </a:r>
          </a:p>
        </p:txBody>
      </p:sp>
      <p:cxnSp>
        <p:nvCxnSpPr>
          <p:cNvPr id="8" name="Straight Arrow Connector 7"/>
          <p:cNvCxnSpPr>
            <a:stCxn id="6" idx="3"/>
          </p:cNvCxnSpPr>
          <p:nvPr/>
        </p:nvCxnSpPr>
        <p:spPr>
          <a:xfrm flipV="1">
            <a:off x="3579813" y="1640536"/>
            <a:ext cx="1371599" cy="646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91624" y="1583467"/>
            <a:ext cx="2375984" cy="923330"/>
          </a:xfrm>
          <a:prstGeom prst="rect">
            <a:avLst/>
          </a:prstGeom>
          <a:noFill/>
        </p:spPr>
        <p:txBody>
          <a:bodyPr wrap="square" rtlCol="0">
            <a:spAutoFit/>
          </a:bodyPr>
          <a:lstStyle/>
          <a:p>
            <a:r>
              <a:rPr lang="en-US" dirty="0"/>
              <a:t>What happens if this data is more heterogeneous?</a:t>
            </a:r>
          </a:p>
        </p:txBody>
      </p:sp>
      <p:cxnSp>
        <p:nvCxnSpPr>
          <p:cNvPr id="14" name="Straight Arrow Connector 13"/>
          <p:cNvCxnSpPr>
            <a:stCxn id="9" idx="1"/>
          </p:cNvCxnSpPr>
          <p:nvPr/>
        </p:nvCxnSpPr>
        <p:spPr>
          <a:xfrm flipH="1" flipV="1">
            <a:off x="8353770" y="1803401"/>
            <a:ext cx="837854" cy="241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070234" y="3757783"/>
            <a:ext cx="1994984" cy="923330"/>
          </a:xfrm>
          <a:prstGeom prst="rect">
            <a:avLst/>
          </a:prstGeom>
          <a:noFill/>
        </p:spPr>
        <p:txBody>
          <a:bodyPr wrap="square" rtlCol="0">
            <a:spAutoFit/>
          </a:bodyPr>
          <a:lstStyle/>
          <a:p>
            <a:r>
              <a:rPr lang="en-US" dirty="0"/>
              <a:t>What is the structure of this database?</a:t>
            </a:r>
          </a:p>
        </p:txBody>
      </p:sp>
      <p:cxnSp>
        <p:nvCxnSpPr>
          <p:cNvPr id="17" name="Straight Arrow Connector 16"/>
          <p:cNvCxnSpPr>
            <a:stCxn id="15" idx="1"/>
          </p:cNvCxnSpPr>
          <p:nvPr/>
        </p:nvCxnSpPr>
        <p:spPr>
          <a:xfrm flipH="1" flipV="1">
            <a:off x="6780212" y="3937000"/>
            <a:ext cx="2290022" cy="282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42369" y="4175119"/>
            <a:ext cx="1794643" cy="923330"/>
          </a:xfrm>
          <a:prstGeom prst="rect">
            <a:avLst/>
          </a:prstGeom>
          <a:noFill/>
        </p:spPr>
        <p:txBody>
          <a:bodyPr wrap="square" rtlCol="0">
            <a:spAutoFit/>
          </a:bodyPr>
          <a:lstStyle/>
          <a:p>
            <a:r>
              <a:rPr lang="en-US" dirty="0"/>
              <a:t>Can we do (part of) the feature extraction here?</a:t>
            </a:r>
          </a:p>
        </p:txBody>
      </p:sp>
      <p:cxnSp>
        <p:nvCxnSpPr>
          <p:cNvPr id="21" name="Straight Arrow Connector 20"/>
          <p:cNvCxnSpPr>
            <a:stCxn id="18" idx="3"/>
          </p:cNvCxnSpPr>
          <p:nvPr/>
        </p:nvCxnSpPr>
        <p:spPr>
          <a:xfrm flipV="1">
            <a:off x="4037012" y="3937000"/>
            <a:ext cx="1600200" cy="699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771109" y="2688506"/>
            <a:ext cx="2286000" cy="923330"/>
          </a:xfrm>
          <a:prstGeom prst="rect">
            <a:avLst/>
          </a:prstGeom>
          <a:noFill/>
        </p:spPr>
        <p:txBody>
          <a:bodyPr wrap="square" rtlCol="0">
            <a:spAutoFit/>
          </a:bodyPr>
          <a:lstStyle/>
          <a:p>
            <a:r>
              <a:rPr lang="en-US" dirty="0"/>
              <a:t>What does “integration” mean here?</a:t>
            </a:r>
          </a:p>
        </p:txBody>
      </p:sp>
      <p:cxnSp>
        <p:nvCxnSpPr>
          <p:cNvPr id="31" name="Straight Arrow Connector 30"/>
          <p:cNvCxnSpPr>
            <a:stCxn id="27" idx="1"/>
          </p:cNvCxnSpPr>
          <p:nvPr/>
        </p:nvCxnSpPr>
        <p:spPr>
          <a:xfrm flipH="1">
            <a:off x="7847012" y="3150171"/>
            <a:ext cx="924097" cy="278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96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Generic Template for Predictive Analytics</a:t>
            </a:r>
          </a:p>
        </p:txBody>
      </p:sp>
      <p:sp>
        <p:nvSpPr>
          <p:cNvPr id="3" name="Content Placeholder 2"/>
          <p:cNvSpPr>
            <a:spLocks noGrp="1"/>
          </p:cNvSpPr>
          <p:nvPr>
            <p:ph idx="1"/>
          </p:nvPr>
        </p:nvSpPr>
        <p:spPr>
          <a:xfrm>
            <a:off x="1218883" y="1803400"/>
            <a:ext cx="9751060" cy="4673600"/>
          </a:xfrm>
        </p:spPr>
        <p:txBody>
          <a:bodyPr/>
          <a:lstStyle/>
          <a:p>
            <a:r>
              <a:rPr lang="en-US" dirty="0"/>
              <a:t>Demand prediction</a:t>
            </a:r>
          </a:p>
          <a:p>
            <a:pPr lvl="1"/>
            <a:r>
              <a:rPr lang="en-US" sz="2200" dirty="0"/>
              <a:t>Given a commodity product or product category, the history of its past consumption, and other characteristic and exogenous factors</a:t>
            </a:r>
          </a:p>
          <a:p>
            <a:pPr lvl="2"/>
            <a:r>
              <a:rPr lang="en-US" sz="2000" dirty="0"/>
              <a:t>Prepare the data, eliminating unwanted input</a:t>
            </a:r>
          </a:p>
          <a:p>
            <a:pPr lvl="2"/>
            <a:r>
              <a:rPr lang="en-US" sz="2000" dirty="0"/>
              <a:t>Determine features</a:t>
            </a:r>
          </a:p>
          <a:p>
            <a:pPr lvl="2"/>
            <a:r>
              <a:rPr lang="en-US" sz="2000" dirty="0"/>
              <a:t>Identify different consumption patterns (e.g., by season, by customer profile, …)</a:t>
            </a:r>
          </a:p>
          <a:p>
            <a:pPr lvl="2"/>
            <a:r>
              <a:rPr lang="en-US" sz="2000" dirty="0"/>
              <a:t>Select appropriate feature subsets for every consumption pattern</a:t>
            </a:r>
          </a:p>
          <a:p>
            <a:pPr lvl="2"/>
            <a:r>
              <a:rPr lang="en-US" sz="2000" dirty="0"/>
              <a:t>Select the right modeling framework</a:t>
            </a:r>
          </a:p>
          <a:p>
            <a:pPr lvl="2"/>
            <a:r>
              <a:rPr lang="en-US" sz="2000" dirty="0"/>
              <a:t>Perform training and learning</a:t>
            </a:r>
          </a:p>
          <a:p>
            <a:pPr lvl="2"/>
            <a:r>
              <a:rPr lang="en-US" sz="2000" dirty="0"/>
              <a:t>Predict</a:t>
            </a:r>
          </a:p>
          <a:p>
            <a:pPr lvl="3"/>
            <a:r>
              <a:rPr lang="en-US" sz="1800" dirty="0"/>
              <a:t>Demand for next time period</a:t>
            </a:r>
          </a:p>
          <a:p>
            <a:pPr lvl="3"/>
            <a:r>
              <a:rPr lang="en-US" sz="1800" dirty="0"/>
              <a:t>Consumption for next time period</a:t>
            </a:r>
          </a:p>
        </p:txBody>
      </p:sp>
      <p:sp>
        <p:nvSpPr>
          <p:cNvPr id="4" name="TextBox 3"/>
          <p:cNvSpPr txBox="1"/>
          <p:nvPr/>
        </p:nvSpPr>
        <p:spPr>
          <a:xfrm>
            <a:off x="7389812" y="5105400"/>
            <a:ext cx="3300006" cy="400110"/>
          </a:xfrm>
          <a:prstGeom prst="rect">
            <a:avLst/>
          </a:prstGeom>
          <a:noFill/>
        </p:spPr>
        <p:txBody>
          <a:bodyPr wrap="none" rtlCol="0">
            <a:spAutoFit/>
          </a:bodyPr>
          <a:lstStyle/>
          <a:p>
            <a:r>
              <a:rPr lang="en-US" sz="2000" dirty="0">
                <a:solidFill>
                  <a:srgbClr val="0070C0"/>
                </a:solidFill>
              </a:rPr>
              <a:t>Apply the template to Books</a:t>
            </a:r>
          </a:p>
        </p:txBody>
      </p:sp>
    </p:spTree>
    <p:extLst>
      <p:ext uri="{BB962C8B-B14F-4D97-AF65-F5344CB8AC3E}">
        <p14:creationId xmlns:p14="http://schemas.microsoft.com/office/powerpoint/2010/main" val="3942826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an Analysis Plan</a:t>
            </a:r>
          </a:p>
        </p:txBody>
      </p:sp>
      <p:sp>
        <p:nvSpPr>
          <p:cNvPr id="3" name="Content Placeholder 2"/>
          <p:cNvSpPr>
            <a:spLocks noGrp="1"/>
          </p:cNvSpPr>
          <p:nvPr>
            <p:ph idx="1"/>
          </p:nvPr>
        </p:nvSpPr>
        <p:spPr>
          <a:xfrm>
            <a:off x="1218883" y="1803400"/>
            <a:ext cx="9751060" cy="4597400"/>
          </a:xfrm>
        </p:spPr>
        <p:txBody>
          <a:bodyPr>
            <a:normAutofit lnSpcReduction="10000"/>
          </a:bodyPr>
          <a:lstStyle/>
          <a:p>
            <a:r>
              <a:rPr lang="en-US" dirty="0"/>
              <a:t>Which books or book categories should be used for demand analysis?</a:t>
            </a:r>
          </a:p>
          <a:p>
            <a:r>
              <a:rPr lang="en-US" dirty="0"/>
              <a:t> Let’s say we choose the category </a:t>
            </a:r>
            <a:r>
              <a:rPr lang="en-US" dirty="0">
                <a:solidFill>
                  <a:srgbClr val="0070C0"/>
                </a:solidFill>
              </a:rPr>
              <a:t>(how?)</a:t>
            </a:r>
          </a:p>
          <a:p>
            <a:pPr lvl="1"/>
            <a:r>
              <a:rPr lang="en-US" i="1" dirty="0"/>
              <a:t>Books/Education &amp; Teaching/Higher &amp; Continuing Education/</a:t>
            </a:r>
          </a:p>
          <a:p>
            <a:pPr lvl="1"/>
            <a:r>
              <a:rPr lang="en-US" dirty="0"/>
              <a:t>Should we include all books under this category? </a:t>
            </a:r>
          </a:p>
          <a:p>
            <a:pPr lvl="2"/>
            <a:r>
              <a:rPr lang="en-US" dirty="0"/>
              <a:t>Should we select a subset by price, sales, number of reviews, average rating?</a:t>
            </a:r>
          </a:p>
          <a:p>
            <a:pPr lvl="1"/>
            <a:r>
              <a:rPr lang="en-US" dirty="0"/>
              <a:t>Should we consider all sales?</a:t>
            </a:r>
          </a:p>
          <a:p>
            <a:pPr lvl="2"/>
            <a:r>
              <a:rPr lang="en-US" dirty="0"/>
              <a:t>Should we consider gift seasons?</a:t>
            </a:r>
          </a:p>
          <a:p>
            <a:pPr lvl="1"/>
            <a:r>
              <a:rPr lang="en-US" dirty="0"/>
              <a:t>Should we consider all reviews? </a:t>
            </a:r>
          </a:p>
          <a:p>
            <a:pPr lvl="2"/>
            <a:r>
              <a:rPr lang="en-US" dirty="0"/>
              <a:t>Eliminate really short reviews? </a:t>
            </a:r>
          </a:p>
          <a:p>
            <a:pPr lvl="2"/>
            <a:r>
              <a:rPr lang="en-US" dirty="0"/>
              <a:t>Only consider reviews with some specific expressions in them?</a:t>
            </a:r>
          </a:p>
          <a:p>
            <a:pPr lvl="2"/>
            <a:r>
              <a:rPr lang="en-US" dirty="0"/>
              <a:t>Eliminate reviews that are from reviewers who give high (or low) recommendation to too many books?</a:t>
            </a:r>
          </a:p>
          <a:p>
            <a:pPr lvl="2"/>
            <a:r>
              <a:rPr lang="en-US" dirty="0"/>
              <a:t>Eliminate low reviews where the only negative factor is price and not content?</a:t>
            </a:r>
          </a:p>
        </p:txBody>
      </p:sp>
    </p:spTree>
    <p:extLst>
      <p:ext uri="{BB962C8B-B14F-4D97-AF65-F5344CB8AC3E}">
        <p14:creationId xmlns:p14="http://schemas.microsoft.com/office/powerpoint/2010/main" val="276286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an Analysis Plan</a:t>
            </a:r>
          </a:p>
        </p:txBody>
      </p:sp>
      <p:sp>
        <p:nvSpPr>
          <p:cNvPr id="3" name="Content Placeholder 2"/>
          <p:cNvSpPr>
            <a:spLocks noGrp="1"/>
          </p:cNvSpPr>
          <p:nvPr>
            <p:ph idx="1"/>
          </p:nvPr>
        </p:nvSpPr>
        <p:spPr>
          <a:xfrm>
            <a:off x="1218883" y="1803400"/>
            <a:ext cx="9751060" cy="4597400"/>
          </a:xfrm>
        </p:spPr>
        <p:txBody>
          <a:bodyPr/>
          <a:lstStyle/>
          <a:p>
            <a:r>
              <a:rPr lang="en-US" dirty="0"/>
              <a:t>How should we choose the training labels?</a:t>
            </a:r>
          </a:p>
          <a:p>
            <a:pPr lvl="1"/>
            <a:r>
              <a:rPr lang="en-US" dirty="0"/>
              <a:t>Label demand-level into a categorical variable based on sales of the next</a:t>
            </a:r>
          </a:p>
          <a:p>
            <a:pPr lvl="2"/>
            <a:r>
              <a:rPr lang="en-US" dirty="0"/>
              <a:t>Day? Week? Month? </a:t>
            </a:r>
          </a:p>
          <a:p>
            <a:pPr lvl="1"/>
            <a:r>
              <a:rPr lang="en-US" dirty="0"/>
              <a:t>Should variables like price also be binned into buckets?</a:t>
            </a:r>
          </a:p>
          <a:p>
            <a:r>
              <a:rPr lang="en-US" dirty="0"/>
              <a:t>Do we perform the learning task on samples of data?</a:t>
            </a:r>
          </a:p>
          <a:p>
            <a:pPr lvl="1"/>
            <a:r>
              <a:rPr lang="en-US" dirty="0"/>
              <a:t>What’s the sampling scheme?</a:t>
            </a:r>
          </a:p>
          <a:p>
            <a:pPr lvl="1"/>
            <a:r>
              <a:rPr lang="en-US" dirty="0"/>
              <a:t>Should we aggregate data (e.g., take min, max and </a:t>
            </a:r>
            <a:r>
              <a:rPr lang="en-US" dirty="0" err="1"/>
              <a:t>avg</a:t>
            </a:r>
            <a:r>
              <a:rPr lang="en-US" dirty="0"/>
              <a:t> of weekly sales)?</a:t>
            </a:r>
          </a:p>
          <a:p>
            <a:pPr lvl="1"/>
            <a:r>
              <a:rPr lang="en-US" dirty="0"/>
              <a:t>Should we introduce lumped variables (e.g., books that are often sold together form a group)?</a:t>
            </a:r>
          </a:p>
        </p:txBody>
      </p:sp>
    </p:spTree>
    <p:extLst>
      <p:ext uri="{BB962C8B-B14F-4D97-AF65-F5344CB8AC3E}">
        <p14:creationId xmlns:p14="http://schemas.microsoft.com/office/powerpoint/2010/main" val="365690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Customer’s Current Data is Relational</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27212" y="1611086"/>
            <a:ext cx="8282914" cy="4789714"/>
          </a:xfrm>
          <a:prstGeom prst="rect">
            <a:avLst/>
          </a:prstGeom>
        </p:spPr>
      </p:pic>
    </p:spTree>
    <p:extLst>
      <p:ext uri="{BB962C8B-B14F-4D97-AF65-F5344CB8AC3E}">
        <p14:creationId xmlns:p14="http://schemas.microsoft.com/office/powerpoint/2010/main" val="693254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Analysis Plans to Database Operations</a:t>
            </a:r>
          </a:p>
        </p:txBody>
      </p:sp>
      <p:sp>
        <p:nvSpPr>
          <p:cNvPr id="3" name="Content Placeholder 2"/>
          <p:cNvSpPr>
            <a:spLocks noGrp="1"/>
          </p:cNvSpPr>
          <p:nvPr>
            <p:ph idx="1"/>
          </p:nvPr>
        </p:nvSpPr>
        <p:spPr/>
        <p:txBody>
          <a:bodyPr/>
          <a:lstStyle/>
          <a:p>
            <a:r>
              <a:rPr lang="en-US" dirty="0"/>
              <a:t>Find books</a:t>
            </a:r>
          </a:p>
          <a:p>
            <a:pPr lvl="1"/>
            <a:r>
              <a:rPr lang="en-US" dirty="0">
                <a:solidFill>
                  <a:srgbClr val="C00000"/>
                </a:solidFill>
              </a:rPr>
              <a:t>whose category name contains the string “Education” and </a:t>
            </a:r>
          </a:p>
          <a:p>
            <a:pPr lvl="1"/>
            <a:r>
              <a:rPr lang="en-US" dirty="0">
                <a:solidFill>
                  <a:srgbClr val="C00000"/>
                </a:solidFill>
              </a:rPr>
              <a:t>must be at least two levels below “Books”</a:t>
            </a:r>
            <a:r>
              <a:rPr lang="en-US" dirty="0"/>
              <a:t> </a:t>
            </a:r>
            <a:r>
              <a:rPr lang="en-US" dirty="0">
                <a:solidFill>
                  <a:srgbClr val="0070C0"/>
                </a:solidFill>
              </a:rPr>
              <a:t>(why?) </a:t>
            </a:r>
            <a:r>
              <a:rPr lang="en-US" dirty="0"/>
              <a:t>AND </a:t>
            </a:r>
          </a:p>
          <a:p>
            <a:pPr lvl="1"/>
            <a:r>
              <a:rPr lang="en-US" dirty="0">
                <a:solidFill>
                  <a:schemeClr val="accent5">
                    <a:lumMod val="75000"/>
                  </a:schemeClr>
                </a:solidFill>
              </a:rPr>
              <a:t>the price of the book is between $20 and $60 </a:t>
            </a:r>
            <a:r>
              <a:rPr lang="en-US" dirty="0">
                <a:solidFill>
                  <a:srgbClr val="0070C0"/>
                </a:solidFill>
              </a:rPr>
              <a:t>(why?) </a:t>
            </a:r>
            <a:r>
              <a:rPr lang="en-US" dirty="0"/>
              <a:t>AND</a:t>
            </a:r>
          </a:p>
          <a:p>
            <a:pPr lvl="1"/>
            <a:r>
              <a:rPr lang="en-US" dirty="0">
                <a:solidFill>
                  <a:schemeClr val="accent5">
                    <a:lumMod val="75000"/>
                  </a:schemeClr>
                </a:solidFill>
              </a:rPr>
              <a:t>the book must have an average sale of 20 copies/month</a:t>
            </a:r>
            <a:r>
              <a:rPr lang="en-US" dirty="0"/>
              <a:t> AND </a:t>
            </a:r>
          </a:p>
          <a:p>
            <a:pPr lvl="1"/>
            <a:r>
              <a:rPr lang="en-US" dirty="0">
                <a:solidFill>
                  <a:srgbClr val="7030A0"/>
                </a:solidFill>
              </a:rPr>
              <a:t>the book has received at least 10 reviews </a:t>
            </a:r>
            <a:r>
              <a:rPr lang="en-US" dirty="0">
                <a:solidFill>
                  <a:srgbClr val="0070C0"/>
                </a:solidFill>
              </a:rPr>
              <a:t>(why?)</a:t>
            </a:r>
          </a:p>
          <a:p>
            <a:pPr lvl="2"/>
            <a:r>
              <a:rPr lang="en-US" dirty="0">
                <a:solidFill>
                  <a:schemeClr val="tx1">
                    <a:lumMod val="50000"/>
                  </a:schemeClr>
                </a:solidFill>
              </a:rPr>
              <a:t>each of which must have at least three sentences </a:t>
            </a:r>
            <a:r>
              <a:rPr lang="en-US" dirty="0">
                <a:solidFill>
                  <a:srgbClr val="0070C0"/>
                </a:solidFill>
              </a:rPr>
              <a:t>(why?)</a:t>
            </a:r>
          </a:p>
        </p:txBody>
      </p:sp>
      <p:sp>
        <p:nvSpPr>
          <p:cNvPr id="4" name="TextBox 3"/>
          <p:cNvSpPr txBox="1"/>
          <p:nvPr/>
        </p:nvSpPr>
        <p:spPr>
          <a:xfrm>
            <a:off x="8609012" y="1803400"/>
            <a:ext cx="3048000" cy="3139321"/>
          </a:xfrm>
          <a:prstGeom prst="rect">
            <a:avLst/>
          </a:prstGeom>
          <a:solidFill>
            <a:schemeClr val="bg2"/>
          </a:solidFill>
          <a:ln>
            <a:solidFill>
              <a:schemeClr val="tx1"/>
            </a:solidFill>
          </a:ln>
        </p:spPr>
        <p:txBody>
          <a:bodyPr wrap="square" rtlCol="0">
            <a:spAutoFit/>
          </a:bodyPr>
          <a:lstStyle/>
          <a:p>
            <a:r>
              <a:rPr lang="en-US" dirty="0">
                <a:solidFill>
                  <a:srgbClr val="002060"/>
                </a:solidFill>
              </a:rPr>
              <a:t>Let’s say we choose the category Books/Education &amp; Teaching/Higher &amp; Continuing Education/</a:t>
            </a:r>
          </a:p>
          <a:p>
            <a:endParaRPr lang="en-US" dirty="0">
              <a:solidFill>
                <a:srgbClr val="002060"/>
              </a:solidFill>
            </a:endParaRPr>
          </a:p>
          <a:p>
            <a:r>
              <a:rPr lang="en-US" dirty="0">
                <a:solidFill>
                  <a:srgbClr val="002060"/>
                </a:solidFill>
              </a:rPr>
              <a:t>Should we include all books under this category? </a:t>
            </a:r>
          </a:p>
          <a:p>
            <a:endParaRPr lang="en-US" dirty="0">
              <a:solidFill>
                <a:srgbClr val="002060"/>
              </a:solidFill>
            </a:endParaRPr>
          </a:p>
          <a:p>
            <a:r>
              <a:rPr lang="en-US" dirty="0">
                <a:solidFill>
                  <a:srgbClr val="002060"/>
                </a:solidFill>
              </a:rPr>
              <a:t>Should we select a subset by price, sales, number of reviews, average rating?</a:t>
            </a:r>
          </a:p>
        </p:txBody>
      </p:sp>
      <p:sp>
        <p:nvSpPr>
          <p:cNvPr id="5" name="TextBox 4"/>
          <p:cNvSpPr txBox="1"/>
          <p:nvPr/>
        </p:nvSpPr>
        <p:spPr>
          <a:xfrm>
            <a:off x="1598612" y="4724400"/>
            <a:ext cx="6477000" cy="1200329"/>
          </a:xfrm>
          <a:prstGeom prst="rect">
            <a:avLst/>
          </a:prstGeom>
          <a:solidFill>
            <a:srgbClr val="FFFF00"/>
          </a:solidFill>
          <a:ln>
            <a:solidFill>
              <a:srgbClr val="C00000"/>
            </a:solidFill>
          </a:ln>
        </p:spPr>
        <p:txBody>
          <a:bodyPr wrap="square" rtlCol="0">
            <a:spAutoFit/>
          </a:bodyPr>
          <a:lstStyle/>
          <a:p>
            <a:pPr marL="285750" indent="-285750">
              <a:buFont typeface="Arial" panose="020B0604020202020204" pitchFamily="34" charset="0"/>
              <a:buChar char="•"/>
            </a:pPr>
            <a:r>
              <a:rPr lang="en-US" dirty="0">
                <a:solidFill>
                  <a:srgbClr val="FF0000"/>
                </a:solidFill>
              </a:rPr>
              <a:t>What would be a conforming schema for this  part of the data preparation task?</a:t>
            </a:r>
          </a:p>
          <a:p>
            <a:pPr marL="285750" indent="-285750">
              <a:buFont typeface="Arial" panose="020B0604020202020204" pitchFamily="34" charset="0"/>
              <a:buChar char="•"/>
            </a:pPr>
            <a:r>
              <a:rPr lang="en-US" dirty="0">
                <a:solidFill>
                  <a:srgbClr val="FF0000"/>
                </a:solidFill>
              </a:rPr>
              <a:t>What would be the corresponding query against this schema?</a:t>
            </a:r>
          </a:p>
        </p:txBody>
      </p:sp>
    </p:spTree>
    <p:extLst>
      <p:ext uri="{BB962C8B-B14F-4D97-AF65-F5344CB8AC3E}">
        <p14:creationId xmlns:p14="http://schemas.microsoft.com/office/powerpoint/2010/main" val="952791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 with Queries</a:t>
            </a:r>
          </a:p>
        </p:txBody>
      </p:sp>
      <p:sp>
        <p:nvSpPr>
          <p:cNvPr id="3" name="Content Placeholder 2"/>
          <p:cNvSpPr>
            <a:spLocks noGrp="1"/>
          </p:cNvSpPr>
          <p:nvPr>
            <p:ph idx="1"/>
          </p:nvPr>
        </p:nvSpPr>
        <p:spPr/>
        <p:txBody>
          <a:bodyPr>
            <a:normAutofit/>
          </a:bodyPr>
          <a:lstStyle/>
          <a:p>
            <a:r>
              <a:rPr lang="en-US" dirty="0"/>
              <a:t>Simple Random Sampling</a:t>
            </a:r>
          </a:p>
          <a:p>
            <a:pPr lvl="1"/>
            <a:r>
              <a:rPr lang="en-US" dirty="0"/>
              <a:t>A </a:t>
            </a:r>
            <a:r>
              <a:rPr lang="en-US" b="1" dirty="0"/>
              <a:t>simple</a:t>
            </a:r>
            <a:r>
              <a:rPr lang="en-US" dirty="0"/>
              <a:t> </a:t>
            </a:r>
            <a:r>
              <a:rPr lang="en-US" b="1" dirty="0"/>
              <a:t>random sample</a:t>
            </a:r>
            <a:r>
              <a:rPr lang="en-US" dirty="0"/>
              <a:t> is a subset of a statistical population in which each member of the subset has an equal probability of being chosen</a:t>
            </a:r>
          </a:p>
          <a:p>
            <a:pPr lvl="1"/>
            <a:endParaRPr lang="en-US" dirty="0"/>
          </a:p>
          <a:p>
            <a:pPr lvl="1"/>
            <a:endParaRPr lang="en-US" dirty="0"/>
          </a:p>
          <a:p>
            <a:pPr lvl="1"/>
            <a:endParaRPr lang="en-US" dirty="0"/>
          </a:p>
          <a:p>
            <a:pPr lvl="1"/>
            <a:endParaRPr lang="en-US" dirty="0"/>
          </a:p>
          <a:p>
            <a:pPr lvl="1"/>
            <a:r>
              <a:rPr lang="en-US" dirty="0"/>
              <a:t>Repeatable or non-repeatable?</a:t>
            </a:r>
          </a:p>
          <a:p>
            <a:pPr lvl="1"/>
            <a:r>
              <a:rPr lang="en-US" dirty="0"/>
              <a:t>With or without replacement?</a:t>
            </a:r>
          </a:p>
        </p:txBody>
      </p:sp>
      <p:sp>
        <p:nvSpPr>
          <p:cNvPr id="5" name="TextBox 4"/>
          <p:cNvSpPr txBox="1"/>
          <p:nvPr/>
        </p:nvSpPr>
        <p:spPr>
          <a:xfrm>
            <a:off x="2132012" y="2895600"/>
            <a:ext cx="3137013" cy="1200329"/>
          </a:xfrm>
          <a:prstGeom prst="rect">
            <a:avLst/>
          </a:prstGeom>
          <a:noFill/>
        </p:spPr>
        <p:txBody>
          <a:bodyPr wrap="none" rtlCol="0">
            <a:spAutoFit/>
          </a:bodyPr>
          <a:lstStyle/>
          <a:p>
            <a:r>
              <a:rPr lang="en-US" dirty="0"/>
              <a:t>SELECT * FROM </a:t>
            </a:r>
            <a:r>
              <a:rPr lang="en-US" dirty="0" err="1"/>
              <a:t>OrderTable</a:t>
            </a:r>
            <a:endParaRPr lang="en-US" dirty="0"/>
          </a:p>
          <a:p>
            <a:r>
              <a:rPr lang="en-US" dirty="0"/>
              <a:t>WHERE price &gt; 20</a:t>
            </a:r>
          </a:p>
          <a:p>
            <a:r>
              <a:rPr lang="en-US" dirty="0"/>
              <a:t>ORDER BY random()</a:t>
            </a:r>
          </a:p>
          <a:p>
            <a:r>
              <a:rPr lang="en-US" dirty="0"/>
              <a:t>LIMIT 1000;</a:t>
            </a:r>
          </a:p>
        </p:txBody>
      </p:sp>
      <p:sp>
        <p:nvSpPr>
          <p:cNvPr id="6" name="TextBox 5"/>
          <p:cNvSpPr txBox="1"/>
          <p:nvPr/>
        </p:nvSpPr>
        <p:spPr>
          <a:xfrm>
            <a:off x="6627812" y="2895600"/>
            <a:ext cx="2872068" cy="1200329"/>
          </a:xfrm>
          <a:prstGeom prst="rect">
            <a:avLst/>
          </a:prstGeom>
          <a:noFill/>
        </p:spPr>
        <p:txBody>
          <a:bodyPr wrap="none" rtlCol="0">
            <a:spAutoFit/>
          </a:bodyPr>
          <a:lstStyle/>
          <a:p>
            <a:r>
              <a:rPr lang="en-US" dirty="0"/>
              <a:t>SELECT * from </a:t>
            </a:r>
            <a:r>
              <a:rPr lang="en-US" dirty="0" err="1"/>
              <a:t>OrderTable</a:t>
            </a:r>
            <a:endParaRPr lang="en-US" dirty="0"/>
          </a:p>
          <a:p>
            <a:r>
              <a:rPr lang="en-US" dirty="0"/>
              <a:t>WHERE random() &lt;= 0.01</a:t>
            </a:r>
          </a:p>
          <a:p>
            <a:r>
              <a:rPr lang="en-US" dirty="0"/>
              <a:t>ORDER BY random()</a:t>
            </a:r>
          </a:p>
          <a:p>
            <a:r>
              <a:rPr lang="en-US" dirty="0"/>
              <a:t>LIMIT 1000;</a:t>
            </a:r>
          </a:p>
        </p:txBody>
      </p:sp>
    </p:spTree>
    <p:extLst>
      <p:ext uri="{BB962C8B-B14F-4D97-AF65-F5344CB8AC3E}">
        <p14:creationId xmlns:p14="http://schemas.microsoft.com/office/powerpoint/2010/main" val="480399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 with Queries</a:t>
            </a:r>
          </a:p>
        </p:txBody>
      </p:sp>
      <p:sp>
        <p:nvSpPr>
          <p:cNvPr id="3" name="Content Placeholder 2"/>
          <p:cNvSpPr>
            <a:spLocks noGrp="1"/>
          </p:cNvSpPr>
          <p:nvPr>
            <p:ph idx="1"/>
          </p:nvPr>
        </p:nvSpPr>
        <p:spPr/>
        <p:txBody>
          <a:bodyPr/>
          <a:lstStyle/>
          <a:p>
            <a:r>
              <a:rPr lang="en-US" dirty="0"/>
              <a:t>Stratified Sampling </a:t>
            </a:r>
          </a:p>
          <a:p>
            <a:pPr lvl="1"/>
            <a:r>
              <a:rPr lang="en-US" dirty="0"/>
              <a:t>Partition the population into groups (strata)</a:t>
            </a:r>
          </a:p>
          <a:p>
            <a:pPr lvl="1"/>
            <a:r>
              <a:rPr lang="en-US" dirty="0"/>
              <a:t>Obtain a simple random sample from each group (stratum)</a:t>
            </a:r>
          </a:p>
          <a:p>
            <a:pPr lvl="1"/>
            <a:r>
              <a:rPr lang="en-US" dirty="0"/>
              <a:t>Collect data on each sampling unit that was randomly sampled from each group (stratum) </a:t>
            </a:r>
          </a:p>
          <a:p>
            <a:pPr lvl="1"/>
            <a:r>
              <a:rPr lang="en-US" b="1" dirty="0"/>
              <a:t>Stratified sampling</a:t>
            </a:r>
            <a:r>
              <a:rPr lang="en-US" dirty="0"/>
              <a:t> works best when a heterogeneous population is split into fairly homogeneous groups. </a:t>
            </a:r>
          </a:p>
        </p:txBody>
      </p:sp>
    </p:spTree>
    <p:extLst>
      <p:ext uri="{BB962C8B-B14F-4D97-AF65-F5344CB8AC3E}">
        <p14:creationId xmlns:p14="http://schemas.microsoft.com/office/powerpoint/2010/main" val="13711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 with Queries</a:t>
            </a:r>
          </a:p>
        </p:txBody>
      </p:sp>
      <p:sp>
        <p:nvSpPr>
          <p:cNvPr id="3" name="Content Placeholder 2"/>
          <p:cNvSpPr>
            <a:spLocks noGrp="1"/>
          </p:cNvSpPr>
          <p:nvPr>
            <p:ph idx="1"/>
          </p:nvPr>
        </p:nvSpPr>
        <p:spPr/>
        <p:txBody>
          <a:bodyPr/>
          <a:lstStyle/>
          <a:p>
            <a:r>
              <a:rPr lang="en-US" dirty="0"/>
              <a:t>Histograms</a:t>
            </a:r>
          </a:p>
          <a:p>
            <a:r>
              <a:rPr lang="en-US" dirty="0"/>
              <a:t>What is the distribution of orders by state and how is this related to the state’s population?</a:t>
            </a:r>
          </a:p>
          <a:p>
            <a:pPr lvl="1"/>
            <a:endParaRPr lang="en-US" dirty="0"/>
          </a:p>
        </p:txBody>
      </p:sp>
      <p:sp>
        <p:nvSpPr>
          <p:cNvPr id="4" name="TextBox 3"/>
          <p:cNvSpPr txBox="1"/>
          <p:nvPr/>
        </p:nvSpPr>
        <p:spPr>
          <a:xfrm>
            <a:off x="3198812" y="3124200"/>
            <a:ext cx="6686254" cy="3416320"/>
          </a:xfrm>
          <a:prstGeom prst="rect">
            <a:avLst/>
          </a:prstGeom>
          <a:noFill/>
        </p:spPr>
        <p:txBody>
          <a:bodyPr wrap="none" rtlCol="0">
            <a:spAutoFit/>
          </a:bodyPr>
          <a:lstStyle/>
          <a:p>
            <a:r>
              <a:rPr lang="en-US" dirty="0"/>
              <a:t>SELECT State, SUM(</a:t>
            </a:r>
            <a:r>
              <a:rPr lang="en-US" dirty="0" err="1"/>
              <a:t>numorders</a:t>
            </a:r>
            <a:r>
              <a:rPr lang="en-US" dirty="0"/>
              <a:t>) as </a:t>
            </a:r>
            <a:r>
              <a:rPr lang="en-US" dirty="0" err="1"/>
              <a:t>numorders</a:t>
            </a:r>
            <a:r>
              <a:rPr lang="en-US" dirty="0"/>
              <a:t>, SUM(pop) as pop</a:t>
            </a:r>
          </a:p>
          <a:p>
            <a:r>
              <a:rPr lang="en-US" dirty="0"/>
              <a:t>FROM ((SELECT </a:t>
            </a:r>
            <a:r>
              <a:rPr lang="en-US" dirty="0" err="1"/>
              <a:t>o.State</a:t>
            </a:r>
            <a:r>
              <a:rPr lang="en-US" dirty="0"/>
              <a:t>, COUNT(*) as </a:t>
            </a:r>
            <a:r>
              <a:rPr lang="en-US" dirty="0" err="1"/>
              <a:t>numorders</a:t>
            </a:r>
            <a:r>
              <a:rPr lang="en-US" dirty="0"/>
              <a:t>, 0 as pop</a:t>
            </a:r>
          </a:p>
          <a:p>
            <a:r>
              <a:rPr lang="en-US" dirty="0"/>
              <a:t>	FROM Orders o</a:t>
            </a:r>
          </a:p>
          <a:p>
            <a:r>
              <a:rPr lang="en-US" dirty="0"/>
              <a:t>	GROUP BY </a:t>
            </a:r>
            <a:r>
              <a:rPr lang="en-US" dirty="0" err="1"/>
              <a:t>o.state</a:t>
            </a:r>
            <a:endParaRPr lang="en-US" dirty="0"/>
          </a:p>
          <a:p>
            <a:r>
              <a:rPr lang="en-US" dirty="0"/>
              <a:t>	) UNION ALL</a:t>
            </a:r>
          </a:p>
          <a:p>
            <a:pPr lvl="2"/>
            <a:r>
              <a:rPr lang="en-US" dirty="0"/>
              <a:t>(SELECT </a:t>
            </a:r>
            <a:r>
              <a:rPr lang="en-US" dirty="0" err="1"/>
              <a:t>zc.stab</a:t>
            </a:r>
            <a:r>
              <a:rPr lang="en-US" dirty="0"/>
              <a:t>, 0 as </a:t>
            </a:r>
            <a:r>
              <a:rPr lang="en-US" dirty="0" err="1"/>
              <a:t>numorders</a:t>
            </a:r>
            <a:r>
              <a:rPr lang="en-US" dirty="0"/>
              <a:t>, SUM(</a:t>
            </a:r>
            <a:r>
              <a:rPr lang="en-US" dirty="0" err="1"/>
              <a:t>totpop</a:t>
            </a:r>
            <a:r>
              <a:rPr lang="en-US" dirty="0"/>
              <a:t>) as pop</a:t>
            </a:r>
          </a:p>
          <a:p>
            <a:pPr lvl="2"/>
            <a:r>
              <a:rPr lang="en-US" dirty="0"/>
              <a:t>FROM </a:t>
            </a:r>
            <a:r>
              <a:rPr lang="en-US" dirty="0" err="1"/>
              <a:t>ZipCensus</a:t>
            </a:r>
            <a:r>
              <a:rPr lang="en-US" dirty="0"/>
              <a:t> </a:t>
            </a:r>
            <a:r>
              <a:rPr lang="en-US" dirty="0" err="1"/>
              <a:t>zc</a:t>
            </a:r>
            <a:endParaRPr lang="en-US" dirty="0"/>
          </a:p>
          <a:p>
            <a:pPr lvl="2"/>
            <a:r>
              <a:rPr lang="en-US" dirty="0"/>
              <a:t>GROUP BY </a:t>
            </a:r>
            <a:r>
              <a:rPr lang="en-US" dirty="0" err="1"/>
              <a:t>zc.stab</a:t>
            </a:r>
            <a:endParaRPr lang="en-US" dirty="0"/>
          </a:p>
          <a:p>
            <a:pPr lvl="2"/>
            <a:r>
              <a:rPr lang="en-US" dirty="0"/>
              <a:t>)</a:t>
            </a:r>
          </a:p>
          <a:p>
            <a:r>
              <a:rPr lang="en-US" dirty="0"/>
              <a:t>) summary</a:t>
            </a:r>
          </a:p>
          <a:p>
            <a:r>
              <a:rPr lang="en-US" dirty="0"/>
              <a:t>GROUP BY State</a:t>
            </a:r>
          </a:p>
          <a:p>
            <a:r>
              <a:rPr lang="en-US" dirty="0"/>
              <a:t>ORDER BY </a:t>
            </a:r>
            <a:r>
              <a:rPr lang="en-US" dirty="0" err="1"/>
              <a:t>numorders</a:t>
            </a:r>
            <a:r>
              <a:rPr lang="en-US" dirty="0"/>
              <a:t> DESC</a:t>
            </a:r>
          </a:p>
        </p:txBody>
      </p:sp>
    </p:spTree>
    <p:extLst>
      <p:ext uri="{BB962C8B-B14F-4D97-AF65-F5344CB8AC3E}">
        <p14:creationId xmlns:p14="http://schemas.microsoft.com/office/powerpoint/2010/main" val="3076168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txDef>
      <a:spPr>
        <a:noFill/>
      </a:spPr>
      <a:bodyPr wrap="square" rtlCol="0">
        <a:spAutoFit/>
      </a:bodyPr>
      <a:lstStyle>
        <a:defPPr algn="l">
          <a:defRPr dirty="0"/>
        </a:defPPr>
      </a:lstStyle>
    </a:txDef>
  </a:objectDefaults>
  <a:extraClrSchemeLst/>
  <a:extLst>
    <a:ext uri="{05A4C25C-085E-4340-85A3-A5531E510DB2}">
      <thm15:themeFamily xmlns:thm15="http://schemas.microsoft.com/office/thememl/2012/main" name="DSE 203" id="{AC92AD81-FAB2-499D-BC42-14AC39A493EF}" vid="{A0CA9DEC-33F4-4362-82AB-391E3216C720}"/>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D003AC8-209A-4321-A17C-1B7A206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DSE 203</Template>
  <TotalTime>0</TotalTime>
  <Words>6591</Words>
  <Application>Microsoft Office PowerPoint</Application>
  <PresentationFormat>Custom</PresentationFormat>
  <Paragraphs>894</Paragraphs>
  <Slides>93</Slides>
  <Notes>4</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2</vt:i4>
      </vt:variant>
      <vt:variant>
        <vt:lpstr>Slide Titles</vt:lpstr>
      </vt:variant>
      <vt:variant>
        <vt:i4>93</vt:i4>
      </vt:variant>
    </vt:vector>
  </HeadingPairs>
  <TitlesOfParts>
    <vt:vector size="110" baseType="lpstr">
      <vt:lpstr>Arial Unicode MS</vt:lpstr>
      <vt:lpstr>ＭＳ Ｐゴシック</vt:lpstr>
      <vt:lpstr>Arial</vt:lpstr>
      <vt:lpstr>Calibri</vt:lpstr>
      <vt:lpstr>Constantia</vt:lpstr>
      <vt:lpstr>Courier New</vt:lpstr>
      <vt:lpstr>Helvetica Neue</vt:lpstr>
      <vt:lpstr>Lucida Sans</vt:lpstr>
      <vt:lpstr>Monaco</vt:lpstr>
      <vt:lpstr>Roboto</vt:lpstr>
      <vt:lpstr>Symbol</vt:lpstr>
      <vt:lpstr>Times New Roman</vt:lpstr>
      <vt:lpstr>Vrinda</vt:lpstr>
      <vt:lpstr>Wingdings</vt:lpstr>
      <vt:lpstr>Books Classic 16x9</vt:lpstr>
      <vt:lpstr>Worksheet</vt:lpstr>
      <vt:lpstr>Equation</vt:lpstr>
      <vt:lpstr>DSE 203: Data Integration</vt:lpstr>
      <vt:lpstr>Preliminaries</vt:lpstr>
      <vt:lpstr>The Class Setting</vt:lpstr>
      <vt:lpstr>Learning Objectives for Today</vt:lpstr>
      <vt:lpstr>The Problem We Solve</vt:lpstr>
      <vt:lpstr>Analytics-R’-Us</vt:lpstr>
      <vt:lpstr>Our “Client”</vt:lpstr>
      <vt:lpstr>Our “Job”</vt:lpstr>
      <vt:lpstr>Customer’s Current Data is Relational</vt:lpstr>
      <vt:lpstr>Some Topics Covered in Previous Courses</vt:lpstr>
      <vt:lpstr>Statistics With SQL - I</vt:lpstr>
      <vt:lpstr>Some Topics Covered in Previous Courses</vt:lpstr>
      <vt:lpstr>Slide from DSE 220</vt:lpstr>
      <vt:lpstr>Machine Learning Often Needs Multiple Data Sources</vt:lpstr>
      <vt:lpstr>The Power Grid Analysis Example</vt:lpstr>
      <vt:lpstr>Statistics With SQL - II</vt:lpstr>
      <vt:lpstr>DSE 203</vt:lpstr>
      <vt:lpstr>Data Models</vt:lpstr>
      <vt:lpstr>Relational Data Model</vt:lpstr>
      <vt:lpstr>What is a Semi-structured Data Model?</vt:lpstr>
      <vt:lpstr>Semi-structured Data</vt:lpstr>
      <vt:lpstr>Serial and Tree Forms of Semi-structured Data</vt:lpstr>
      <vt:lpstr>XML as Semi-structured Data</vt:lpstr>
      <vt:lpstr>XML Data with ID and IDREF Creates a Graph</vt:lpstr>
      <vt:lpstr>Storing and Querying Semi-structured Data</vt:lpstr>
      <vt:lpstr>JSON in AsterixDB</vt:lpstr>
      <vt:lpstr>Schema Declaration in AsterixDB – Types </vt:lpstr>
      <vt:lpstr>Schema Declaration in AsterixDB – Datasets</vt:lpstr>
      <vt:lpstr>Querying AsterixDB</vt:lpstr>
      <vt:lpstr>SQL ++ Query Examples (AsterixDB version)</vt:lpstr>
      <vt:lpstr>SQL ++ Query Examples (AsterixDB version)</vt:lpstr>
      <vt:lpstr>SQL ++ Query Examples (AsterixDB version)</vt:lpstr>
      <vt:lpstr>SQL ++ Query Examples (AsterixDB version)</vt:lpstr>
      <vt:lpstr>SQL ++ Query Examples (AsterixDB version)</vt:lpstr>
      <vt:lpstr>SQL ++ Query Examples (AsterixDB version)</vt:lpstr>
      <vt:lpstr>SQL ++ Query Examples (AsterixDB version)</vt:lpstr>
      <vt:lpstr>SQL ++ Query Examples (AsterixDB version)</vt:lpstr>
      <vt:lpstr>SQL ++ Query Examples (AsterixDB version)</vt:lpstr>
      <vt:lpstr>Practice Work </vt:lpstr>
      <vt:lpstr>Vector Space Model for Text Data</vt:lpstr>
      <vt:lpstr>Bag of words model</vt:lpstr>
      <vt:lpstr>Term frequency tf</vt:lpstr>
      <vt:lpstr>Log-frequency weighting</vt:lpstr>
      <vt:lpstr>Document frequency</vt:lpstr>
      <vt:lpstr>Document frequency, continued</vt:lpstr>
      <vt:lpstr>idf weight</vt:lpstr>
      <vt:lpstr>idf example, suppose N = 1 million</vt:lpstr>
      <vt:lpstr>Effect of idf on ranking</vt:lpstr>
      <vt:lpstr>Collection vs. Document frequency</vt:lpstr>
      <vt:lpstr>High-idf query terms only</vt:lpstr>
      <vt:lpstr>tf-idf weighting</vt:lpstr>
      <vt:lpstr>Score for a document given a query</vt:lpstr>
      <vt:lpstr>Length normalization</vt:lpstr>
      <vt:lpstr>cosine(query,document)</vt:lpstr>
      <vt:lpstr>Cosine for length-normalized vectors</vt:lpstr>
      <vt:lpstr>Cosine similarity amongst 3 documents</vt:lpstr>
      <vt:lpstr>3 documents example contd.</vt:lpstr>
      <vt:lpstr>Weighting may differ in queries vs documents</vt:lpstr>
      <vt:lpstr>Docs containing many query terms</vt:lpstr>
      <vt:lpstr>Apache Solr – A Full Text Search System</vt:lpstr>
      <vt:lpstr>Querying Solr</vt:lpstr>
      <vt:lpstr>PowerPoint Presentation</vt:lpstr>
      <vt:lpstr>PowerPoint Presentation</vt:lpstr>
      <vt:lpstr>PowerPoint Presentation</vt:lpstr>
      <vt:lpstr>PowerPoint Presentation</vt:lpstr>
      <vt:lpstr>PowerPoint Presentation</vt:lpstr>
      <vt:lpstr>Practical work</vt:lpstr>
      <vt:lpstr>Data From a Computational Process – NLP </vt:lpstr>
      <vt:lpstr>Data From NLP</vt:lpstr>
      <vt:lpstr>PowerPoint Presentation</vt:lpstr>
      <vt:lpstr>DSE 203</vt:lpstr>
      <vt:lpstr>Data Integration Architecture – Design Axes</vt:lpstr>
      <vt:lpstr>Materialized vs. Virtual</vt:lpstr>
      <vt:lpstr>Centralized vs. Distributed </vt:lpstr>
      <vt:lpstr>Data Exchange – not exactly integration</vt:lpstr>
      <vt:lpstr>Source Description</vt:lpstr>
      <vt:lpstr>Matching</vt:lpstr>
      <vt:lpstr>Data Preparation</vt:lpstr>
      <vt:lpstr>Data Transformation</vt:lpstr>
      <vt:lpstr>Model Manipulation</vt:lpstr>
      <vt:lpstr>Query Planning and Evaluation</vt:lpstr>
      <vt:lpstr>Query Reformulation</vt:lpstr>
      <vt:lpstr>Data Aggregation</vt:lpstr>
      <vt:lpstr>Data Fusion</vt:lpstr>
      <vt:lpstr>DSE 203</vt:lpstr>
      <vt:lpstr>The Process of Analytics – Things to Decide </vt:lpstr>
      <vt:lpstr>A Generic Template for Predictive Analytics</vt:lpstr>
      <vt:lpstr>Designing an Analysis Plan</vt:lpstr>
      <vt:lpstr>Designing an Analysis Plan</vt:lpstr>
      <vt:lpstr>From Analysis Plans to Database Operations</vt:lpstr>
      <vt:lpstr>Data Exploration with Queries</vt:lpstr>
      <vt:lpstr>Data Exploration with Queries</vt:lpstr>
      <vt:lpstr>Data Exploration with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2017-09-17T21:32:35Z</dcterms:created>
  <dcterms:modified xsi:type="dcterms:W3CDTF">2017-09-28T21:24:04Z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TC028010599991</vt:lpwstr>
  </property>
</Properties>
</file>