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9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B62E-DFC5-CB42-99E4-F9ACC7F66071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644F-0823-444F-8438-E8AFE55931B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644F-0823-444F-8438-E8AFE55931B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For a </a:t>
            </a:r>
            <a:r>
              <a:rPr lang="en-US" b="1" dirty="0" smtClean="0">
                <a:latin typeface="Garamond"/>
                <a:cs typeface="Garamond"/>
              </a:rPr>
              <a:t>vertex</a:t>
            </a:r>
            <a:r>
              <a:rPr lang="en-US" dirty="0" smtClean="0">
                <a:latin typeface="Garamond"/>
                <a:cs typeface="Garamond"/>
              </a:rPr>
              <a:t> 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r>
              <a:rPr lang="en-US" b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in a directed graph, </a:t>
            </a:r>
            <a:r>
              <a:rPr lang="en-US" b="1" dirty="0" err="1" smtClean="0">
                <a:latin typeface="Garamond"/>
                <a:cs typeface="Garamond"/>
              </a:rPr>
              <a:t>reach(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r>
              <a:rPr lang="en-US" b="1" dirty="0" smtClean="0">
                <a:latin typeface="Garamond"/>
                <a:cs typeface="Garamond"/>
              </a:rPr>
              <a:t>)</a:t>
            </a:r>
            <a:r>
              <a:rPr lang="en-US" dirty="0" smtClean="0">
                <a:latin typeface="Garamond"/>
                <a:cs typeface="Garamond"/>
              </a:rPr>
              <a:t> is the largest non-negative real </a:t>
            </a:r>
            <a:r>
              <a:rPr lang="en-US" b="1" i="1" dirty="0" err="1" smtClean="0">
                <a:latin typeface="Garamond"/>
                <a:cs typeface="Garamond"/>
              </a:rPr>
              <a:t>r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such that there exists a pair of points </a:t>
            </a:r>
            <a:r>
              <a:rPr lang="en-US" b="1" i="1" dirty="0" err="1" smtClean="0">
                <a:latin typeface="Garamond"/>
                <a:cs typeface="Garamond"/>
              </a:rPr>
              <a:t>s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and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dirty="0" smtClean="0">
                <a:latin typeface="Garamond"/>
                <a:cs typeface="Garamond"/>
              </a:rPr>
              <a:t>, such that:</a:t>
            </a:r>
          </a:p>
          <a:p>
            <a:r>
              <a:rPr lang="en-US" dirty="0" smtClean="0">
                <a:latin typeface="Garamond"/>
                <a:cs typeface="Garamond"/>
              </a:rPr>
              <a:t>Some fastest path from </a:t>
            </a:r>
            <a:r>
              <a:rPr lang="en-US" b="1" i="1" dirty="0" err="1" smtClean="0">
                <a:latin typeface="Garamond"/>
                <a:cs typeface="Garamond"/>
              </a:rPr>
              <a:t>s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to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passes through 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endParaRPr lang="en-US" b="1" i="1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The travel time from </a:t>
            </a:r>
            <a:r>
              <a:rPr lang="en-US" b="1" i="1" dirty="0" err="1" smtClean="0">
                <a:latin typeface="Garamond"/>
                <a:cs typeface="Garamond"/>
              </a:rPr>
              <a:t>s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to 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as well as from 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to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i="1" dirty="0" smtClean="0">
                <a:latin typeface="Garamond"/>
                <a:cs typeface="Garamond"/>
              </a:rPr>
              <a:t> </a:t>
            </a:r>
            <a:r>
              <a:rPr lang="en-US" dirty="0" smtClean="0">
                <a:latin typeface="Garamond"/>
                <a:cs typeface="Garamond"/>
              </a:rPr>
              <a:t>following that path is at least </a:t>
            </a:r>
            <a:r>
              <a:rPr lang="en-US" b="1" i="1" dirty="0" err="1" smtClean="0">
                <a:latin typeface="Garamond"/>
                <a:cs typeface="Garamond"/>
              </a:rPr>
              <a:t>r</a:t>
            </a:r>
            <a:endParaRPr lang="en-US" b="1" i="1" dirty="0" smtClean="0">
              <a:latin typeface="Garamond"/>
              <a:cs typeface="Garamond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644F-0823-444F-8438-E8AFE55931B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63F6-478A-814F-911F-633E5A7BD7BE}" type="datetimeFigureOut">
              <a:rPr lang="fr-FR" smtClean="0"/>
              <a:pPr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2B0C-74F2-904D-A559-4624225DA6F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Shortest Path Trees and Reach in Road Networks  </a:t>
            </a:r>
            <a:r>
              <a:rPr lang="en-US" dirty="0" smtClean="0">
                <a:latin typeface="Garamond"/>
                <a:cs typeface="Garamond"/>
              </a:rPr>
              <a:t/>
            </a:r>
            <a:br>
              <a:rPr lang="en-US" dirty="0" smtClean="0">
                <a:latin typeface="Garamond"/>
                <a:cs typeface="Garamond"/>
              </a:rPr>
            </a:b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Louis Abraham &amp; Sayuli </a:t>
            </a:r>
            <a:r>
              <a:rPr lang="en-US" dirty="0" err="1" smtClean="0">
                <a:latin typeface="Garamond"/>
                <a:cs typeface="Garamond"/>
              </a:rPr>
              <a:t>Drouard</a:t>
            </a:r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The algorithm: estimating </a:t>
            </a:r>
            <a:r>
              <a:rPr lang="en-US" b="1" dirty="0" err="1" smtClean="0">
                <a:latin typeface="Garamond"/>
                <a:cs typeface="Garamond"/>
              </a:rPr>
              <a:t>reach(</a:t>
            </a:r>
            <a:r>
              <a:rPr lang="en-US" b="1" i="1" dirty="0" err="1" smtClean="0">
                <a:latin typeface="Garamond"/>
                <a:cs typeface="Garamond"/>
              </a:rPr>
              <a:t>v</a:t>
            </a:r>
            <a:r>
              <a:rPr lang="en-US" b="1" dirty="0" smtClean="0">
                <a:latin typeface="Garamond"/>
                <a:cs typeface="Garamond"/>
              </a:rPr>
              <a:t>)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4000" dirty="0" err="1" smtClean="0">
                <a:latin typeface="Garamond"/>
                <a:cs typeface="Garamond"/>
              </a:rPr>
              <a:t>Reach</a:t>
            </a:r>
            <a:r>
              <a:rPr lang="fr-FR" sz="4000" dirty="0" smtClean="0">
                <a:latin typeface="Garamond"/>
                <a:cs typeface="Garamond"/>
              </a:rPr>
              <a:t> in France</a:t>
            </a:r>
            <a:endParaRPr lang="en-US" sz="4000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6" name="Image 5" descr="fig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4000" dirty="0" err="1" smtClean="0">
                <a:latin typeface="Garamond"/>
                <a:cs typeface="Garamond"/>
              </a:rPr>
              <a:t>Reach</a:t>
            </a:r>
            <a:r>
              <a:rPr lang="fr-FR" sz="4000" dirty="0" smtClean="0">
                <a:latin typeface="Garamond"/>
                <a:cs typeface="Garamond"/>
              </a:rPr>
              <a:t> in France</a:t>
            </a:r>
            <a:endParaRPr lang="en-US" sz="4000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5" name="Image 4" descr="fig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981200"/>
            <a:ext cx="55626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AU" sz="4000" dirty="0" smtClean="0">
                <a:latin typeface="Garamond"/>
                <a:cs typeface="Garamond"/>
              </a:rPr>
              <a:t>Thank </a:t>
            </a:r>
            <a:r>
              <a:rPr lang="fr-FR" sz="4000" dirty="0" smtClean="0">
                <a:latin typeface="Garamond"/>
                <a:cs typeface="Garamond"/>
              </a:rPr>
              <a:t>you.</a:t>
            </a:r>
            <a:endParaRPr lang="en-US" sz="40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Our subject: shortest paths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Given a starting point, where do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dirty="0" smtClean="0">
                <a:latin typeface="Garamond"/>
                <a:cs typeface="Garamond"/>
              </a:rPr>
              <a:t> hours </a:t>
            </a:r>
            <a:r>
              <a:rPr lang="en-US" dirty="0" smtClean="0">
                <a:latin typeface="Garamond"/>
                <a:cs typeface="Garamond"/>
              </a:rPr>
              <a:t>on a </a:t>
            </a:r>
            <a:r>
              <a:rPr lang="en-US" b="1" dirty="0" smtClean="0">
                <a:latin typeface="Garamond"/>
                <a:cs typeface="Garamond"/>
              </a:rPr>
              <a:t>shortest path </a:t>
            </a:r>
            <a:r>
              <a:rPr lang="en-US" dirty="0" smtClean="0">
                <a:latin typeface="Garamond"/>
                <a:cs typeface="Garamond"/>
              </a:rPr>
              <a:t>bring you ?</a:t>
            </a:r>
          </a:p>
          <a:p>
            <a:r>
              <a:rPr lang="en-US" dirty="0" smtClean="0">
                <a:latin typeface="Garamond"/>
                <a:cs typeface="Garamond"/>
              </a:rPr>
              <a:t>What if your </a:t>
            </a:r>
            <a:r>
              <a:rPr lang="en-US" b="1" dirty="0" smtClean="0">
                <a:latin typeface="Garamond"/>
                <a:cs typeface="Garamond"/>
              </a:rPr>
              <a:t>destination</a:t>
            </a:r>
            <a:r>
              <a:rPr lang="en-US" dirty="0" smtClean="0">
                <a:latin typeface="Garamond"/>
                <a:cs typeface="Garamond"/>
              </a:rPr>
              <a:t> is at least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i="1" dirty="0" smtClean="0">
                <a:latin typeface="Garamond"/>
                <a:cs typeface="Garamond"/>
              </a:rPr>
              <a:t>’ </a:t>
            </a:r>
            <a:r>
              <a:rPr lang="en-US" b="1" dirty="0" smtClean="0">
                <a:latin typeface="Garamond"/>
                <a:cs typeface="Garamond"/>
              </a:rPr>
              <a:t>hours </a:t>
            </a:r>
            <a:r>
              <a:rPr lang="en-US" dirty="0" smtClean="0">
                <a:latin typeface="Garamond"/>
                <a:cs typeface="Garamond"/>
              </a:rPr>
              <a:t>away ?</a:t>
            </a: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Study of the notion of </a:t>
            </a:r>
            <a:r>
              <a:rPr lang="en-US" b="1" dirty="0" smtClean="0">
                <a:latin typeface="Garamond"/>
                <a:cs typeface="Garamond"/>
              </a:rPr>
              <a:t>reach </a:t>
            </a:r>
            <a:r>
              <a:rPr lang="en-US" dirty="0" smtClean="0">
                <a:latin typeface="Garamond"/>
                <a:cs typeface="Garamond"/>
              </a:rPr>
              <a:t>(option B)</a:t>
            </a:r>
            <a:endParaRPr lang="en-US" b="1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4" name="Image 3" descr="980601373 - 1h - 1126 somm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28" y="2667000"/>
            <a:ext cx="3345872" cy="2514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Method for Part I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aramond"/>
                <a:cs typeface="Garamond"/>
              </a:rPr>
              <a:t>Given a starting point, where do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dirty="0" smtClean="0">
                <a:latin typeface="Garamond"/>
                <a:cs typeface="Garamond"/>
              </a:rPr>
              <a:t> hours </a:t>
            </a:r>
            <a:r>
              <a:rPr lang="en-US" dirty="0" smtClean="0">
                <a:latin typeface="Garamond"/>
                <a:cs typeface="Garamond"/>
              </a:rPr>
              <a:t>on a </a:t>
            </a:r>
            <a:r>
              <a:rPr lang="en-US" b="1" dirty="0" smtClean="0">
                <a:latin typeface="Garamond"/>
                <a:cs typeface="Garamond"/>
              </a:rPr>
              <a:t>shortest path </a:t>
            </a:r>
            <a:r>
              <a:rPr lang="en-US" dirty="0" smtClean="0">
                <a:latin typeface="Garamond"/>
                <a:cs typeface="Garamond"/>
              </a:rPr>
              <a:t>bring you ?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What if your </a:t>
            </a:r>
            <a:r>
              <a:rPr lang="en-US" b="1" dirty="0" smtClean="0">
                <a:latin typeface="Garamond"/>
                <a:cs typeface="Garamond"/>
              </a:rPr>
              <a:t>destination</a:t>
            </a:r>
            <a:r>
              <a:rPr lang="en-US" dirty="0" smtClean="0">
                <a:latin typeface="Garamond"/>
                <a:cs typeface="Garamond"/>
              </a:rPr>
              <a:t> is at least </a:t>
            </a:r>
            <a:r>
              <a:rPr lang="en-US" b="1" i="1" dirty="0" err="1" smtClean="0">
                <a:latin typeface="Garamond"/>
                <a:cs typeface="Garamond"/>
              </a:rPr>
              <a:t>t</a:t>
            </a:r>
            <a:r>
              <a:rPr lang="en-US" b="1" i="1" dirty="0" smtClean="0">
                <a:latin typeface="Garamond"/>
                <a:cs typeface="Garamond"/>
              </a:rPr>
              <a:t>’ </a:t>
            </a:r>
            <a:r>
              <a:rPr lang="en-US" b="1" dirty="0" smtClean="0">
                <a:latin typeface="Garamond"/>
                <a:cs typeface="Garamond"/>
              </a:rPr>
              <a:t>hours </a:t>
            </a:r>
            <a:r>
              <a:rPr lang="en-US" dirty="0" smtClean="0">
                <a:latin typeface="Garamond"/>
                <a:cs typeface="Garamond"/>
              </a:rPr>
              <a:t>away ?</a:t>
            </a: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24400" y="1981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Dijkstra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implemented with </a:t>
            </a:r>
            <a:r>
              <a:rPr lang="en-US" sz="3200" dirty="0" smtClean="0">
                <a:latin typeface="Garamond"/>
                <a:cs typeface="Garamond"/>
              </a:rPr>
              <a:t>binary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3200" dirty="0" smtClean="0">
              <a:latin typeface="Garamond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Compute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shortest paths using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Dijkstra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, then select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</a:t>
            </a:r>
            <a:r>
              <a:rPr lang="en-US" sz="3200" dirty="0" err="1" smtClean="0">
                <a:latin typeface="Garamond"/>
                <a:cs typeface="Garamond"/>
              </a:rPr>
              <a:t>ertices</a:t>
            </a:r>
            <a:r>
              <a:rPr lang="en-US" sz="3200" dirty="0" smtClean="0">
                <a:latin typeface="Garamond"/>
                <a:cs typeface="Garamond"/>
              </a:rPr>
              <a:t> further away than </a:t>
            </a:r>
            <a:r>
              <a:rPr lang="en-US" sz="3200" i="1" dirty="0" err="1" smtClean="0">
                <a:latin typeface="Garamond"/>
                <a:cs typeface="Garamond"/>
              </a:rPr>
              <a:t>t</a:t>
            </a:r>
            <a:r>
              <a:rPr lang="en-US" sz="3200" i="1" dirty="0" smtClean="0">
                <a:latin typeface="Garamond"/>
                <a:cs typeface="Garamond"/>
              </a:rPr>
              <a:t>’</a:t>
            </a:r>
            <a:r>
              <a:rPr lang="en-US" sz="3200" dirty="0" smtClean="0">
                <a:latin typeface="Garamond"/>
                <a:cs typeface="Garamond"/>
              </a:rPr>
              <a:t>, and backtrack to a</a:t>
            </a:r>
            <a:r>
              <a:rPr lang="en-US" sz="3200" i="1" dirty="0" smtClean="0">
                <a:latin typeface="Garamond"/>
                <a:cs typeface="Garamond"/>
              </a:rPr>
              <a:t> </a:t>
            </a:r>
            <a:r>
              <a:rPr lang="en-US" sz="3200" i="1" dirty="0" err="1" smtClean="0">
                <a:latin typeface="Garamond"/>
                <a:cs typeface="Garamond"/>
              </a:rPr>
              <a:t>t</a:t>
            </a:r>
            <a:r>
              <a:rPr lang="en-US" sz="3200" i="1" dirty="0" smtClean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distance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 </a:t>
            </a:r>
          </a:p>
        </p:txBody>
      </p:sp>
      <p:sp>
        <p:nvSpPr>
          <p:cNvPr id="5" name="Accolade fermante 4"/>
          <p:cNvSpPr/>
          <p:nvPr/>
        </p:nvSpPr>
        <p:spPr>
          <a:xfrm>
            <a:off x="4419600" y="1981200"/>
            <a:ext cx="304800" cy="12192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" name="Accolade fermante 6"/>
          <p:cNvSpPr/>
          <p:nvPr/>
        </p:nvSpPr>
        <p:spPr>
          <a:xfrm>
            <a:off x="4419600" y="4267200"/>
            <a:ext cx="304800" cy="9906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Optimization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  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2133600"/>
            <a:ext cx="80772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Dijkstra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stop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="1" baseline="0" dirty="0" err="1" smtClean="0">
                <a:latin typeface="Garamond"/>
                <a:cs typeface="Garamond"/>
              </a:rPr>
              <a:t>Dijkstra</a:t>
            </a:r>
            <a:r>
              <a:rPr lang="en-US" sz="3200" b="1" dirty="0" smtClean="0">
                <a:latin typeface="Garamond"/>
                <a:cs typeface="Garamond"/>
              </a:rPr>
              <a:t> </a:t>
            </a:r>
            <a:r>
              <a:rPr lang="en-US" sz="3200" b="1" dirty="0" err="1" smtClean="0">
                <a:latin typeface="Garamond"/>
                <a:cs typeface="Garamond"/>
              </a:rPr>
              <a:t>memoization</a:t>
            </a:r>
            <a:endParaRPr lang="en-US" sz="3200" b="1" dirty="0" smtClean="0">
              <a:latin typeface="Garamond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b="1" dirty="0" smtClean="0">
              <a:latin typeface="Garamond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Distance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sorting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b="1" baseline="0" dirty="0" smtClean="0">
              <a:latin typeface="Garamond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Online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Dijkstra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Part II (Option B)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551237"/>
            <a:ext cx="4191000" cy="216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Garamond"/>
                <a:cs typeface="Garamond"/>
              </a:rPr>
              <a:t>The notion of reach</a:t>
            </a:r>
          </a:p>
          <a:p>
            <a:pPr>
              <a:buNone/>
            </a:pPr>
            <a:endParaRPr lang="en-US" b="1" dirty="0" smtClean="0">
              <a:latin typeface="Garamond"/>
              <a:cs typeface="Garamond"/>
            </a:endParaRPr>
          </a:p>
        </p:txBody>
      </p:sp>
      <p:pic>
        <p:nvPicPr>
          <p:cNvPr id="15" name="Image 14" descr="Reach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90800"/>
            <a:ext cx="3360332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Part II (Option B)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5" name="Image 4" descr="980601373 - T_out - 14 somm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8999"/>
            <a:ext cx="3886200" cy="2915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 descr="980601373 - S_in - 12 somm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71" y="3389811"/>
            <a:ext cx="3938429" cy="2955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953000" y="1981201"/>
            <a:ext cx="373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S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in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: </a:t>
            </a:r>
            <a:r>
              <a:rPr lang="fr-FR" sz="3200" dirty="0" err="1" smtClean="0">
                <a:latin typeface="Garamond"/>
                <a:cs typeface="Garamond"/>
              </a:rPr>
              <a:t>same</a:t>
            </a:r>
            <a:r>
              <a:rPr lang="fr-FR" sz="3200" dirty="0" smtClean="0">
                <a:latin typeface="Garamond"/>
                <a:cs typeface="Garamond"/>
              </a:rPr>
              <a:t> </a:t>
            </a:r>
            <a:r>
              <a:rPr lang="fr-FR" sz="3200" dirty="0" err="1" smtClean="0">
                <a:latin typeface="Garamond"/>
                <a:cs typeface="Garamond"/>
              </a:rPr>
              <a:t>definition</a:t>
            </a:r>
            <a:r>
              <a:rPr lang="fr-FR" sz="3200" dirty="0" smtClean="0">
                <a:latin typeface="Garamond"/>
                <a:cs typeface="Garamond"/>
              </a:rPr>
              <a:t> as </a:t>
            </a:r>
            <a:r>
              <a:rPr lang="fr-FR" sz="3200" i="1" dirty="0" smtClean="0">
                <a:latin typeface="Garamond"/>
                <a:cs typeface="Garamond"/>
              </a:rPr>
              <a:t>T</a:t>
            </a:r>
            <a:r>
              <a:rPr lang="fr-FR" sz="3200" i="1" baseline="-25000" dirty="0" smtClean="0">
                <a:latin typeface="Garamond"/>
                <a:cs typeface="Garamond"/>
              </a:rPr>
              <a:t>out</a:t>
            </a:r>
            <a:r>
              <a:rPr lang="fr-FR" sz="3200" dirty="0" smtClean="0">
                <a:latin typeface="Garamond"/>
                <a:cs typeface="Garamond"/>
              </a:rPr>
              <a:t> with the converse graph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981201"/>
            <a:ext cx="373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i="1" dirty="0" smtClean="0">
                <a:latin typeface="Garamond"/>
                <a:cs typeface="Garamond"/>
              </a:rPr>
              <a:t>T</a:t>
            </a:r>
            <a:r>
              <a:rPr lang="en-US" sz="3200" i="1" baseline="-25000" dirty="0" smtClean="0">
                <a:latin typeface="Garamond"/>
                <a:cs typeface="Garamond"/>
              </a:rPr>
              <a:t>out</a:t>
            </a:r>
            <a:r>
              <a:rPr lang="en-US" sz="3200" i="1" dirty="0" smtClean="0">
                <a:latin typeface="Garamond"/>
                <a:cs typeface="Garamond"/>
              </a:rPr>
              <a:t> = </a:t>
            </a:r>
            <a:r>
              <a:rPr lang="en-US" sz="3200" dirty="0" smtClean="0">
                <a:latin typeface="Garamond"/>
                <a:cs typeface="Garamond"/>
              </a:rPr>
              <a:t>set of points from problem (1.3)</a:t>
            </a:r>
            <a:endParaRPr kumimoji="0" lang="en-US" sz="32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Part II (Option B)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4" name="Image 3" descr="980601373 - T_out - 14 somm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87478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2133600" y="3124200"/>
            <a:ext cx="1447800" cy="14478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715000" y="2133600"/>
            <a:ext cx="29718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If </a:t>
            </a:r>
            <a:r>
              <a:rPr lang="en-US" sz="2800" dirty="0" err="1" smtClean="0">
                <a:latin typeface="Garamond"/>
                <a:cs typeface="Garamond"/>
              </a:rPr>
              <a:t>reach</a:t>
            </a:r>
            <a:r>
              <a:rPr lang="en-US" sz="2800" dirty="0" err="1" smtClean="0">
                <a:latin typeface="Garamond"/>
                <a:cs typeface="Garamond"/>
              </a:rPr>
              <a:t>(</a:t>
            </a:r>
            <a:r>
              <a:rPr lang="en-US" sz="2800" i="1" dirty="0" err="1" smtClean="0">
                <a:latin typeface="Garamond"/>
                <a:cs typeface="Garamond"/>
              </a:rPr>
              <a:t>v</a:t>
            </a:r>
            <a:r>
              <a:rPr lang="en-US" sz="2800" i="1" dirty="0" smtClean="0">
                <a:latin typeface="Garamond"/>
                <a:cs typeface="Garamond"/>
              </a:rPr>
              <a:t>)</a:t>
            </a:r>
            <a:r>
              <a:rPr lang="en-US" sz="2800" dirty="0" smtClean="0">
                <a:latin typeface="Garamond"/>
                <a:cs typeface="Garamond"/>
              </a:rPr>
              <a:t> &lt; 1 hour : </a:t>
            </a:r>
          </a:p>
          <a:p>
            <a:pPr>
              <a:buNone/>
            </a:pPr>
            <a:endParaRPr lang="en-US" sz="2800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sz="2800" dirty="0" smtClean="0">
                <a:latin typeface="Garamond"/>
                <a:cs typeface="Garamond"/>
              </a:rPr>
              <a:t>NO shortest path joins </a:t>
            </a:r>
            <a:r>
              <a:rPr lang="en-US" sz="2800" i="1" dirty="0" smtClean="0">
                <a:latin typeface="Garamond"/>
                <a:cs typeface="Garamond"/>
              </a:rPr>
              <a:t>S</a:t>
            </a:r>
            <a:r>
              <a:rPr lang="en-US" sz="2800" i="1" baseline="-25000" dirty="0" smtClean="0">
                <a:latin typeface="Garamond"/>
                <a:cs typeface="Garamond"/>
              </a:rPr>
              <a:t>in</a:t>
            </a:r>
            <a:r>
              <a:rPr lang="en-US" sz="2800" dirty="0" smtClean="0">
                <a:latin typeface="Garamond"/>
                <a:cs typeface="Garamond"/>
              </a:rPr>
              <a:t> and </a:t>
            </a:r>
            <a:r>
              <a:rPr lang="en-US" sz="2800" i="1" dirty="0" smtClean="0">
                <a:latin typeface="Garamond"/>
                <a:cs typeface="Garamond"/>
              </a:rPr>
              <a:t>T</a:t>
            </a:r>
            <a:r>
              <a:rPr lang="en-US" sz="2800" i="1" baseline="-25000" dirty="0" smtClean="0">
                <a:latin typeface="Garamond"/>
                <a:cs typeface="Garamond"/>
              </a:rPr>
              <a:t>out</a:t>
            </a:r>
            <a:r>
              <a:rPr lang="en-US" sz="2800" dirty="0" smtClean="0">
                <a:latin typeface="Garamond"/>
                <a:cs typeface="Garamond"/>
              </a:rPr>
              <a:t> through </a:t>
            </a:r>
            <a:r>
              <a:rPr lang="en-US" sz="2800" i="1" dirty="0" err="1" smtClean="0">
                <a:latin typeface="Garamond"/>
                <a:cs typeface="Garamond"/>
              </a:rPr>
              <a:t>v</a:t>
            </a:r>
            <a:endParaRPr lang="en-US" sz="2800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Part II (Option B)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4" name="Image 3" descr="980601373 - T_out - 14 somm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87478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228600" y="1417638"/>
            <a:ext cx="5257800" cy="521176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715000" y="2133600"/>
            <a:ext cx="2971800" cy="3810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aramond"/>
                <a:cs typeface="Garamond"/>
              </a:rPr>
              <a:t> If </a:t>
            </a:r>
            <a:r>
              <a:rPr lang="en-US" sz="2800" dirty="0" err="1" smtClean="0">
                <a:latin typeface="Garamond"/>
                <a:cs typeface="Garamond"/>
              </a:rPr>
              <a:t>reach</a:t>
            </a:r>
            <a:r>
              <a:rPr lang="en-US" sz="2800" dirty="0" err="1" smtClean="0">
                <a:latin typeface="Garamond"/>
                <a:cs typeface="Garamond"/>
              </a:rPr>
              <a:t>(</a:t>
            </a:r>
            <a:r>
              <a:rPr lang="en-US" sz="2800" i="1" dirty="0" err="1" smtClean="0">
                <a:latin typeface="Garamond"/>
                <a:cs typeface="Garamond"/>
              </a:rPr>
              <a:t>v</a:t>
            </a:r>
            <a:r>
              <a:rPr lang="en-US" sz="2800" i="1" dirty="0" smtClean="0">
                <a:latin typeface="Garamond"/>
                <a:cs typeface="Garamond"/>
              </a:rPr>
              <a:t>)</a:t>
            </a:r>
            <a:r>
              <a:rPr lang="en-US" sz="2800" dirty="0" smtClean="0">
                <a:latin typeface="Garamond"/>
                <a:cs typeface="Garamond"/>
              </a:rPr>
              <a:t> </a:t>
            </a:r>
            <a:r>
              <a:rPr lang="fr-FR" sz="2800" dirty="0" smtClean="0">
                <a:latin typeface="Garamond"/>
                <a:cs typeface="Garamond"/>
              </a:rPr>
              <a:t>≥</a:t>
            </a:r>
            <a:r>
              <a:rPr lang="en-US" sz="2800" dirty="0" smtClean="0">
                <a:latin typeface="Garamond"/>
                <a:cs typeface="Garamond"/>
              </a:rPr>
              <a:t> </a:t>
            </a:r>
            <a:r>
              <a:rPr lang="en-US" sz="2800" dirty="0" smtClean="0">
                <a:latin typeface="Garamond"/>
                <a:cs typeface="Garamond"/>
              </a:rPr>
              <a:t>2 hours : </a:t>
            </a:r>
          </a:p>
          <a:p>
            <a:pPr>
              <a:buNone/>
            </a:pPr>
            <a:endParaRPr lang="en-US" sz="2800" dirty="0" smtClean="0">
              <a:latin typeface="Garamond"/>
              <a:cs typeface="Garamond"/>
            </a:endParaRPr>
          </a:p>
          <a:p>
            <a:pPr>
              <a:buNone/>
            </a:pPr>
            <a:r>
              <a:rPr lang="en-US" sz="2800" dirty="0" smtClean="0">
                <a:latin typeface="Garamond"/>
                <a:cs typeface="Garamond"/>
              </a:rPr>
              <a:t>There MUST be a shortest path joining </a:t>
            </a:r>
            <a:r>
              <a:rPr lang="en-US" sz="2800" i="1" dirty="0" smtClean="0">
                <a:latin typeface="Garamond"/>
                <a:cs typeface="Garamond"/>
              </a:rPr>
              <a:t>S</a:t>
            </a:r>
            <a:r>
              <a:rPr lang="en-US" sz="2800" i="1" baseline="-25000" dirty="0" smtClean="0">
                <a:latin typeface="Garamond"/>
                <a:cs typeface="Garamond"/>
              </a:rPr>
              <a:t>in</a:t>
            </a:r>
            <a:r>
              <a:rPr lang="en-US" sz="2800" dirty="0" smtClean="0">
                <a:latin typeface="Garamond"/>
                <a:cs typeface="Garamond"/>
              </a:rPr>
              <a:t> and </a:t>
            </a:r>
            <a:r>
              <a:rPr lang="en-US" sz="2800" i="1" dirty="0" smtClean="0">
                <a:latin typeface="Garamond"/>
                <a:cs typeface="Garamond"/>
              </a:rPr>
              <a:t>T</a:t>
            </a:r>
            <a:r>
              <a:rPr lang="en-US" sz="2800" i="1" baseline="-25000" dirty="0" smtClean="0">
                <a:latin typeface="Garamond"/>
                <a:cs typeface="Garamond"/>
              </a:rPr>
              <a:t>out</a:t>
            </a:r>
            <a:r>
              <a:rPr lang="en-US" sz="2800" dirty="0" smtClean="0">
                <a:latin typeface="Garamond"/>
                <a:cs typeface="Garamond"/>
              </a:rPr>
              <a:t> through </a:t>
            </a:r>
            <a:r>
              <a:rPr lang="en-US" sz="2800" i="1" dirty="0" err="1" smtClean="0">
                <a:latin typeface="Garamond"/>
                <a:cs typeface="Garamond"/>
              </a:rPr>
              <a:t>v</a:t>
            </a:r>
            <a:endParaRPr lang="en-US" sz="2800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  <a:p>
            <a:pPr>
              <a:buNone/>
            </a:pPr>
            <a:endParaRPr lang="en-US" dirty="0" smtClean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Part II (Option B)</a:t>
            </a:r>
            <a:endParaRPr lang="en-US" dirty="0">
              <a:latin typeface="Garamond"/>
              <a:cs typeface="Garamond"/>
            </a:endParaRPr>
          </a:p>
        </p:txBody>
      </p:sp>
      <p:pic>
        <p:nvPicPr>
          <p:cNvPr id="5" name="Image 4" descr="980601373 - T_out - 14 somm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3886200" cy="2915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 descr="980601373 - S_in - 12 somm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71" y="2627812"/>
            <a:ext cx="3938429" cy="2955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3505200" y="4724400"/>
            <a:ext cx="373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S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in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-990600" y="4724400"/>
            <a:ext cx="3733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i="1" dirty="0" smtClean="0">
                <a:latin typeface="Garamond"/>
                <a:cs typeface="Garamond"/>
              </a:rPr>
              <a:t>T</a:t>
            </a:r>
            <a:r>
              <a:rPr lang="en-US" sz="3200" i="1" baseline="-25000" dirty="0" smtClean="0">
                <a:latin typeface="Garamond"/>
                <a:cs typeface="Garamond"/>
              </a:rPr>
              <a:t>out</a:t>
            </a:r>
            <a:endParaRPr kumimoji="0" lang="en-US" sz="32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316</Words>
  <Application>Microsoft Macintosh PowerPoint</Application>
  <PresentationFormat>Présentation à l'écran (4:3)</PresentationFormat>
  <Paragraphs>109</Paragraphs>
  <Slides>13</Slides>
  <Notes>2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Shortest Path Trees and Reach in Road Networks   </vt:lpstr>
      <vt:lpstr>Our subject: shortest paths</vt:lpstr>
      <vt:lpstr>Method for Part I</vt:lpstr>
      <vt:lpstr>Optimization</vt:lpstr>
      <vt:lpstr>Part II (Option B)</vt:lpstr>
      <vt:lpstr>Part II (Option B)</vt:lpstr>
      <vt:lpstr>Part II (Option B)</vt:lpstr>
      <vt:lpstr>Part II (Option B)</vt:lpstr>
      <vt:lpstr>Part II (Option B)</vt:lpstr>
      <vt:lpstr>The algorithm: estimating reach(v)</vt:lpstr>
      <vt:lpstr>Reach in France</vt:lpstr>
      <vt:lpstr>Reach in France</vt:lpstr>
      <vt:lpstr>Thank you.</vt:lpstr>
    </vt:vector>
  </TitlesOfParts>
  <Company>Lycée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Trees and Reach in Road Networks   </dc:title>
  <dc:creator>Drouard Sayuli</dc:creator>
  <cp:lastModifiedBy>Drouard Sayuli</cp:lastModifiedBy>
  <cp:revision>113</cp:revision>
  <dcterms:created xsi:type="dcterms:W3CDTF">2017-01-30T20:40:49Z</dcterms:created>
  <dcterms:modified xsi:type="dcterms:W3CDTF">2017-01-30T20:53:45Z</dcterms:modified>
</cp:coreProperties>
</file>