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43"/>
  </p:handoutMasterIdLst>
  <p:sldIdLst>
    <p:sldId id="256" r:id="rId2"/>
    <p:sldId id="257" r:id="rId3"/>
    <p:sldId id="258" r:id="rId4"/>
    <p:sldId id="261" r:id="rId5"/>
    <p:sldId id="262" r:id="rId6"/>
    <p:sldId id="263" r:id="rId7"/>
    <p:sldId id="259" r:id="rId8"/>
    <p:sldId id="260" r:id="rId9"/>
    <p:sldId id="264" r:id="rId10"/>
    <p:sldId id="265" r:id="rId11"/>
    <p:sldId id="266" r:id="rId12"/>
    <p:sldId id="267" r:id="rId13"/>
    <p:sldId id="268" r:id="rId14"/>
    <p:sldId id="269" r:id="rId15"/>
    <p:sldId id="270" r:id="rId16"/>
    <p:sldId id="271" r:id="rId17"/>
    <p:sldId id="272" r:id="rId18"/>
    <p:sldId id="275" r:id="rId19"/>
    <p:sldId id="274" r:id="rId20"/>
    <p:sldId id="276" r:id="rId21"/>
    <p:sldId id="277" r:id="rId22"/>
    <p:sldId id="278" r:id="rId23"/>
    <p:sldId id="279" r:id="rId24"/>
    <p:sldId id="280" r:id="rId25"/>
    <p:sldId id="281" r:id="rId26"/>
    <p:sldId id="282" r:id="rId27"/>
    <p:sldId id="283" r:id="rId28"/>
    <p:sldId id="284" r:id="rId29"/>
    <p:sldId id="285" r:id="rId30"/>
    <p:sldId id="287" r:id="rId31"/>
    <p:sldId id="286" r:id="rId32"/>
    <p:sldId id="288" r:id="rId33"/>
    <p:sldId id="290" r:id="rId34"/>
    <p:sldId id="289" r:id="rId35"/>
    <p:sldId id="297" r:id="rId36"/>
    <p:sldId id="291" r:id="rId37"/>
    <p:sldId id="292" r:id="rId38"/>
    <p:sldId id="293" r:id="rId39"/>
    <p:sldId id="294" r:id="rId40"/>
    <p:sldId id="295" r:id="rId41"/>
    <p:sldId id="296"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notesViewPr>
    <p:cSldViewPr snapToGrid="0">
      <p:cViewPr varScale="1">
        <p:scale>
          <a:sx n="65" d="100"/>
          <a:sy n="65" d="100"/>
        </p:scale>
        <p:origin x="3154" y="5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8E5D8D6-3914-4767-84E7-321203F36A3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EA0DE5D6-0905-4EEF-A379-583A65B823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F58F45-4013-4D3B-A519-8743BBECE31E}" type="datetimeFigureOut">
              <a:rPr lang="zh-CN" altLang="en-US" smtClean="0"/>
              <a:t>2017/12/27</a:t>
            </a:fld>
            <a:endParaRPr lang="zh-CN" altLang="en-US"/>
          </a:p>
        </p:txBody>
      </p:sp>
      <p:sp>
        <p:nvSpPr>
          <p:cNvPr id="4" name="页脚占位符 3">
            <a:extLst>
              <a:ext uri="{FF2B5EF4-FFF2-40B4-BE49-F238E27FC236}">
                <a16:creationId xmlns:a16="http://schemas.microsoft.com/office/drawing/2014/main" id="{94A0E9C3-73F1-4F6B-827B-3851E6A58A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70967AC2-0597-4D01-A845-9562FDC9C2E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492A-D6A8-4FB5-B26E-10621B8A5684}" type="slidenum">
              <a:rPr lang="zh-CN" altLang="en-US" smtClean="0"/>
              <a:t>‹#›</a:t>
            </a:fld>
            <a:endParaRPr lang="zh-CN" altLang="en-US"/>
          </a:p>
        </p:txBody>
      </p:sp>
    </p:spTree>
    <p:extLst>
      <p:ext uri="{BB962C8B-B14F-4D97-AF65-F5344CB8AC3E}">
        <p14:creationId xmlns:p14="http://schemas.microsoft.com/office/powerpoint/2010/main" val="44909232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F9A03-465C-41FC-8939-6D6566D0E57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C21BBE4-1D1F-4C67-9C81-0F575FA5E1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47BB98B-BE6F-4CA2-8201-A4B87A669228}"/>
              </a:ext>
            </a:extLst>
          </p:cNvPr>
          <p:cNvSpPr>
            <a:spLocks noGrp="1"/>
          </p:cNvSpPr>
          <p:nvPr>
            <p:ph type="dt" sz="half" idx="10"/>
          </p:nvPr>
        </p:nvSpPr>
        <p:spPr/>
        <p:txBody>
          <a:bodyPr/>
          <a:lstStyle/>
          <a:p>
            <a:fld id="{732B108B-F185-468D-831B-6D5D7D3E4613}" type="datetimeFigureOut">
              <a:rPr lang="zh-CN" altLang="en-US" smtClean="0"/>
              <a:t>2017/12/27</a:t>
            </a:fld>
            <a:endParaRPr lang="zh-CN" altLang="en-US"/>
          </a:p>
        </p:txBody>
      </p:sp>
      <p:sp>
        <p:nvSpPr>
          <p:cNvPr id="5" name="页脚占位符 4">
            <a:extLst>
              <a:ext uri="{FF2B5EF4-FFF2-40B4-BE49-F238E27FC236}">
                <a16:creationId xmlns:a16="http://schemas.microsoft.com/office/drawing/2014/main" id="{4A1F6C64-F230-4C11-8003-1DC5EE31CB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225BA0-54FF-45CA-902C-E5D9262509CA}"/>
              </a:ext>
            </a:extLst>
          </p:cNvPr>
          <p:cNvSpPr>
            <a:spLocks noGrp="1"/>
          </p:cNvSpPr>
          <p:nvPr>
            <p:ph type="sldNum" sz="quarter" idx="12"/>
          </p:nvPr>
        </p:nvSpPr>
        <p:spPr/>
        <p:txBody>
          <a:bodyPr/>
          <a:lstStyle/>
          <a:p>
            <a:fld id="{775731A1-E9FB-4F52-A82A-9DBECBD8D561}" type="slidenum">
              <a:rPr lang="zh-CN" altLang="en-US" smtClean="0"/>
              <a:t>‹#›</a:t>
            </a:fld>
            <a:endParaRPr lang="zh-CN" altLang="en-US"/>
          </a:p>
        </p:txBody>
      </p:sp>
    </p:spTree>
    <p:extLst>
      <p:ext uri="{BB962C8B-B14F-4D97-AF65-F5344CB8AC3E}">
        <p14:creationId xmlns:p14="http://schemas.microsoft.com/office/powerpoint/2010/main" val="3059234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E5B20-B9AA-4F7A-BF64-8F3479F3042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95F4A1E-72AB-4EF9-8B87-90641CBDA04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B2A2AAB-6F3A-4D63-A975-02A7EF85B3DD}"/>
              </a:ext>
            </a:extLst>
          </p:cNvPr>
          <p:cNvSpPr>
            <a:spLocks noGrp="1"/>
          </p:cNvSpPr>
          <p:nvPr>
            <p:ph type="dt" sz="half" idx="10"/>
          </p:nvPr>
        </p:nvSpPr>
        <p:spPr/>
        <p:txBody>
          <a:bodyPr/>
          <a:lstStyle/>
          <a:p>
            <a:fld id="{732B108B-F185-468D-831B-6D5D7D3E4613}" type="datetimeFigureOut">
              <a:rPr lang="zh-CN" altLang="en-US" smtClean="0"/>
              <a:t>2017/12/27</a:t>
            </a:fld>
            <a:endParaRPr lang="zh-CN" altLang="en-US"/>
          </a:p>
        </p:txBody>
      </p:sp>
      <p:sp>
        <p:nvSpPr>
          <p:cNvPr id="5" name="页脚占位符 4">
            <a:extLst>
              <a:ext uri="{FF2B5EF4-FFF2-40B4-BE49-F238E27FC236}">
                <a16:creationId xmlns:a16="http://schemas.microsoft.com/office/drawing/2014/main" id="{E7B044A1-2168-4173-9A4B-9727C5123A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8BDB62-1FC5-4E6B-A877-AE5858E11522}"/>
              </a:ext>
            </a:extLst>
          </p:cNvPr>
          <p:cNvSpPr>
            <a:spLocks noGrp="1"/>
          </p:cNvSpPr>
          <p:nvPr>
            <p:ph type="sldNum" sz="quarter" idx="12"/>
          </p:nvPr>
        </p:nvSpPr>
        <p:spPr/>
        <p:txBody>
          <a:bodyPr/>
          <a:lstStyle/>
          <a:p>
            <a:fld id="{775731A1-E9FB-4F52-A82A-9DBECBD8D561}" type="slidenum">
              <a:rPr lang="zh-CN" altLang="en-US" smtClean="0"/>
              <a:t>‹#›</a:t>
            </a:fld>
            <a:endParaRPr lang="zh-CN" altLang="en-US"/>
          </a:p>
        </p:txBody>
      </p:sp>
    </p:spTree>
    <p:extLst>
      <p:ext uri="{BB962C8B-B14F-4D97-AF65-F5344CB8AC3E}">
        <p14:creationId xmlns:p14="http://schemas.microsoft.com/office/powerpoint/2010/main" val="1150527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EE496A5-1444-414A-A592-7C26C471640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42FF156-97BD-4F31-8660-683F1B05B63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DC7D17E-14C1-423D-A024-C3C475747338}"/>
              </a:ext>
            </a:extLst>
          </p:cNvPr>
          <p:cNvSpPr>
            <a:spLocks noGrp="1"/>
          </p:cNvSpPr>
          <p:nvPr>
            <p:ph type="dt" sz="half" idx="10"/>
          </p:nvPr>
        </p:nvSpPr>
        <p:spPr/>
        <p:txBody>
          <a:bodyPr/>
          <a:lstStyle/>
          <a:p>
            <a:fld id="{732B108B-F185-468D-831B-6D5D7D3E4613}" type="datetimeFigureOut">
              <a:rPr lang="zh-CN" altLang="en-US" smtClean="0"/>
              <a:t>2017/12/27</a:t>
            </a:fld>
            <a:endParaRPr lang="zh-CN" altLang="en-US"/>
          </a:p>
        </p:txBody>
      </p:sp>
      <p:sp>
        <p:nvSpPr>
          <p:cNvPr id="5" name="页脚占位符 4">
            <a:extLst>
              <a:ext uri="{FF2B5EF4-FFF2-40B4-BE49-F238E27FC236}">
                <a16:creationId xmlns:a16="http://schemas.microsoft.com/office/drawing/2014/main" id="{C4902B19-A336-4C7C-B6B5-C926BD5DC1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010BD3-FDE9-44E2-93BD-7A02F03586DE}"/>
              </a:ext>
            </a:extLst>
          </p:cNvPr>
          <p:cNvSpPr>
            <a:spLocks noGrp="1"/>
          </p:cNvSpPr>
          <p:nvPr>
            <p:ph type="sldNum" sz="quarter" idx="12"/>
          </p:nvPr>
        </p:nvSpPr>
        <p:spPr/>
        <p:txBody>
          <a:bodyPr/>
          <a:lstStyle/>
          <a:p>
            <a:fld id="{775731A1-E9FB-4F52-A82A-9DBECBD8D561}" type="slidenum">
              <a:rPr lang="zh-CN" altLang="en-US" smtClean="0"/>
              <a:t>‹#›</a:t>
            </a:fld>
            <a:endParaRPr lang="zh-CN" altLang="en-US"/>
          </a:p>
        </p:txBody>
      </p:sp>
    </p:spTree>
    <p:extLst>
      <p:ext uri="{BB962C8B-B14F-4D97-AF65-F5344CB8AC3E}">
        <p14:creationId xmlns:p14="http://schemas.microsoft.com/office/powerpoint/2010/main" val="942755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BA688E-7B84-409D-AC20-B64096B9FDE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4F381D0-2A68-4D03-A7BD-71586A0D1710}"/>
              </a:ext>
            </a:extLst>
          </p:cNvPr>
          <p:cNvSpPr>
            <a:spLocks noGrp="1"/>
          </p:cNvSpPr>
          <p:nvPr>
            <p:ph idx="1"/>
          </p:nvPr>
        </p:nvSpPr>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6FCFFFAD-5474-479B-A4F9-4CC34D73C8BF}"/>
              </a:ext>
            </a:extLst>
          </p:cNvPr>
          <p:cNvSpPr>
            <a:spLocks noGrp="1"/>
          </p:cNvSpPr>
          <p:nvPr>
            <p:ph type="dt" sz="half" idx="10"/>
          </p:nvPr>
        </p:nvSpPr>
        <p:spPr/>
        <p:txBody>
          <a:bodyPr/>
          <a:lstStyle/>
          <a:p>
            <a:fld id="{732B108B-F185-468D-831B-6D5D7D3E4613}" type="datetimeFigureOut">
              <a:rPr lang="zh-CN" altLang="en-US" smtClean="0"/>
              <a:t>2017/12/27</a:t>
            </a:fld>
            <a:endParaRPr lang="zh-CN" altLang="en-US"/>
          </a:p>
        </p:txBody>
      </p:sp>
      <p:sp>
        <p:nvSpPr>
          <p:cNvPr id="5" name="页脚占位符 4">
            <a:extLst>
              <a:ext uri="{FF2B5EF4-FFF2-40B4-BE49-F238E27FC236}">
                <a16:creationId xmlns:a16="http://schemas.microsoft.com/office/drawing/2014/main" id="{E662762A-65BB-4821-9D5B-7F917D96C4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B05A70-707C-4C47-8FA7-69B8662695B2}"/>
              </a:ext>
            </a:extLst>
          </p:cNvPr>
          <p:cNvSpPr>
            <a:spLocks noGrp="1"/>
          </p:cNvSpPr>
          <p:nvPr>
            <p:ph type="sldNum" sz="quarter" idx="12"/>
          </p:nvPr>
        </p:nvSpPr>
        <p:spPr/>
        <p:txBody>
          <a:bodyPr/>
          <a:lstStyle/>
          <a:p>
            <a:fld id="{775731A1-E9FB-4F52-A82A-9DBECBD8D561}" type="slidenum">
              <a:rPr lang="zh-CN" altLang="en-US" smtClean="0"/>
              <a:t>‹#›</a:t>
            </a:fld>
            <a:endParaRPr lang="zh-CN" altLang="en-US"/>
          </a:p>
        </p:txBody>
      </p:sp>
    </p:spTree>
    <p:extLst>
      <p:ext uri="{BB962C8B-B14F-4D97-AF65-F5344CB8AC3E}">
        <p14:creationId xmlns:p14="http://schemas.microsoft.com/office/powerpoint/2010/main" val="291861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5E322A-5FD7-4519-BFC3-1AE2141C3EC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B1E7380-FA2C-4FE9-A3A9-D672F5393D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1193465-1D80-4B0B-9C58-6F0AFF1E1A32}"/>
              </a:ext>
            </a:extLst>
          </p:cNvPr>
          <p:cNvSpPr>
            <a:spLocks noGrp="1"/>
          </p:cNvSpPr>
          <p:nvPr>
            <p:ph type="dt" sz="half" idx="10"/>
          </p:nvPr>
        </p:nvSpPr>
        <p:spPr/>
        <p:txBody>
          <a:bodyPr/>
          <a:lstStyle/>
          <a:p>
            <a:fld id="{732B108B-F185-468D-831B-6D5D7D3E4613}" type="datetimeFigureOut">
              <a:rPr lang="zh-CN" altLang="en-US" smtClean="0"/>
              <a:t>2017/12/27</a:t>
            </a:fld>
            <a:endParaRPr lang="zh-CN" altLang="en-US"/>
          </a:p>
        </p:txBody>
      </p:sp>
      <p:sp>
        <p:nvSpPr>
          <p:cNvPr id="5" name="页脚占位符 4">
            <a:extLst>
              <a:ext uri="{FF2B5EF4-FFF2-40B4-BE49-F238E27FC236}">
                <a16:creationId xmlns:a16="http://schemas.microsoft.com/office/drawing/2014/main" id="{A9F0AA15-4199-4D58-A8A5-451EA28917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0A2F09-0360-4A9B-B0A8-119F25D13851}"/>
              </a:ext>
            </a:extLst>
          </p:cNvPr>
          <p:cNvSpPr>
            <a:spLocks noGrp="1"/>
          </p:cNvSpPr>
          <p:nvPr>
            <p:ph type="sldNum" sz="quarter" idx="12"/>
          </p:nvPr>
        </p:nvSpPr>
        <p:spPr/>
        <p:txBody>
          <a:bodyPr/>
          <a:lstStyle/>
          <a:p>
            <a:fld id="{775731A1-E9FB-4F52-A82A-9DBECBD8D561}" type="slidenum">
              <a:rPr lang="zh-CN" altLang="en-US" smtClean="0"/>
              <a:t>‹#›</a:t>
            </a:fld>
            <a:endParaRPr lang="zh-CN" altLang="en-US"/>
          </a:p>
        </p:txBody>
      </p:sp>
    </p:spTree>
    <p:extLst>
      <p:ext uri="{BB962C8B-B14F-4D97-AF65-F5344CB8AC3E}">
        <p14:creationId xmlns:p14="http://schemas.microsoft.com/office/powerpoint/2010/main" val="3346817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091BB5-EBAB-43C6-A230-1F976D3A911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76981F-CC64-4BB5-BD3E-06EB1EB46BD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5262498-DEC4-4FA4-B00B-9E6BDBEDD27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8711287-4FED-4F06-A35D-03879851BB67}"/>
              </a:ext>
            </a:extLst>
          </p:cNvPr>
          <p:cNvSpPr>
            <a:spLocks noGrp="1"/>
          </p:cNvSpPr>
          <p:nvPr>
            <p:ph type="dt" sz="half" idx="10"/>
          </p:nvPr>
        </p:nvSpPr>
        <p:spPr/>
        <p:txBody>
          <a:bodyPr/>
          <a:lstStyle/>
          <a:p>
            <a:fld id="{732B108B-F185-468D-831B-6D5D7D3E4613}" type="datetimeFigureOut">
              <a:rPr lang="zh-CN" altLang="en-US" smtClean="0"/>
              <a:t>2017/12/27</a:t>
            </a:fld>
            <a:endParaRPr lang="zh-CN" altLang="en-US"/>
          </a:p>
        </p:txBody>
      </p:sp>
      <p:sp>
        <p:nvSpPr>
          <p:cNvPr id="6" name="页脚占位符 5">
            <a:extLst>
              <a:ext uri="{FF2B5EF4-FFF2-40B4-BE49-F238E27FC236}">
                <a16:creationId xmlns:a16="http://schemas.microsoft.com/office/drawing/2014/main" id="{C5EDA9D0-6772-484A-9FF4-9756F671A46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600E78B-3FF6-4182-B30E-F21736CDCE58}"/>
              </a:ext>
            </a:extLst>
          </p:cNvPr>
          <p:cNvSpPr>
            <a:spLocks noGrp="1"/>
          </p:cNvSpPr>
          <p:nvPr>
            <p:ph type="sldNum" sz="quarter" idx="12"/>
          </p:nvPr>
        </p:nvSpPr>
        <p:spPr/>
        <p:txBody>
          <a:bodyPr/>
          <a:lstStyle/>
          <a:p>
            <a:fld id="{775731A1-E9FB-4F52-A82A-9DBECBD8D561}" type="slidenum">
              <a:rPr lang="zh-CN" altLang="en-US" smtClean="0"/>
              <a:t>‹#›</a:t>
            </a:fld>
            <a:endParaRPr lang="zh-CN" altLang="en-US"/>
          </a:p>
        </p:txBody>
      </p:sp>
    </p:spTree>
    <p:extLst>
      <p:ext uri="{BB962C8B-B14F-4D97-AF65-F5344CB8AC3E}">
        <p14:creationId xmlns:p14="http://schemas.microsoft.com/office/powerpoint/2010/main" val="2666720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725D54-140F-4D43-A4A3-86F198A34BD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291B294-6C3F-4FEF-BC44-E1AFEA1F51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7985301-A616-4A96-9187-31BA92FF240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41538D8-6CF2-4461-A725-A21C2ADFC5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B119066-10F4-44EB-9FBC-A10395ED041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A1F0CD9-DA4B-4E05-A938-EC8B590832A8}"/>
              </a:ext>
            </a:extLst>
          </p:cNvPr>
          <p:cNvSpPr>
            <a:spLocks noGrp="1"/>
          </p:cNvSpPr>
          <p:nvPr>
            <p:ph type="dt" sz="half" idx="10"/>
          </p:nvPr>
        </p:nvSpPr>
        <p:spPr/>
        <p:txBody>
          <a:bodyPr/>
          <a:lstStyle/>
          <a:p>
            <a:fld id="{732B108B-F185-468D-831B-6D5D7D3E4613}" type="datetimeFigureOut">
              <a:rPr lang="zh-CN" altLang="en-US" smtClean="0"/>
              <a:t>2017/12/27</a:t>
            </a:fld>
            <a:endParaRPr lang="zh-CN" altLang="en-US"/>
          </a:p>
        </p:txBody>
      </p:sp>
      <p:sp>
        <p:nvSpPr>
          <p:cNvPr id="8" name="页脚占位符 7">
            <a:extLst>
              <a:ext uri="{FF2B5EF4-FFF2-40B4-BE49-F238E27FC236}">
                <a16:creationId xmlns:a16="http://schemas.microsoft.com/office/drawing/2014/main" id="{7F6E547D-B1B1-446E-9121-907DC0E4B96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6057A96-57BC-4F37-A707-4EBB7B7C73C4}"/>
              </a:ext>
            </a:extLst>
          </p:cNvPr>
          <p:cNvSpPr>
            <a:spLocks noGrp="1"/>
          </p:cNvSpPr>
          <p:nvPr>
            <p:ph type="sldNum" sz="quarter" idx="12"/>
          </p:nvPr>
        </p:nvSpPr>
        <p:spPr/>
        <p:txBody>
          <a:bodyPr/>
          <a:lstStyle/>
          <a:p>
            <a:fld id="{775731A1-E9FB-4F52-A82A-9DBECBD8D561}" type="slidenum">
              <a:rPr lang="zh-CN" altLang="en-US" smtClean="0"/>
              <a:t>‹#›</a:t>
            </a:fld>
            <a:endParaRPr lang="zh-CN" altLang="en-US"/>
          </a:p>
        </p:txBody>
      </p:sp>
    </p:spTree>
    <p:extLst>
      <p:ext uri="{BB962C8B-B14F-4D97-AF65-F5344CB8AC3E}">
        <p14:creationId xmlns:p14="http://schemas.microsoft.com/office/powerpoint/2010/main" val="3650818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24C62-C318-4CE6-A5C9-48744051888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E788C05-0D15-48B6-BB37-B20C92A3E4B3}"/>
              </a:ext>
            </a:extLst>
          </p:cNvPr>
          <p:cNvSpPr>
            <a:spLocks noGrp="1"/>
          </p:cNvSpPr>
          <p:nvPr>
            <p:ph type="dt" sz="half" idx="10"/>
          </p:nvPr>
        </p:nvSpPr>
        <p:spPr/>
        <p:txBody>
          <a:bodyPr/>
          <a:lstStyle/>
          <a:p>
            <a:fld id="{732B108B-F185-468D-831B-6D5D7D3E4613}" type="datetimeFigureOut">
              <a:rPr lang="zh-CN" altLang="en-US" smtClean="0"/>
              <a:t>2017/12/27</a:t>
            </a:fld>
            <a:endParaRPr lang="zh-CN" altLang="en-US"/>
          </a:p>
        </p:txBody>
      </p:sp>
      <p:sp>
        <p:nvSpPr>
          <p:cNvPr id="4" name="页脚占位符 3">
            <a:extLst>
              <a:ext uri="{FF2B5EF4-FFF2-40B4-BE49-F238E27FC236}">
                <a16:creationId xmlns:a16="http://schemas.microsoft.com/office/drawing/2014/main" id="{5EE622B1-33C0-4956-B29E-E47409B0A21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EBCEE0D-86A7-4FE0-97B3-59838D79A0AD}"/>
              </a:ext>
            </a:extLst>
          </p:cNvPr>
          <p:cNvSpPr>
            <a:spLocks noGrp="1"/>
          </p:cNvSpPr>
          <p:nvPr>
            <p:ph type="sldNum" sz="quarter" idx="12"/>
          </p:nvPr>
        </p:nvSpPr>
        <p:spPr/>
        <p:txBody>
          <a:bodyPr/>
          <a:lstStyle/>
          <a:p>
            <a:fld id="{775731A1-E9FB-4F52-A82A-9DBECBD8D561}" type="slidenum">
              <a:rPr lang="zh-CN" altLang="en-US" smtClean="0"/>
              <a:t>‹#›</a:t>
            </a:fld>
            <a:endParaRPr lang="zh-CN" altLang="en-US"/>
          </a:p>
        </p:txBody>
      </p:sp>
    </p:spTree>
    <p:extLst>
      <p:ext uri="{BB962C8B-B14F-4D97-AF65-F5344CB8AC3E}">
        <p14:creationId xmlns:p14="http://schemas.microsoft.com/office/powerpoint/2010/main" val="3629430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11278C8-7041-48AB-B035-56A85A0C65A6}"/>
              </a:ext>
            </a:extLst>
          </p:cNvPr>
          <p:cNvSpPr>
            <a:spLocks noGrp="1"/>
          </p:cNvSpPr>
          <p:nvPr>
            <p:ph type="dt" sz="half" idx="10"/>
          </p:nvPr>
        </p:nvSpPr>
        <p:spPr/>
        <p:txBody>
          <a:bodyPr/>
          <a:lstStyle/>
          <a:p>
            <a:fld id="{732B108B-F185-468D-831B-6D5D7D3E4613}" type="datetimeFigureOut">
              <a:rPr lang="zh-CN" altLang="en-US" smtClean="0"/>
              <a:t>2017/12/27</a:t>
            </a:fld>
            <a:endParaRPr lang="zh-CN" altLang="en-US"/>
          </a:p>
        </p:txBody>
      </p:sp>
      <p:sp>
        <p:nvSpPr>
          <p:cNvPr id="3" name="页脚占位符 2">
            <a:extLst>
              <a:ext uri="{FF2B5EF4-FFF2-40B4-BE49-F238E27FC236}">
                <a16:creationId xmlns:a16="http://schemas.microsoft.com/office/drawing/2014/main" id="{9CCA22DD-E039-425F-9501-AF80277ABD7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00035EB-F070-43F8-9ED8-1B32E0AB9F22}"/>
              </a:ext>
            </a:extLst>
          </p:cNvPr>
          <p:cNvSpPr>
            <a:spLocks noGrp="1"/>
          </p:cNvSpPr>
          <p:nvPr>
            <p:ph type="sldNum" sz="quarter" idx="12"/>
          </p:nvPr>
        </p:nvSpPr>
        <p:spPr/>
        <p:txBody>
          <a:bodyPr/>
          <a:lstStyle/>
          <a:p>
            <a:fld id="{775731A1-E9FB-4F52-A82A-9DBECBD8D561}" type="slidenum">
              <a:rPr lang="zh-CN" altLang="en-US" smtClean="0"/>
              <a:t>‹#›</a:t>
            </a:fld>
            <a:endParaRPr lang="zh-CN" altLang="en-US"/>
          </a:p>
        </p:txBody>
      </p:sp>
    </p:spTree>
    <p:extLst>
      <p:ext uri="{BB962C8B-B14F-4D97-AF65-F5344CB8AC3E}">
        <p14:creationId xmlns:p14="http://schemas.microsoft.com/office/powerpoint/2010/main" val="3101431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D5CB8-EAC3-4CC6-B0D8-76A31CC3FE3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74524CE-C5E9-47E4-A474-8B1E9ABC0F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6B195AD-3140-455C-8498-A7A33E3CF0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68249FC-5207-483E-AA98-652096CC17E0}"/>
              </a:ext>
            </a:extLst>
          </p:cNvPr>
          <p:cNvSpPr>
            <a:spLocks noGrp="1"/>
          </p:cNvSpPr>
          <p:nvPr>
            <p:ph type="dt" sz="half" idx="10"/>
          </p:nvPr>
        </p:nvSpPr>
        <p:spPr/>
        <p:txBody>
          <a:bodyPr/>
          <a:lstStyle/>
          <a:p>
            <a:fld id="{732B108B-F185-468D-831B-6D5D7D3E4613}" type="datetimeFigureOut">
              <a:rPr lang="zh-CN" altLang="en-US" smtClean="0"/>
              <a:t>2017/12/27</a:t>
            </a:fld>
            <a:endParaRPr lang="zh-CN" altLang="en-US"/>
          </a:p>
        </p:txBody>
      </p:sp>
      <p:sp>
        <p:nvSpPr>
          <p:cNvPr id="6" name="页脚占位符 5">
            <a:extLst>
              <a:ext uri="{FF2B5EF4-FFF2-40B4-BE49-F238E27FC236}">
                <a16:creationId xmlns:a16="http://schemas.microsoft.com/office/drawing/2014/main" id="{A7FC4E48-4869-49E3-A1F6-96AFE1831F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AFBA038-FE4B-4820-B2B0-5DCEE627ADA5}"/>
              </a:ext>
            </a:extLst>
          </p:cNvPr>
          <p:cNvSpPr>
            <a:spLocks noGrp="1"/>
          </p:cNvSpPr>
          <p:nvPr>
            <p:ph type="sldNum" sz="quarter" idx="12"/>
          </p:nvPr>
        </p:nvSpPr>
        <p:spPr/>
        <p:txBody>
          <a:bodyPr/>
          <a:lstStyle/>
          <a:p>
            <a:fld id="{775731A1-E9FB-4F52-A82A-9DBECBD8D561}" type="slidenum">
              <a:rPr lang="zh-CN" altLang="en-US" smtClean="0"/>
              <a:t>‹#›</a:t>
            </a:fld>
            <a:endParaRPr lang="zh-CN" altLang="en-US"/>
          </a:p>
        </p:txBody>
      </p:sp>
    </p:spTree>
    <p:extLst>
      <p:ext uri="{BB962C8B-B14F-4D97-AF65-F5344CB8AC3E}">
        <p14:creationId xmlns:p14="http://schemas.microsoft.com/office/powerpoint/2010/main" val="337538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7600D8-A531-47DB-B921-7ED1E52A48B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28974C7-858F-4138-AFB5-C2FE1B2DA0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811C3BA-2DA2-4B1E-A20C-0C7FD4752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7AD0A43-9A84-4F68-ACD4-CD5E3F74E765}"/>
              </a:ext>
            </a:extLst>
          </p:cNvPr>
          <p:cNvSpPr>
            <a:spLocks noGrp="1"/>
          </p:cNvSpPr>
          <p:nvPr>
            <p:ph type="dt" sz="half" idx="10"/>
          </p:nvPr>
        </p:nvSpPr>
        <p:spPr/>
        <p:txBody>
          <a:bodyPr/>
          <a:lstStyle/>
          <a:p>
            <a:fld id="{732B108B-F185-468D-831B-6D5D7D3E4613}" type="datetimeFigureOut">
              <a:rPr lang="zh-CN" altLang="en-US" smtClean="0"/>
              <a:t>2017/12/27</a:t>
            </a:fld>
            <a:endParaRPr lang="zh-CN" altLang="en-US"/>
          </a:p>
        </p:txBody>
      </p:sp>
      <p:sp>
        <p:nvSpPr>
          <p:cNvPr id="6" name="页脚占位符 5">
            <a:extLst>
              <a:ext uri="{FF2B5EF4-FFF2-40B4-BE49-F238E27FC236}">
                <a16:creationId xmlns:a16="http://schemas.microsoft.com/office/drawing/2014/main" id="{5C7AF614-3F12-443E-8A3C-45D86E36765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C0556C-B9A6-4E4A-8A9D-B5E65688D2EC}"/>
              </a:ext>
            </a:extLst>
          </p:cNvPr>
          <p:cNvSpPr>
            <a:spLocks noGrp="1"/>
          </p:cNvSpPr>
          <p:nvPr>
            <p:ph type="sldNum" sz="quarter" idx="12"/>
          </p:nvPr>
        </p:nvSpPr>
        <p:spPr/>
        <p:txBody>
          <a:bodyPr/>
          <a:lstStyle/>
          <a:p>
            <a:fld id="{775731A1-E9FB-4F52-A82A-9DBECBD8D561}" type="slidenum">
              <a:rPr lang="zh-CN" altLang="en-US" smtClean="0"/>
              <a:t>‹#›</a:t>
            </a:fld>
            <a:endParaRPr lang="zh-CN" altLang="en-US"/>
          </a:p>
        </p:txBody>
      </p:sp>
    </p:spTree>
    <p:extLst>
      <p:ext uri="{BB962C8B-B14F-4D97-AF65-F5344CB8AC3E}">
        <p14:creationId xmlns:p14="http://schemas.microsoft.com/office/powerpoint/2010/main" val="2600173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B7AFD47-8A5F-412E-A0B1-C0A170DECF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B5702A1-65FB-4FFB-B12D-EEF36F027F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0ED74A4-DA39-4504-9579-986E888053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2B108B-F185-468D-831B-6D5D7D3E4613}" type="datetimeFigureOut">
              <a:rPr lang="zh-CN" altLang="en-US" smtClean="0"/>
              <a:t>2017/12/27</a:t>
            </a:fld>
            <a:endParaRPr lang="zh-CN" altLang="en-US"/>
          </a:p>
        </p:txBody>
      </p:sp>
      <p:sp>
        <p:nvSpPr>
          <p:cNvPr id="5" name="页脚占位符 4">
            <a:extLst>
              <a:ext uri="{FF2B5EF4-FFF2-40B4-BE49-F238E27FC236}">
                <a16:creationId xmlns:a16="http://schemas.microsoft.com/office/drawing/2014/main" id="{FA5C3677-B038-4A2E-A006-74CE89F3CA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A993BD0-33FB-444B-A274-700B46D895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5731A1-E9FB-4F52-A82A-9DBECBD8D561}" type="slidenum">
              <a:rPr lang="zh-CN" altLang="en-US" smtClean="0"/>
              <a:t>‹#›</a:t>
            </a:fld>
            <a:endParaRPr lang="zh-CN" altLang="en-US"/>
          </a:p>
        </p:txBody>
      </p:sp>
    </p:spTree>
    <p:extLst>
      <p:ext uri="{BB962C8B-B14F-4D97-AF65-F5344CB8AC3E}">
        <p14:creationId xmlns:p14="http://schemas.microsoft.com/office/powerpoint/2010/main" val="3053368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gi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hyperlink" Target="https://web.stanford.edu/class/ee398a/handouts/papers/WittenACM87ArithmCoding.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cs.fit.edu/~mmahoney/compression/text.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17CF07-6DF2-42AC-B00D-53C367E36F2F}"/>
              </a:ext>
            </a:extLst>
          </p:cNvPr>
          <p:cNvSpPr>
            <a:spLocks noGrp="1"/>
          </p:cNvSpPr>
          <p:nvPr>
            <p:ph type="ctrTitle"/>
          </p:nvPr>
        </p:nvSpPr>
        <p:spPr/>
        <p:txBody>
          <a:bodyPr/>
          <a:lstStyle/>
          <a:p>
            <a:r>
              <a:rPr lang="en-US" altLang="zh-CN" b="1" dirty="0">
                <a:effectLst/>
              </a:rPr>
              <a:t>“</a:t>
            </a:r>
            <a:r>
              <a:rPr lang="zh-CN" altLang="zh-CN" b="1" dirty="0">
                <a:effectLst/>
              </a:rPr>
              <a:t>柯尔莫哥洛夫</a:t>
            </a:r>
            <a:r>
              <a:rPr lang="zh-CN" altLang="en-US" b="1" dirty="0">
                <a:effectLst/>
              </a:rPr>
              <a:t>复杂度</a:t>
            </a:r>
            <a:r>
              <a:rPr lang="en-US" altLang="zh-CN" b="1" dirty="0">
                <a:effectLst/>
              </a:rPr>
              <a:t>”</a:t>
            </a:r>
            <a:r>
              <a:rPr lang="zh-CN" altLang="en-US" b="1" dirty="0">
                <a:effectLst/>
              </a:rPr>
              <a:t>😇</a:t>
            </a:r>
            <a:endParaRPr lang="zh-CN" altLang="en-US" dirty="0"/>
          </a:p>
        </p:txBody>
      </p:sp>
      <p:sp>
        <p:nvSpPr>
          <p:cNvPr id="3" name="副标题 2">
            <a:extLst>
              <a:ext uri="{FF2B5EF4-FFF2-40B4-BE49-F238E27FC236}">
                <a16:creationId xmlns:a16="http://schemas.microsoft.com/office/drawing/2014/main" id="{552E6DB5-A07D-49DF-9557-46E6953E3A2E}"/>
              </a:ext>
            </a:extLst>
          </p:cNvPr>
          <p:cNvSpPr>
            <a:spLocks noGrp="1"/>
          </p:cNvSpPr>
          <p:nvPr>
            <p:ph type="subTitle" idx="1"/>
          </p:nvPr>
        </p:nvSpPr>
        <p:spPr/>
        <p:txBody>
          <a:bodyPr/>
          <a:lstStyle/>
          <a:p>
            <a:r>
              <a:rPr lang="zh-CN" altLang="en-US" dirty="0"/>
              <a:t>数据结构课程项目报告</a:t>
            </a:r>
            <a:endParaRPr lang="en-US" altLang="zh-CN" dirty="0"/>
          </a:p>
          <a:p>
            <a:r>
              <a:rPr lang="zh-CN" altLang="en-US" dirty="0"/>
              <a:t>胡志峰</a:t>
            </a:r>
            <a:r>
              <a:rPr lang="en-US" altLang="zh-CN" dirty="0"/>
              <a:t>, 16307130177</a:t>
            </a:r>
            <a:endParaRPr lang="zh-CN" altLang="en-US" dirty="0"/>
          </a:p>
        </p:txBody>
      </p:sp>
    </p:spTree>
    <p:extLst>
      <p:ext uri="{BB962C8B-B14F-4D97-AF65-F5344CB8AC3E}">
        <p14:creationId xmlns:p14="http://schemas.microsoft.com/office/powerpoint/2010/main" val="570330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1B5D7B97-3F73-44E9-9F60-341BFEB61FE8}"/>
              </a:ext>
            </a:extLst>
          </p:cNvPr>
          <p:cNvSpPr>
            <a:spLocks noGrp="1"/>
          </p:cNvSpPr>
          <p:nvPr>
            <p:ph type="title"/>
          </p:nvPr>
        </p:nvSpPr>
        <p:spPr/>
        <p:txBody>
          <a:bodyPr/>
          <a:lstStyle/>
          <a:p>
            <a:r>
              <a:rPr lang="zh-CN" altLang="en-US" dirty="0">
                <a:effectLst/>
              </a:rPr>
              <a:t>解码</a:t>
            </a:r>
            <a:endParaRPr lang="zh-CN" altLang="en-US" dirty="0"/>
          </a:p>
        </p:txBody>
      </p:sp>
      <p:sp>
        <p:nvSpPr>
          <p:cNvPr id="8" name="内容占位符 7">
            <a:extLst>
              <a:ext uri="{FF2B5EF4-FFF2-40B4-BE49-F238E27FC236}">
                <a16:creationId xmlns:a16="http://schemas.microsoft.com/office/drawing/2014/main" id="{B38D599E-FC4D-4FD7-B49B-7EA531C8677F}"/>
              </a:ext>
            </a:extLst>
          </p:cNvPr>
          <p:cNvSpPr>
            <a:spLocks noGrp="1"/>
          </p:cNvSpPr>
          <p:nvPr>
            <p:ph sz="half" idx="1"/>
          </p:nvPr>
        </p:nvSpPr>
        <p:spPr/>
        <p:txBody>
          <a:bodyPr>
            <a:normAutofit fontScale="92500" lnSpcReduction="10000"/>
          </a:bodyPr>
          <a:lstStyle/>
          <a:p>
            <a:r>
              <a:rPr lang="zh-CN" altLang="en-US" dirty="0">
                <a:effectLst/>
              </a:rPr>
              <a:t>算术编码进行解码时仅输入一个小数</a:t>
            </a:r>
            <a:endParaRPr lang="en-US" altLang="zh-CN" dirty="0">
              <a:effectLst/>
            </a:endParaRPr>
          </a:p>
          <a:p>
            <a:r>
              <a:rPr lang="zh-CN" altLang="en-US" dirty="0">
                <a:effectLst/>
              </a:rPr>
              <a:t>码前首先需要对区间</a:t>
            </a:r>
            <a:r>
              <a:rPr lang="en-US" altLang="zh-CN" dirty="0">
                <a:effectLst/>
              </a:rPr>
              <a:t>[0,1)</a:t>
            </a:r>
            <a:r>
              <a:rPr lang="zh-CN" altLang="en-US" dirty="0">
                <a:effectLst/>
              </a:rPr>
              <a:t>按照初始时的符号频度进行分割</a:t>
            </a:r>
            <a:endParaRPr lang="en-US" altLang="zh-CN" dirty="0">
              <a:effectLst/>
            </a:endParaRPr>
          </a:p>
          <a:p>
            <a:r>
              <a:rPr lang="zh-CN" altLang="en-US" dirty="0">
                <a:effectLst/>
              </a:rPr>
              <a:t>然后观察输入的小数位于那个子区间</a:t>
            </a:r>
            <a:r>
              <a:rPr lang="en-US" altLang="zh-CN" dirty="0">
                <a:effectLst/>
              </a:rPr>
              <a:t>, </a:t>
            </a:r>
            <a:r>
              <a:rPr lang="zh-CN" altLang="en-US" dirty="0">
                <a:effectLst/>
              </a:rPr>
              <a:t>输出对应的符号</a:t>
            </a:r>
            <a:endParaRPr lang="en-US" altLang="zh-CN" dirty="0">
              <a:effectLst/>
            </a:endParaRPr>
          </a:p>
          <a:p>
            <a:r>
              <a:rPr lang="zh-CN" altLang="en-US" dirty="0">
                <a:effectLst/>
              </a:rPr>
              <a:t>择对应的子区间</a:t>
            </a:r>
            <a:r>
              <a:rPr lang="en-US" altLang="zh-CN" dirty="0">
                <a:effectLst/>
              </a:rPr>
              <a:t>, </a:t>
            </a:r>
            <a:r>
              <a:rPr lang="zh-CN" altLang="en-US" dirty="0">
                <a:effectLst/>
              </a:rPr>
              <a:t>然后从选择的子区间中继续进行下一轮的分割</a:t>
            </a:r>
            <a:endParaRPr lang="en-US" altLang="zh-CN" dirty="0">
              <a:effectLst/>
            </a:endParaRPr>
          </a:p>
          <a:p>
            <a:r>
              <a:rPr lang="zh-CN" altLang="en-US" dirty="0">
                <a:effectLst/>
              </a:rPr>
              <a:t>不断的进行这个过程</a:t>
            </a:r>
            <a:r>
              <a:rPr lang="en-US" altLang="zh-CN" dirty="0">
                <a:effectLst/>
              </a:rPr>
              <a:t>, </a:t>
            </a:r>
            <a:r>
              <a:rPr lang="zh-CN" altLang="en-US" dirty="0">
                <a:effectLst/>
              </a:rPr>
              <a:t>直到所有的符号都解码出来</a:t>
            </a:r>
            <a:endParaRPr lang="en-US" altLang="zh-CN" dirty="0">
              <a:effectLst/>
            </a:endParaRPr>
          </a:p>
          <a:p>
            <a:r>
              <a:rPr lang="zh-CN" altLang="en-US" dirty="0">
                <a:effectLst/>
              </a:rPr>
              <a:t>整个过程相当于编码时的逆运算</a:t>
            </a:r>
            <a:endParaRPr lang="zh-CN" altLang="en-US" dirty="0"/>
          </a:p>
        </p:txBody>
      </p:sp>
      <p:pic>
        <p:nvPicPr>
          <p:cNvPr id="11" name="内容占位符 10">
            <a:extLst>
              <a:ext uri="{FF2B5EF4-FFF2-40B4-BE49-F238E27FC236}">
                <a16:creationId xmlns:a16="http://schemas.microsoft.com/office/drawing/2014/main" id="{FB66ADB5-DB78-4180-9131-02F0512C065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87331" y="1825625"/>
            <a:ext cx="4351338" cy="4351338"/>
          </a:xfrm>
        </p:spPr>
      </p:pic>
      <p:pic>
        <p:nvPicPr>
          <p:cNvPr id="13" name="图片 12">
            <a:extLst>
              <a:ext uri="{FF2B5EF4-FFF2-40B4-BE49-F238E27FC236}">
                <a16:creationId xmlns:a16="http://schemas.microsoft.com/office/drawing/2014/main" id="{BABFD5F1-F775-40AB-BFC0-4A237A3758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9701" y="18255"/>
            <a:ext cx="1882299" cy="1325563"/>
          </a:xfrm>
          <a:prstGeom prst="rect">
            <a:avLst/>
          </a:prstGeom>
        </p:spPr>
      </p:pic>
    </p:spTree>
    <p:extLst>
      <p:ext uri="{BB962C8B-B14F-4D97-AF65-F5344CB8AC3E}">
        <p14:creationId xmlns:p14="http://schemas.microsoft.com/office/powerpoint/2010/main" val="96740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10DB2718-FAF1-4E87-AD9F-0DADD6421D0F}"/>
              </a:ext>
            </a:extLst>
          </p:cNvPr>
          <p:cNvSpPr>
            <a:spLocks noGrp="1"/>
          </p:cNvSpPr>
          <p:nvPr>
            <p:ph type="title"/>
          </p:nvPr>
        </p:nvSpPr>
        <p:spPr/>
        <p:txBody>
          <a:bodyPr/>
          <a:lstStyle/>
          <a:p>
            <a:r>
              <a:rPr lang="zh-CN" altLang="en-US" dirty="0"/>
              <a:t>算术编码的优点</a:t>
            </a:r>
          </a:p>
        </p:txBody>
      </p:sp>
      <p:sp>
        <p:nvSpPr>
          <p:cNvPr id="8" name="内容占位符 7">
            <a:extLst>
              <a:ext uri="{FF2B5EF4-FFF2-40B4-BE49-F238E27FC236}">
                <a16:creationId xmlns:a16="http://schemas.microsoft.com/office/drawing/2014/main" id="{E927B714-B39D-44FC-9B22-FC9D0087378C}"/>
              </a:ext>
            </a:extLst>
          </p:cNvPr>
          <p:cNvSpPr>
            <a:spLocks noGrp="1"/>
          </p:cNvSpPr>
          <p:nvPr>
            <p:ph idx="1"/>
          </p:nvPr>
        </p:nvSpPr>
        <p:spPr/>
        <p:txBody>
          <a:bodyPr>
            <a:normAutofit fontScale="92500" lnSpcReduction="10000"/>
          </a:bodyPr>
          <a:lstStyle/>
          <a:p>
            <a:r>
              <a:rPr lang="zh-CN" altLang="en-US" dirty="0"/>
              <a:t>每一步按照给定的概率划分区间</a:t>
            </a:r>
            <a:r>
              <a:rPr lang="en-US" altLang="zh-CN" dirty="0"/>
              <a:t>, </a:t>
            </a:r>
            <a:r>
              <a:rPr lang="zh-CN" altLang="en-US" dirty="0"/>
              <a:t>大的概率划分大一点</a:t>
            </a:r>
            <a:r>
              <a:rPr lang="en-US" altLang="zh-CN" dirty="0"/>
              <a:t>, </a:t>
            </a:r>
            <a:r>
              <a:rPr lang="zh-CN" altLang="en-US" dirty="0"/>
              <a:t>小的概率划分小一点</a:t>
            </a:r>
            <a:r>
              <a:rPr lang="en-US" altLang="zh-CN" dirty="0"/>
              <a:t>. 99%, 1%</a:t>
            </a:r>
            <a:r>
              <a:rPr lang="zh-CN" altLang="en-US" dirty="0"/>
              <a:t>划分不是梦</a:t>
            </a:r>
            <a:r>
              <a:rPr lang="en-US" altLang="zh-CN" dirty="0"/>
              <a:t>!</a:t>
            </a:r>
          </a:p>
          <a:p>
            <a:pPr lvl="1"/>
            <a:r>
              <a:rPr lang="zh-CN" altLang="en-US" dirty="0"/>
              <a:t>从而每次如果按走到大区间</a:t>
            </a:r>
            <a:r>
              <a:rPr lang="en-US" altLang="zh-CN" dirty="0"/>
              <a:t>, </a:t>
            </a:r>
            <a:r>
              <a:rPr lang="zh-CN" altLang="en-US" dirty="0"/>
              <a:t>显然区间缩小地很慢</a:t>
            </a:r>
            <a:r>
              <a:rPr lang="en-US" altLang="zh-CN" dirty="0"/>
              <a:t>, </a:t>
            </a:r>
            <a:r>
              <a:rPr lang="zh-CN" altLang="en-US" dirty="0"/>
              <a:t>取一个小数来表示所需要地位数会越短</a:t>
            </a:r>
            <a:endParaRPr lang="en-US" altLang="zh-CN" dirty="0"/>
          </a:p>
          <a:p>
            <a:pPr lvl="1"/>
            <a:r>
              <a:rPr lang="zh-CN" altLang="en-US" dirty="0"/>
              <a:t>很好证明在文本长度趋向无穷时平均每字符所需位数趋近于最优</a:t>
            </a:r>
            <a:r>
              <a:rPr lang="en-US" altLang="zh-CN" dirty="0"/>
              <a:t>BPC.</a:t>
            </a:r>
          </a:p>
          <a:p>
            <a:r>
              <a:rPr lang="zh-CN" altLang="en-US" dirty="0"/>
              <a:t>每一步可以方便地选择概率划分区间</a:t>
            </a:r>
            <a:r>
              <a:rPr lang="en-US" altLang="zh-CN" dirty="0"/>
              <a:t>, </a:t>
            </a:r>
            <a:r>
              <a:rPr lang="zh-CN" altLang="en-US" dirty="0"/>
              <a:t>这就意味这我们可以随时更新我们对字符的生成概率的知识</a:t>
            </a:r>
            <a:r>
              <a:rPr lang="en-US" altLang="zh-CN" dirty="0"/>
              <a:t>.</a:t>
            </a:r>
          </a:p>
          <a:p>
            <a:pPr lvl="1"/>
            <a:r>
              <a:rPr lang="zh-CN" altLang="en-US" dirty="0"/>
              <a:t>数据结</a:t>
            </a:r>
            <a:r>
              <a:rPr lang="en-US" altLang="zh-CN" dirty="0"/>
              <a:t>_</a:t>
            </a:r>
          </a:p>
          <a:p>
            <a:pPr lvl="1"/>
            <a:r>
              <a:rPr lang="en-US" altLang="zh-CN" dirty="0"/>
              <a:t>“</a:t>
            </a:r>
            <a:r>
              <a:rPr lang="zh-CN" altLang="en-US" dirty="0"/>
              <a:t>构</a:t>
            </a:r>
            <a:r>
              <a:rPr lang="en-US" altLang="zh-CN" dirty="0"/>
              <a:t>”(99%), “</a:t>
            </a:r>
            <a:r>
              <a:rPr lang="zh-CN" altLang="en-US" dirty="0"/>
              <a:t>婚</a:t>
            </a:r>
            <a:r>
              <a:rPr lang="en-US" altLang="zh-CN" dirty="0"/>
              <a:t>”(1%)</a:t>
            </a:r>
          </a:p>
          <a:p>
            <a:pPr lvl="1"/>
            <a:r>
              <a:rPr lang="zh-CN" altLang="en-US" dirty="0"/>
              <a:t>我爱上</a:t>
            </a:r>
            <a:r>
              <a:rPr lang="en-US" altLang="zh-CN" dirty="0"/>
              <a:t>_</a:t>
            </a:r>
          </a:p>
          <a:p>
            <a:pPr lvl="1"/>
            <a:r>
              <a:rPr lang="en-US" altLang="zh-CN" dirty="0"/>
              <a:t>“</a:t>
            </a:r>
            <a:r>
              <a:rPr lang="zh-CN" altLang="en-US" dirty="0"/>
              <a:t>网</a:t>
            </a:r>
            <a:r>
              <a:rPr lang="en-US" altLang="zh-CN" dirty="0"/>
              <a:t>”(99%), “</a:t>
            </a:r>
            <a:r>
              <a:rPr lang="zh-CN" altLang="en-US" dirty="0"/>
              <a:t>机</a:t>
            </a:r>
            <a:r>
              <a:rPr lang="en-US" altLang="zh-CN" dirty="0"/>
              <a:t>”(1%)</a:t>
            </a:r>
          </a:p>
          <a:p>
            <a:pPr lvl="1"/>
            <a:endParaRPr lang="zh-CN" altLang="en-US" dirty="0"/>
          </a:p>
        </p:txBody>
      </p:sp>
      <p:pic>
        <p:nvPicPr>
          <p:cNvPr id="10" name="图片 9">
            <a:extLst>
              <a:ext uri="{FF2B5EF4-FFF2-40B4-BE49-F238E27FC236}">
                <a16:creationId xmlns:a16="http://schemas.microsoft.com/office/drawing/2014/main" id="{C951F06E-7C3E-4A8A-B5E6-C8B81F69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0700" y="4635500"/>
            <a:ext cx="2781300" cy="2222500"/>
          </a:xfrm>
          <a:prstGeom prst="rect">
            <a:avLst/>
          </a:prstGeom>
        </p:spPr>
      </p:pic>
    </p:spTree>
    <p:extLst>
      <p:ext uri="{BB962C8B-B14F-4D97-AF65-F5344CB8AC3E}">
        <p14:creationId xmlns:p14="http://schemas.microsoft.com/office/powerpoint/2010/main" val="2022803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8F4D60-ED89-4C70-BDFA-26CA8B31F647}"/>
              </a:ext>
            </a:extLst>
          </p:cNvPr>
          <p:cNvSpPr>
            <a:spLocks noGrp="1"/>
          </p:cNvSpPr>
          <p:nvPr>
            <p:ph type="title"/>
          </p:nvPr>
        </p:nvSpPr>
        <p:spPr/>
        <p:txBody>
          <a:bodyPr/>
          <a:lstStyle/>
          <a:p>
            <a:r>
              <a:rPr lang="zh-CN" altLang="en-US" dirty="0"/>
              <a:t>算术编码的优点</a:t>
            </a:r>
          </a:p>
        </p:txBody>
      </p:sp>
      <p:sp>
        <p:nvSpPr>
          <p:cNvPr id="4" name="内容占位符 3">
            <a:extLst>
              <a:ext uri="{FF2B5EF4-FFF2-40B4-BE49-F238E27FC236}">
                <a16:creationId xmlns:a16="http://schemas.microsoft.com/office/drawing/2014/main" id="{F089C867-0D2A-4995-92FE-C159C472EAF1}"/>
              </a:ext>
            </a:extLst>
          </p:cNvPr>
          <p:cNvSpPr>
            <a:spLocks noGrp="1"/>
          </p:cNvSpPr>
          <p:nvPr>
            <p:ph sz="half" idx="1"/>
          </p:nvPr>
        </p:nvSpPr>
        <p:spPr/>
        <p:txBody>
          <a:bodyPr/>
          <a:lstStyle/>
          <a:p>
            <a:r>
              <a:rPr lang="en-US" altLang="zh-CN" dirty="0"/>
              <a:t>(</a:t>
            </a:r>
            <a:r>
              <a:rPr lang="zh-CN" altLang="en-US" dirty="0"/>
              <a:t>前面没看懂的还有次机会</a:t>
            </a:r>
            <a:endParaRPr lang="en-US" altLang="zh-CN" dirty="0"/>
          </a:p>
          <a:p>
            <a:r>
              <a:rPr lang="zh-CN" altLang="en-US" dirty="0"/>
              <a:t>右图就是个动态自适应的编码过程</a:t>
            </a:r>
            <a:endParaRPr lang="en-US" altLang="zh-CN" dirty="0"/>
          </a:p>
          <a:p>
            <a:r>
              <a:rPr lang="zh-CN" altLang="en-US" dirty="0"/>
              <a:t>优点总结</a:t>
            </a:r>
            <a:endParaRPr lang="en-US" altLang="zh-CN" dirty="0"/>
          </a:p>
          <a:p>
            <a:pPr lvl="1"/>
            <a:r>
              <a:rPr lang="zh-CN" altLang="en-US" dirty="0"/>
              <a:t>编码长度可以是分数</a:t>
            </a:r>
            <a:endParaRPr lang="en-US" altLang="zh-CN" dirty="0"/>
          </a:p>
          <a:p>
            <a:pPr lvl="1"/>
            <a:r>
              <a:rPr lang="zh-CN" altLang="en-US" dirty="0"/>
              <a:t>灵活更新</a:t>
            </a:r>
            <a:endParaRPr lang="en-US" altLang="zh-CN" dirty="0"/>
          </a:p>
          <a:p>
            <a:pPr lvl="1"/>
            <a:r>
              <a:rPr lang="zh-CN" altLang="en-US" dirty="0"/>
              <a:t>挺好懂的😄</a:t>
            </a:r>
            <a:endParaRPr lang="en-US" altLang="zh-CN" dirty="0"/>
          </a:p>
          <a:p>
            <a:r>
              <a:rPr lang="zh-CN" altLang="en-US" dirty="0"/>
              <a:t>都懂了吧</a:t>
            </a:r>
            <a:r>
              <a:rPr lang="en-US" altLang="zh-CN" dirty="0"/>
              <a:t>~</a:t>
            </a:r>
            <a:endParaRPr lang="zh-CN" altLang="en-US" dirty="0"/>
          </a:p>
        </p:txBody>
      </p:sp>
      <p:pic>
        <p:nvPicPr>
          <p:cNvPr id="8" name="Picture 2" descr="http://img1.ph.126.net/kBBHQKmVGe3NkYiIMzlmKQ==/666814219844602861.gif">
            <a:extLst>
              <a:ext uri="{FF2B5EF4-FFF2-40B4-BE49-F238E27FC236}">
                <a16:creationId xmlns:a16="http://schemas.microsoft.com/office/drawing/2014/main" id="{6DAB19A0-0ED9-4652-A0FE-603E60B8F6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9150" y="2433919"/>
            <a:ext cx="5265927" cy="3134749"/>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907863A0-05D4-440E-8507-C42ADA1FB0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0900" y="0"/>
            <a:ext cx="1181100" cy="1752600"/>
          </a:xfrm>
          <a:prstGeom prst="rect">
            <a:avLst/>
          </a:prstGeom>
        </p:spPr>
      </p:pic>
    </p:spTree>
    <p:extLst>
      <p:ext uri="{BB962C8B-B14F-4D97-AF65-F5344CB8AC3E}">
        <p14:creationId xmlns:p14="http://schemas.microsoft.com/office/powerpoint/2010/main" val="3812570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28AECD0-5B4D-468B-8A77-BE31CC5F2933}"/>
              </a:ext>
            </a:extLst>
          </p:cNvPr>
          <p:cNvSpPr>
            <a:spLocks noGrp="1"/>
          </p:cNvSpPr>
          <p:nvPr>
            <p:ph type="title"/>
          </p:nvPr>
        </p:nvSpPr>
        <p:spPr/>
        <p:txBody>
          <a:bodyPr/>
          <a:lstStyle/>
          <a:p>
            <a:r>
              <a:rPr lang="zh-CN" altLang="en-US" dirty="0"/>
              <a:t>实现算术编码</a:t>
            </a:r>
            <a:r>
              <a:rPr lang="en-US" altLang="zh-CN" dirty="0"/>
              <a:t>/</a:t>
            </a:r>
            <a:r>
              <a:rPr lang="zh-CN" altLang="en-US" dirty="0"/>
              <a:t>解码器</a:t>
            </a:r>
          </a:p>
        </p:txBody>
      </p:sp>
      <p:sp>
        <p:nvSpPr>
          <p:cNvPr id="6" name="内容占位符 5">
            <a:extLst>
              <a:ext uri="{FF2B5EF4-FFF2-40B4-BE49-F238E27FC236}">
                <a16:creationId xmlns:a16="http://schemas.microsoft.com/office/drawing/2014/main" id="{4A349266-4770-4C69-B913-250037FFC309}"/>
              </a:ext>
            </a:extLst>
          </p:cNvPr>
          <p:cNvSpPr>
            <a:spLocks noGrp="1"/>
          </p:cNvSpPr>
          <p:nvPr>
            <p:ph idx="1"/>
          </p:nvPr>
        </p:nvSpPr>
        <p:spPr/>
        <p:txBody>
          <a:bodyPr>
            <a:normAutofit fontScale="92500" lnSpcReduction="10000"/>
          </a:bodyPr>
          <a:lstStyle/>
          <a:p>
            <a:r>
              <a:rPr lang="zh-CN" altLang="en-US" dirty="0"/>
              <a:t>既然懂了</a:t>
            </a:r>
            <a:r>
              <a:rPr lang="en-US" altLang="zh-CN" dirty="0"/>
              <a:t>, </a:t>
            </a:r>
            <a:r>
              <a:rPr lang="zh-CN" altLang="en-US" dirty="0"/>
              <a:t>请你手写一个算术编码</a:t>
            </a:r>
            <a:r>
              <a:rPr lang="en-US" altLang="zh-CN" dirty="0"/>
              <a:t>/</a:t>
            </a:r>
            <a:r>
              <a:rPr lang="zh-CN" altLang="en-US" dirty="0"/>
              <a:t>解码器</a:t>
            </a:r>
            <a:endParaRPr lang="en-US" altLang="zh-CN" dirty="0"/>
          </a:p>
          <a:p>
            <a:r>
              <a:rPr lang="zh-CN" altLang="en-US" dirty="0"/>
              <a:t>就用两个</a:t>
            </a:r>
            <a:r>
              <a:rPr lang="en-US" altLang="zh-CN" dirty="0"/>
              <a:t>double, </a:t>
            </a:r>
            <a:r>
              <a:rPr lang="zh-CN" altLang="en-US" dirty="0"/>
              <a:t>一个维护区间上界</a:t>
            </a:r>
            <a:r>
              <a:rPr lang="en-US" altLang="zh-CN" dirty="0"/>
              <a:t>high, </a:t>
            </a:r>
            <a:r>
              <a:rPr lang="zh-CN" altLang="en-US" dirty="0"/>
              <a:t>一个维护区间下界</a:t>
            </a:r>
            <a:r>
              <a:rPr lang="en-US" altLang="zh-CN" dirty="0"/>
              <a:t>low</a:t>
            </a:r>
          </a:p>
          <a:p>
            <a:pPr lvl="1"/>
            <a:r>
              <a:rPr lang="en-US" altLang="zh-CN" dirty="0"/>
              <a:t>range = high – low, </a:t>
            </a:r>
            <a:r>
              <a:rPr lang="zh-CN" altLang="en-US" dirty="0"/>
              <a:t>每次假设这玩意等于</a:t>
            </a:r>
            <a:r>
              <a:rPr lang="en-US" altLang="zh-CN" dirty="0"/>
              <a:t>1</a:t>
            </a:r>
          </a:p>
          <a:p>
            <a:pPr lvl="1"/>
            <a:r>
              <a:rPr lang="zh-CN" altLang="en-US" dirty="0"/>
              <a:t>然后根据当前编码符号的概率区间</a:t>
            </a:r>
            <a:r>
              <a:rPr lang="en-US" altLang="zh-CN" dirty="0"/>
              <a:t>[a, b]</a:t>
            </a:r>
          </a:p>
          <a:p>
            <a:pPr lvl="1"/>
            <a:r>
              <a:rPr lang="zh-CN" altLang="en-US" dirty="0"/>
              <a:t>更新上下界在</a:t>
            </a:r>
            <a:r>
              <a:rPr lang="en-US" altLang="zh-CN" dirty="0"/>
              <a:t>range</a:t>
            </a:r>
            <a:r>
              <a:rPr lang="zh-CN" altLang="en-US" dirty="0"/>
              <a:t>中的位置</a:t>
            </a:r>
            <a:endParaRPr lang="en-US" altLang="zh-CN" dirty="0"/>
          </a:p>
          <a:p>
            <a:pPr lvl="1"/>
            <a:r>
              <a:rPr lang="zh-CN" altLang="en-US" dirty="0"/>
              <a:t>继续直到所有符号完成编码</a:t>
            </a:r>
            <a:endParaRPr lang="en-US" altLang="zh-CN" dirty="0"/>
          </a:p>
          <a:p>
            <a:r>
              <a:rPr lang="zh-CN" altLang="en-US" dirty="0"/>
              <a:t>解码就正着再弄一遍</a:t>
            </a:r>
            <a:r>
              <a:rPr lang="en-US" altLang="zh-CN" dirty="0"/>
              <a:t>, </a:t>
            </a:r>
            <a:r>
              <a:rPr lang="zh-CN" altLang="en-US" dirty="0"/>
              <a:t>还是一个</a:t>
            </a:r>
            <a:r>
              <a:rPr lang="en-US" altLang="zh-CN" dirty="0"/>
              <a:t>high</a:t>
            </a:r>
            <a:r>
              <a:rPr lang="zh-CN" altLang="en-US" dirty="0"/>
              <a:t>一个</a:t>
            </a:r>
            <a:r>
              <a:rPr lang="en-US" altLang="zh-CN" dirty="0"/>
              <a:t>low</a:t>
            </a:r>
          </a:p>
          <a:p>
            <a:pPr lvl="1"/>
            <a:r>
              <a:rPr lang="zh-CN" altLang="en-US" dirty="0"/>
              <a:t>看当前概率划分下</a:t>
            </a:r>
            <a:r>
              <a:rPr lang="en-US" altLang="zh-CN" dirty="0"/>
              <a:t>value</a:t>
            </a:r>
            <a:r>
              <a:rPr lang="zh-CN" altLang="en-US" dirty="0"/>
              <a:t>在哪个区间</a:t>
            </a:r>
            <a:endParaRPr lang="en-US" altLang="zh-CN" dirty="0"/>
          </a:p>
          <a:p>
            <a:pPr lvl="1"/>
            <a:r>
              <a:rPr lang="en-US" altLang="zh-CN" dirty="0"/>
              <a:t>range = high – low, </a:t>
            </a:r>
            <a:r>
              <a:rPr lang="zh-CN" altLang="en-US" dirty="0"/>
              <a:t>缩到小区间里去</a:t>
            </a:r>
            <a:endParaRPr lang="en-US" altLang="zh-CN" dirty="0"/>
          </a:p>
          <a:p>
            <a:pPr lvl="1"/>
            <a:r>
              <a:rPr lang="zh-CN" altLang="en-US" dirty="0"/>
              <a:t>继续知道解码出所有符号</a:t>
            </a:r>
            <a:endParaRPr lang="en-US" altLang="zh-CN" dirty="0"/>
          </a:p>
          <a:p>
            <a:endParaRPr lang="zh-CN" altLang="en-US" dirty="0"/>
          </a:p>
        </p:txBody>
      </p:sp>
      <p:pic>
        <p:nvPicPr>
          <p:cNvPr id="9" name="图片 8">
            <a:extLst>
              <a:ext uri="{FF2B5EF4-FFF2-40B4-BE49-F238E27FC236}">
                <a16:creationId xmlns:a16="http://schemas.microsoft.com/office/drawing/2014/main" id="{89717AE4-2DC3-48EB-8889-483970CE15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6363" y="4501273"/>
            <a:ext cx="1725637" cy="2356727"/>
          </a:xfrm>
          <a:prstGeom prst="rect">
            <a:avLst/>
          </a:prstGeom>
        </p:spPr>
      </p:pic>
    </p:spTree>
    <p:extLst>
      <p:ext uri="{BB962C8B-B14F-4D97-AF65-F5344CB8AC3E}">
        <p14:creationId xmlns:p14="http://schemas.microsoft.com/office/powerpoint/2010/main" val="1626707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4ECDE-645D-416D-9BE1-D7219DE9687D}"/>
              </a:ext>
            </a:extLst>
          </p:cNvPr>
          <p:cNvSpPr>
            <a:spLocks noGrp="1"/>
          </p:cNvSpPr>
          <p:nvPr>
            <p:ph type="title"/>
          </p:nvPr>
        </p:nvSpPr>
        <p:spPr/>
        <p:txBody>
          <a:bodyPr/>
          <a:lstStyle/>
          <a:p>
            <a:r>
              <a:rPr lang="zh-CN" altLang="en-US" dirty="0"/>
              <a:t>问题出现了</a:t>
            </a:r>
          </a:p>
        </p:txBody>
      </p:sp>
      <p:sp>
        <p:nvSpPr>
          <p:cNvPr id="3" name="内容占位符 2">
            <a:extLst>
              <a:ext uri="{FF2B5EF4-FFF2-40B4-BE49-F238E27FC236}">
                <a16:creationId xmlns:a16="http://schemas.microsoft.com/office/drawing/2014/main" id="{C5597191-F6B3-42C9-9E88-B0C542BBA678}"/>
              </a:ext>
            </a:extLst>
          </p:cNvPr>
          <p:cNvSpPr>
            <a:spLocks noGrp="1"/>
          </p:cNvSpPr>
          <p:nvPr>
            <p:ph idx="1"/>
          </p:nvPr>
        </p:nvSpPr>
        <p:spPr/>
        <p:txBody>
          <a:bodyPr/>
          <a:lstStyle/>
          <a:p>
            <a:r>
              <a:rPr lang="zh-CN" altLang="en-US" dirty="0"/>
              <a:t>无限精度小数怎么实现</a:t>
            </a:r>
            <a:r>
              <a:rPr lang="en-US" altLang="zh-CN" dirty="0"/>
              <a:t>?</a:t>
            </a:r>
          </a:p>
          <a:p>
            <a:pPr lvl="1"/>
            <a:r>
              <a:rPr lang="zh-CN" altLang="en-US" dirty="0"/>
              <a:t>早在</a:t>
            </a:r>
            <a:r>
              <a:rPr lang="en-US" altLang="zh-CN" dirty="0"/>
              <a:t>1948</a:t>
            </a:r>
            <a:r>
              <a:rPr lang="zh-CN" altLang="en-US" dirty="0"/>
              <a:t>年</a:t>
            </a:r>
            <a:r>
              <a:rPr lang="en-US" altLang="zh-CN" dirty="0"/>
              <a:t>C. E. Shannon</a:t>
            </a:r>
            <a:r>
              <a:rPr lang="zh-CN" altLang="en-US" dirty="0"/>
              <a:t>提出信息论的时候，就提出了算术编码的思想。但是经过多年的研究，许多学者认为算术编码是无法实现的。算术编码要求进行无限精度的实数运算，这在仅能进行有限精度运算的计算机系统上是无法进行的。</a:t>
            </a:r>
            <a:endParaRPr lang="en-US" altLang="zh-CN" dirty="0"/>
          </a:p>
          <a:p>
            <a:r>
              <a:rPr lang="en-US" altLang="zh-CN" dirty="0"/>
              <a:t>1987</a:t>
            </a:r>
            <a:r>
              <a:rPr lang="zh-CN" altLang="en-US" dirty="0"/>
              <a:t>年</a:t>
            </a:r>
            <a:r>
              <a:rPr lang="en-US" altLang="zh-CN" dirty="0"/>
              <a:t>, </a:t>
            </a:r>
            <a:r>
              <a:rPr lang="en-US" altLang="zh-CN" dirty="0">
                <a:effectLst/>
              </a:rPr>
              <a:t>Ian H. Witten</a:t>
            </a:r>
            <a:r>
              <a:rPr lang="zh-CN" altLang="en-US" dirty="0">
                <a:effectLst/>
              </a:rPr>
              <a:t>、</a:t>
            </a:r>
            <a:r>
              <a:rPr lang="en-US" altLang="zh-CN" dirty="0">
                <a:effectLst/>
              </a:rPr>
              <a:t>Radford M. Neal</a:t>
            </a:r>
            <a:r>
              <a:rPr lang="zh-CN" altLang="en-US" dirty="0">
                <a:effectLst/>
              </a:rPr>
              <a:t>和</a:t>
            </a:r>
            <a:r>
              <a:rPr lang="en-US" altLang="zh-CN" dirty="0">
                <a:effectLst/>
              </a:rPr>
              <a:t>John G. Cleary</a:t>
            </a:r>
            <a:r>
              <a:rPr lang="zh-CN" altLang="en-US" dirty="0">
                <a:effectLst/>
              </a:rPr>
              <a:t>发表了</a:t>
            </a:r>
            <a:r>
              <a:rPr lang="zh-CN" altLang="en-US" dirty="0">
                <a:effectLst/>
                <a:hlinkClick r:id="rId2"/>
              </a:rPr>
              <a:t>一篇论文</a:t>
            </a:r>
            <a:endParaRPr lang="zh-CN" altLang="en-US" dirty="0"/>
          </a:p>
        </p:txBody>
      </p:sp>
      <p:pic>
        <p:nvPicPr>
          <p:cNvPr id="9" name="图片 8">
            <a:extLst>
              <a:ext uri="{FF2B5EF4-FFF2-40B4-BE49-F238E27FC236}">
                <a16:creationId xmlns:a16="http://schemas.microsoft.com/office/drawing/2014/main" id="{FFAB64BC-B41B-4EA8-9FD9-BD8AA7D43E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5593" y="4416376"/>
            <a:ext cx="1686407" cy="2441624"/>
          </a:xfrm>
          <a:prstGeom prst="rect">
            <a:avLst/>
          </a:prstGeom>
        </p:spPr>
      </p:pic>
    </p:spTree>
    <p:extLst>
      <p:ext uri="{BB962C8B-B14F-4D97-AF65-F5344CB8AC3E}">
        <p14:creationId xmlns:p14="http://schemas.microsoft.com/office/powerpoint/2010/main" val="3872846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2EC84A-F86C-48EE-B7BE-81B84148C837}"/>
              </a:ext>
            </a:extLst>
          </p:cNvPr>
          <p:cNvSpPr>
            <a:spLocks noGrp="1"/>
          </p:cNvSpPr>
          <p:nvPr>
            <p:ph type="title"/>
          </p:nvPr>
        </p:nvSpPr>
        <p:spPr/>
        <p:txBody>
          <a:bodyPr/>
          <a:lstStyle/>
          <a:p>
            <a:r>
              <a:rPr lang="zh-CN" altLang="en-US" dirty="0"/>
              <a:t>问题解决了</a:t>
            </a:r>
          </a:p>
        </p:txBody>
      </p:sp>
      <p:pic>
        <p:nvPicPr>
          <p:cNvPr id="4" name="图片 3">
            <a:extLst>
              <a:ext uri="{FF2B5EF4-FFF2-40B4-BE49-F238E27FC236}">
                <a16:creationId xmlns:a16="http://schemas.microsoft.com/office/drawing/2014/main" id="{EDD9BC0E-ABD7-4674-9EB4-8F519B494D98}"/>
              </a:ext>
            </a:extLst>
          </p:cNvPr>
          <p:cNvPicPr>
            <a:picLocks noChangeAspect="1"/>
          </p:cNvPicPr>
          <p:nvPr/>
        </p:nvPicPr>
        <p:blipFill>
          <a:blip r:embed="rId2"/>
          <a:stretch>
            <a:fillRect/>
          </a:stretch>
        </p:blipFill>
        <p:spPr>
          <a:xfrm>
            <a:off x="2709862" y="1521142"/>
            <a:ext cx="6772275" cy="5095875"/>
          </a:xfrm>
          <a:prstGeom prst="rect">
            <a:avLst/>
          </a:prstGeom>
        </p:spPr>
      </p:pic>
      <p:pic>
        <p:nvPicPr>
          <p:cNvPr id="6" name="图片 5">
            <a:extLst>
              <a:ext uri="{FF2B5EF4-FFF2-40B4-BE49-F238E27FC236}">
                <a16:creationId xmlns:a16="http://schemas.microsoft.com/office/drawing/2014/main" id="{168577DE-EA00-4A10-A104-EE6E6BD775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2025" y="0"/>
            <a:ext cx="2169975" cy="2959882"/>
          </a:xfrm>
          <a:prstGeom prst="rect">
            <a:avLst/>
          </a:prstGeom>
        </p:spPr>
      </p:pic>
    </p:spTree>
    <p:extLst>
      <p:ext uri="{BB962C8B-B14F-4D97-AF65-F5344CB8AC3E}">
        <p14:creationId xmlns:p14="http://schemas.microsoft.com/office/powerpoint/2010/main" val="401232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C2947A-9A30-4F38-ABF4-55EC83404E62}"/>
              </a:ext>
            </a:extLst>
          </p:cNvPr>
          <p:cNvSpPr>
            <a:spLocks noGrp="1"/>
          </p:cNvSpPr>
          <p:nvPr>
            <p:ph type="title"/>
          </p:nvPr>
        </p:nvSpPr>
        <p:spPr/>
        <p:txBody>
          <a:bodyPr/>
          <a:lstStyle/>
          <a:p>
            <a:r>
              <a:rPr lang="zh-CN" altLang="en-US" dirty="0"/>
              <a:t>解决方法</a:t>
            </a:r>
          </a:p>
        </p:txBody>
      </p:sp>
      <p:sp>
        <p:nvSpPr>
          <p:cNvPr id="3" name="内容占位符 2">
            <a:extLst>
              <a:ext uri="{FF2B5EF4-FFF2-40B4-BE49-F238E27FC236}">
                <a16:creationId xmlns:a16="http://schemas.microsoft.com/office/drawing/2014/main" id="{CB0DA55A-9F40-4E2E-98F3-BC7ECCB34CFE}"/>
              </a:ext>
            </a:extLst>
          </p:cNvPr>
          <p:cNvSpPr>
            <a:spLocks noGrp="1"/>
          </p:cNvSpPr>
          <p:nvPr>
            <p:ph idx="1"/>
          </p:nvPr>
        </p:nvSpPr>
        <p:spPr/>
        <p:txBody>
          <a:bodyPr/>
          <a:lstStyle/>
          <a:p>
            <a:r>
              <a:rPr lang="zh-CN" altLang="en-US" dirty="0"/>
              <a:t>用整数模拟小数运算</a:t>
            </a:r>
            <a:endParaRPr lang="en-US" altLang="zh-CN" dirty="0"/>
          </a:p>
          <a:p>
            <a:r>
              <a:rPr lang="en-US" altLang="zh-CN" dirty="0"/>
              <a:t>0 = 0.</a:t>
            </a:r>
            <a:r>
              <a:rPr lang="en-US" altLang="zh-CN" b="1" dirty="0"/>
              <a:t>0000000</a:t>
            </a:r>
          </a:p>
          <a:p>
            <a:r>
              <a:rPr lang="en-US" altLang="zh-CN" dirty="0"/>
              <a:t>1 = 0.</a:t>
            </a:r>
            <a:r>
              <a:rPr lang="en-US" altLang="zh-CN" b="1" dirty="0"/>
              <a:t>1111111</a:t>
            </a:r>
          </a:p>
          <a:p>
            <a:r>
              <a:rPr lang="zh-CN" altLang="en-US" dirty="0"/>
              <a:t>直接用两个整形来维护</a:t>
            </a:r>
            <a:r>
              <a:rPr lang="en-US" altLang="zh-CN" dirty="0"/>
              <a:t>, </a:t>
            </a:r>
            <a:r>
              <a:rPr lang="zh-CN" altLang="en-US" dirty="0"/>
              <a:t>并假设最开始有一个</a:t>
            </a:r>
            <a:r>
              <a:rPr lang="en-US" altLang="zh-CN" dirty="0"/>
              <a:t>0</a:t>
            </a:r>
            <a:r>
              <a:rPr lang="zh-CN" altLang="en-US" dirty="0"/>
              <a:t>和小数点</a:t>
            </a:r>
            <a:r>
              <a:rPr lang="en-US" altLang="zh-CN" dirty="0"/>
              <a:t>, </a:t>
            </a:r>
            <a:r>
              <a:rPr lang="zh-CN" altLang="en-US" dirty="0"/>
              <a:t>后面有无穷多个</a:t>
            </a:r>
            <a:r>
              <a:rPr lang="en-US" altLang="zh-CN" dirty="0"/>
              <a:t>0</a:t>
            </a:r>
            <a:r>
              <a:rPr lang="zh-CN" altLang="en-US" dirty="0"/>
              <a:t>或者</a:t>
            </a:r>
            <a:r>
              <a:rPr lang="en-US" altLang="zh-CN" dirty="0"/>
              <a:t>1</a:t>
            </a:r>
          </a:p>
          <a:p>
            <a:r>
              <a:rPr lang="zh-CN" altLang="en-US" dirty="0"/>
              <a:t>然后对这两个整数进行区间更迭</a:t>
            </a:r>
            <a:endParaRPr lang="en-US" altLang="zh-CN" dirty="0"/>
          </a:p>
          <a:p>
            <a:r>
              <a:rPr lang="zh-CN" altLang="en-US" dirty="0"/>
              <a:t>当两个整数最高位相同时</a:t>
            </a:r>
            <a:r>
              <a:rPr lang="en-US" altLang="zh-CN" dirty="0"/>
              <a:t>, </a:t>
            </a:r>
            <a:r>
              <a:rPr lang="zh-CN" altLang="en-US" dirty="0"/>
              <a:t>把最高位移出来</a:t>
            </a:r>
            <a:endParaRPr lang="en-US" altLang="zh-CN" dirty="0"/>
          </a:p>
        </p:txBody>
      </p:sp>
      <p:pic>
        <p:nvPicPr>
          <p:cNvPr id="5" name="图片 4">
            <a:extLst>
              <a:ext uri="{FF2B5EF4-FFF2-40B4-BE49-F238E27FC236}">
                <a16:creationId xmlns:a16="http://schemas.microsoft.com/office/drawing/2014/main" id="{A4273F19-8819-4F7E-82CD-6B1C543FF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0522634" y="0"/>
            <a:ext cx="1669366" cy="1909521"/>
          </a:xfrm>
          <a:prstGeom prst="rect">
            <a:avLst/>
          </a:prstGeom>
        </p:spPr>
      </p:pic>
    </p:spTree>
    <p:extLst>
      <p:ext uri="{BB962C8B-B14F-4D97-AF65-F5344CB8AC3E}">
        <p14:creationId xmlns:p14="http://schemas.microsoft.com/office/powerpoint/2010/main" val="555830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C2947A-9A30-4F38-ABF4-55EC83404E62}"/>
              </a:ext>
            </a:extLst>
          </p:cNvPr>
          <p:cNvSpPr>
            <a:spLocks noGrp="1"/>
          </p:cNvSpPr>
          <p:nvPr>
            <p:ph type="title"/>
          </p:nvPr>
        </p:nvSpPr>
        <p:spPr/>
        <p:txBody>
          <a:bodyPr/>
          <a:lstStyle/>
          <a:p>
            <a:r>
              <a:rPr lang="zh-CN" altLang="en-US" dirty="0"/>
              <a:t>解决方法</a:t>
            </a:r>
          </a:p>
        </p:txBody>
      </p:sp>
      <p:sp>
        <p:nvSpPr>
          <p:cNvPr id="7" name="文本占位符 6">
            <a:extLst>
              <a:ext uri="{FF2B5EF4-FFF2-40B4-BE49-F238E27FC236}">
                <a16:creationId xmlns:a16="http://schemas.microsoft.com/office/drawing/2014/main" id="{C8E4CBC9-A00A-49E1-A0A8-5DBD5E92F7CE}"/>
              </a:ext>
            </a:extLst>
          </p:cNvPr>
          <p:cNvSpPr>
            <a:spLocks noGrp="1"/>
          </p:cNvSpPr>
          <p:nvPr>
            <p:ph type="body" idx="1"/>
          </p:nvPr>
        </p:nvSpPr>
        <p:spPr/>
        <p:txBody>
          <a:bodyPr/>
          <a:lstStyle/>
          <a:p>
            <a:r>
              <a:rPr lang="zh-CN" altLang="en-US" dirty="0"/>
              <a:t>最高位相同</a:t>
            </a:r>
          </a:p>
        </p:txBody>
      </p:sp>
      <p:sp>
        <p:nvSpPr>
          <p:cNvPr id="3" name="内容占位符 2">
            <a:extLst>
              <a:ext uri="{FF2B5EF4-FFF2-40B4-BE49-F238E27FC236}">
                <a16:creationId xmlns:a16="http://schemas.microsoft.com/office/drawing/2014/main" id="{CB0DA55A-9F40-4E2E-98F3-BC7ECCB34CFE}"/>
              </a:ext>
            </a:extLst>
          </p:cNvPr>
          <p:cNvSpPr>
            <a:spLocks noGrp="1"/>
          </p:cNvSpPr>
          <p:nvPr>
            <p:ph sz="half" idx="2"/>
          </p:nvPr>
        </p:nvSpPr>
        <p:spPr>
          <a:xfrm>
            <a:off x="839788" y="2505074"/>
            <a:ext cx="5157787" cy="1637859"/>
          </a:xfrm>
        </p:spPr>
        <p:txBody>
          <a:bodyPr/>
          <a:lstStyle/>
          <a:p>
            <a:r>
              <a:rPr lang="en-US" altLang="zh-CN" dirty="0"/>
              <a:t>001010: low</a:t>
            </a:r>
          </a:p>
          <a:p>
            <a:r>
              <a:rPr lang="en-US" altLang="zh-CN" dirty="0"/>
              <a:t>010100: high</a:t>
            </a:r>
          </a:p>
          <a:p>
            <a:pPr marL="0" indent="0">
              <a:buNone/>
            </a:pPr>
            <a:endParaRPr lang="en-US" altLang="zh-CN" dirty="0"/>
          </a:p>
        </p:txBody>
      </p:sp>
      <p:sp>
        <p:nvSpPr>
          <p:cNvPr id="8" name="文本占位符 7">
            <a:extLst>
              <a:ext uri="{FF2B5EF4-FFF2-40B4-BE49-F238E27FC236}">
                <a16:creationId xmlns:a16="http://schemas.microsoft.com/office/drawing/2014/main" id="{360ED50A-5E17-4B92-8676-0AE80372ECB3}"/>
              </a:ext>
            </a:extLst>
          </p:cNvPr>
          <p:cNvSpPr>
            <a:spLocks noGrp="1"/>
          </p:cNvSpPr>
          <p:nvPr>
            <p:ph type="body" sz="quarter" idx="3"/>
          </p:nvPr>
        </p:nvSpPr>
        <p:spPr/>
        <p:txBody>
          <a:bodyPr/>
          <a:lstStyle/>
          <a:p>
            <a:r>
              <a:rPr lang="zh-CN" altLang="en-US" dirty="0"/>
              <a:t>右移</a:t>
            </a:r>
            <a:r>
              <a:rPr lang="en-US" altLang="zh-CN" dirty="0"/>
              <a:t>, </a:t>
            </a:r>
            <a:r>
              <a:rPr lang="zh-CN" altLang="en-US" dirty="0"/>
              <a:t>把最高位移出来</a:t>
            </a:r>
          </a:p>
        </p:txBody>
      </p:sp>
      <p:sp>
        <p:nvSpPr>
          <p:cNvPr id="9" name="内容占位符 8">
            <a:extLst>
              <a:ext uri="{FF2B5EF4-FFF2-40B4-BE49-F238E27FC236}">
                <a16:creationId xmlns:a16="http://schemas.microsoft.com/office/drawing/2014/main" id="{449B34B2-7DBA-47BB-B871-0F8976043399}"/>
              </a:ext>
            </a:extLst>
          </p:cNvPr>
          <p:cNvSpPr>
            <a:spLocks noGrp="1"/>
          </p:cNvSpPr>
          <p:nvPr>
            <p:ph sz="quarter" idx="4"/>
          </p:nvPr>
        </p:nvSpPr>
        <p:spPr>
          <a:xfrm>
            <a:off x="6172200" y="2505075"/>
            <a:ext cx="5183188" cy="1637860"/>
          </a:xfrm>
        </p:spPr>
        <p:txBody>
          <a:bodyPr/>
          <a:lstStyle/>
          <a:p>
            <a:r>
              <a:rPr lang="en-US" altLang="zh-CN" dirty="0"/>
              <a:t>010100: low</a:t>
            </a:r>
          </a:p>
          <a:p>
            <a:r>
              <a:rPr lang="en-US" altLang="zh-CN" dirty="0"/>
              <a:t>101001: high</a:t>
            </a:r>
          </a:p>
          <a:p>
            <a:r>
              <a:rPr lang="zh-CN" altLang="en-US" dirty="0"/>
              <a:t>并且</a:t>
            </a:r>
            <a:r>
              <a:rPr lang="en-US" altLang="zh-CN" dirty="0"/>
              <a:t>low</a:t>
            </a:r>
            <a:r>
              <a:rPr lang="zh-CN" altLang="en-US" dirty="0"/>
              <a:t>低位补</a:t>
            </a:r>
            <a:r>
              <a:rPr lang="en-US" altLang="zh-CN" dirty="0"/>
              <a:t>0, high</a:t>
            </a:r>
            <a:r>
              <a:rPr lang="zh-CN" altLang="en-US" dirty="0"/>
              <a:t>低位补</a:t>
            </a:r>
            <a:r>
              <a:rPr lang="en-US" altLang="zh-CN" dirty="0"/>
              <a:t>1</a:t>
            </a:r>
            <a:endParaRPr lang="zh-CN" altLang="en-US" dirty="0"/>
          </a:p>
        </p:txBody>
      </p:sp>
      <p:pic>
        <p:nvPicPr>
          <p:cNvPr id="5" name="图片 4">
            <a:extLst>
              <a:ext uri="{FF2B5EF4-FFF2-40B4-BE49-F238E27FC236}">
                <a16:creationId xmlns:a16="http://schemas.microsoft.com/office/drawing/2014/main" id="{A4273F19-8819-4F7E-82CD-6B1C543FF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0522634" y="0"/>
            <a:ext cx="1669366" cy="1909521"/>
          </a:xfrm>
          <a:prstGeom prst="rect">
            <a:avLst/>
          </a:prstGeom>
        </p:spPr>
      </p:pic>
      <p:sp>
        <p:nvSpPr>
          <p:cNvPr id="11" name="矩形 10">
            <a:extLst>
              <a:ext uri="{FF2B5EF4-FFF2-40B4-BE49-F238E27FC236}">
                <a16:creationId xmlns:a16="http://schemas.microsoft.com/office/drawing/2014/main" id="{AF024770-9E72-4821-953A-B68084FC2819}"/>
              </a:ext>
            </a:extLst>
          </p:cNvPr>
          <p:cNvSpPr/>
          <p:nvPr/>
        </p:nvSpPr>
        <p:spPr>
          <a:xfrm>
            <a:off x="839788" y="4415321"/>
            <a:ext cx="10515600" cy="523220"/>
          </a:xfrm>
          <a:prstGeom prst="rect">
            <a:avLst/>
          </a:prstGeom>
        </p:spPr>
        <p:txBody>
          <a:bodyPr wrap="square">
            <a:spAutoFit/>
          </a:bodyPr>
          <a:lstStyle/>
          <a:p>
            <a:pPr marL="285750" indent="-285750">
              <a:buFont typeface="Arial" panose="020B0604020202020204" pitchFamily="34" charset="0"/>
              <a:buChar char="•"/>
            </a:pPr>
            <a:r>
              <a:rPr lang="zh-CN" altLang="en-US" sz="2800" dirty="0"/>
              <a:t>已经相同的高位在之后的区间更新中是不会变的</a:t>
            </a:r>
            <a:endParaRPr lang="en-US" altLang="zh-CN" sz="2800" dirty="0"/>
          </a:p>
        </p:txBody>
      </p:sp>
    </p:spTree>
    <p:extLst>
      <p:ext uri="{BB962C8B-B14F-4D97-AF65-F5344CB8AC3E}">
        <p14:creationId xmlns:p14="http://schemas.microsoft.com/office/powerpoint/2010/main" val="273192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7FAAE6-F592-44C7-8858-EF8D25E64179}"/>
              </a:ext>
            </a:extLst>
          </p:cNvPr>
          <p:cNvSpPr>
            <a:spLocks noGrp="1"/>
          </p:cNvSpPr>
          <p:nvPr>
            <p:ph type="title"/>
          </p:nvPr>
        </p:nvSpPr>
        <p:spPr/>
        <p:txBody>
          <a:bodyPr/>
          <a:lstStyle/>
          <a:p>
            <a:r>
              <a:rPr lang="zh-CN" altLang="en-US" dirty="0"/>
              <a:t>具体实现</a:t>
            </a:r>
          </a:p>
        </p:txBody>
      </p:sp>
      <p:sp>
        <p:nvSpPr>
          <p:cNvPr id="3" name="内容占位符 2">
            <a:extLst>
              <a:ext uri="{FF2B5EF4-FFF2-40B4-BE49-F238E27FC236}">
                <a16:creationId xmlns:a16="http://schemas.microsoft.com/office/drawing/2014/main" id="{26FC2B65-7355-4E72-8C33-ABC6422BF527}"/>
              </a:ext>
            </a:extLst>
          </p:cNvPr>
          <p:cNvSpPr>
            <a:spLocks noGrp="1"/>
          </p:cNvSpPr>
          <p:nvPr>
            <p:ph sz="half" idx="1"/>
          </p:nvPr>
        </p:nvSpPr>
        <p:spPr/>
        <p:txBody>
          <a:bodyPr/>
          <a:lstStyle/>
          <a:p>
            <a:r>
              <a:rPr lang="zh-CN" altLang="en-US" dirty="0"/>
              <a:t>还有一个问题</a:t>
            </a:r>
            <a:r>
              <a:rPr lang="en-US" altLang="zh-CN" dirty="0"/>
              <a:t>, </a:t>
            </a:r>
            <a:r>
              <a:rPr lang="zh-CN" altLang="en-US" dirty="0"/>
              <a:t>就是</a:t>
            </a:r>
            <a:r>
              <a:rPr lang="en-US" altLang="zh-CN" dirty="0"/>
              <a:t>low</a:t>
            </a:r>
            <a:r>
              <a:rPr lang="zh-CN" altLang="en-US" dirty="0"/>
              <a:t>和</a:t>
            </a:r>
            <a:r>
              <a:rPr lang="en-US" altLang="zh-CN" dirty="0"/>
              <a:t>high</a:t>
            </a:r>
            <a:r>
              <a:rPr lang="zh-CN" altLang="en-US" dirty="0"/>
              <a:t>十分接近时还是会挂</a:t>
            </a:r>
            <a:r>
              <a:rPr lang="en-US" altLang="zh-CN" dirty="0"/>
              <a:t>, </a:t>
            </a:r>
            <a:r>
              <a:rPr lang="zh-CN" altLang="en-US" dirty="0"/>
              <a:t>无法继续编码了</a:t>
            </a:r>
            <a:r>
              <a:rPr lang="en-US" altLang="zh-CN" dirty="0"/>
              <a:t>. </a:t>
            </a:r>
            <a:r>
              <a:rPr lang="zh-CN" altLang="en-US" dirty="0"/>
              <a:t>极端例子如下</a:t>
            </a:r>
            <a:r>
              <a:rPr lang="en-US" altLang="zh-CN" dirty="0"/>
              <a:t>:</a:t>
            </a:r>
          </a:p>
          <a:p>
            <a:r>
              <a:rPr lang="en-US" altLang="zh-CN" dirty="0"/>
              <a:t>0111111: low</a:t>
            </a:r>
          </a:p>
          <a:p>
            <a:r>
              <a:rPr lang="en-US" altLang="zh-CN" dirty="0"/>
              <a:t>1000000: high</a:t>
            </a:r>
          </a:p>
          <a:p>
            <a:r>
              <a:rPr lang="zh-CN" altLang="en-US" dirty="0"/>
              <a:t>解决方法</a:t>
            </a:r>
            <a:endParaRPr lang="en-US" altLang="zh-CN" dirty="0"/>
          </a:p>
          <a:p>
            <a:r>
              <a:rPr lang="zh-CN" altLang="en-US" dirty="0"/>
              <a:t>当</a:t>
            </a:r>
            <a:r>
              <a:rPr lang="en-US" altLang="zh-CN" dirty="0"/>
              <a:t>low</a:t>
            </a:r>
            <a:r>
              <a:rPr lang="zh-CN" altLang="en-US" dirty="0"/>
              <a:t>和</a:t>
            </a:r>
            <a:r>
              <a:rPr lang="en-US" altLang="zh-CN" dirty="0"/>
              <a:t>high</a:t>
            </a:r>
            <a:r>
              <a:rPr lang="zh-CN" altLang="en-US" dirty="0"/>
              <a:t>有接近的苗头的时候直接扼杀</a:t>
            </a:r>
          </a:p>
        </p:txBody>
      </p:sp>
      <p:pic>
        <p:nvPicPr>
          <p:cNvPr id="6146" name="Picture 2" descr="http://img7.ph.126.net/Qw0RfQTBlJ79410zHSdq4g==/2633479882121965207.gif">
            <a:extLst>
              <a:ext uri="{FF2B5EF4-FFF2-40B4-BE49-F238E27FC236}">
                <a16:creationId xmlns:a16="http://schemas.microsoft.com/office/drawing/2014/main" id="{0032DE34-1A18-4441-B489-03F1072258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4158" y="1622877"/>
            <a:ext cx="4601446" cy="3612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373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4DF9A6-7D5D-419A-A0ED-F2ED51F0D5F0}"/>
              </a:ext>
            </a:extLst>
          </p:cNvPr>
          <p:cNvSpPr>
            <a:spLocks noGrp="1"/>
          </p:cNvSpPr>
          <p:nvPr>
            <p:ph type="title"/>
          </p:nvPr>
        </p:nvSpPr>
        <p:spPr/>
        <p:txBody>
          <a:bodyPr/>
          <a:lstStyle/>
          <a:p>
            <a:r>
              <a:rPr lang="zh-CN" altLang="en-US" dirty="0"/>
              <a:t>忽略次高位</a:t>
            </a:r>
          </a:p>
        </p:txBody>
      </p:sp>
      <p:sp>
        <p:nvSpPr>
          <p:cNvPr id="3" name="内容占位符 2">
            <a:extLst>
              <a:ext uri="{FF2B5EF4-FFF2-40B4-BE49-F238E27FC236}">
                <a16:creationId xmlns:a16="http://schemas.microsoft.com/office/drawing/2014/main" id="{10AB52B8-EB79-4AF9-BBAA-965FE125D033}"/>
              </a:ext>
            </a:extLst>
          </p:cNvPr>
          <p:cNvSpPr>
            <a:spLocks noGrp="1"/>
          </p:cNvSpPr>
          <p:nvPr>
            <p:ph idx="1"/>
          </p:nvPr>
        </p:nvSpPr>
        <p:spPr>
          <a:xfrm>
            <a:off x="838200" y="1825625"/>
            <a:ext cx="10515600" cy="1543587"/>
          </a:xfrm>
        </p:spPr>
        <p:txBody>
          <a:bodyPr>
            <a:normAutofit lnSpcReduction="10000"/>
          </a:bodyPr>
          <a:lstStyle/>
          <a:p>
            <a:r>
              <a:rPr lang="zh-CN" altLang="en-US" dirty="0"/>
              <a:t>当最高位不同</a:t>
            </a:r>
            <a:r>
              <a:rPr lang="en-US" altLang="zh-CN" dirty="0"/>
              <a:t>, </a:t>
            </a:r>
            <a:r>
              <a:rPr lang="zh-CN" altLang="en-US" dirty="0"/>
              <a:t>且次高位上</a:t>
            </a:r>
            <a:r>
              <a:rPr lang="en-US" altLang="zh-CN" dirty="0"/>
              <a:t>high</a:t>
            </a:r>
            <a:r>
              <a:rPr lang="zh-CN" altLang="en-US" dirty="0"/>
              <a:t>为</a:t>
            </a:r>
            <a:r>
              <a:rPr lang="en-US" altLang="zh-CN" dirty="0"/>
              <a:t>0, low</a:t>
            </a:r>
            <a:r>
              <a:rPr lang="zh-CN" altLang="en-US" dirty="0"/>
              <a:t>为</a:t>
            </a:r>
            <a:r>
              <a:rPr lang="en-US" altLang="zh-CN" dirty="0"/>
              <a:t>1</a:t>
            </a:r>
          </a:p>
          <a:p>
            <a:r>
              <a:rPr lang="zh-CN" altLang="en-US" dirty="0"/>
              <a:t>先行忽略</a:t>
            </a:r>
            <a:r>
              <a:rPr lang="en-US" altLang="zh-CN" dirty="0"/>
              <a:t>(</a:t>
            </a:r>
            <a:r>
              <a:rPr lang="zh-CN" altLang="en-US" dirty="0"/>
              <a:t>移出</a:t>
            </a:r>
            <a:r>
              <a:rPr lang="en-US" altLang="zh-CN" dirty="0"/>
              <a:t>), </a:t>
            </a:r>
            <a:r>
              <a:rPr lang="zh-CN" altLang="en-US" dirty="0"/>
              <a:t>继续更新区间</a:t>
            </a:r>
            <a:endParaRPr lang="en-US" altLang="zh-CN" dirty="0"/>
          </a:p>
          <a:p>
            <a:r>
              <a:rPr lang="zh-CN" altLang="en-US" dirty="0"/>
              <a:t>直到出现情况</a:t>
            </a:r>
            <a:r>
              <a:rPr lang="en-US" altLang="zh-CN" dirty="0"/>
              <a:t>1</a:t>
            </a:r>
            <a:r>
              <a:rPr lang="zh-CN" altLang="en-US" dirty="0"/>
              <a:t>或者情况</a:t>
            </a:r>
            <a:r>
              <a:rPr lang="en-US" altLang="zh-CN" dirty="0"/>
              <a:t>2.</a:t>
            </a:r>
          </a:p>
          <a:p>
            <a:pPr marL="0" indent="0">
              <a:buNone/>
            </a:pPr>
            <a:endParaRPr lang="zh-CN" altLang="en-US" dirty="0"/>
          </a:p>
        </p:txBody>
      </p:sp>
      <p:sp>
        <p:nvSpPr>
          <p:cNvPr id="4" name="文本占位符 6">
            <a:extLst>
              <a:ext uri="{FF2B5EF4-FFF2-40B4-BE49-F238E27FC236}">
                <a16:creationId xmlns:a16="http://schemas.microsoft.com/office/drawing/2014/main" id="{0B4A09F3-24A9-48A3-B832-1AC3720AFCD2}"/>
              </a:ext>
            </a:extLst>
          </p:cNvPr>
          <p:cNvSpPr txBox="1">
            <a:spLocks/>
          </p:cNvSpPr>
          <p:nvPr/>
        </p:nvSpPr>
        <p:spPr>
          <a:xfrm>
            <a:off x="838200" y="3504149"/>
            <a:ext cx="5157787" cy="823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情况</a:t>
            </a:r>
            <a:r>
              <a:rPr lang="en-US" altLang="zh-CN" dirty="0"/>
              <a:t>1</a:t>
            </a:r>
            <a:endParaRPr lang="zh-CN" altLang="en-US" dirty="0"/>
          </a:p>
        </p:txBody>
      </p:sp>
      <p:sp>
        <p:nvSpPr>
          <p:cNvPr id="5" name="内容占位符 2">
            <a:extLst>
              <a:ext uri="{FF2B5EF4-FFF2-40B4-BE49-F238E27FC236}">
                <a16:creationId xmlns:a16="http://schemas.microsoft.com/office/drawing/2014/main" id="{86A29060-95EA-4E9C-A1A2-EFF9364C43F3}"/>
              </a:ext>
            </a:extLst>
          </p:cNvPr>
          <p:cNvSpPr txBox="1">
            <a:spLocks/>
          </p:cNvSpPr>
          <p:nvPr/>
        </p:nvSpPr>
        <p:spPr>
          <a:xfrm>
            <a:off x="838200" y="4328060"/>
            <a:ext cx="5157787" cy="16378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现在的最高位为</a:t>
            </a:r>
            <a:r>
              <a:rPr lang="en-US" altLang="zh-CN" dirty="0"/>
              <a:t>0</a:t>
            </a:r>
          </a:p>
          <a:p>
            <a:r>
              <a:rPr lang="zh-CN" altLang="en-US" dirty="0"/>
              <a:t>原本忽略的次高位趋向于</a:t>
            </a:r>
            <a:r>
              <a:rPr lang="en-US" altLang="zh-CN" dirty="0"/>
              <a:t>1</a:t>
            </a:r>
          </a:p>
          <a:p>
            <a:r>
              <a:rPr lang="zh-CN" altLang="en-US" dirty="0"/>
              <a:t>输出</a:t>
            </a:r>
            <a:r>
              <a:rPr lang="en-US" altLang="zh-CN" dirty="0"/>
              <a:t>01111…</a:t>
            </a:r>
          </a:p>
        </p:txBody>
      </p:sp>
      <p:sp>
        <p:nvSpPr>
          <p:cNvPr id="6" name="文本占位符 7">
            <a:extLst>
              <a:ext uri="{FF2B5EF4-FFF2-40B4-BE49-F238E27FC236}">
                <a16:creationId xmlns:a16="http://schemas.microsoft.com/office/drawing/2014/main" id="{9D8C696D-1447-41FE-8AEA-08D2D3E30CF7}"/>
              </a:ext>
            </a:extLst>
          </p:cNvPr>
          <p:cNvSpPr txBox="1">
            <a:spLocks/>
          </p:cNvSpPr>
          <p:nvPr/>
        </p:nvSpPr>
        <p:spPr>
          <a:xfrm>
            <a:off x="6170612" y="3504149"/>
            <a:ext cx="5183188"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情况</a:t>
            </a:r>
            <a:r>
              <a:rPr lang="en-US" altLang="zh-CN" dirty="0"/>
              <a:t>2</a:t>
            </a:r>
            <a:endParaRPr lang="zh-CN" altLang="en-US" dirty="0"/>
          </a:p>
        </p:txBody>
      </p:sp>
      <p:sp>
        <p:nvSpPr>
          <p:cNvPr id="7" name="内容占位符 8">
            <a:extLst>
              <a:ext uri="{FF2B5EF4-FFF2-40B4-BE49-F238E27FC236}">
                <a16:creationId xmlns:a16="http://schemas.microsoft.com/office/drawing/2014/main" id="{967C8D8A-FAF4-4A12-86C7-03BE0520E182}"/>
              </a:ext>
            </a:extLst>
          </p:cNvPr>
          <p:cNvSpPr txBox="1">
            <a:spLocks/>
          </p:cNvSpPr>
          <p:nvPr/>
        </p:nvSpPr>
        <p:spPr>
          <a:xfrm>
            <a:off x="6170612" y="4328061"/>
            <a:ext cx="5183188" cy="16378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现在最高位为</a:t>
            </a:r>
            <a:r>
              <a:rPr lang="en-US" altLang="zh-CN" dirty="0"/>
              <a:t>1</a:t>
            </a:r>
          </a:p>
          <a:p>
            <a:r>
              <a:rPr lang="zh-CN" altLang="en-US" dirty="0"/>
              <a:t>原本忽略的次高位趋向于</a:t>
            </a:r>
            <a:r>
              <a:rPr lang="en-US" altLang="zh-CN" dirty="0"/>
              <a:t>0</a:t>
            </a:r>
          </a:p>
          <a:p>
            <a:r>
              <a:rPr lang="zh-CN" altLang="en-US" dirty="0"/>
              <a:t>输出</a:t>
            </a:r>
            <a:r>
              <a:rPr lang="en-US" altLang="zh-CN" dirty="0"/>
              <a:t>10000…</a:t>
            </a:r>
            <a:endParaRPr lang="zh-CN" altLang="en-US" dirty="0"/>
          </a:p>
        </p:txBody>
      </p:sp>
    </p:spTree>
    <p:extLst>
      <p:ext uri="{BB962C8B-B14F-4D97-AF65-F5344CB8AC3E}">
        <p14:creationId xmlns:p14="http://schemas.microsoft.com/office/powerpoint/2010/main" val="569092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38677-819E-43A8-8A7F-D017D98C4838}"/>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3522A396-6541-4E40-85B9-F38B3D640F46}"/>
              </a:ext>
            </a:extLst>
          </p:cNvPr>
          <p:cNvSpPr>
            <a:spLocks noGrp="1"/>
          </p:cNvSpPr>
          <p:nvPr>
            <p:ph idx="1"/>
          </p:nvPr>
        </p:nvSpPr>
        <p:spPr/>
        <p:txBody>
          <a:bodyPr>
            <a:normAutofit lnSpcReduction="10000"/>
          </a:bodyPr>
          <a:lstStyle/>
          <a:p>
            <a:r>
              <a:rPr lang="en-US" altLang="zh-CN" dirty="0"/>
              <a:t>1-3, </a:t>
            </a:r>
            <a:r>
              <a:rPr lang="zh-CN" altLang="en-US" dirty="0"/>
              <a:t>使用基于算术编码 </a:t>
            </a:r>
            <a:r>
              <a:rPr lang="en-US" altLang="zh-CN" dirty="0"/>
              <a:t>(Arithmetic encoding) </a:t>
            </a:r>
            <a:r>
              <a:rPr lang="zh-CN" altLang="en-US" dirty="0"/>
              <a:t>的部分匹配预测压缩算法 </a:t>
            </a:r>
            <a:r>
              <a:rPr lang="en-US" altLang="zh-CN" dirty="0"/>
              <a:t>(Prediction by Partial Marching).</a:t>
            </a:r>
          </a:p>
          <a:p>
            <a:pPr lvl="1"/>
            <a:r>
              <a:rPr lang="en-US" altLang="zh-CN" dirty="0"/>
              <a:t>3671 </a:t>
            </a:r>
            <a:r>
              <a:rPr lang="zh-CN" altLang="en-US" dirty="0"/>
              <a:t>字节</a:t>
            </a:r>
            <a:r>
              <a:rPr lang="en-US" altLang="zh-CN" dirty="0"/>
              <a:t> (3.58 kB).</a:t>
            </a:r>
          </a:p>
          <a:p>
            <a:pPr lvl="1"/>
            <a:r>
              <a:rPr lang="en-US" altLang="zh-CN" dirty="0"/>
              <a:t>12312 </a:t>
            </a:r>
            <a:r>
              <a:rPr lang="zh-CN" altLang="en-US" dirty="0"/>
              <a:t>字节 </a:t>
            </a:r>
            <a:r>
              <a:rPr lang="en-US" altLang="zh-CN" dirty="0"/>
              <a:t>(12.0 kB).</a:t>
            </a:r>
          </a:p>
          <a:p>
            <a:pPr lvl="1"/>
            <a:r>
              <a:rPr lang="en-US" altLang="zh-CN" dirty="0"/>
              <a:t>26470 </a:t>
            </a:r>
            <a:r>
              <a:rPr lang="zh-CN" altLang="en-US" dirty="0"/>
              <a:t>字节 </a:t>
            </a:r>
            <a:r>
              <a:rPr lang="en-US" altLang="zh-CN" dirty="0"/>
              <a:t>(25.8 kB).</a:t>
            </a:r>
          </a:p>
          <a:p>
            <a:pPr lvl="1"/>
            <a:r>
              <a:rPr lang="zh-CN" altLang="en-US" dirty="0"/>
              <a:t>解压代码 </a:t>
            </a:r>
            <a:r>
              <a:rPr lang="en-US" altLang="zh-CN" dirty="0"/>
              <a:t>1020 </a:t>
            </a:r>
            <a:r>
              <a:rPr lang="zh-CN" altLang="en-US" dirty="0"/>
              <a:t>字节 </a:t>
            </a:r>
            <a:r>
              <a:rPr lang="en-US" altLang="zh-CN" dirty="0"/>
              <a:t>(1.0 kB).</a:t>
            </a:r>
          </a:p>
          <a:p>
            <a:r>
              <a:rPr lang="en-US" altLang="zh-CN" dirty="0"/>
              <a:t>4, 97</a:t>
            </a:r>
            <a:r>
              <a:rPr lang="zh-CN" altLang="en-US" dirty="0"/>
              <a:t>字节</a:t>
            </a:r>
            <a:r>
              <a:rPr lang="en-US" altLang="zh-CN" dirty="0"/>
              <a:t>.</a:t>
            </a:r>
            <a:r>
              <a:rPr lang="zh-CN" altLang="en-US" dirty="0"/>
              <a:t>😏</a:t>
            </a:r>
            <a:endParaRPr lang="en-US" altLang="zh-CN" dirty="0"/>
          </a:p>
          <a:p>
            <a:r>
              <a:rPr lang="en-US" altLang="zh-CN" dirty="0"/>
              <a:t>5, </a:t>
            </a:r>
            <a:r>
              <a:rPr lang="zh-CN" altLang="en-US" dirty="0"/>
              <a:t>你懂的</a:t>
            </a:r>
            <a:r>
              <a:rPr lang="en-US" altLang="zh-CN" dirty="0"/>
              <a:t>.</a:t>
            </a:r>
            <a:r>
              <a:rPr lang="zh-CN" altLang="en-US" dirty="0"/>
              <a:t>🙄</a:t>
            </a:r>
            <a:endParaRPr lang="en-US" altLang="zh-CN" dirty="0"/>
          </a:p>
          <a:p>
            <a:r>
              <a:rPr lang="en-US" altLang="zh-CN" dirty="0"/>
              <a:t>6, 7, 8, 9, 10. </a:t>
            </a:r>
            <a:r>
              <a:rPr lang="zh-CN" altLang="en-US" dirty="0"/>
              <a:t>😝</a:t>
            </a:r>
            <a:endParaRPr lang="en-US" altLang="zh-CN" dirty="0"/>
          </a:p>
        </p:txBody>
      </p:sp>
      <p:pic>
        <p:nvPicPr>
          <p:cNvPr id="5" name="图片 4">
            <a:extLst>
              <a:ext uri="{FF2B5EF4-FFF2-40B4-BE49-F238E27FC236}">
                <a16:creationId xmlns:a16="http://schemas.microsoft.com/office/drawing/2014/main" id="{0703134D-F516-45FF-A443-DEB9CDD7A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0642848" y="4593102"/>
            <a:ext cx="1549151" cy="2264898"/>
          </a:xfrm>
          <a:prstGeom prst="rect">
            <a:avLst/>
          </a:prstGeom>
        </p:spPr>
      </p:pic>
    </p:spTree>
    <p:extLst>
      <p:ext uri="{BB962C8B-B14F-4D97-AF65-F5344CB8AC3E}">
        <p14:creationId xmlns:p14="http://schemas.microsoft.com/office/powerpoint/2010/main" val="3934655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98F818-D48D-4349-9072-6D455E562750}"/>
              </a:ext>
            </a:extLst>
          </p:cNvPr>
          <p:cNvSpPr>
            <a:spLocks noGrp="1"/>
          </p:cNvSpPr>
          <p:nvPr>
            <p:ph type="title"/>
          </p:nvPr>
        </p:nvSpPr>
        <p:spPr/>
        <p:txBody>
          <a:bodyPr/>
          <a:lstStyle/>
          <a:p>
            <a:r>
              <a:rPr lang="zh-CN" altLang="en-US" dirty="0"/>
              <a:t>听糊了</a:t>
            </a:r>
            <a:r>
              <a:rPr lang="en-US" altLang="zh-CN" dirty="0"/>
              <a:t>?</a:t>
            </a:r>
            <a:r>
              <a:rPr lang="zh-CN" altLang="en-US" dirty="0"/>
              <a:t>😂</a:t>
            </a:r>
          </a:p>
        </p:txBody>
      </p:sp>
      <p:sp>
        <p:nvSpPr>
          <p:cNvPr id="3" name="内容占位符 2">
            <a:extLst>
              <a:ext uri="{FF2B5EF4-FFF2-40B4-BE49-F238E27FC236}">
                <a16:creationId xmlns:a16="http://schemas.microsoft.com/office/drawing/2014/main" id="{EB9404AD-7E2D-4029-88F4-56B2913B8EDF}"/>
              </a:ext>
            </a:extLst>
          </p:cNvPr>
          <p:cNvSpPr>
            <a:spLocks noGrp="1"/>
          </p:cNvSpPr>
          <p:nvPr>
            <p:ph idx="1"/>
          </p:nvPr>
        </p:nvSpPr>
        <p:spPr/>
        <p:txBody>
          <a:bodyPr/>
          <a:lstStyle/>
          <a:p>
            <a:r>
              <a:rPr lang="zh-CN" altLang="en-US" dirty="0"/>
              <a:t>记得这节的标题</a:t>
            </a:r>
            <a:r>
              <a:rPr lang="en-US" altLang="zh-CN" dirty="0"/>
              <a:t>, </a:t>
            </a:r>
            <a:r>
              <a:rPr lang="zh-CN" altLang="en-US" dirty="0"/>
              <a:t>蒯</a:t>
            </a:r>
            <a:r>
              <a:rPr lang="en-US" altLang="zh-CN" dirty="0"/>
              <a:t>WNC.</a:t>
            </a:r>
          </a:p>
          <a:p>
            <a:r>
              <a:rPr lang="zh-CN" altLang="en-US" dirty="0"/>
              <a:t>上个世纪的这篇论文里</a:t>
            </a:r>
            <a:r>
              <a:rPr lang="en-US" altLang="zh-CN" dirty="0"/>
              <a:t>, </a:t>
            </a:r>
            <a:r>
              <a:rPr lang="zh-CN" altLang="en-US" dirty="0"/>
              <a:t>附带了一份实现精妙</a:t>
            </a:r>
            <a:r>
              <a:rPr lang="en-US" altLang="zh-CN" dirty="0"/>
              <a:t>, </a:t>
            </a:r>
            <a:r>
              <a:rPr lang="zh-CN" altLang="en-US" dirty="0"/>
              <a:t>风格优美的</a:t>
            </a:r>
            <a:r>
              <a:rPr lang="en-US" altLang="zh-CN" dirty="0"/>
              <a:t>C</a:t>
            </a:r>
            <a:r>
              <a:rPr lang="zh-CN" altLang="en-US" dirty="0"/>
              <a:t>代码😆</a:t>
            </a:r>
            <a:endParaRPr lang="en-US" altLang="zh-CN" dirty="0"/>
          </a:p>
          <a:p>
            <a:endParaRPr lang="zh-CN" altLang="en-US" dirty="0"/>
          </a:p>
        </p:txBody>
      </p:sp>
      <p:pic>
        <p:nvPicPr>
          <p:cNvPr id="4" name="图片 3">
            <a:extLst>
              <a:ext uri="{FF2B5EF4-FFF2-40B4-BE49-F238E27FC236}">
                <a16:creationId xmlns:a16="http://schemas.microsoft.com/office/drawing/2014/main" id="{DA543BDD-27EF-4810-AB15-49EF52A5C214}"/>
              </a:ext>
            </a:extLst>
          </p:cNvPr>
          <p:cNvPicPr>
            <a:picLocks noChangeAspect="1"/>
          </p:cNvPicPr>
          <p:nvPr/>
        </p:nvPicPr>
        <p:blipFill>
          <a:blip r:embed="rId2"/>
          <a:stretch>
            <a:fillRect/>
          </a:stretch>
        </p:blipFill>
        <p:spPr>
          <a:xfrm>
            <a:off x="3473547" y="3031281"/>
            <a:ext cx="5244905" cy="3145682"/>
          </a:xfrm>
          <a:prstGeom prst="rect">
            <a:avLst/>
          </a:prstGeom>
        </p:spPr>
      </p:pic>
    </p:spTree>
    <p:extLst>
      <p:ext uri="{BB962C8B-B14F-4D97-AF65-F5344CB8AC3E}">
        <p14:creationId xmlns:p14="http://schemas.microsoft.com/office/powerpoint/2010/main" val="346680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BA5F3A-CDD3-45A9-99EB-9655A705898B}"/>
              </a:ext>
            </a:extLst>
          </p:cNvPr>
          <p:cNvSpPr>
            <a:spLocks noGrp="1"/>
          </p:cNvSpPr>
          <p:nvPr>
            <p:ph type="title"/>
          </p:nvPr>
        </p:nvSpPr>
        <p:spPr/>
        <p:txBody>
          <a:bodyPr/>
          <a:lstStyle/>
          <a:p>
            <a:r>
              <a:rPr lang="zh-CN" altLang="en-US" dirty="0"/>
              <a:t>你懂的</a:t>
            </a:r>
          </a:p>
        </p:txBody>
      </p:sp>
      <p:sp>
        <p:nvSpPr>
          <p:cNvPr id="3" name="内容占位符 2">
            <a:extLst>
              <a:ext uri="{FF2B5EF4-FFF2-40B4-BE49-F238E27FC236}">
                <a16:creationId xmlns:a16="http://schemas.microsoft.com/office/drawing/2014/main" id="{421D6F40-A015-48EB-BE96-DB873A6AC6F2}"/>
              </a:ext>
            </a:extLst>
          </p:cNvPr>
          <p:cNvSpPr>
            <a:spLocks noGrp="1"/>
          </p:cNvSpPr>
          <p:nvPr>
            <p:ph idx="1"/>
          </p:nvPr>
        </p:nvSpPr>
        <p:spPr>
          <a:xfrm>
            <a:off x="838200" y="1715306"/>
            <a:ext cx="10515600" cy="4351338"/>
          </a:xfrm>
        </p:spPr>
        <p:txBody>
          <a:bodyPr/>
          <a:lstStyle/>
          <a:p>
            <a:r>
              <a:rPr lang="en-US" altLang="zh-CN" dirty="0"/>
              <a:t>WNC</a:t>
            </a:r>
            <a:r>
              <a:rPr lang="zh-CN" altLang="en-US" dirty="0"/>
              <a:t>论文里附带的代码</a:t>
            </a:r>
            <a:r>
              <a:rPr lang="en-US" altLang="zh-CN" dirty="0"/>
              <a:t>, </a:t>
            </a:r>
            <a:r>
              <a:rPr lang="zh-CN" altLang="en-US" dirty="0"/>
              <a:t>事实上成了</a:t>
            </a:r>
            <a:r>
              <a:rPr lang="en-US" altLang="zh-CN" dirty="0"/>
              <a:t>Arithmetic Coding</a:t>
            </a:r>
            <a:r>
              <a:rPr lang="zh-CN" altLang="en-US" dirty="0"/>
              <a:t>的实现标杆</a:t>
            </a:r>
            <a:r>
              <a:rPr lang="en-US" altLang="zh-CN" dirty="0"/>
              <a:t>.</a:t>
            </a:r>
          </a:p>
          <a:p>
            <a:pPr lvl="1"/>
            <a:r>
              <a:rPr lang="zh-CN" altLang="en-US" dirty="0"/>
              <a:t>大概这就是巨佬吧</a:t>
            </a:r>
            <a:endParaRPr lang="en-US" altLang="zh-CN" dirty="0"/>
          </a:p>
          <a:p>
            <a:r>
              <a:rPr lang="en-US" altLang="zh-CN" dirty="0" err="1"/>
              <a:t>Emmm</a:t>
            </a:r>
            <a:r>
              <a:rPr lang="en-US" altLang="zh-CN" dirty="0"/>
              <a:t>, </a:t>
            </a:r>
            <a:r>
              <a:rPr lang="zh-CN" altLang="en-US" dirty="0"/>
              <a:t>其实算术编码的思想是很好理解的</a:t>
            </a:r>
            <a:r>
              <a:rPr lang="en-US" altLang="zh-CN" dirty="0"/>
              <a:t>, </a:t>
            </a:r>
            <a:r>
              <a:rPr lang="zh-CN" altLang="en-US" dirty="0"/>
              <a:t>但还是不要自己造轮子了吧</a:t>
            </a:r>
            <a:endParaRPr lang="en-US" altLang="zh-CN" dirty="0"/>
          </a:p>
        </p:txBody>
      </p:sp>
      <p:pic>
        <p:nvPicPr>
          <p:cNvPr id="7170" name="Picture 2" descr="http://pic.qqtn.com/up/2016-5/2016052910135755466.jpg">
            <a:extLst>
              <a:ext uri="{FF2B5EF4-FFF2-40B4-BE49-F238E27FC236}">
                <a16:creationId xmlns:a16="http://schemas.microsoft.com/office/drawing/2014/main" id="{CB289B0C-6869-4C23-AABD-901BD44810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929" y="4161644"/>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537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060B9-A189-4702-86FE-84B3AC4DB9AE}"/>
              </a:ext>
            </a:extLst>
          </p:cNvPr>
          <p:cNvSpPr>
            <a:spLocks noGrp="1"/>
          </p:cNvSpPr>
          <p:nvPr>
            <p:ph type="title"/>
          </p:nvPr>
        </p:nvSpPr>
        <p:spPr/>
        <p:txBody>
          <a:bodyPr/>
          <a:lstStyle/>
          <a:p>
            <a:r>
              <a:rPr lang="zh-CN" altLang="en-US" dirty="0"/>
              <a:t>算术编码总结</a:t>
            </a:r>
          </a:p>
        </p:txBody>
      </p:sp>
      <p:sp>
        <p:nvSpPr>
          <p:cNvPr id="3" name="内容占位符 2">
            <a:extLst>
              <a:ext uri="{FF2B5EF4-FFF2-40B4-BE49-F238E27FC236}">
                <a16:creationId xmlns:a16="http://schemas.microsoft.com/office/drawing/2014/main" id="{C9040975-D15C-4A28-A41E-156AFCB4D85D}"/>
              </a:ext>
            </a:extLst>
          </p:cNvPr>
          <p:cNvSpPr>
            <a:spLocks noGrp="1"/>
          </p:cNvSpPr>
          <p:nvPr>
            <p:ph idx="1"/>
          </p:nvPr>
        </p:nvSpPr>
        <p:spPr/>
        <p:txBody>
          <a:bodyPr/>
          <a:lstStyle/>
          <a:p>
            <a:r>
              <a:rPr lang="zh-CN" altLang="en-US" dirty="0"/>
              <a:t>还记得其优点吗</a:t>
            </a:r>
            <a:r>
              <a:rPr lang="en-US" altLang="zh-CN" dirty="0"/>
              <a:t>?</a:t>
            </a:r>
          </a:p>
          <a:p>
            <a:pPr lvl="1"/>
            <a:r>
              <a:rPr lang="zh-CN" altLang="en-US" dirty="0"/>
              <a:t>编码长度可以是分数</a:t>
            </a:r>
            <a:endParaRPr lang="en-US" altLang="zh-CN" dirty="0"/>
          </a:p>
          <a:p>
            <a:pPr lvl="1"/>
            <a:r>
              <a:rPr lang="zh-CN" altLang="en-US" dirty="0"/>
              <a:t>灵活更新</a:t>
            </a:r>
            <a:endParaRPr lang="en-US" altLang="zh-CN" dirty="0"/>
          </a:p>
          <a:p>
            <a:r>
              <a:rPr lang="en-US" altLang="zh-CN" dirty="0"/>
              <a:t>OK</a:t>
            </a:r>
          </a:p>
          <a:p>
            <a:r>
              <a:rPr lang="zh-CN" altLang="en-US" dirty="0"/>
              <a:t>有了这个利器</a:t>
            </a:r>
            <a:r>
              <a:rPr lang="en-US" altLang="zh-CN" dirty="0"/>
              <a:t>, </a:t>
            </a:r>
            <a:r>
              <a:rPr lang="zh-CN" altLang="en-US" dirty="0"/>
              <a:t>接下来就可以介绍</a:t>
            </a:r>
            <a:r>
              <a:rPr lang="en-US" altLang="zh-CN" dirty="0"/>
              <a:t>PPM</a:t>
            </a:r>
            <a:r>
              <a:rPr lang="zh-CN" altLang="en-US" dirty="0"/>
              <a:t>算法啦</a:t>
            </a:r>
            <a:endParaRPr lang="en-US" altLang="zh-CN" dirty="0"/>
          </a:p>
          <a:p>
            <a:endParaRPr lang="en-US" altLang="zh-CN" dirty="0"/>
          </a:p>
        </p:txBody>
      </p:sp>
    </p:spTree>
    <p:extLst>
      <p:ext uri="{BB962C8B-B14F-4D97-AF65-F5344CB8AC3E}">
        <p14:creationId xmlns:p14="http://schemas.microsoft.com/office/powerpoint/2010/main" val="1047142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BE5E8-D009-4D2E-8A25-4BEE4C06A92B}"/>
              </a:ext>
            </a:extLst>
          </p:cNvPr>
          <p:cNvSpPr>
            <a:spLocks noGrp="1"/>
          </p:cNvSpPr>
          <p:nvPr>
            <p:ph type="title"/>
          </p:nvPr>
        </p:nvSpPr>
        <p:spPr/>
        <p:txBody>
          <a:bodyPr/>
          <a:lstStyle/>
          <a:p>
            <a:r>
              <a:rPr lang="zh-CN" altLang="en-US" dirty="0"/>
              <a:t>数据结</a:t>
            </a:r>
            <a:r>
              <a:rPr lang="en-US" altLang="zh-CN" dirty="0"/>
              <a:t>_</a:t>
            </a:r>
            <a:endParaRPr lang="zh-CN" altLang="en-US" dirty="0"/>
          </a:p>
        </p:txBody>
      </p:sp>
      <p:sp>
        <p:nvSpPr>
          <p:cNvPr id="3" name="内容占位符 2">
            <a:extLst>
              <a:ext uri="{FF2B5EF4-FFF2-40B4-BE49-F238E27FC236}">
                <a16:creationId xmlns:a16="http://schemas.microsoft.com/office/drawing/2014/main" id="{366BCFE2-A707-4381-96F2-F02AB7160C52}"/>
              </a:ext>
            </a:extLst>
          </p:cNvPr>
          <p:cNvSpPr>
            <a:spLocks noGrp="1"/>
          </p:cNvSpPr>
          <p:nvPr>
            <p:ph idx="1"/>
          </p:nvPr>
        </p:nvSpPr>
        <p:spPr/>
        <p:txBody>
          <a:bodyPr/>
          <a:lstStyle/>
          <a:p>
            <a:r>
              <a:rPr lang="en-US" altLang="zh-CN" dirty="0"/>
              <a:t>PPM</a:t>
            </a:r>
            <a:r>
              <a:rPr lang="zh-CN" altLang="en-US" dirty="0"/>
              <a:t>算法思想其实我已经说过了</a:t>
            </a:r>
            <a:endParaRPr lang="en-US" altLang="zh-CN" dirty="0"/>
          </a:p>
          <a:p>
            <a:r>
              <a:rPr lang="zh-CN" altLang="en-US" dirty="0"/>
              <a:t>类似算术编码</a:t>
            </a:r>
            <a:r>
              <a:rPr lang="en-US" altLang="zh-CN" dirty="0"/>
              <a:t>, PPM</a:t>
            </a:r>
            <a:r>
              <a:rPr lang="zh-CN" altLang="en-US" dirty="0"/>
              <a:t>压缩过程也是自适应的</a:t>
            </a:r>
            <a:r>
              <a:rPr lang="en-US" altLang="zh-CN" dirty="0"/>
              <a:t>, </a:t>
            </a:r>
            <a:r>
              <a:rPr lang="zh-CN" altLang="en-US" dirty="0"/>
              <a:t>其本质就是基于已经见过的文本来预测下一个字符</a:t>
            </a:r>
            <a:endParaRPr lang="en-US" altLang="zh-CN" dirty="0"/>
          </a:p>
          <a:p>
            <a:r>
              <a:rPr lang="zh-CN" altLang="en-US" dirty="0"/>
              <a:t>我们会给</a:t>
            </a:r>
            <a:r>
              <a:rPr lang="en-US" altLang="zh-CN" dirty="0"/>
              <a:t>“</a:t>
            </a:r>
            <a:r>
              <a:rPr lang="zh-CN" altLang="en-US" dirty="0"/>
              <a:t>构</a:t>
            </a:r>
            <a:r>
              <a:rPr lang="en-US" altLang="zh-CN" dirty="0"/>
              <a:t>”</a:t>
            </a:r>
            <a:r>
              <a:rPr lang="zh-CN" altLang="en-US" dirty="0"/>
              <a:t>一个比较大的概率</a:t>
            </a:r>
            <a:r>
              <a:rPr lang="en-US" altLang="zh-CN" dirty="0"/>
              <a:t>, </a:t>
            </a:r>
            <a:r>
              <a:rPr lang="zh-CN" altLang="en-US" dirty="0"/>
              <a:t>给</a:t>
            </a:r>
            <a:r>
              <a:rPr lang="en-US" altLang="zh-CN" dirty="0"/>
              <a:t>“</a:t>
            </a:r>
            <a:r>
              <a:rPr lang="zh-CN" altLang="en-US" dirty="0"/>
              <a:t>婚</a:t>
            </a:r>
            <a:r>
              <a:rPr lang="en-US" altLang="zh-CN" dirty="0"/>
              <a:t>”</a:t>
            </a:r>
            <a:r>
              <a:rPr lang="zh-CN" altLang="en-US" dirty="0"/>
              <a:t>比较小的概率</a:t>
            </a:r>
            <a:endParaRPr lang="en-US" altLang="zh-CN" dirty="0"/>
          </a:p>
          <a:p>
            <a:r>
              <a:rPr lang="zh-CN" altLang="en-US" dirty="0"/>
              <a:t>因为我们已经预先知道</a:t>
            </a:r>
            <a:r>
              <a:rPr lang="en-US" altLang="zh-CN" dirty="0"/>
              <a:t>, </a:t>
            </a:r>
            <a:r>
              <a:rPr lang="zh-CN" altLang="en-US" dirty="0"/>
              <a:t>大多数时候会出现</a:t>
            </a:r>
            <a:r>
              <a:rPr lang="en-US" altLang="zh-CN" dirty="0"/>
              <a:t>“</a:t>
            </a:r>
            <a:r>
              <a:rPr lang="zh-CN" altLang="en-US" dirty="0"/>
              <a:t>构</a:t>
            </a:r>
            <a:r>
              <a:rPr lang="en-US" altLang="zh-CN" dirty="0"/>
              <a:t>”, </a:t>
            </a:r>
            <a:r>
              <a:rPr lang="zh-CN" altLang="en-US" dirty="0"/>
              <a:t>用大的概率会在算术编码时保留一个更大的区间</a:t>
            </a:r>
            <a:r>
              <a:rPr lang="en-US" altLang="zh-CN" dirty="0"/>
              <a:t>.</a:t>
            </a:r>
          </a:p>
          <a:p>
            <a:r>
              <a:rPr lang="zh-CN" altLang="en-US" dirty="0"/>
              <a:t>如果不幸数据结婚了</a:t>
            </a:r>
            <a:r>
              <a:rPr lang="en-US" altLang="zh-CN" dirty="0"/>
              <a:t>(</a:t>
            </a:r>
            <a:r>
              <a:rPr lang="zh-CN" altLang="en-US" dirty="0"/>
              <a:t>单身狗竟然吃了数据的狗粮</a:t>
            </a:r>
            <a:endParaRPr lang="en-US" altLang="zh-CN" dirty="0"/>
          </a:p>
          <a:p>
            <a:r>
              <a:rPr lang="zh-CN" altLang="en-US" dirty="0"/>
              <a:t>没关系</a:t>
            </a:r>
            <a:r>
              <a:rPr lang="en-US" altLang="zh-CN" dirty="0"/>
              <a:t>, </a:t>
            </a:r>
            <a:r>
              <a:rPr lang="zh-CN" altLang="en-US" dirty="0"/>
              <a:t>可以接受的</a:t>
            </a:r>
            <a:endParaRPr lang="en-US" altLang="zh-CN" dirty="0"/>
          </a:p>
        </p:txBody>
      </p:sp>
      <p:pic>
        <p:nvPicPr>
          <p:cNvPr id="5" name="图片 4">
            <a:extLst>
              <a:ext uri="{FF2B5EF4-FFF2-40B4-BE49-F238E27FC236}">
                <a16:creationId xmlns:a16="http://schemas.microsoft.com/office/drawing/2014/main" id="{CE72F945-2DE9-421D-B375-948721C22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5950" y="4263284"/>
            <a:ext cx="1150913" cy="1070349"/>
          </a:xfrm>
          <a:prstGeom prst="rect">
            <a:avLst/>
          </a:prstGeom>
        </p:spPr>
      </p:pic>
    </p:spTree>
    <p:extLst>
      <p:ext uri="{BB962C8B-B14F-4D97-AF65-F5344CB8AC3E}">
        <p14:creationId xmlns:p14="http://schemas.microsoft.com/office/powerpoint/2010/main" val="2536570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ED6FE-1A45-4139-B3F1-0B3F9C2306E6}"/>
              </a:ext>
            </a:extLst>
          </p:cNvPr>
          <p:cNvSpPr>
            <a:spLocks noGrp="1"/>
          </p:cNvSpPr>
          <p:nvPr>
            <p:ph type="title"/>
          </p:nvPr>
        </p:nvSpPr>
        <p:spPr/>
        <p:txBody>
          <a:bodyPr/>
          <a:lstStyle/>
          <a:p>
            <a:r>
              <a:rPr lang="en-US" altLang="zh-CN" dirty="0"/>
              <a:t>0</a:t>
            </a:r>
            <a:r>
              <a:rPr lang="zh-CN" altLang="en-US" dirty="0"/>
              <a:t>阶上文</a:t>
            </a:r>
          </a:p>
        </p:txBody>
      </p:sp>
      <p:sp>
        <p:nvSpPr>
          <p:cNvPr id="3" name="内容占位符 2">
            <a:extLst>
              <a:ext uri="{FF2B5EF4-FFF2-40B4-BE49-F238E27FC236}">
                <a16:creationId xmlns:a16="http://schemas.microsoft.com/office/drawing/2014/main" id="{F5F6A218-3302-46CC-B2B3-19F4C538064B}"/>
              </a:ext>
            </a:extLst>
          </p:cNvPr>
          <p:cNvSpPr>
            <a:spLocks noGrp="1"/>
          </p:cNvSpPr>
          <p:nvPr>
            <p:ph idx="1"/>
          </p:nvPr>
        </p:nvSpPr>
        <p:spPr/>
        <p:txBody>
          <a:bodyPr/>
          <a:lstStyle/>
          <a:p>
            <a:r>
              <a:rPr lang="zh-CN" altLang="en-US" dirty="0"/>
              <a:t>上文指的是待编码字符前面已经编码过的字符</a:t>
            </a:r>
            <a:endParaRPr lang="en-US" altLang="zh-CN" dirty="0"/>
          </a:p>
          <a:p>
            <a:r>
              <a:rPr lang="en-US" altLang="zh-CN" dirty="0"/>
              <a:t>0</a:t>
            </a:r>
            <a:r>
              <a:rPr lang="zh-CN" altLang="en-US" dirty="0"/>
              <a:t>阶的意思就是</a:t>
            </a:r>
            <a:r>
              <a:rPr lang="en-US" altLang="zh-CN" dirty="0"/>
              <a:t>, </a:t>
            </a:r>
            <a:r>
              <a:rPr lang="zh-CN" altLang="en-US" dirty="0"/>
              <a:t>不考虑上文</a:t>
            </a:r>
            <a:endParaRPr lang="en-US" altLang="zh-CN" dirty="0"/>
          </a:p>
          <a:p>
            <a:r>
              <a:rPr lang="zh-CN" altLang="en-US" dirty="0"/>
              <a:t>这样凭空预测</a:t>
            </a:r>
            <a:r>
              <a:rPr lang="en-US" altLang="zh-CN" dirty="0"/>
              <a:t>, </a:t>
            </a:r>
            <a:r>
              <a:rPr lang="zh-CN" altLang="en-US" dirty="0"/>
              <a:t>我们只能用每个符号出现的频率来推断概率</a:t>
            </a:r>
            <a:endParaRPr lang="en-US" altLang="zh-CN" dirty="0"/>
          </a:p>
          <a:p>
            <a:r>
              <a:rPr lang="zh-CN" altLang="en-US" dirty="0"/>
              <a:t>把信号源看成独立随机变量</a:t>
            </a:r>
            <a:endParaRPr lang="en-US" altLang="zh-CN" dirty="0"/>
          </a:p>
          <a:p>
            <a:r>
              <a:rPr lang="zh-CN" altLang="en-US" dirty="0"/>
              <a:t>然而事实上并不如此</a:t>
            </a:r>
            <a:endParaRPr lang="en-US" altLang="zh-CN" dirty="0"/>
          </a:p>
        </p:txBody>
      </p:sp>
    </p:spTree>
    <p:extLst>
      <p:ext uri="{BB962C8B-B14F-4D97-AF65-F5344CB8AC3E}">
        <p14:creationId xmlns:p14="http://schemas.microsoft.com/office/powerpoint/2010/main" val="132943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F1B6CC-4A91-499F-9743-FBFC322D6767}"/>
              </a:ext>
            </a:extLst>
          </p:cNvPr>
          <p:cNvSpPr>
            <a:spLocks noGrp="1"/>
          </p:cNvSpPr>
          <p:nvPr>
            <p:ph type="title"/>
          </p:nvPr>
        </p:nvSpPr>
        <p:spPr/>
        <p:txBody>
          <a:bodyPr/>
          <a:lstStyle/>
          <a:p>
            <a:r>
              <a:rPr lang="en-US" altLang="zh-CN" dirty="0"/>
              <a:t>1</a:t>
            </a:r>
            <a:r>
              <a:rPr lang="zh-CN" altLang="en-US" dirty="0"/>
              <a:t>阶上文</a:t>
            </a:r>
          </a:p>
        </p:txBody>
      </p:sp>
      <p:sp>
        <p:nvSpPr>
          <p:cNvPr id="3" name="内容占位符 2">
            <a:extLst>
              <a:ext uri="{FF2B5EF4-FFF2-40B4-BE49-F238E27FC236}">
                <a16:creationId xmlns:a16="http://schemas.microsoft.com/office/drawing/2014/main" id="{0FAD1B26-F06A-4F6F-BC3A-C2A57E8F84D1}"/>
              </a:ext>
            </a:extLst>
          </p:cNvPr>
          <p:cNvSpPr>
            <a:spLocks noGrp="1"/>
          </p:cNvSpPr>
          <p:nvPr>
            <p:ph idx="1"/>
          </p:nvPr>
        </p:nvSpPr>
        <p:spPr/>
        <p:txBody>
          <a:bodyPr/>
          <a:lstStyle/>
          <a:p>
            <a:r>
              <a:rPr lang="zh-CN" altLang="en-US" dirty="0"/>
              <a:t>结</a:t>
            </a:r>
            <a:r>
              <a:rPr lang="en-US" altLang="zh-CN" dirty="0"/>
              <a:t>_</a:t>
            </a:r>
          </a:p>
          <a:p>
            <a:r>
              <a:rPr lang="zh-CN" altLang="en-US" dirty="0"/>
              <a:t>假设有一个符号待编码</a:t>
            </a:r>
            <a:r>
              <a:rPr lang="en-US" altLang="zh-CN" dirty="0"/>
              <a:t>, </a:t>
            </a:r>
            <a:r>
              <a:rPr lang="zh-CN" altLang="en-US" dirty="0"/>
              <a:t>我知道上一个编码的字是结</a:t>
            </a:r>
            <a:endParaRPr lang="en-US" altLang="zh-CN" dirty="0"/>
          </a:p>
          <a:p>
            <a:r>
              <a:rPr lang="zh-CN" altLang="en-US" dirty="0"/>
              <a:t>统计一下我们已有的知识里</a:t>
            </a:r>
            <a:r>
              <a:rPr lang="en-US" altLang="zh-CN" dirty="0"/>
              <a:t>, </a:t>
            </a:r>
            <a:r>
              <a:rPr lang="zh-CN" altLang="en-US" dirty="0"/>
              <a:t>结后面会出现哪些字</a:t>
            </a:r>
            <a:r>
              <a:rPr lang="en-US" altLang="zh-CN" dirty="0"/>
              <a:t>, </a:t>
            </a:r>
            <a:r>
              <a:rPr lang="zh-CN" altLang="en-US" dirty="0"/>
              <a:t>以及他们的频率</a:t>
            </a:r>
            <a:r>
              <a:rPr lang="en-US" altLang="zh-CN" dirty="0"/>
              <a:t>, </a:t>
            </a:r>
            <a:r>
              <a:rPr lang="zh-CN" altLang="en-US" dirty="0"/>
              <a:t>以频率来估计概率</a:t>
            </a:r>
            <a:endParaRPr lang="en-US" altLang="zh-CN" dirty="0"/>
          </a:p>
          <a:p>
            <a:r>
              <a:rPr lang="zh-CN" altLang="en-US" dirty="0"/>
              <a:t>婚</a:t>
            </a:r>
            <a:r>
              <a:rPr lang="en-US" altLang="zh-CN" dirty="0"/>
              <a:t>10</a:t>
            </a:r>
            <a:r>
              <a:rPr lang="zh-CN" altLang="en-US" dirty="0"/>
              <a:t>次</a:t>
            </a:r>
            <a:r>
              <a:rPr lang="en-US" altLang="zh-CN" dirty="0"/>
              <a:t>, </a:t>
            </a:r>
            <a:r>
              <a:rPr lang="zh-CN" altLang="en-US" dirty="0"/>
              <a:t>构</a:t>
            </a:r>
            <a:r>
              <a:rPr lang="en-US" altLang="zh-CN" dirty="0"/>
              <a:t>50</a:t>
            </a:r>
            <a:r>
              <a:rPr lang="zh-CN" altLang="en-US" dirty="0"/>
              <a:t>次</a:t>
            </a:r>
            <a:r>
              <a:rPr lang="en-US" altLang="zh-CN" dirty="0"/>
              <a:t>, </a:t>
            </a:r>
            <a:r>
              <a:rPr lang="zh-CN" altLang="en-US" dirty="0"/>
              <a:t>巴</a:t>
            </a:r>
            <a:r>
              <a:rPr lang="en-US" altLang="zh-CN" dirty="0"/>
              <a:t>5</a:t>
            </a:r>
            <a:r>
              <a:rPr lang="zh-CN" altLang="en-US" dirty="0"/>
              <a:t>次</a:t>
            </a:r>
          </a:p>
        </p:txBody>
      </p:sp>
    </p:spTree>
    <p:extLst>
      <p:ext uri="{BB962C8B-B14F-4D97-AF65-F5344CB8AC3E}">
        <p14:creationId xmlns:p14="http://schemas.microsoft.com/office/powerpoint/2010/main" val="217060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6D84E1-A0B7-4DA5-AC16-DF0C508A7C83}"/>
              </a:ext>
            </a:extLst>
          </p:cNvPr>
          <p:cNvSpPr>
            <a:spLocks noGrp="1"/>
          </p:cNvSpPr>
          <p:nvPr>
            <p:ph type="title"/>
          </p:nvPr>
        </p:nvSpPr>
        <p:spPr/>
        <p:txBody>
          <a:bodyPr/>
          <a:lstStyle/>
          <a:p>
            <a:r>
              <a:rPr lang="zh-CN" altLang="en-US" dirty="0"/>
              <a:t>更高阶上文</a:t>
            </a:r>
          </a:p>
        </p:txBody>
      </p:sp>
      <p:sp>
        <p:nvSpPr>
          <p:cNvPr id="3" name="内容占位符 2">
            <a:extLst>
              <a:ext uri="{FF2B5EF4-FFF2-40B4-BE49-F238E27FC236}">
                <a16:creationId xmlns:a16="http://schemas.microsoft.com/office/drawing/2014/main" id="{729D726C-E585-42DA-A6BA-6735C40F7A2C}"/>
              </a:ext>
            </a:extLst>
          </p:cNvPr>
          <p:cNvSpPr>
            <a:spLocks noGrp="1"/>
          </p:cNvSpPr>
          <p:nvPr>
            <p:ph idx="1"/>
          </p:nvPr>
        </p:nvSpPr>
        <p:spPr/>
        <p:txBody>
          <a:bodyPr/>
          <a:lstStyle/>
          <a:p>
            <a:r>
              <a:rPr lang="zh-CN" altLang="en-US" dirty="0"/>
              <a:t>本质上也和</a:t>
            </a:r>
            <a:r>
              <a:rPr lang="en-US" altLang="zh-CN" dirty="0"/>
              <a:t>1</a:t>
            </a:r>
            <a:r>
              <a:rPr lang="zh-CN" altLang="en-US" dirty="0"/>
              <a:t>阶上文一样</a:t>
            </a:r>
            <a:endParaRPr lang="en-US" altLang="zh-CN" dirty="0"/>
          </a:p>
          <a:p>
            <a:r>
              <a:rPr lang="zh-CN" altLang="en-US" dirty="0"/>
              <a:t>多考虑待编码字符前面的上文</a:t>
            </a:r>
            <a:r>
              <a:rPr lang="en-US" altLang="zh-CN" dirty="0"/>
              <a:t>, </a:t>
            </a:r>
            <a:r>
              <a:rPr lang="zh-CN" altLang="en-US" dirty="0"/>
              <a:t>然后去找这些上文出现时后面会跟哪些字</a:t>
            </a:r>
            <a:endParaRPr lang="en-US" altLang="zh-CN" dirty="0"/>
          </a:p>
          <a:p>
            <a:r>
              <a:rPr lang="zh-CN" altLang="en-US" dirty="0"/>
              <a:t>似乎很完美对吧</a:t>
            </a:r>
            <a:r>
              <a:rPr lang="en-US" altLang="zh-CN" dirty="0"/>
              <a:t>?</a:t>
            </a:r>
          </a:p>
          <a:p>
            <a:r>
              <a:rPr lang="zh-CN" altLang="en-US" dirty="0"/>
              <a:t>有什么问题吗</a:t>
            </a:r>
            <a:r>
              <a:rPr lang="en-US" altLang="zh-CN" dirty="0"/>
              <a:t>?</a:t>
            </a:r>
            <a:r>
              <a:rPr lang="zh-CN" altLang="en-US" dirty="0"/>
              <a:t>🙂</a:t>
            </a:r>
            <a:endParaRPr lang="en-US" altLang="zh-CN" dirty="0"/>
          </a:p>
          <a:p>
            <a:r>
              <a:rPr lang="zh-CN" altLang="en-US" dirty="0"/>
              <a:t>如果这个字根本没出现怎么办</a:t>
            </a:r>
            <a:r>
              <a:rPr lang="en-US" altLang="zh-CN" dirty="0"/>
              <a:t>? “</a:t>
            </a:r>
            <a:r>
              <a:rPr lang="zh-CN" altLang="en-US" dirty="0"/>
              <a:t>扎</a:t>
            </a:r>
            <a:r>
              <a:rPr lang="en-US" altLang="zh-CN" dirty="0"/>
              <a:t>”</a:t>
            </a:r>
          </a:p>
          <a:p>
            <a:pPr lvl="1"/>
            <a:endParaRPr lang="zh-CN" altLang="en-US" dirty="0"/>
          </a:p>
        </p:txBody>
      </p:sp>
    </p:spTree>
    <p:extLst>
      <p:ext uri="{BB962C8B-B14F-4D97-AF65-F5344CB8AC3E}">
        <p14:creationId xmlns:p14="http://schemas.microsoft.com/office/powerpoint/2010/main" val="428945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0D7B5-02EE-48ED-BDAA-83209D9F495C}"/>
              </a:ext>
            </a:extLst>
          </p:cNvPr>
          <p:cNvSpPr>
            <a:spLocks noGrp="1"/>
          </p:cNvSpPr>
          <p:nvPr>
            <p:ph type="title"/>
          </p:nvPr>
        </p:nvSpPr>
        <p:spPr/>
        <p:txBody>
          <a:bodyPr/>
          <a:lstStyle/>
          <a:p>
            <a:r>
              <a:rPr lang="zh-CN" altLang="en-US" dirty="0"/>
              <a:t>逃逸</a:t>
            </a:r>
          </a:p>
        </p:txBody>
      </p:sp>
      <p:sp>
        <p:nvSpPr>
          <p:cNvPr id="3" name="内容占位符 2">
            <a:extLst>
              <a:ext uri="{FF2B5EF4-FFF2-40B4-BE49-F238E27FC236}">
                <a16:creationId xmlns:a16="http://schemas.microsoft.com/office/drawing/2014/main" id="{27D5EA95-8B19-4502-B312-09BC3ADA3B35}"/>
              </a:ext>
            </a:extLst>
          </p:cNvPr>
          <p:cNvSpPr>
            <a:spLocks noGrp="1"/>
          </p:cNvSpPr>
          <p:nvPr>
            <p:ph idx="1"/>
          </p:nvPr>
        </p:nvSpPr>
        <p:spPr/>
        <p:txBody>
          <a:bodyPr>
            <a:normAutofit fontScale="92500" lnSpcReduction="10000"/>
          </a:bodyPr>
          <a:lstStyle/>
          <a:p>
            <a:r>
              <a:rPr lang="zh-CN" altLang="en-US" dirty="0"/>
              <a:t>逃逸指的是从高阶的上文跳转到低一价的上文的事件</a:t>
            </a:r>
            <a:endParaRPr lang="en-US" altLang="zh-CN" dirty="0"/>
          </a:p>
          <a:p>
            <a:r>
              <a:rPr lang="zh-CN" altLang="en-US" dirty="0"/>
              <a:t>因为待编码的字没有在这个上文中出现过</a:t>
            </a:r>
            <a:r>
              <a:rPr lang="en-US" altLang="zh-CN" dirty="0"/>
              <a:t>, </a:t>
            </a:r>
            <a:r>
              <a:rPr lang="zh-CN" altLang="en-US" dirty="0"/>
              <a:t>因而其频率为</a:t>
            </a:r>
            <a:r>
              <a:rPr lang="en-US" altLang="zh-CN" dirty="0"/>
              <a:t>0, </a:t>
            </a:r>
            <a:r>
              <a:rPr lang="zh-CN" altLang="en-US" dirty="0"/>
              <a:t>从而概率也为</a:t>
            </a:r>
            <a:r>
              <a:rPr lang="en-US" altLang="zh-CN" dirty="0"/>
              <a:t>0, </a:t>
            </a:r>
            <a:r>
              <a:rPr lang="zh-CN" altLang="en-US" dirty="0"/>
              <a:t>这样是没法编码的</a:t>
            </a:r>
            <a:endParaRPr lang="en-US" altLang="zh-CN" dirty="0"/>
          </a:p>
          <a:p>
            <a:r>
              <a:rPr lang="zh-CN" altLang="en-US" dirty="0"/>
              <a:t>但在低一阶的上文中可能出现过</a:t>
            </a:r>
            <a:endParaRPr lang="en-US" altLang="zh-CN" dirty="0"/>
          </a:p>
          <a:p>
            <a:r>
              <a:rPr lang="zh-CN" altLang="en-US" dirty="0"/>
              <a:t>比如数据结扎咱没见过</a:t>
            </a:r>
            <a:r>
              <a:rPr lang="en-US" altLang="zh-CN" dirty="0"/>
              <a:t>, </a:t>
            </a:r>
            <a:r>
              <a:rPr lang="zh-CN" altLang="en-US" dirty="0"/>
              <a:t>但咱见过结扎对吧</a:t>
            </a:r>
            <a:endParaRPr lang="en-US" altLang="zh-CN" dirty="0"/>
          </a:p>
          <a:p>
            <a:r>
              <a:rPr lang="zh-CN" altLang="en-US" dirty="0"/>
              <a:t>假设从</a:t>
            </a:r>
            <a:r>
              <a:rPr lang="en-US" altLang="zh-CN" dirty="0"/>
              <a:t>4</a:t>
            </a:r>
            <a:r>
              <a:rPr lang="zh-CN" altLang="en-US" dirty="0"/>
              <a:t>阶上文开始</a:t>
            </a:r>
            <a:endParaRPr lang="en-US" altLang="zh-CN" dirty="0"/>
          </a:p>
          <a:p>
            <a:pPr lvl="1"/>
            <a:r>
              <a:rPr lang="zh-CN" altLang="en-US" dirty="0"/>
              <a:t>数据结扎 </a:t>
            </a:r>
            <a:r>
              <a:rPr lang="en-US" altLang="zh-CN" dirty="0"/>
              <a:t>0</a:t>
            </a:r>
          </a:p>
          <a:p>
            <a:pPr lvl="1"/>
            <a:r>
              <a:rPr lang="zh-CN" altLang="en-US" dirty="0"/>
              <a:t>据结扎 </a:t>
            </a:r>
            <a:r>
              <a:rPr lang="en-US" altLang="zh-CN" dirty="0"/>
              <a:t>0</a:t>
            </a:r>
          </a:p>
          <a:p>
            <a:pPr lvl="1"/>
            <a:r>
              <a:rPr lang="zh-CN" altLang="en-US" dirty="0"/>
              <a:t>结扎 </a:t>
            </a:r>
            <a:r>
              <a:rPr lang="en-US" altLang="zh-CN" dirty="0"/>
              <a:t>3</a:t>
            </a:r>
          </a:p>
          <a:p>
            <a:r>
              <a:rPr lang="zh-CN" altLang="en-US" dirty="0"/>
              <a:t>我们从</a:t>
            </a:r>
            <a:r>
              <a:rPr lang="en-US" altLang="zh-CN" dirty="0"/>
              <a:t>4</a:t>
            </a:r>
            <a:r>
              <a:rPr lang="zh-CN" altLang="en-US" dirty="0"/>
              <a:t>阶上文逃逸到</a:t>
            </a:r>
            <a:r>
              <a:rPr lang="en-US" altLang="zh-CN" dirty="0"/>
              <a:t>1</a:t>
            </a:r>
            <a:r>
              <a:rPr lang="zh-CN" altLang="en-US" dirty="0"/>
              <a:t>阶上文</a:t>
            </a:r>
            <a:r>
              <a:rPr lang="en-US" altLang="zh-CN" dirty="0"/>
              <a:t>, </a:t>
            </a:r>
            <a:r>
              <a:rPr lang="zh-CN" altLang="en-US" dirty="0"/>
              <a:t>从而给了扎字一个概率预测</a:t>
            </a:r>
            <a:endParaRPr lang="en-US" altLang="zh-CN" dirty="0"/>
          </a:p>
        </p:txBody>
      </p:sp>
    </p:spTree>
    <p:extLst>
      <p:ext uri="{BB962C8B-B14F-4D97-AF65-F5344CB8AC3E}">
        <p14:creationId xmlns:p14="http://schemas.microsoft.com/office/powerpoint/2010/main" val="116464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A0C7C4-02CA-4238-A625-789621B81530}"/>
              </a:ext>
            </a:extLst>
          </p:cNvPr>
          <p:cNvSpPr>
            <a:spLocks noGrp="1"/>
          </p:cNvSpPr>
          <p:nvPr>
            <p:ph type="title"/>
          </p:nvPr>
        </p:nvSpPr>
        <p:spPr/>
        <p:txBody>
          <a:bodyPr/>
          <a:lstStyle/>
          <a:p>
            <a:r>
              <a:rPr lang="zh-CN" altLang="en-US" dirty="0"/>
              <a:t>一直逃逸</a:t>
            </a:r>
            <a:r>
              <a:rPr lang="en-US" altLang="zh-CN" dirty="0"/>
              <a:t>, </a:t>
            </a:r>
            <a:r>
              <a:rPr lang="zh-CN" altLang="en-US" dirty="0"/>
              <a:t>直到</a:t>
            </a:r>
            <a:r>
              <a:rPr lang="en-US" altLang="zh-CN" dirty="0"/>
              <a:t>...</a:t>
            </a:r>
            <a:endParaRPr lang="zh-CN" altLang="en-US" dirty="0"/>
          </a:p>
        </p:txBody>
      </p:sp>
      <p:sp>
        <p:nvSpPr>
          <p:cNvPr id="3" name="内容占位符 2">
            <a:extLst>
              <a:ext uri="{FF2B5EF4-FFF2-40B4-BE49-F238E27FC236}">
                <a16:creationId xmlns:a16="http://schemas.microsoft.com/office/drawing/2014/main" id="{4047E3CC-F42E-4ED0-8E58-7B3F0EAE8ECC}"/>
              </a:ext>
            </a:extLst>
          </p:cNvPr>
          <p:cNvSpPr>
            <a:spLocks noGrp="1"/>
          </p:cNvSpPr>
          <p:nvPr>
            <p:ph idx="1"/>
          </p:nvPr>
        </p:nvSpPr>
        <p:spPr/>
        <p:txBody>
          <a:bodyPr>
            <a:normAutofit lnSpcReduction="10000"/>
          </a:bodyPr>
          <a:lstStyle/>
          <a:p>
            <a:r>
              <a:rPr lang="zh-CN" altLang="en-US" dirty="0"/>
              <a:t>到了</a:t>
            </a:r>
            <a:r>
              <a:rPr lang="en-US" altLang="zh-CN" dirty="0"/>
              <a:t>0</a:t>
            </a:r>
            <a:r>
              <a:rPr lang="zh-CN" altLang="en-US" dirty="0"/>
              <a:t>阶</a:t>
            </a:r>
            <a:endParaRPr lang="en-US" altLang="zh-CN" dirty="0"/>
          </a:p>
          <a:p>
            <a:pPr lvl="1"/>
            <a:r>
              <a:rPr lang="zh-CN" altLang="en-US" dirty="0"/>
              <a:t>还是有可能发生逃逸事件</a:t>
            </a:r>
            <a:r>
              <a:rPr lang="en-US" altLang="zh-CN" dirty="0"/>
              <a:t>, </a:t>
            </a:r>
            <a:r>
              <a:rPr lang="zh-CN" altLang="en-US" dirty="0"/>
              <a:t>比如从来没见过扎这个字</a:t>
            </a:r>
            <a:endParaRPr lang="en-US" altLang="zh-CN" dirty="0"/>
          </a:p>
          <a:p>
            <a:r>
              <a:rPr lang="zh-CN" altLang="en-US" dirty="0"/>
              <a:t>行吧</a:t>
            </a:r>
            <a:r>
              <a:rPr lang="en-US" altLang="zh-CN" dirty="0"/>
              <a:t>, </a:t>
            </a:r>
            <a:r>
              <a:rPr lang="zh-CN" altLang="en-US" dirty="0"/>
              <a:t>那就到</a:t>
            </a:r>
            <a:r>
              <a:rPr lang="en-US" altLang="zh-CN" dirty="0"/>
              <a:t>-1</a:t>
            </a:r>
            <a:r>
              <a:rPr lang="zh-CN" altLang="en-US" dirty="0"/>
              <a:t>阶</a:t>
            </a:r>
            <a:endParaRPr lang="en-US" altLang="zh-CN" dirty="0"/>
          </a:p>
          <a:p>
            <a:pPr lvl="1"/>
            <a:r>
              <a:rPr lang="zh-CN" altLang="en-US" dirty="0"/>
              <a:t>在</a:t>
            </a:r>
            <a:r>
              <a:rPr lang="en-US" altLang="zh-CN" dirty="0"/>
              <a:t>-1</a:t>
            </a:r>
            <a:r>
              <a:rPr lang="zh-CN" altLang="en-US" dirty="0"/>
              <a:t>阶里</a:t>
            </a:r>
            <a:r>
              <a:rPr lang="en-US" altLang="zh-CN" dirty="0"/>
              <a:t>, </a:t>
            </a:r>
            <a:r>
              <a:rPr lang="zh-CN" altLang="en-US" dirty="0"/>
              <a:t>所有可能的字符都以频率</a:t>
            </a:r>
            <a:r>
              <a:rPr lang="en-US" altLang="zh-CN" dirty="0"/>
              <a:t>1</a:t>
            </a:r>
            <a:r>
              <a:rPr lang="zh-CN" altLang="en-US" dirty="0"/>
              <a:t>出现</a:t>
            </a:r>
            <a:r>
              <a:rPr lang="en-US" altLang="zh-CN" dirty="0"/>
              <a:t>, </a:t>
            </a:r>
            <a:r>
              <a:rPr lang="zh-CN" altLang="en-US" dirty="0"/>
              <a:t>由此计算概率</a:t>
            </a:r>
            <a:endParaRPr lang="en-US" altLang="zh-CN" dirty="0"/>
          </a:p>
          <a:p>
            <a:pPr lvl="1"/>
            <a:r>
              <a:rPr lang="zh-CN" altLang="en-US" dirty="0"/>
              <a:t>这总没法逃逸了把</a:t>
            </a:r>
            <a:r>
              <a:rPr lang="en-US" altLang="zh-CN" dirty="0"/>
              <a:t>, </a:t>
            </a:r>
            <a:r>
              <a:rPr lang="zh-CN" altLang="en-US" dirty="0"/>
              <a:t>毕竟所有字符都终将在</a:t>
            </a:r>
            <a:r>
              <a:rPr lang="en-US" altLang="zh-CN" dirty="0"/>
              <a:t>-1</a:t>
            </a:r>
            <a:r>
              <a:rPr lang="zh-CN" altLang="en-US" dirty="0"/>
              <a:t>阶被预测到</a:t>
            </a:r>
            <a:endParaRPr lang="en-US" altLang="zh-CN" dirty="0"/>
          </a:p>
          <a:p>
            <a:r>
              <a:rPr lang="en-US" altLang="zh-CN" dirty="0"/>
              <a:t>EOF</a:t>
            </a:r>
          </a:p>
          <a:p>
            <a:pPr lvl="1"/>
            <a:r>
              <a:rPr lang="zh-CN" altLang="en-US" dirty="0"/>
              <a:t>一直没说怎么判断算术编码的结束</a:t>
            </a:r>
            <a:endParaRPr lang="en-US" altLang="zh-CN" dirty="0"/>
          </a:p>
          <a:p>
            <a:pPr lvl="1"/>
            <a:r>
              <a:rPr lang="zh-CN" altLang="en-US" dirty="0"/>
              <a:t>当然可以存个长度对吧</a:t>
            </a:r>
            <a:endParaRPr lang="en-US" altLang="zh-CN" dirty="0"/>
          </a:p>
          <a:p>
            <a:pPr lvl="2"/>
            <a:r>
              <a:rPr lang="zh-CN" altLang="en-US" dirty="0"/>
              <a:t>但这样不优美</a:t>
            </a:r>
            <a:endParaRPr lang="en-US" altLang="zh-CN" dirty="0"/>
          </a:p>
          <a:p>
            <a:pPr marL="457200" lvl="1" indent="0">
              <a:buNone/>
            </a:pPr>
            <a:endParaRPr lang="en-US" altLang="zh-CN" dirty="0"/>
          </a:p>
        </p:txBody>
      </p:sp>
    </p:spTree>
    <p:extLst>
      <p:ext uri="{BB962C8B-B14F-4D97-AF65-F5344CB8AC3E}">
        <p14:creationId xmlns:p14="http://schemas.microsoft.com/office/powerpoint/2010/main" val="411724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97C5B6-15CB-4A26-86C6-AD0024598BC1}"/>
              </a:ext>
            </a:extLst>
          </p:cNvPr>
          <p:cNvSpPr>
            <a:spLocks noGrp="1"/>
          </p:cNvSpPr>
          <p:nvPr>
            <p:ph type="title"/>
          </p:nvPr>
        </p:nvSpPr>
        <p:spPr/>
        <p:txBody>
          <a:bodyPr/>
          <a:lstStyle/>
          <a:p>
            <a:r>
              <a:rPr lang="en-US" altLang="zh-CN" dirty="0"/>
              <a:t>-2</a:t>
            </a:r>
            <a:r>
              <a:rPr lang="zh-CN" altLang="en-US" dirty="0"/>
              <a:t>阶上文</a:t>
            </a:r>
          </a:p>
        </p:txBody>
      </p:sp>
      <p:sp>
        <p:nvSpPr>
          <p:cNvPr id="3" name="内容占位符 2">
            <a:extLst>
              <a:ext uri="{FF2B5EF4-FFF2-40B4-BE49-F238E27FC236}">
                <a16:creationId xmlns:a16="http://schemas.microsoft.com/office/drawing/2014/main" id="{98D7280A-3CD2-4204-8627-74BBB78E2F54}"/>
              </a:ext>
            </a:extLst>
          </p:cNvPr>
          <p:cNvSpPr>
            <a:spLocks noGrp="1"/>
          </p:cNvSpPr>
          <p:nvPr>
            <p:ph idx="1"/>
          </p:nvPr>
        </p:nvSpPr>
        <p:spPr/>
        <p:txBody>
          <a:bodyPr/>
          <a:lstStyle/>
          <a:p>
            <a:r>
              <a:rPr lang="en-US" altLang="zh-CN" dirty="0" err="1"/>
              <a:t>Emmm</a:t>
            </a:r>
            <a:r>
              <a:rPr lang="en-US" altLang="zh-CN" dirty="0"/>
              <a:t>, </a:t>
            </a:r>
            <a:r>
              <a:rPr lang="zh-CN" altLang="en-US" dirty="0"/>
              <a:t>其实就不能算上文了对吧</a:t>
            </a:r>
            <a:endParaRPr lang="en-US" altLang="zh-CN" dirty="0"/>
          </a:p>
          <a:p>
            <a:r>
              <a:rPr lang="zh-CN" altLang="en-US" dirty="0"/>
              <a:t>到了</a:t>
            </a:r>
            <a:r>
              <a:rPr lang="en-US" altLang="zh-CN" dirty="0"/>
              <a:t>-1</a:t>
            </a:r>
            <a:r>
              <a:rPr lang="zh-CN" altLang="en-US" dirty="0"/>
              <a:t>阶</a:t>
            </a:r>
            <a:r>
              <a:rPr lang="en-US" altLang="zh-CN" dirty="0"/>
              <a:t>, </a:t>
            </a:r>
            <a:r>
              <a:rPr lang="zh-CN" altLang="en-US" dirty="0"/>
              <a:t>假设我们遇到了</a:t>
            </a:r>
            <a:r>
              <a:rPr lang="en-US" altLang="zh-CN" dirty="0"/>
              <a:t>EOF</a:t>
            </a:r>
            <a:r>
              <a:rPr lang="zh-CN" altLang="en-US" dirty="0"/>
              <a:t>字符</a:t>
            </a:r>
            <a:endParaRPr lang="en-US" altLang="zh-CN" dirty="0"/>
          </a:p>
          <a:p>
            <a:r>
              <a:rPr lang="zh-CN" altLang="en-US" dirty="0"/>
              <a:t>没见过</a:t>
            </a:r>
            <a:r>
              <a:rPr lang="en-US" altLang="zh-CN" dirty="0"/>
              <a:t>, </a:t>
            </a:r>
            <a:r>
              <a:rPr lang="zh-CN" altLang="en-US" dirty="0"/>
              <a:t>不认识</a:t>
            </a:r>
            <a:r>
              <a:rPr lang="en-US" altLang="zh-CN" dirty="0"/>
              <a:t>, </a:t>
            </a:r>
            <a:r>
              <a:rPr lang="zh-CN" altLang="en-US" dirty="0"/>
              <a:t>你谁啊</a:t>
            </a:r>
            <a:endParaRPr lang="en-US" altLang="zh-CN" dirty="0"/>
          </a:p>
          <a:p>
            <a:r>
              <a:rPr lang="zh-CN" altLang="en-US" dirty="0"/>
              <a:t>继续逃逸</a:t>
            </a:r>
            <a:r>
              <a:rPr lang="en-US" altLang="zh-CN" dirty="0"/>
              <a:t>, </a:t>
            </a:r>
            <a:r>
              <a:rPr lang="zh-CN" altLang="en-US" dirty="0"/>
              <a:t>到了</a:t>
            </a:r>
            <a:r>
              <a:rPr lang="en-US" altLang="zh-CN" dirty="0"/>
              <a:t>-2</a:t>
            </a:r>
            <a:r>
              <a:rPr lang="zh-CN" altLang="en-US" dirty="0"/>
              <a:t>阶就直接终止编码</a:t>
            </a:r>
            <a:r>
              <a:rPr lang="en-US" altLang="zh-CN" dirty="0"/>
              <a:t>/</a:t>
            </a:r>
            <a:r>
              <a:rPr lang="zh-CN" altLang="en-US" dirty="0"/>
              <a:t>解码即可</a:t>
            </a:r>
          </a:p>
        </p:txBody>
      </p:sp>
    </p:spTree>
    <p:extLst>
      <p:ext uri="{BB962C8B-B14F-4D97-AF65-F5344CB8AC3E}">
        <p14:creationId xmlns:p14="http://schemas.microsoft.com/office/powerpoint/2010/main" val="3010708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FBCED4-EC5B-49BA-9594-1C5C359DC154}"/>
              </a:ext>
            </a:extLst>
          </p:cNvPr>
          <p:cNvSpPr>
            <a:spLocks noGrp="1"/>
          </p:cNvSpPr>
          <p:nvPr>
            <p:ph type="title"/>
          </p:nvPr>
        </p:nvSpPr>
        <p:spPr/>
        <p:txBody>
          <a:bodyPr/>
          <a:lstStyle/>
          <a:p>
            <a:r>
              <a:rPr lang="zh-CN" altLang="en-US" dirty="0"/>
              <a:t>分享</a:t>
            </a:r>
          </a:p>
        </p:txBody>
      </p:sp>
      <p:sp>
        <p:nvSpPr>
          <p:cNvPr id="3" name="内容占位符 2">
            <a:extLst>
              <a:ext uri="{FF2B5EF4-FFF2-40B4-BE49-F238E27FC236}">
                <a16:creationId xmlns:a16="http://schemas.microsoft.com/office/drawing/2014/main" id="{90F9EE6C-EB10-4428-9559-C748C3AB14F3}"/>
              </a:ext>
            </a:extLst>
          </p:cNvPr>
          <p:cNvSpPr>
            <a:spLocks noGrp="1"/>
          </p:cNvSpPr>
          <p:nvPr>
            <p:ph idx="1"/>
          </p:nvPr>
        </p:nvSpPr>
        <p:spPr/>
        <p:txBody>
          <a:bodyPr/>
          <a:lstStyle/>
          <a:p>
            <a:r>
              <a:rPr lang="zh-CN" altLang="en-US" dirty="0"/>
              <a:t>主要分享一下数据压缩是怎么做的吧</a:t>
            </a:r>
            <a:r>
              <a:rPr lang="en-US" altLang="zh-CN" dirty="0"/>
              <a:t>.</a:t>
            </a:r>
            <a:r>
              <a:rPr lang="zh-CN" altLang="en-US" dirty="0"/>
              <a:t>🍻</a:t>
            </a:r>
            <a:endParaRPr lang="en-US" altLang="zh-CN" dirty="0"/>
          </a:p>
          <a:p>
            <a:pPr lvl="1"/>
            <a:r>
              <a:rPr lang="zh-CN" altLang="en-US" dirty="0"/>
              <a:t>目的是为了让大家听懂🙉</a:t>
            </a:r>
            <a:endParaRPr lang="en-US" altLang="zh-CN" dirty="0"/>
          </a:p>
          <a:p>
            <a:pPr lvl="1"/>
            <a:r>
              <a:rPr lang="zh-CN" altLang="en-US" dirty="0"/>
              <a:t>听不懂的地方大概就是不重要的地方🙈</a:t>
            </a:r>
            <a:endParaRPr lang="en-US" altLang="zh-CN" dirty="0"/>
          </a:p>
          <a:p>
            <a:pPr lvl="1"/>
            <a:r>
              <a:rPr lang="en-US" altLang="zh-CN" dirty="0" err="1"/>
              <a:t>Emm</a:t>
            </a:r>
            <a:r>
              <a:rPr lang="en-US" altLang="zh-CN" dirty="0"/>
              <a:t>, </a:t>
            </a:r>
            <a:r>
              <a:rPr lang="zh-CN" altLang="en-US" dirty="0"/>
              <a:t>会的同学可以睡觉了😴或者帮忙补充下吧</a:t>
            </a:r>
            <a:r>
              <a:rPr lang="en-US" altLang="zh-CN" dirty="0"/>
              <a:t>~</a:t>
            </a:r>
          </a:p>
          <a:p>
            <a:r>
              <a:rPr lang="zh-CN" altLang="en-US" dirty="0"/>
              <a:t>大概内容</a:t>
            </a:r>
            <a:r>
              <a:rPr lang="en-US" altLang="zh-CN" dirty="0"/>
              <a:t>.</a:t>
            </a:r>
          </a:p>
          <a:p>
            <a:pPr lvl="1"/>
            <a:r>
              <a:rPr lang="zh-CN" altLang="en-US" dirty="0"/>
              <a:t>算术编码</a:t>
            </a:r>
            <a:r>
              <a:rPr lang="en-US" altLang="zh-CN" dirty="0"/>
              <a:t>, </a:t>
            </a:r>
            <a:r>
              <a:rPr lang="zh-CN" altLang="en-US" dirty="0"/>
              <a:t>从入门到蒯</a:t>
            </a:r>
            <a:r>
              <a:rPr lang="en-US" altLang="zh-CN" dirty="0"/>
              <a:t>WNC.</a:t>
            </a:r>
          </a:p>
          <a:p>
            <a:pPr lvl="1"/>
            <a:r>
              <a:rPr lang="en-US" altLang="zh-CN" dirty="0"/>
              <a:t>PPM, </a:t>
            </a:r>
            <a:r>
              <a:rPr lang="zh-CN" altLang="en-US" dirty="0"/>
              <a:t>从懵逼到亲自手撸一个</a:t>
            </a:r>
            <a:r>
              <a:rPr lang="en-US" altLang="zh-CN" dirty="0"/>
              <a:t>.</a:t>
            </a:r>
          </a:p>
          <a:p>
            <a:pPr lvl="1"/>
            <a:r>
              <a:rPr lang="zh-CN" altLang="en-US" dirty="0"/>
              <a:t>数据压缩</a:t>
            </a:r>
            <a:r>
              <a:rPr lang="en-US" altLang="zh-CN" dirty="0"/>
              <a:t>, </a:t>
            </a:r>
            <a:r>
              <a:rPr lang="zh-CN" altLang="en-US" dirty="0"/>
              <a:t>从下跪到伏地膜</a:t>
            </a:r>
            <a:r>
              <a:rPr lang="en-US" altLang="zh-CN" dirty="0"/>
              <a:t>.</a:t>
            </a:r>
          </a:p>
        </p:txBody>
      </p:sp>
      <p:pic>
        <p:nvPicPr>
          <p:cNvPr id="7" name="图片 6">
            <a:extLst>
              <a:ext uri="{FF2B5EF4-FFF2-40B4-BE49-F238E27FC236}">
                <a16:creationId xmlns:a16="http://schemas.microsoft.com/office/drawing/2014/main" id="{63BFD8D3-565C-421F-BD29-DC3BBA50D7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0488052" y="4586069"/>
            <a:ext cx="1703948" cy="2271931"/>
          </a:xfrm>
          <a:prstGeom prst="rect">
            <a:avLst/>
          </a:prstGeom>
        </p:spPr>
      </p:pic>
    </p:spTree>
    <p:extLst>
      <p:ext uri="{BB962C8B-B14F-4D97-AF65-F5344CB8AC3E}">
        <p14:creationId xmlns:p14="http://schemas.microsoft.com/office/powerpoint/2010/main" val="15280033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7721DB-D758-41DD-AF0F-2C61E457969B}"/>
              </a:ext>
            </a:extLst>
          </p:cNvPr>
          <p:cNvSpPr>
            <a:spLocks noGrp="1"/>
          </p:cNvSpPr>
          <p:nvPr>
            <p:ph type="title"/>
          </p:nvPr>
        </p:nvSpPr>
        <p:spPr/>
        <p:txBody>
          <a:bodyPr/>
          <a:lstStyle/>
          <a:p>
            <a:r>
              <a:rPr lang="zh-CN" altLang="en-US" dirty="0"/>
              <a:t>上文更新</a:t>
            </a:r>
          </a:p>
        </p:txBody>
      </p:sp>
      <p:sp>
        <p:nvSpPr>
          <p:cNvPr id="3" name="内容占位符 2">
            <a:extLst>
              <a:ext uri="{FF2B5EF4-FFF2-40B4-BE49-F238E27FC236}">
                <a16:creationId xmlns:a16="http://schemas.microsoft.com/office/drawing/2014/main" id="{4465B680-D08F-4C67-98FB-38D04843A6E3}"/>
              </a:ext>
            </a:extLst>
          </p:cNvPr>
          <p:cNvSpPr>
            <a:spLocks noGrp="1"/>
          </p:cNvSpPr>
          <p:nvPr>
            <p:ph idx="1"/>
          </p:nvPr>
        </p:nvSpPr>
        <p:spPr/>
        <p:txBody>
          <a:bodyPr>
            <a:normAutofit fontScale="92500" lnSpcReduction="20000"/>
          </a:bodyPr>
          <a:lstStyle/>
          <a:p>
            <a:r>
              <a:rPr lang="zh-CN" altLang="en-US" dirty="0"/>
              <a:t>当成功编码完成一个字符</a:t>
            </a:r>
            <a:r>
              <a:rPr lang="en-US" altLang="zh-CN" dirty="0"/>
              <a:t>, </a:t>
            </a:r>
            <a:r>
              <a:rPr lang="zh-CN" altLang="en-US" dirty="0"/>
              <a:t>我们应该把这个字符的这次出现加到上文的下一个可能的字符里</a:t>
            </a:r>
            <a:endParaRPr lang="en-US" altLang="zh-CN" dirty="0"/>
          </a:p>
          <a:p>
            <a:r>
              <a:rPr lang="zh-CN" altLang="en-US" dirty="0"/>
              <a:t>频率</a:t>
            </a:r>
            <a:r>
              <a:rPr lang="en-US" altLang="zh-CN" dirty="0"/>
              <a:t>++</a:t>
            </a:r>
          </a:p>
          <a:p>
            <a:r>
              <a:rPr lang="zh-CN" altLang="en-US" dirty="0"/>
              <a:t>有一个优化</a:t>
            </a:r>
            <a:r>
              <a:rPr lang="en-US" altLang="zh-CN" dirty="0"/>
              <a:t>, </a:t>
            </a:r>
            <a:r>
              <a:rPr lang="zh-CN" altLang="en-US" dirty="0"/>
              <a:t>只更新更高阶的上文</a:t>
            </a:r>
            <a:endParaRPr lang="en-US" altLang="zh-CN" dirty="0"/>
          </a:p>
          <a:p>
            <a:r>
              <a:rPr lang="zh-CN" altLang="en-US" dirty="0"/>
              <a:t>假设在第</a:t>
            </a:r>
            <a:r>
              <a:rPr lang="en-US" altLang="zh-CN" dirty="0"/>
              <a:t>3</a:t>
            </a:r>
            <a:r>
              <a:rPr lang="zh-CN" altLang="en-US" dirty="0"/>
              <a:t>阶完成编码</a:t>
            </a:r>
            <a:r>
              <a:rPr lang="en-US" altLang="zh-CN" dirty="0"/>
              <a:t>, </a:t>
            </a:r>
            <a:r>
              <a:rPr lang="zh-CN" altLang="en-US" dirty="0"/>
              <a:t>我们只更新这个符号在第</a:t>
            </a:r>
            <a:r>
              <a:rPr lang="en-US" altLang="zh-CN" dirty="0"/>
              <a:t>3, 4, 5, 6...</a:t>
            </a:r>
            <a:r>
              <a:rPr lang="zh-CN" altLang="en-US" dirty="0"/>
              <a:t>阶上文中出现过</a:t>
            </a:r>
            <a:endParaRPr lang="en-US" altLang="zh-CN" dirty="0"/>
          </a:p>
          <a:p>
            <a:r>
              <a:rPr lang="zh-CN" altLang="en-US" dirty="0"/>
              <a:t>理由</a:t>
            </a:r>
            <a:r>
              <a:rPr lang="en-US" altLang="zh-CN" dirty="0"/>
              <a:t>:</a:t>
            </a:r>
          </a:p>
          <a:p>
            <a:pPr lvl="1"/>
            <a:r>
              <a:rPr lang="zh-CN" altLang="en-US" dirty="0"/>
              <a:t>更低价的上文的说服力会低于更高阶的上文</a:t>
            </a:r>
            <a:endParaRPr lang="en-US" altLang="zh-CN" dirty="0"/>
          </a:p>
          <a:p>
            <a:pPr lvl="2"/>
            <a:r>
              <a:rPr lang="zh-CN" altLang="en-US" dirty="0"/>
              <a:t>比如</a:t>
            </a:r>
            <a:r>
              <a:rPr lang="en-US" altLang="zh-CN" dirty="0"/>
              <a:t>, “</a:t>
            </a:r>
            <a:r>
              <a:rPr lang="zh-CN" altLang="en-US" dirty="0"/>
              <a:t>我我我是是是个结</a:t>
            </a:r>
            <a:r>
              <a:rPr lang="en-US" altLang="zh-CN" dirty="0"/>
              <a:t>”</a:t>
            </a:r>
            <a:r>
              <a:rPr lang="zh-CN" altLang="en-US" dirty="0"/>
              <a:t>后面出现</a:t>
            </a:r>
            <a:r>
              <a:rPr lang="en-US" altLang="zh-CN" dirty="0"/>
              <a:t>“</a:t>
            </a:r>
            <a:r>
              <a:rPr lang="zh-CN" altLang="en-US" dirty="0"/>
              <a:t>巴</a:t>
            </a:r>
            <a:r>
              <a:rPr lang="en-US" altLang="zh-CN" dirty="0"/>
              <a:t>”</a:t>
            </a:r>
            <a:r>
              <a:rPr lang="zh-CN" altLang="en-US" dirty="0"/>
              <a:t>字的概率远远大于</a:t>
            </a:r>
            <a:r>
              <a:rPr lang="en-US" altLang="zh-CN" dirty="0"/>
              <a:t>“</a:t>
            </a:r>
            <a:r>
              <a:rPr lang="zh-CN" altLang="en-US" dirty="0"/>
              <a:t>结</a:t>
            </a:r>
            <a:r>
              <a:rPr lang="en-US" altLang="zh-CN" dirty="0"/>
              <a:t>“, </a:t>
            </a:r>
            <a:r>
              <a:rPr lang="zh-CN" altLang="en-US" dirty="0"/>
              <a:t>也只有在这种上文里我们才有把握认为会出现巴字</a:t>
            </a:r>
            <a:endParaRPr lang="en-US" altLang="zh-CN" dirty="0"/>
          </a:p>
          <a:p>
            <a:pPr lvl="1"/>
            <a:r>
              <a:rPr lang="zh-CN" altLang="en-US" dirty="0"/>
              <a:t>低阶下文被更新烂了</a:t>
            </a:r>
            <a:r>
              <a:rPr lang="en-US" altLang="zh-CN" dirty="0"/>
              <a:t>, </a:t>
            </a:r>
            <a:r>
              <a:rPr lang="zh-CN" altLang="en-US" dirty="0"/>
              <a:t>对效率却没有提高</a:t>
            </a:r>
          </a:p>
        </p:txBody>
      </p:sp>
    </p:spTree>
    <p:extLst>
      <p:ext uri="{BB962C8B-B14F-4D97-AF65-F5344CB8AC3E}">
        <p14:creationId xmlns:p14="http://schemas.microsoft.com/office/powerpoint/2010/main" val="378250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B2F7F1-3944-4923-9647-FA63936BADD3}"/>
              </a:ext>
            </a:extLst>
          </p:cNvPr>
          <p:cNvSpPr>
            <a:spLocks noGrp="1"/>
          </p:cNvSpPr>
          <p:nvPr>
            <p:ph type="title"/>
          </p:nvPr>
        </p:nvSpPr>
        <p:spPr/>
        <p:txBody>
          <a:bodyPr/>
          <a:lstStyle/>
          <a:p>
            <a:r>
              <a:rPr lang="zh-CN" altLang="en-US" dirty="0"/>
              <a:t>逃逸预测</a:t>
            </a:r>
          </a:p>
        </p:txBody>
      </p:sp>
      <p:sp>
        <p:nvSpPr>
          <p:cNvPr id="3" name="内容占位符 2">
            <a:extLst>
              <a:ext uri="{FF2B5EF4-FFF2-40B4-BE49-F238E27FC236}">
                <a16:creationId xmlns:a16="http://schemas.microsoft.com/office/drawing/2014/main" id="{6C501D21-5008-48B4-BA9E-C8D2E2E0E804}"/>
              </a:ext>
            </a:extLst>
          </p:cNvPr>
          <p:cNvSpPr>
            <a:spLocks noGrp="1"/>
          </p:cNvSpPr>
          <p:nvPr>
            <p:ph idx="1"/>
          </p:nvPr>
        </p:nvSpPr>
        <p:spPr/>
        <p:txBody>
          <a:bodyPr/>
          <a:lstStyle/>
          <a:p>
            <a:r>
              <a:rPr lang="zh-CN" altLang="en-US" dirty="0"/>
              <a:t>最简单的</a:t>
            </a:r>
            <a:r>
              <a:rPr lang="en-US" altLang="zh-CN" dirty="0"/>
              <a:t>, </a:t>
            </a:r>
            <a:r>
              <a:rPr lang="zh-CN" altLang="en-US" dirty="0"/>
              <a:t>也是</a:t>
            </a:r>
            <a:r>
              <a:rPr lang="en-US" altLang="zh-CN" dirty="0"/>
              <a:t>PPMA</a:t>
            </a:r>
            <a:r>
              <a:rPr lang="zh-CN" altLang="en-US" dirty="0"/>
              <a:t>的实现</a:t>
            </a:r>
            <a:r>
              <a:rPr lang="en-US" altLang="zh-CN" dirty="0"/>
              <a:t>, </a:t>
            </a:r>
            <a:r>
              <a:rPr lang="zh-CN" altLang="en-US" dirty="0"/>
              <a:t>直接认为出现逃逸的频率为</a:t>
            </a:r>
            <a:r>
              <a:rPr lang="en-US" altLang="zh-CN" dirty="0"/>
              <a:t>1</a:t>
            </a:r>
          </a:p>
          <a:p>
            <a:r>
              <a:rPr lang="en-US" altLang="zh-CN" dirty="0"/>
              <a:t>PPM</a:t>
            </a:r>
            <a:r>
              <a:rPr lang="zh-CN" altLang="en-US" dirty="0"/>
              <a:t>一族很多其他算法都是在逃逸预测上做文章</a:t>
            </a:r>
            <a:endParaRPr lang="en-US" altLang="zh-CN" dirty="0"/>
          </a:p>
          <a:p>
            <a:r>
              <a:rPr lang="zh-CN" altLang="en-US" dirty="0"/>
              <a:t>如</a:t>
            </a:r>
            <a:r>
              <a:rPr lang="en-US" altLang="zh-CN" dirty="0" err="1"/>
              <a:t>PPMd</a:t>
            </a:r>
            <a:r>
              <a:rPr lang="en-US" altLang="zh-CN" dirty="0"/>
              <a:t>: </a:t>
            </a:r>
            <a:r>
              <a:rPr lang="en-US" altLang="zh-CN" dirty="0" err="1"/>
              <a:t>PPMd</a:t>
            </a:r>
            <a:r>
              <a:rPr lang="en-US" altLang="zh-CN" dirty="0"/>
              <a:t> estimates the probability of a new symbol as the ratio of the number of unique symbols to the total number of symbols observed.</a:t>
            </a:r>
          </a:p>
          <a:p>
            <a:r>
              <a:rPr lang="zh-CN" altLang="en-US" dirty="0"/>
              <a:t>本来想改改的</a:t>
            </a:r>
            <a:r>
              <a:rPr lang="en-US" altLang="zh-CN" dirty="0"/>
              <a:t>, </a:t>
            </a:r>
            <a:r>
              <a:rPr lang="zh-CN" altLang="en-US" dirty="0"/>
              <a:t>结果发现我的实现改起来有点麻烦</a:t>
            </a:r>
            <a:r>
              <a:rPr lang="en-US" altLang="zh-CN" dirty="0"/>
              <a:t>, </a:t>
            </a:r>
            <a:r>
              <a:rPr lang="zh-CN" altLang="en-US" dirty="0"/>
              <a:t>解压和压缩对不上</a:t>
            </a:r>
            <a:endParaRPr lang="en-US" altLang="zh-CN" dirty="0"/>
          </a:p>
          <a:p>
            <a:r>
              <a:rPr lang="zh-CN" altLang="en-US" dirty="0"/>
              <a:t>第一个点用</a:t>
            </a:r>
            <a:r>
              <a:rPr lang="en-US" altLang="zh-CN" dirty="0" err="1"/>
              <a:t>PPMd</a:t>
            </a:r>
            <a:r>
              <a:rPr lang="zh-CN" altLang="en-US" dirty="0"/>
              <a:t>能多压</a:t>
            </a:r>
            <a:r>
              <a:rPr lang="en-US" altLang="zh-CN" dirty="0"/>
              <a:t>30bytes</a:t>
            </a:r>
            <a:r>
              <a:rPr lang="zh-CN" altLang="en-US" dirty="0"/>
              <a:t>左右</a:t>
            </a:r>
            <a:endParaRPr lang="en-US" altLang="zh-CN" dirty="0"/>
          </a:p>
          <a:p>
            <a:endParaRPr lang="en-US" altLang="zh-CN" dirty="0"/>
          </a:p>
        </p:txBody>
      </p:sp>
    </p:spTree>
    <p:extLst>
      <p:ext uri="{BB962C8B-B14F-4D97-AF65-F5344CB8AC3E}">
        <p14:creationId xmlns:p14="http://schemas.microsoft.com/office/powerpoint/2010/main" val="2926377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E49067-6E62-4979-90E3-E3E80F656EB3}"/>
              </a:ext>
            </a:extLst>
          </p:cNvPr>
          <p:cNvSpPr>
            <a:spLocks noGrp="1"/>
          </p:cNvSpPr>
          <p:nvPr>
            <p:ph type="title"/>
          </p:nvPr>
        </p:nvSpPr>
        <p:spPr/>
        <p:txBody>
          <a:bodyPr/>
          <a:lstStyle/>
          <a:p>
            <a:r>
              <a:rPr lang="zh-CN" altLang="en-US" dirty="0"/>
              <a:t>逃逸排除</a:t>
            </a:r>
          </a:p>
        </p:txBody>
      </p:sp>
      <p:sp>
        <p:nvSpPr>
          <p:cNvPr id="3" name="内容占位符 2">
            <a:extLst>
              <a:ext uri="{FF2B5EF4-FFF2-40B4-BE49-F238E27FC236}">
                <a16:creationId xmlns:a16="http://schemas.microsoft.com/office/drawing/2014/main" id="{F60F741E-2005-4F7A-8B2F-0EC2265103F1}"/>
              </a:ext>
            </a:extLst>
          </p:cNvPr>
          <p:cNvSpPr>
            <a:spLocks noGrp="1"/>
          </p:cNvSpPr>
          <p:nvPr>
            <p:ph idx="1"/>
          </p:nvPr>
        </p:nvSpPr>
        <p:spPr/>
        <p:txBody>
          <a:bodyPr/>
          <a:lstStyle/>
          <a:p>
            <a:r>
              <a:rPr lang="zh-CN" altLang="en-US" dirty="0"/>
              <a:t>这是一个简单但十分有效的优化</a:t>
            </a:r>
            <a:endParaRPr lang="en-US" altLang="zh-CN" dirty="0"/>
          </a:p>
          <a:p>
            <a:r>
              <a:rPr lang="zh-CN" altLang="en-US" dirty="0"/>
              <a:t>如果发生了逃逸</a:t>
            </a:r>
            <a:r>
              <a:rPr lang="en-US" altLang="zh-CN" dirty="0"/>
              <a:t>, </a:t>
            </a:r>
            <a:r>
              <a:rPr lang="zh-CN" altLang="en-US" dirty="0"/>
              <a:t>那么当前高阶上文后出现过的字符都不会再出现了</a:t>
            </a:r>
            <a:r>
              <a:rPr lang="en-US" altLang="zh-CN" dirty="0"/>
              <a:t>, </a:t>
            </a:r>
            <a:r>
              <a:rPr lang="zh-CN" altLang="en-US" dirty="0"/>
              <a:t>在低阶上文中计算概率的时候可以直接排除这些字符的频率</a:t>
            </a:r>
          </a:p>
        </p:txBody>
      </p:sp>
    </p:spTree>
    <p:extLst>
      <p:ext uri="{BB962C8B-B14F-4D97-AF65-F5344CB8AC3E}">
        <p14:creationId xmlns:p14="http://schemas.microsoft.com/office/powerpoint/2010/main" val="12065601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B6703D-E680-4905-A2C4-D04BA8734B0C}"/>
              </a:ext>
            </a:extLst>
          </p:cNvPr>
          <p:cNvSpPr>
            <a:spLocks noGrp="1"/>
          </p:cNvSpPr>
          <p:nvPr>
            <p:ph type="title"/>
          </p:nvPr>
        </p:nvSpPr>
        <p:spPr/>
        <p:txBody>
          <a:bodyPr/>
          <a:lstStyle/>
          <a:p>
            <a:r>
              <a:rPr lang="zh-CN" altLang="en-US" dirty="0"/>
              <a:t>解压过程</a:t>
            </a:r>
          </a:p>
        </p:txBody>
      </p:sp>
      <p:sp>
        <p:nvSpPr>
          <p:cNvPr id="3" name="内容占位符 2">
            <a:extLst>
              <a:ext uri="{FF2B5EF4-FFF2-40B4-BE49-F238E27FC236}">
                <a16:creationId xmlns:a16="http://schemas.microsoft.com/office/drawing/2014/main" id="{5A9E9E0B-024D-4199-AD12-E4C18529EA08}"/>
              </a:ext>
            </a:extLst>
          </p:cNvPr>
          <p:cNvSpPr>
            <a:spLocks noGrp="1"/>
          </p:cNvSpPr>
          <p:nvPr>
            <p:ph idx="1"/>
          </p:nvPr>
        </p:nvSpPr>
        <p:spPr/>
        <p:txBody>
          <a:bodyPr/>
          <a:lstStyle/>
          <a:p>
            <a:r>
              <a:rPr lang="zh-CN" altLang="en-US" dirty="0"/>
              <a:t>与压缩几乎一样的过程</a:t>
            </a:r>
            <a:endParaRPr lang="en-US" altLang="zh-CN" dirty="0"/>
          </a:p>
          <a:p>
            <a:r>
              <a:rPr lang="zh-CN" altLang="en-US" dirty="0"/>
              <a:t>该逃逸的逃逸</a:t>
            </a:r>
            <a:r>
              <a:rPr lang="en-US" altLang="zh-CN" dirty="0"/>
              <a:t>, </a:t>
            </a:r>
            <a:r>
              <a:rPr lang="zh-CN" altLang="en-US" dirty="0"/>
              <a:t>只不过计算出概率区间</a:t>
            </a:r>
            <a:r>
              <a:rPr lang="en-US" altLang="zh-CN" dirty="0"/>
              <a:t>, </a:t>
            </a:r>
            <a:r>
              <a:rPr lang="zh-CN" altLang="en-US" dirty="0"/>
              <a:t>留待算术解码器来找具体是哪一个区间</a:t>
            </a:r>
            <a:endParaRPr lang="en-US" altLang="zh-CN" dirty="0"/>
          </a:p>
          <a:p>
            <a:r>
              <a:rPr lang="zh-CN" altLang="en-US" dirty="0"/>
              <a:t>从而得知下一个字符是什么</a:t>
            </a:r>
          </a:p>
        </p:txBody>
      </p:sp>
    </p:spTree>
    <p:extLst>
      <p:ext uri="{BB962C8B-B14F-4D97-AF65-F5344CB8AC3E}">
        <p14:creationId xmlns:p14="http://schemas.microsoft.com/office/powerpoint/2010/main" val="10846837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3FEC43-EA23-42A5-B88D-520C269EC4BA}"/>
              </a:ext>
            </a:extLst>
          </p:cNvPr>
          <p:cNvSpPr>
            <a:spLocks noGrp="1"/>
          </p:cNvSpPr>
          <p:nvPr>
            <p:ph type="title"/>
          </p:nvPr>
        </p:nvSpPr>
        <p:spPr/>
        <p:txBody>
          <a:bodyPr/>
          <a:lstStyle/>
          <a:p>
            <a:r>
              <a:rPr lang="en-US" altLang="zh-CN" dirty="0"/>
              <a:t>OK</a:t>
            </a:r>
            <a:endParaRPr lang="zh-CN" altLang="en-US" dirty="0"/>
          </a:p>
        </p:txBody>
      </p:sp>
      <p:sp>
        <p:nvSpPr>
          <p:cNvPr id="3" name="内容占位符 2">
            <a:extLst>
              <a:ext uri="{FF2B5EF4-FFF2-40B4-BE49-F238E27FC236}">
                <a16:creationId xmlns:a16="http://schemas.microsoft.com/office/drawing/2014/main" id="{2699305F-80C9-4018-B92E-9641B5944430}"/>
              </a:ext>
            </a:extLst>
          </p:cNvPr>
          <p:cNvSpPr>
            <a:spLocks noGrp="1"/>
          </p:cNvSpPr>
          <p:nvPr>
            <p:ph idx="1"/>
          </p:nvPr>
        </p:nvSpPr>
        <p:spPr/>
        <p:txBody>
          <a:bodyPr/>
          <a:lstStyle/>
          <a:p>
            <a:r>
              <a:rPr lang="zh-CN" altLang="en-US" dirty="0"/>
              <a:t>有了上述知识</a:t>
            </a:r>
            <a:r>
              <a:rPr lang="en-US" altLang="zh-CN" dirty="0"/>
              <a:t>, PPM</a:t>
            </a:r>
            <a:r>
              <a:rPr lang="zh-CN" altLang="en-US" dirty="0"/>
              <a:t>就可以实现了</a:t>
            </a:r>
            <a:endParaRPr lang="en-US" altLang="zh-CN" dirty="0"/>
          </a:p>
          <a:p>
            <a:r>
              <a:rPr lang="zh-CN" altLang="en-US" dirty="0"/>
              <a:t>具体实现在</a:t>
            </a:r>
            <a:r>
              <a:rPr lang="en-US" altLang="zh-CN" dirty="0"/>
              <a:t>PJ</a:t>
            </a:r>
            <a:r>
              <a:rPr lang="zh-CN" altLang="en-US" dirty="0"/>
              <a:t>结束后会在</a:t>
            </a:r>
            <a:r>
              <a:rPr lang="en-US" altLang="zh-CN" dirty="0" err="1"/>
              <a:t>github</a:t>
            </a:r>
            <a:r>
              <a:rPr lang="zh-CN" altLang="en-US" dirty="0"/>
              <a:t>上放出来</a:t>
            </a:r>
            <a:endParaRPr lang="en-US" altLang="zh-CN" dirty="0"/>
          </a:p>
          <a:p>
            <a:r>
              <a:rPr lang="zh-CN" altLang="en-US" dirty="0"/>
              <a:t>大概就是拿个</a:t>
            </a:r>
            <a:r>
              <a:rPr lang="en-US" altLang="zh-CN" dirty="0"/>
              <a:t>map</a:t>
            </a:r>
            <a:r>
              <a:rPr lang="zh-CN" altLang="en-US" dirty="0"/>
              <a:t>存上文</a:t>
            </a:r>
            <a:r>
              <a:rPr lang="en-US" altLang="zh-CN" dirty="0"/>
              <a:t>, </a:t>
            </a:r>
            <a:r>
              <a:rPr lang="zh-CN" altLang="en-US" dirty="0"/>
              <a:t>暴力统计频率</a:t>
            </a:r>
            <a:endParaRPr lang="en-US" altLang="zh-CN" dirty="0"/>
          </a:p>
          <a:p>
            <a:r>
              <a:rPr lang="zh-CN" altLang="en-US" dirty="0"/>
              <a:t>跑的比较慢</a:t>
            </a:r>
            <a:r>
              <a:rPr lang="en-US" altLang="zh-CN" dirty="0"/>
              <a:t>, </a:t>
            </a:r>
            <a:r>
              <a:rPr lang="zh-CN" altLang="en-US" dirty="0"/>
              <a:t>内存占用也比较大</a:t>
            </a:r>
            <a:endParaRPr lang="en-US" altLang="zh-CN" dirty="0"/>
          </a:p>
          <a:p>
            <a:endParaRPr lang="en-US" altLang="zh-CN" dirty="0"/>
          </a:p>
        </p:txBody>
      </p:sp>
    </p:spTree>
    <p:extLst>
      <p:ext uri="{BB962C8B-B14F-4D97-AF65-F5344CB8AC3E}">
        <p14:creationId xmlns:p14="http://schemas.microsoft.com/office/powerpoint/2010/main" val="15117843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3460AA-A666-43A0-B380-2F597AA03811}"/>
              </a:ext>
            </a:extLst>
          </p:cNvPr>
          <p:cNvSpPr>
            <a:spLocks noGrp="1"/>
          </p:cNvSpPr>
          <p:nvPr>
            <p:ph type="title"/>
          </p:nvPr>
        </p:nvSpPr>
        <p:spPr/>
        <p:txBody>
          <a:bodyPr/>
          <a:lstStyle/>
          <a:p>
            <a:r>
              <a:rPr lang="zh-CN" altLang="en-US" dirty="0"/>
              <a:t>论如何压缩代码</a:t>
            </a:r>
          </a:p>
        </p:txBody>
      </p:sp>
      <p:sp>
        <p:nvSpPr>
          <p:cNvPr id="3" name="内容占位符 2">
            <a:extLst>
              <a:ext uri="{FF2B5EF4-FFF2-40B4-BE49-F238E27FC236}">
                <a16:creationId xmlns:a16="http://schemas.microsoft.com/office/drawing/2014/main" id="{EDAB58FB-9470-4907-8AE9-B360A15219C8}"/>
              </a:ext>
            </a:extLst>
          </p:cNvPr>
          <p:cNvSpPr>
            <a:spLocks noGrp="1"/>
          </p:cNvSpPr>
          <p:nvPr>
            <p:ph idx="1"/>
          </p:nvPr>
        </p:nvSpPr>
        <p:spPr/>
        <p:txBody>
          <a:bodyPr/>
          <a:lstStyle/>
          <a:p>
            <a:r>
              <a:rPr lang="zh-CN" altLang="en-US" dirty="0"/>
              <a:t>写完了</a:t>
            </a:r>
            <a:r>
              <a:rPr lang="en-US" altLang="zh-CN" dirty="0"/>
              <a:t>, </a:t>
            </a:r>
            <a:r>
              <a:rPr lang="zh-CN" altLang="en-US" dirty="0"/>
              <a:t>发现解压代码有</a:t>
            </a:r>
            <a:r>
              <a:rPr lang="en-US" altLang="zh-CN" dirty="0"/>
              <a:t>4.3kB</a:t>
            </a:r>
          </a:p>
          <a:p>
            <a:r>
              <a:rPr lang="zh-CN" altLang="en-US" dirty="0"/>
              <a:t>然后就开始压代码了</a:t>
            </a:r>
            <a:endParaRPr lang="en-US" altLang="zh-CN" dirty="0"/>
          </a:p>
        </p:txBody>
      </p:sp>
      <p:pic>
        <p:nvPicPr>
          <p:cNvPr id="4" name="图片 3">
            <a:extLst>
              <a:ext uri="{FF2B5EF4-FFF2-40B4-BE49-F238E27FC236}">
                <a16:creationId xmlns:a16="http://schemas.microsoft.com/office/drawing/2014/main" id="{61A616B8-19CE-4E98-A2C5-BAEC7A321F04}"/>
              </a:ext>
            </a:extLst>
          </p:cNvPr>
          <p:cNvPicPr>
            <a:picLocks noChangeAspect="1"/>
          </p:cNvPicPr>
          <p:nvPr/>
        </p:nvPicPr>
        <p:blipFill>
          <a:blip r:embed="rId2"/>
          <a:stretch>
            <a:fillRect/>
          </a:stretch>
        </p:blipFill>
        <p:spPr>
          <a:xfrm>
            <a:off x="5396813" y="3119079"/>
            <a:ext cx="2476647" cy="3806390"/>
          </a:xfrm>
          <a:prstGeom prst="rect">
            <a:avLst/>
          </a:prstGeom>
        </p:spPr>
      </p:pic>
      <p:pic>
        <p:nvPicPr>
          <p:cNvPr id="5" name="图片 4">
            <a:extLst>
              <a:ext uri="{FF2B5EF4-FFF2-40B4-BE49-F238E27FC236}">
                <a16:creationId xmlns:a16="http://schemas.microsoft.com/office/drawing/2014/main" id="{175B15D2-2C42-4081-AEC6-FC1D12BD0757}"/>
              </a:ext>
            </a:extLst>
          </p:cNvPr>
          <p:cNvPicPr>
            <a:picLocks noChangeAspect="1"/>
          </p:cNvPicPr>
          <p:nvPr/>
        </p:nvPicPr>
        <p:blipFill>
          <a:blip r:embed="rId3"/>
          <a:stretch>
            <a:fillRect/>
          </a:stretch>
        </p:blipFill>
        <p:spPr>
          <a:xfrm>
            <a:off x="5841347" y="0"/>
            <a:ext cx="2705201" cy="6858000"/>
          </a:xfrm>
          <a:prstGeom prst="rect">
            <a:avLst/>
          </a:prstGeom>
        </p:spPr>
      </p:pic>
      <p:pic>
        <p:nvPicPr>
          <p:cNvPr id="6" name="图片 5">
            <a:extLst>
              <a:ext uri="{FF2B5EF4-FFF2-40B4-BE49-F238E27FC236}">
                <a16:creationId xmlns:a16="http://schemas.microsoft.com/office/drawing/2014/main" id="{AFDB1A16-EB44-4DB6-BB18-0A640987E7A0}"/>
              </a:ext>
            </a:extLst>
          </p:cNvPr>
          <p:cNvPicPr>
            <a:picLocks noChangeAspect="1"/>
          </p:cNvPicPr>
          <p:nvPr/>
        </p:nvPicPr>
        <p:blipFill>
          <a:blip r:embed="rId4"/>
          <a:stretch>
            <a:fillRect/>
          </a:stretch>
        </p:blipFill>
        <p:spPr>
          <a:xfrm>
            <a:off x="6284201" y="0"/>
            <a:ext cx="2811053" cy="6858000"/>
          </a:xfrm>
          <a:prstGeom prst="rect">
            <a:avLst/>
          </a:prstGeom>
        </p:spPr>
      </p:pic>
      <p:pic>
        <p:nvPicPr>
          <p:cNvPr id="7" name="图片 6">
            <a:extLst>
              <a:ext uri="{FF2B5EF4-FFF2-40B4-BE49-F238E27FC236}">
                <a16:creationId xmlns:a16="http://schemas.microsoft.com/office/drawing/2014/main" id="{3CE5FE9E-03E0-468F-BBD8-53A104514507}"/>
              </a:ext>
            </a:extLst>
          </p:cNvPr>
          <p:cNvPicPr>
            <a:picLocks noChangeAspect="1"/>
          </p:cNvPicPr>
          <p:nvPr/>
        </p:nvPicPr>
        <p:blipFill>
          <a:blip r:embed="rId5"/>
          <a:stretch>
            <a:fillRect/>
          </a:stretch>
        </p:blipFill>
        <p:spPr>
          <a:xfrm>
            <a:off x="6693729" y="0"/>
            <a:ext cx="2982092" cy="6858000"/>
          </a:xfrm>
          <a:prstGeom prst="rect">
            <a:avLst/>
          </a:prstGeom>
        </p:spPr>
      </p:pic>
      <p:pic>
        <p:nvPicPr>
          <p:cNvPr id="8" name="图片 7">
            <a:extLst>
              <a:ext uri="{FF2B5EF4-FFF2-40B4-BE49-F238E27FC236}">
                <a16:creationId xmlns:a16="http://schemas.microsoft.com/office/drawing/2014/main" id="{D2B66CAC-F92A-481B-9B27-20BEF14D1AF1}"/>
              </a:ext>
            </a:extLst>
          </p:cNvPr>
          <p:cNvPicPr>
            <a:picLocks noChangeAspect="1"/>
          </p:cNvPicPr>
          <p:nvPr/>
        </p:nvPicPr>
        <p:blipFill>
          <a:blip r:embed="rId6"/>
          <a:stretch>
            <a:fillRect/>
          </a:stretch>
        </p:blipFill>
        <p:spPr>
          <a:xfrm>
            <a:off x="7059148" y="0"/>
            <a:ext cx="2326389" cy="6858000"/>
          </a:xfrm>
          <a:prstGeom prst="rect">
            <a:avLst/>
          </a:prstGeom>
        </p:spPr>
      </p:pic>
      <p:pic>
        <p:nvPicPr>
          <p:cNvPr id="9" name="图片 8">
            <a:extLst>
              <a:ext uri="{FF2B5EF4-FFF2-40B4-BE49-F238E27FC236}">
                <a16:creationId xmlns:a16="http://schemas.microsoft.com/office/drawing/2014/main" id="{5EB47641-4C2C-4AA4-9496-3EF80A4A42F7}"/>
              </a:ext>
            </a:extLst>
          </p:cNvPr>
          <p:cNvPicPr>
            <a:picLocks noChangeAspect="1"/>
          </p:cNvPicPr>
          <p:nvPr/>
        </p:nvPicPr>
        <p:blipFill>
          <a:blip r:embed="rId7"/>
          <a:stretch>
            <a:fillRect/>
          </a:stretch>
        </p:blipFill>
        <p:spPr>
          <a:xfrm>
            <a:off x="7473239" y="0"/>
            <a:ext cx="2277717" cy="6858000"/>
          </a:xfrm>
          <a:prstGeom prst="rect">
            <a:avLst/>
          </a:prstGeom>
        </p:spPr>
      </p:pic>
      <p:pic>
        <p:nvPicPr>
          <p:cNvPr id="10" name="图片 9">
            <a:extLst>
              <a:ext uri="{FF2B5EF4-FFF2-40B4-BE49-F238E27FC236}">
                <a16:creationId xmlns:a16="http://schemas.microsoft.com/office/drawing/2014/main" id="{867E8868-FFF8-444E-98FC-A1868F33FFF0}"/>
              </a:ext>
            </a:extLst>
          </p:cNvPr>
          <p:cNvPicPr>
            <a:picLocks noChangeAspect="1"/>
          </p:cNvPicPr>
          <p:nvPr/>
        </p:nvPicPr>
        <p:blipFill>
          <a:blip r:embed="rId8"/>
          <a:stretch>
            <a:fillRect/>
          </a:stretch>
        </p:blipFill>
        <p:spPr>
          <a:xfrm>
            <a:off x="7911658" y="219075"/>
            <a:ext cx="2657475" cy="6638925"/>
          </a:xfrm>
          <a:prstGeom prst="rect">
            <a:avLst/>
          </a:prstGeom>
        </p:spPr>
      </p:pic>
    </p:spTree>
    <p:extLst>
      <p:ext uri="{BB962C8B-B14F-4D97-AF65-F5344CB8AC3E}">
        <p14:creationId xmlns:p14="http://schemas.microsoft.com/office/powerpoint/2010/main" val="298937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8521B2-97A8-4FA7-8367-7EF469D91081}"/>
              </a:ext>
            </a:extLst>
          </p:cNvPr>
          <p:cNvSpPr>
            <a:spLocks noGrp="1"/>
          </p:cNvSpPr>
          <p:nvPr>
            <p:ph type="title"/>
          </p:nvPr>
        </p:nvSpPr>
        <p:spPr/>
        <p:txBody>
          <a:bodyPr/>
          <a:lstStyle/>
          <a:p>
            <a:r>
              <a:rPr lang="zh-CN" altLang="en-US" dirty="0"/>
              <a:t>数据压缩</a:t>
            </a:r>
            <a:r>
              <a:rPr lang="en-US" altLang="zh-CN" dirty="0"/>
              <a:t>, </a:t>
            </a:r>
            <a:r>
              <a:rPr lang="zh-CN" altLang="en-US" dirty="0"/>
              <a:t>下跪</a:t>
            </a:r>
          </a:p>
        </p:txBody>
      </p:sp>
      <p:sp>
        <p:nvSpPr>
          <p:cNvPr id="3" name="内容占位符 2">
            <a:extLst>
              <a:ext uri="{FF2B5EF4-FFF2-40B4-BE49-F238E27FC236}">
                <a16:creationId xmlns:a16="http://schemas.microsoft.com/office/drawing/2014/main" id="{0E8EA0E6-56B1-46ED-83DE-0A5930B1AFF9}"/>
              </a:ext>
            </a:extLst>
          </p:cNvPr>
          <p:cNvSpPr>
            <a:spLocks noGrp="1"/>
          </p:cNvSpPr>
          <p:nvPr>
            <p:ph idx="1"/>
          </p:nvPr>
        </p:nvSpPr>
        <p:spPr/>
        <p:txBody>
          <a:bodyPr/>
          <a:lstStyle/>
          <a:p>
            <a:r>
              <a:rPr lang="en-US" altLang="zh-CN" dirty="0"/>
              <a:t>PPM</a:t>
            </a:r>
            <a:r>
              <a:rPr lang="zh-CN" altLang="en-US" dirty="0"/>
              <a:t>已经很厉害了</a:t>
            </a:r>
            <a:endParaRPr lang="en-US" altLang="zh-CN" dirty="0"/>
          </a:p>
          <a:p>
            <a:r>
              <a:rPr lang="zh-CN" altLang="en-US" dirty="0"/>
              <a:t>可惜</a:t>
            </a:r>
            <a:r>
              <a:rPr lang="en-US" altLang="zh-CN" dirty="0"/>
              <a:t>, </a:t>
            </a:r>
            <a:r>
              <a:rPr lang="zh-CN" altLang="en-US" dirty="0"/>
              <a:t>还有更厉害的</a:t>
            </a:r>
            <a:endParaRPr lang="en-US" altLang="zh-CN" dirty="0"/>
          </a:p>
          <a:p>
            <a:r>
              <a:rPr lang="en-US" altLang="zh-CN" dirty="0"/>
              <a:t>PAQ</a:t>
            </a:r>
          </a:p>
          <a:p>
            <a:r>
              <a:rPr lang="en-US" altLang="zh-CN" dirty="0"/>
              <a:t>Context Mixing</a:t>
            </a:r>
          </a:p>
          <a:p>
            <a:r>
              <a:rPr lang="zh-CN" altLang="en-US" dirty="0"/>
              <a:t>用多种方式预测下文</a:t>
            </a:r>
            <a:r>
              <a:rPr lang="en-US" altLang="zh-CN" dirty="0"/>
              <a:t>, </a:t>
            </a:r>
            <a:r>
              <a:rPr lang="zh-CN" altLang="en-US" dirty="0"/>
              <a:t>选取最优的模型</a:t>
            </a:r>
            <a:endParaRPr lang="en-US" altLang="zh-CN" dirty="0"/>
          </a:p>
          <a:p>
            <a:pPr lvl="1"/>
            <a:r>
              <a:rPr lang="zh-CN" altLang="en-US" dirty="0"/>
              <a:t>自然语言</a:t>
            </a:r>
            <a:endParaRPr lang="en-US" altLang="zh-CN" dirty="0"/>
          </a:p>
          <a:p>
            <a:pPr lvl="1"/>
            <a:r>
              <a:rPr lang="zh-CN" altLang="en-US" dirty="0"/>
              <a:t>二进制可执行文件</a:t>
            </a:r>
            <a:endParaRPr lang="en-US" altLang="zh-CN" dirty="0"/>
          </a:p>
          <a:p>
            <a:r>
              <a:rPr lang="zh-CN" altLang="en-US" dirty="0"/>
              <a:t>比如训练一个</a:t>
            </a:r>
            <a:r>
              <a:rPr lang="en-US" altLang="zh-CN" dirty="0"/>
              <a:t>LSTM</a:t>
            </a:r>
            <a:r>
              <a:rPr lang="zh-CN" altLang="en-US" dirty="0"/>
              <a:t>神经网络之类的</a:t>
            </a:r>
            <a:r>
              <a:rPr lang="en-US" altLang="zh-CN" dirty="0"/>
              <a:t>...</a:t>
            </a:r>
            <a:endParaRPr lang="zh-CN" altLang="en-US" dirty="0"/>
          </a:p>
        </p:txBody>
      </p:sp>
    </p:spTree>
    <p:extLst>
      <p:ext uri="{BB962C8B-B14F-4D97-AF65-F5344CB8AC3E}">
        <p14:creationId xmlns:p14="http://schemas.microsoft.com/office/powerpoint/2010/main" val="25929461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E69CBF-B23D-4090-AED8-C9C1358CAFF4}"/>
              </a:ext>
            </a:extLst>
          </p:cNvPr>
          <p:cNvSpPr>
            <a:spLocks noGrp="1"/>
          </p:cNvSpPr>
          <p:nvPr>
            <p:ph type="title"/>
          </p:nvPr>
        </p:nvSpPr>
        <p:spPr/>
        <p:txBody>
          <a:bodyPr/>
          <a:lstStyle/>
          <a:p>
            <a:r>
              <a:rPr lang="en-US" altLang="zh-CN" dirty="0"/>
              <a:t>benchmark</a:t>
            </a:r>
            <a:endParaRPr lang="zh-CN" altLang="en-US" dirty="0"/>
          </a:p>
        </p:txBody>
      </p:sp>
      <p:sp>
        <p:nvSpPr>
          <p:cNvPr id="3" name="内容占位符 2">
            <a:extLst>
              <a:ext uri="{FF2B5EF4-FFF2-40B4-BE49-F238E27FC236}">
                <a16:creationId xmlns:a16="http://schemas.microsoft.com/office/drawing/2014/main" id="{3DECA65F-A430-4EE8-8E13-17CDE65DDB61}"/>
              </a:ext>
            </a:extLst>
          </p:cNvPr>
          <p:cNvSpPr>
            <a:spLocks noGrp="1"/>
          </p:cNvSpPr>
          <p:nvPr>
            <p:ph idx="1"/>
          </p:nvPr>
        </p:nvSpPr>
        <p:spPr/>
        <p:txBody>
          <a:bodyPr/>
          <a:lstStyle/>
          <a:p>
            <a:r>
              <a:rPr lang="zh-CN" altLang="en-US" dirty="0"/>
              <a:t>提到数据压缩</a:t>
            </a:r>
            <a:r>
              <a:rPr lang="en-US" altLang="zh-CN" dirty="0"/>
              <a:t>, </a:t>
            </a:r>
            <a:r>
              <a:rPr lang="zh-CN" altLang="en-US" dirty="0"/>
              <a:t>不得不提</a:t>
            </a:r>
            <a:r>
              <a:rPr lang="en-US" altLang="zh-CN" dirty="0" err="1"/>
              <a:t>enwiki</a:t>
            </a:r>
            <a:r>
              <a:rPr lang="zh-CN" altLang="en-US" dirty="0"/>
              <a:t>的</a:t>
            </a:r>
            <a:r>
              <a:rPr lang="en-US" altLang="zh-CN" dirty="0"/>
              <a:t>benchmark</a:t>
            </a:r>
          </a:p>
          <a:p>
            <a:r>
              <a:rPr lang="en-US" altLang="zh-CN" dirty="0">
                <a:hlinkClick r:id="rId2"/>
              </a:rPr>
              <a:t>https://cs.fit.edu/~mmahoney/compression/text.html</a:t>
            </a:r>
            <a:endParaRPr lang="en-US" altLang="zh-CN" dirty="0"/>
          </a:p>
          <a:p>
            <a:r>
              <a:rPr lang="zh-CN" altLang="en-US" dirty="0"/>
              <a:t>给跪了</a:t>
            </a:r>
            <a:r>
              <a:rPr lang="en-US" altLang="zh-CN" dirty="0"/>
              <a:t>, </a:t>
            </a:r>
            <a:r>
              <a:rPr lang="zh-CN" altLang="en-US" dirty="0"/>
              <a:t>可以说已经被做绝了</a:t>
            </a:r>
          </a:p>
        </p:txBody>
      </p:sp>
    </p:spTree>
    <p:extLst>
      <p:ext uri="{BB962C8B-B14F-4D97-AF65-F5344CB8AC3E}">
        <p14:creationId xmlns:p14="http://schemas.microsoft.com/office/powerpoint/2010/main" val="33004219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F9410F-69D6-432B-A5F8-138EC7FC6317}"/>
              </a:ext>
            </a:extLst>
          </p:cNvPr>
          <p:cNvSpPr>
            <a:spLocks noGrp="1"/>
          </p:cNvSpPr>
          <p:nvPr>
            <p:ph type="title"/>
          </p:nvPr>
        </p:nvSpPr>
        <p:spPr/>
        <p:txBody>
          <a:bodyPr/>
          <a:lstStyle/>
          <a:p>
            <a:r>
              <a:rPr lang="en-US" altLang="zh-CN" dirty="0"/>
              <a:t>Bonus</a:t>
            </a:r>
            <a:endParaRPr lang="zh-CN" altLang="en-US" dirty="0"/>
          </a:p>
        </p:txBody>
      </p:sp>
      <p:sp>
        <p:nvSpPr>
          <p:cNvPr id="3" name="内容占位符 2">
            <a:extLst>
              <a:ext uri="{FF2B5EF4-FFF2-40B4-BE49-F238E27FC236}">
                <a16:creationId xmlns:a16="http://schemas.microsoft.com/office/drawing/2014/main" id="{26A6124B-A3FC-4F6C-92D5-9BBDAF84266D}"/>
              </a:ext>
            </a:extLst>
          </p:cNvPr>
          <p:cNvSpPr>
            <a:spLocks noGrp="1"/>
          </p:cNvSpPr>
          <p:nvPr>
            <p:ph idx="1"/>
          </p:nvPr>
        </p:nvSpPr>
        <p:spPr/>
        <p:txBody>
          <a:bodyPr/>
          <a:lstStyle/>
          <a:p>
            <a:r>
              <a:rPr lang="zh-CN" altLang="en-US" dirty="0"/>
              <a:t>从网上找了个</a:t>
            </a:r>
            <a:r>
              <a:rPr lang="en-US" altLang="zh-CN" dirty="0"/>
              <a:t>paq8, </a:t>
            </a:r>
            <a:r>
              <a:rPr lang="zh-CN" altLang="en-US" dirty="0"/>
              <a:t>压了压前三个点</a:t>
            </a:r>
            <a:endParaRPr lang="en-US" altLang="zh-CN" dirty="0"/>
          </a:p>
          <a:p>
            <a:pPr lvl="1"/>
            <a:r>
              <a:rPr lang="en-US" altLang="zh-CN" dirty="0"/>
              <a:t>2.43kB</a:t>
            </a:r>
          </a:p>
          <a:p>
            <a:pPr lvl="1"/>
            <a:r>
              <a:rPr lang="en-US" altLang="zh-CN" dirty="0"/>
              <a:t>9.97kB</a:t>
            </a:r>
          </a:p>
          <a:p>
            <a:pPr lvl="1"/>
            <a:r>
              <a:rPr lang="en-US" altLang="zh-CN" dirty="0"/>
              <a:t>20.4kB</a:t>
            </a:r>
          </a:p>
          <a:p>
            <a:r>
              <a:rPr lang="zh-CN" altLang="en-US" dirty="0"/>
              <a:t>解压代码</a:t>
            </a:r>
            <a:r>
              <a:rPr lang="en-US" altLang="zh-CN" dirty="0"/>
              <a:t>120kB</a:t>
            </a:r>
          </a:p>
          <a:p>
            <a:r>
              <a:rPr lang="zh-CN" altLang="en-US" dirty="0"/>
              <a:t>运行</a:t>
            </a:r>
            <a:r>
              <a:rPr lang="en-US" altLang="zh-CN" dirty="0"/>
              <a:t>20s+</a:t>
            </a:r>
          </a:p>
          <a:p>
            <a:r>
              <a:rPr lang="zh-CN" altLang="en-US" dirty="0"/>
              <a:t>使用内存</a:t>
            </a:r>
            <a:r>
              <a:rPr lang="en-US" altLang="zh-CN" dirty="0"/>
              <a:t>8GB</a:t>
            </a:r>
          </a:p>
          <a:p>
            <a:endParaRPr lang="en-US" altLang="zh-CN" dirty="0"/>
          </a:p>
          <a:p>
            <a:pPr lvl="1"/>
            <a:endParaRPr lang="zh-CN" altLang="en-US" dirty="0"/>
          </a:p>
        </p:txBody>
      </p:sp>
    </p:spTree>
    <p:extLst>
      <p:ext uri="{BB962C8B-B14F-4D97-AF65-F5344CB8AC3E}">
        <p14:creationId xmlns:p14="http://schemas.microsoft.com/office/powerpoint/2010/main" val="51588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0C498C-50FF-46C0-A642-3BD350CF17BA}"/>
              </a:ext>
            </a:extLst>
          </p:cNvPr>
          <p:cNvSpPr>
            <a:spLocks noGrp="1"/>
          </p:cNvSpPr>
          <p:nvPr>
            <p:ph type="title"/>
          </p:nvPr>
        </p:nvSpPr>
        <p:spPr/>
        <p:txBody>
          <a:bodyPr/>
          <a:lstStyle/>
          <a:p>
            <a:r>
              <a:rPr lang="en-US" altLang="zh-CN" dirty="0"/>
              <a:t>Bonus</a:t>
            </a:r>
            <a:endParaRPr lang="zh-CN" altLang="en-US" dirty="0"/>
          </a:p>
        </p:txBody>
      </p:sp>
      <p:sp>
        <p:nvSpPr>
          <p:cNvPr id="3" name="内容占位符 2">
            <a:extLst>
              <a:ext uri="{FF2B5EF4-FFF2-40B4-BE49-F238E27FC236}">
                <a16:creationId xmlns:a16="http://schemas.microsoft.com/office/drawing/2014/main" id="{91113AAC-3D65-44B5-B980-8C355B0399A9}"/>
              </a:ext>
            </a:extLst>
          </p:cNvPr>
          <p:cNvSpPr>
            <a:spLocks noGrp="1"/>
          </p:cNvSpPr>
          <p:nvPr>
            <p:ph idx="1"/>
          </p:nvPr>
        </p:nvSpPr>
        <p:spPr/>
        <p:txBody>
          <a:bodyPr/>
          <a:lstStyle/>
          <a:p>
            <a:r>
              <a:rPr lang="en-US" altLang="zh-CN" dirty="0"/>
              <a:t>Input5</a:t>
            </a:r>
            <a:r>
              <a:rPr lang="zh-CN" altLang="en-US" dirty="0"/>
              <a:t>的做法 </a:t>
            </a:r>
            <a:r>
              <a:rPr lang="en-US" altLang="zh-CN" dirty="0"/>
              <a:t>(</a:t>
            </a:r>
            <a:r>
              <a:rPr lang="zh-CN" altLang="en-US" dirty="0"/>
              <a:t>感谢沧神</a:t>
            </a:r>
            <a:r>
              <a:rPr lang="en-US" altLang="zh-CN" dirty="0"/>
              <a:t>)</a:t>
            </a:r>
          </a:p>
          <a:p>
            <a:r>
              <a:rPr lang="zh-CN" altLang="en-US" dirty="0"/>
              <a:t>先把</a:t>
            </a:r>
            <a:r>
              <a:rPr lang="en-US" altLang="zh-CN" dirty="0"/>
              <a:t>jpeg</a:t>
            </a:r>
            <a:r>
              <a:rPr lang="zh-CN" altLang="en-US" dirty="0"/>
              <a:t>文件解码</a:t>
            </a:r>
            <a:r>
              <a:rPr lang="en-US" altLang="zh-CN" dirty="0"/>
              <a:t>, </a:t>
            </a:r>
            <a:r>
              <a:rPr lang="zh-CN" altLang="en-US" dirty="0"/>
              <a:t>得到位图</a:t>
            </a:r>
            <a:r>
              <a:rPr lang="en-US" altLang="zh-CN" dirty="0"/>
              <a:t>, </a:t>
            </a:r>
            <a:r>
              <a:rPr lang="zh-CN" altLang="en-US" dirty="0"/>
              <a:t>大概</a:t>
            </a:r>
            <a:r>
              <a:rPr lang="en-US" altLang="zh-CN" dirty="0"/>
              <a:t>400kB</a:t>
            </a:r>
          </a:p>
          <a:p>
            <a:r>
              <a:rPr lang="zh-CN" altLang="en-US" dirty="0"/>
              <a:t>然后换种高级点的压缩方式压缩</a:t>
            </a:r>
            <a:endParaRPr lang="en-US" altLang="zh-CN" dirty="0"/>
          </a:p>
          <a:p>
            <a:r>
              <a:rPr lang="zh-CN" altLang="en-US" dirty="0"/>
              <a:t>输出就</a:t>
            </a:r>
            <a:r>
              <a:rPr lang="en-US" altLang="zh-CN" dirty="0"/>
              <a:t>, </a:t>
            </a:r>
            <a:r>
              <a:rPr lang="zh-CN" altLang="en-US" dirty="0"/>
              <a:t>先解压成位图</a:t>
            </a:r>
            <a:r>
              <a:rPr lang="en-US" altLang="zh-CN" dirty="0"/>
              <a:t>, </a:t>
            </a:r>
            <a:r>
              <a:rPr lang="zh-CN" altLang="en-US" dirty="0"/>
              <a:t>然后编码成</a:t>
            </a:r>
            <a:r>
              <a:rPr lang="en-US" altLang="zh-CN" dirty="0"/>
              <a:t>jpeg</a:t>
            </a:r>
          </a:p>
          <a:p>
            <a:r>
              <a:rPr lang="zh-CN" altLang="en-US" dirty="0"/>
              <a:t>然而</a:t>
            </a:r>
            <a:r>
              <a:rPr lang="en-US" altLang="zh-CN" dirty="0"/>
              <a:t>, </a:t>
            </a:r>
            <a:r>
              <a:rPr lang="zh-CN" altLang="en-US" dirty="0"/>
              <a:t>我用我的</a:t>
            </a:r>
            <a:r>
              <a:rPr lang="en-US" altLang="zh-CN" dirty="0"/>
              <a:t>PPM</a:t>
            </a:r>
            <a:r>
              <a:rPr lang="zh-CN" altLang="en-US" dirty="0"/>
              <a:t>试了试</a:t>
            </a:r>
            <a:r>
              <a:rPr lang="en-US" altLang="zh-CN" dirty="0"/>
              <a:t>, </a:t>
            </a:r>
            <a:r>
              <a:rPr lang="zh-CN" altLang="en-US" dirty="0"/>
              <a:t>压完有</a:t>
            </a:r>
            <a:r>
              <a:rPr lang="en-US" altLang="zh-CN" dirty="0"/>
              <a:t>200kB</a:t>
            </a:r>
          </a:p>
          <a:p>
            <a:r>
              <a:rPr lang="zh-CN" altLang="en-US" dirty="0"/>
              <a:t>不服啊</a:t>
            </a:r>
            <a:endParaRPr lang="en-US" altLang="zh-CN" dirty="0"/>
          </a:p>
          <a:p>
            <a:r>
              <a:rPr lang="zh-CN" altLang="en-US" dirty="0"/>
              <a:t>裸上</a:t>
            </a:r>
            <a:r>
              <a:rPr lang="en-US" altLang="zh-CN" dirty="0"/>
              <a:t>paq8</a:t>
            </a:r>
          </a:p>
        </p:txBody>
      </p:sp>
    </p:spTree>
    <p:extLst>
      <p:ext uri="{BB962C8B-B14F-4D97-AF65-F5344CB8AC3E}">
        <p14:creationId xmlns:p14="http://schemas.microsoft.com/office/powerpoint/2010/main" val="145906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98425-E245-4B39-A3F2-6F079B49835C}"/>
              </a:ext>
            </a:extLst>
          </p:cNvPr>
          <p:cNvSpPr>
            <a:spLocks noGrp="1"/>
          </p:cNvSpPr>
          <p:nvPr>
            <p:ph type="title"/>
          </p:nvPr>
        </p:nvSpPr>
        <p:spPr/>
        <p:txBody>
          <a:bodyPr/>
          <a:lstStyle/>
          <a:p>
            <a:r>
              <a:rPr lang="zh-CN" altLang="en-US" dirty="0"/>
              <a:t>编码</a:t>
            </a:r>
          </a:p>
        </p:txBody>
      </p:sp>
      <p:sp>
        <p:nvSpPr>
          <p:cNvPr id="3" name="内容占位符 2">
            <a:extLst>
              <a:ext uri="{FF2B5EF4-FFF2-40B4-BE49-F238E27FC236}">
                <a16:creationId xmlns:a16="http://schemas.microsoft.com/office/drawing/2014/main" id="{C890A946-59A6-4370-9012-A4331FE57F1C}"/>
              </a:ext>
            </a:extLst>
          </p:cNvPr>
          <p:cNvSpPr>
            <a:spLocks noGrp="1"/>
          </p:cNvSpPr>
          <p:nvPr>
            <p:ph idx="1"/>
          </p:nvPr>
        </p:nvSpPr>
        <p:spPr>
          <a:xfrm>
            <a:off x="838200" y="1825625"/>
            <a:ext cx="10515600" cy="4351338"/>
          </a:xfrm>
        </p:spPr>
        <p:txBody>
          <a:bodyPr>
            <a:normAutofit/>
          </a:bodyPr>
          <a:lstStyle/>
          <a:p>
            <a:r>
              <a:rPr lang="zh-CN" altLang="en-US" dirty="0"/>
              <a:t>一个产生服从独立随机分布符号的信号源正在源源不断地产生符号😲</a:t>
            </a:r>
            <a:endParaRPr lang="en-US" altLang="zh-CN" dirty="0"/>
          </a:p>
          <a:p>
            <a:pPr lvl="1"/>
            <a:r>
              <a:rPr lang="zh-CN" altLang="en-US" dirty="0"/>
              <a:t>比如抛一个</a:t>
            </a:r>
            <a:r>
              <a:rPr lang="en-US" altLang="zh-CN" dirty="0"/>
              <a:t>n</a:t>
            </a:r>
            <a:r>
              <a:rPr lang="zh-CN" altLang="en-US" dirty="0"/>
              <a:t>面的骰子🎲</a:t>
            </a:r>
            <a:endParaRPr lang="en-US" altLang="zh-CN" dirty="0"/>
          </a:p>
          <a:p>
            <a:r>
              <a:rPr lang="zh-CN" altLang="en-US" dirty="0"/>
              <a:t>请你给每个符号确定一个二进制编码</a:t>
            </a:r>
            <a:r>
              <a:rPr lang="en-US" altLang="zh-CN" dirty="0"/>
              <a:t>, </a:t>
            </a:r>
            <a:r>
              <a:rPr lang="zh-CN" altLang="en-US" dirty="0"/>
              <a:t>使得平均意义下每个符号的编码长度</a:t>
            </a:r>
            <a:r>
              <a:rPr lang="en-US" altLang="zh-CN" dirty="0"/>
              <a:t>(BPC, Bits Per Character)</a:t>
            </a:r>
            <a:r>
              <a:rPr lang="zh-CN" altLang="en-US" dirty="0"/>
              <a:t>尽可能小</a:t>
            </a:r>
            <a:r>
              <a:rPr lang="en-US" altLang="zh-CN" dirty="0"/>
              <a:t>.</a:t>
            </a:r>
          </a:p>
          <a:p>
            <a:r>
              <a:rPr lang="zh-CN" altLang="en-US" dirty="0"/>
              <a:t>理论下限</a:t>
            </a:r>
            <a:r>
              <a:rPr lang="en-US" altLang="zh-CN" dirty="0"/>
              <a:t>.</a:t>
            </a:r>
          </a:p>
          <a:p>
            <a:pPr lvl="1"/>
            <a:r>
              <a:rPr lang="zh-CN" altLang="en-US" dirty="0"/>
              <a:t>上述那个最优</a:t>
            </a:r>
            <a:r>
              <a:rPr lang="en-US" altLang="zh-CN" dirty="0"/>
              <a:t>BPC</a:t>
            </a:r>
            <a:r>
              <a:rPr lang="zh-CN" altLang="en-US" dirty="0"/>
              <a:t>的值就是信源的熵</a:t>
            </a:r>
            <a:r>
              <a:rPr lang="en-US" altLang="zh-CN" dirty="0"/>
              <a:t>.</a:t>
            </a:r>
          </a:p>
          <a:p>
            <a:pPr lvl="1"/>
            <a:endParaRPr lang="en-US" altLang="zh-CN" dirty="0"/>
          </a:p>
        </p:txBody>
      </p:sp>
      <p:pic>
        <p:nvPicPr>
          <p:cNvPr id="7" name="图片 6">
            <a:extLst>
              <a:ext uri="{FF2B5EF4-FFF2-40B4-BE49-F238E27FC236}">
                <a16:creationId xmlns:a16="http://schemas.microsoft.com/office/drawing/2014/main" id="{3078BE80-00A6-4651-9DD5-DD8AAB9FAF09}"/>
              </a:ext>
            </a:extLst>
          </p:cNvPr>
          <p:cNvPicPr>
            <a:picLocks noChangeAspect="1"/>
          </p:cNvPicPr>
          <p:nvPr/>
        </p:nvPicPr>
        <p:blipFill>
          <a:blip r:embed="rId2"/>
          <a:stretch>
            <a:fillRect/>
          </a:stretch>
        </p:blipFill>
        <p:spPr>
          <a:xfrm>
            <a:off x="2893070" y="5070756"/>
            <a:ext cx="6405860" cy="723826"/>
          </a:xfrm>
          <a:prstGeom prst="rect">
            <a:avLst/>
          </a:prstGeom>
        </p:spPr>
      </p:pic>
      <p:pic>
        <p:nvPicPr>
          <p:cNvPr id="9" name="图片 8">
            <a:extLst>
              <a:ext uri="{FF2B5EF4-FFF2-40B4-BE49-F238E27FC236}">
                <a16:creationId xmlns:a16="http://schemas.microsoft.com/office/drawing/2014/main" id="{9D777C51-B6E3-4C90-B465-BF33CC2CBA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0466363" y="4263007"/>
            <a:ext cx="1725637" cy="2594993"/>
          </a:xfrm>
          <a:prstGeom prst="rect">
            <a:avLst/>
          </a:prstGeom>
        </p:spPr>
      </p:pic>
    </p:spTree>
    <p:extLst>
      <p:ext uri="{BB962C8B-B14F-4D97-AF65-F5344CB8AC3E}">
        <p14:creationId xmlns:p14="http://schemas.microsoft.com/office/powerpoint/2010/main" val="32510913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FF9BC9-35A0-493A-A6B8-A336ABC9E1F4}"/>
              </a:ext>
            </a:extLst>
          </p:cNvPr>
          <p:cNvSpPr>
            <a:spLocks noGrp="1"/>
          </p:cNvSpPr>
          <p:nvPr>
            <p:ph type="title"/>
          </p:nvPr>
        </p:nvSpPr>
        <p:spPr/>
        <p:txBody>
          <a:bodyPr/>
          <a:lstStyle/>
          <a:p>
            <a:r>
              <a:rPr lang="zh-CN" altLang="en-US" dirty="0"/>
              <a:t>伏地膜</a:t>
            </a:r>
            <a:r>
              <a:rPr lang="en-US" altLang="zh-CN" dirty="0"/>
              <a:t>paq8</a:t>
            </a:r>
            <a:endParaRPr lang="zh-CN" altLang="en-US" dirty="0"/>
          </a:p>
        </p:txBody>
      </p:sp>
      <p:pic>
        <p:nvPicPr>
          <p:cNvPr id="5" name="内容占位符 4">
            <a:extLst>
              <a:ext uri="{FF2B5EF4-FFF2-40B4-BE49-F238E27FC236}">
                <a16:creationId xmlns:a16="http://schemas.microsoft.com/office/drawing/2014/main" id="{79547ABF-0221-4E49-8386-01A394986C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10625" y="1843808"/>
            <a:ext cx="3381375" cy="4019550"/>
          </a:xfrm>
        </p:spPr>
      </p:pic>
      <p:pic>
        <p:nvPicPr>
          <p:cNvPr id="6" name="图片 5">
            <a:extLst>
              <a:ext uri="{FF2B5EF4-FFF2-40B4-BE49-F238E27FC236}">
                <a16:creationId xmlns:a16="http://schemas.microsoft.com/office/drawing/2014/main" id="{2945F5B3-D6EB-4BDC-9F50-5C68C1607EAC}"/>
              </a:ext>
            </a:extLst>
          </p:cNvPr>
          <p:cNvPicPr>
            <a:picLocks noChangeAspect="1"/>
          </p:cNvPicPr>
          <p:nvPr/>
        </p:nvPicPr>
        <p:blipFill>
          <a:blip r:embed="rId3"/>
          <a:stretch>
            <a:fillRect/>
          </a:stretch>
        </p:blipFill>
        <p:spPr>
          <a:xfrm>
            <a:off x="4695825" y="1905000"/>
            <a:ext cx="4114800" cy="3048000"/>
          </a:xfrm>
          <a:prstGeom prst="rect">
            <a:avLst/>
          </a:prstGeom>
        </p:spPr>
      </p:pic>
      <p:sp>
        <p:nvSpPr>
          <p:cNvPr id="7" name="文本框 6">
            <a:extLst>
              <a:ext uri="{FF2B5EF4-FFF2-40B4-BE49-F238E27FC236}">
                <a16:creationId xmlns:a16="http://schemas.microsoft.com/office/drawing/2014/main" id="{207F2352-F065-4088-9B62-584A54938B83}"/>
              </a:ext>
            </a:extLst>
          </p:cNvPr>
          <p:cNvSpPr txBox="1"/>
          <p:nvPr/>
        </p:nvSpPr>
        <p:spPr>
          <a:xfrm>
            <a:off x="1005840" y="2342269"/>
            <a:ext cx="3689985" cy="2246769"/>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t>直接压</a:t>
            </a:r>
            <a:r>
              <a:rPr lang="en-US" altLang="zh-CN" sz="2800" dirty="0"/>
              <a:t>jpeg, </a:t>
            </a:r>
            <a:r>
              <a:rPr lang="zh-CN" altLang="en-US" sz="2800" dirty="0"/>
              <a:t>压到了</a:t>
            </a:r>
            <a:r>
              <a:rPr lang="en-US" altLang="zh-CN" sz="2800" dirty="0"/>
              <a:t>19.7kB</a:t>
            </a:r>
          </a:p>
          <a:p>
            <a:pPr marL="457200" indent="-457200">
              <a:buFont typeface="Arial" panose="020B0604020202020204" pitchFamily="34" charset="0"/>
              <a:buChar char="•"/>
            </a:pPr>
            <a:r>
              <a:rPr lang="zh-CN" altLang="en-US" sz="2800" dirty="0"/>
              <a:t>理论上将</a:t>
            </a:r>
            <a:r>
              <a:rPr lang="en-US" altLang="zh-CN" sz="2800" dirty="0"/>
              <a:t>, </a:t>
            </a:r>
            <a:r>
              <a:rPr lang="zh-CN" altLang="en-US" sz="2800" dirty="0"/>
              <a:t>只要把</a:t>
            </a:r>
            <a:r>
              <a:rPr lang="en-US" altLang="zh-CN" sz="2800" dirty="0"/>
              <a:t>paq8</a:t>
            </a:r>
            <a:r>
              <a:rPr lang="zh-CN" altLang="en-US" sz="2800" dirty="0"/>
              <a:t>看懂</a:t>
            </a:r>
            <a:r>
              <a:rPr lang="en-US" altLang="zh-CN" sz="2800" dirty="0"/>
              <a:t>, </a:t>
            </a:r>
            <a:r>
              <a:rPr lang="zh-CN" altLang="en-US" sz="2800" dirty="0"/>
              <a:t>然后压进</a:t>
            </a:r>
            <a:r>
              <a:rPr lang="en-US" altLang="zh-CN" sz="2800" dirty="0"/>
              <a:t>5kB....</a:t>
            </a:r>
          </a:p>
        </p:txBody>
      </p:sp>
    </p:spTree>
    <p:extLst>
      <p:ext uri="{BB962C8B-B14F-4D97-AF65-F5344CB8AC3E}">
        <p14:creationId xmlns:p14="http://schemas.microsoft.com/office/powerpoint/2010/main" val="31860285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E7348D-6848-4EDB-AE58-DF1574210AA1}"/>
              </a:ext>
            </a:extLst>
          </p:cNvPr>
          <p:cNvSpPr>
            <a:spLocks noGrp="1"/>
          </p:cNvSpPr>
          <p:nvPr>
            <p:ph type="title"/>
          </p:nvPr>
        </p:nvSpPr>
        <p:spPr/>
        <p:txBody>
          <a:bodyPr/>
          <a:lstStyle/>
          <a:p>
            <a:r>
              <a:rPr lang="zh-CN" altLang="en-US" dirty="0"/>
              <a:t>感谢</a:t>
            </a:r>
          </a:p>
        </p:txBody>
      </p:sp>
      <p:sp>
        <p:nvSpPr>
          <p:cNvPr id="3" name="内容占位符 2">
            <a:extLst>
              <a:ext uri="{FF2B5EF4-FFF2-40B4-BE49-F238E27FC236}">
                <a16:creationId xmlns:a16="http://schemas.microsoft.com/office/drawing/2014/main" id="{B7AE416D-5259-4C66-87BE-FAF14EA41876}"/>
              </a:ext>
            </a:extLst>
          </p:cNvPr>
          <p:cNvSpPr>
            <a:spLocks noGrp="1"/>
          </p:cNvSpPr>
          <p:nvPr>
            <p:ph idx="1"/>
          </p:nvPr>
        </p:nvSpPr>
        <p:spPr/>
        <p:txBody>
          <a:bodyPr/>
          <a:lstStyle/>
          <a:p>
            <a:r>
              <a:rPr lang="zh-CN" altLang="en-US" dirty="0"/>
              <a:t>感谢大家的聆听</a:t>
            </a:r>
            <a:r>
              <a:rPr lang="en-US" altLang="zh-CN" dirty="0"/>
              <a:t>, </a:t>
            </a:r>
            <a:r>
              <a:rPr lang="zh-CN" altLang="en-US" dirty="0"/>
              <a:t>希望都能听懂</a:t>
            </a:r>
            <a:r>
              <a:rPr lang="en-US" altLang="zh-CN" dirty="0"/>
              <a:t>!</a:t>
            </a:r>
          </a:p>
          <a:p>
            <a:r>
              <a:rPr lang="zh-CN" altLang="en-US" dirty="0"/>
              <a:t>感谢靳帅祥</a:t>
            </a:r>
            <a:r>
              <a:rPr lang="en-US" altLang="zh-CN" dirty="0"/>
              <a:t>, </a:t>
            </a:r>
            <a:r>
              <a:rPr lang="zh-CN" altLang="en-US" dirty="0"/>
              <a:t>戴宁</a:t>
            </a:r>
            <a:r>
              <a:rPr lang="en-US" altLang="zh-CN" dirty="0"/>
              <a:t>, </a:t>
            </a:r>
            <a:r>
              <a:rPr lang="zh-CN" altLang="en-US" dirty="0"/>
              <a:t>吴明健</a:t>
            </a:r>
            <a:r>
              <a:rPr lang="en-US" altLang="zh-CN" dirty="0"/>
              <a:t>, </a:t>
            </a:r>
            <a:r>
              <a:rPr lang="zh-CN" altLang="en-US" dirty="0"/>
              <a:t>周海沧</a:t>
            </a:r>
            <a:r>
              <a:rPr lang="en-US" altLang="zh-CN" dirty="0"/>
              <a:t>, </a:t>
            </a:r>
            <a:r>
              <a:rPr lang="zh-CN" altLang="en-US" dirty="0"/>
              <a:t>蔡彦麓</a:t>
            </a:r>
            <a:r>
              <a:rPr lang="en-US" altLang="zh-CN" dirty="0"/>
              <a:t>, </a:t>
            </a:r>
            <a:r>
              <a:rPr lang="zh-CN" altLang="en-US" dirty="0"/>
              <a:t>裴恒志等同学在我学习与实现算术编码与</a:t>
            </a:r>
            <a:r>
              <a:rPr lang="en-US" altLang="zh-CN" dirty="0"/>
              <a:t>PPM</a:t>
            </a:r>
            <a:r>
              <a:rPr lang="zh-CN" altLang="en-US" dirty="0"/>
              <a:t>的过程中与我的交流和提供的帮助</a:t>
            </a:r>
            <a:r>
              <a:rPr lang="en-US" altLang="zh-CN" dirty="0"/>
              <a:t>! </a:t>
            </a:r>
            <a:r>
              <a:rPr lang="zh-CN" altLang="en-US" dirty="0"/>
              <a:t>也希望在以后的学习里能和更多的同学一起学习</a:t>
            </a:r>
            <a:r>
              <a:rPr lang="en-US" altLang="zh-CN" dirty="0"/>
              <a:t>, </a:t>
            </a:r>
            <a:r>
              <a:rPr lang="zh-CN" altLang="en-US" dirty="0"/>
              <a:t>一同进步</a:t>
            </a:r>
            <a:r>
              <a:rPr lang="en-US" altLang="zh-CN" dirty="0"/>
              <a:t>!</a:t>
            </a:r>
          </a:p>
          <a:p>
            <a:r>
              <a:rPr lang="zh-CN" altLang="en-US" dirty="0"/>
              <a:t>特别感谢戴宁</a:t>
            </a:r>
            <a:r>
              <a:rPr lang="en-US" altLang="zh-CN" dirty="0"/>
              <a:t>,</a:t>
            </a:r>
            <a:r>
              <a:rPr lang="zh-CN" altLang="en-US" dirty="0"/>
              <a:t>靳帅祥同学替我</a:t>
            </a:r>
            <a:r>
              <a:rPr lang="en-US" altLang="zh-CN" dirty="0"/>
              <a:t>review ppt!</a:t>
            </a:r>
          </a:p>
          <a:p>
            <a:r>
              <a:rPr lang="zh-CN" altLang="en-US" dirty="0"/>
              <a:t>特别感谢助教的辛勤工作</a:t>
            </a:r>
            <a:r>
              <a:rPr lang="en-US" altLang="zh-CN" dirty="0"/>
              <a:t>!</a:t>
            </a:r>
          </a:p>
          <a:p>
            <a:r>
              <a:rPr lang="zh-CN" altLang="en-US" dirty="0"/>
              <a:t>特别感谢孙老师一个学期的指导</a:t>
            </a:r>
            <a:r>
              <a:rPr lang="en-US" altLang="zh-CN" dirty="0"/>
              <a:t>! </a:t>
            </a:r>
            <a:r>
              <a:rPr lang="zh-CN" altLang="en-US" dirty="0"/>
              <a:t>感谢孙老师为</a:t>
            </a:r>
            <a:r>
              <a:rPr lang="en-US" altLang="zh-CN" dirty="0"/>
              <a:t>ACM</a:t>
            </a:r>
            <a:r>
              <a:rPr lang="zh-CN" altLang="en-US" dirty="0"/>
              <a:t>队所付出的心血</a:t>
            </a:r>
            <a:r>
              <a:rPr lang="en-US" altLang="zh-CN" dirty="0"/>
              <a:t>!</a:t>
            </a:r>
            <a:endParaRPr lang="zh-CN" altLang="en-US" dirty="0"/>
          </a:p>
        </p:txBody>
      </p:sp>
    </p:spTree>
    <p:extLst>
      <p:ext uri="{BB962C8B-B14F-4D97-AF65-F5344CB8AC3E}">
        <p14:creationId xmlns:p14="http://schemas.microsoft.com/office/powerpoint/2010/main" val="309654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DA94C0-3CF5-4FAE-8B79-9F2C6570EE73}"/>
              </a:ext>
            </a:extLst>
          </p:cNvPr>
          <p:cNvSpPr>
            <a:spLocks noGrp="1"/>
          </p:cNvSpPr>
          <p:nvPr>
            <p:ph type="title"/>
          </p:nvPr>
        </p:nvSpPr>
        <p:spPr/>
        <p:txBody>
          <a:bodyPr/>
          <a:lstStyle/>
          <a:p>
            <a:r>
              <a:rPr lang="zh-CN" altLang="en-US" dirty="0"/>
              <a:t>编码 </a:t>
            </a:r>
            <a:r>
              <a:rPr lang="en-US" altLang="zh-CN" dirty="0"/>
              <a:t>(cont’d)</a:t>
            </a:r>
            <a:endParaRPr lang="zh-CN" altLang="en-US" dirty="0"/>
          </a:p>
        </p:txBody>
      </p:sp>
      <p:sp>
        <p:nvSpPr>
          <p:cNvPr id="3" name="内容占位符 2">
            <a:extLst>
              <a:ext uri="{FF2B5EF4-FFF2-40B4-BE49-F238E27FC236}">
                <a16:creationId xmlns:a16="http://schemas.microsoft.com/office/drawing/2014/main" id="{F4C0855F-8841-4647-BB64-6881CA19D102}"/>
              </a:ext>
            </a:extLst>
          </p:cNvPr>
          <p:cNvSpPr>
            <a:spLocks noGrp="1"/>
          </p:cNvSpPr>
          <p:nvPr>
            <p:ph idx="1"/>
          </p:nvPr>
        </p:nvSpPr>
        <p:spPr/>
        <p:txBody>
          <a:bodyPr/>
          <a:lstStyle/>
          <a:p>
            <a:r>
              <a:rPr lang="zh-CN" altLang="en-US" dirty="0"/>
              <a:t>假设每个编码的概率分布</a:t>
            </a:r>
            <a:r>
              <a:rPr lang="en-US" altLang="zh-CN" dirty="0"/>
              <a:t>P = {p1, ..., </a:t>
            </a:r>
            <a:r>
              <a:rPr lang="en-US" altLang="zh-CN" dirty="0" err="1"/>
              <a:t>pn</a:t>
            </a:r>
            <a:r>
              <a:rPr lang="en-US" altLang="zh-CN" dirty="0"/>
              <a:t>}</a:t>
            </a:r>
            <a:r>
              <a:rPr lang="zh-CN" altLang="en-US" dirty="0"/>
              <a:t>，则每个符号的信息量为</a:t>
            </a:r>
            <a:endParaRPr lang="en-US" altLang="zh-CN" dirty="0"/>
          </a:p>
          <a:p>
            <a:endParaRPr lang="en-US" altLang="zh-CN" dirty="0"/>
          </a:p>
          <a:p>
            <a:endParaRPr lang="en-US" altLang="zh-CN" dirty="0"/>
          </a:p>
          <a:p>
            <a:r>
              <a:rPr lang="zh-CN" altLang="en-US" dirty="0"/>
              <a:t>也就是说</a:t>
            </a:r>
            <a:r>
              <a:rPr lang="en-US" altLang="zh-CN" dirty="0"/>
              <a:t>, </a:t>
            </a:r>
            <a:r>
              <a:rPr lang="zh-CN" altLang="en-US" dirty="0"/>
              <a:t>如果你想最小化</a:t>
            </a:r>
            <a:r>
              <a:rPr lang="en-US" altLang="zh-CN" dirty="0"/>
              <a:t>BPC, </a:t>
            </a:r>
            <a:r>
              <a:rPr lang="zh-CN" altLang="en-US" dirty="0"/>
              <a:t>那么该符号至少用这么多个</a:t>
            </a:r>
            <a:r>
              <a:rPr lang="en-US" altLang="zh-CN" dirty="0"/>
              <a:t>bit</a:t>
            </a:r>
            <a:r>
              <a:rPr lang="zh-CN" altLang="en-US" dirty="0"/>
              <a:t>编码</a:t>
            </a:r>
            <a:r>
              <a:rPr lang="en-US" altLang="zh-CN" dirty="0"/>
              <a:t>.</a:t>
            </a:r>
          </a:p>
          <a:p>
            <a:r>
              <a:rPr lang="zh-CN" altLang="en-US" dirty="0"/>
              <a:t>这是为啥</a:t>
            </a:r>
            <a:r>
              <a:rPr lang="en-US" altLang="zh-CN" dirty="0"/>
              <a:t>? </a:t>
            </a:r>
            <a:r>
              <a:rPr lang="zh-CN" altLang="en-US" dirty="0"/>
              <a:t>我不服</a:t>
            </a:r>
            <a:r>
              <a:rPr lang="en-US" altLang="zh-CN" dirty="0"/>
              <a:t>!</a:t>
            </a:r>
          </a:p>
          <a:p>
            <a:r>
              <a:rPr lang="zh-CN" altLang="en-US" dirty="0"/>
              <a:t>香农教我做人</a:t>
            </a:r>
            <a:r>
              <a:rPr lang="en-US" altLang="zh-CN" dirty="0"/>
              <a:t>. </a:t>
            </a:r>
          </a:p>
        </p:txBody>
      </p:sp>
      <p:pic>
        <p:nvPicPr>
          <p:cNvPr id="4" name="图片 3">
            <a:extLst>
              <a:ext uri="{FF2B5EF4-FFF2-40B4-BE49-F238E27FC236}">
                <a16:creationId xmlns:a16="http://schemas.microsoft.com/office/drawing/2014/main" id="{077F708D-F580-4178-AAF8-B212A86B1BF1}"/>
              </a:ext>
            </a:extLst>
          </p:cNvPr>
          <p:cNvPicPr>
            <a:picLocks noChangeAspect="1"/>
          </p:cNvPicPr>
          <p:nvPr/>
        </p:nvPicPr>
        <p:blipFill>
          <a:blip r:embed="rId2"/>
          <a:stretch>
            <a:fillRect/>
          </a:stretch>
        </p:blipFill>
        <p:spPr>
          <a:xfrm>
            <a:off x="4388828" y="2625861"/>
            <a:ext cx="1997906" cy="379602"/>
          </a:xfrm>
          <a:prstGeom prst="rect">
            <a:avLst/>
          </a:prstGeom>
        </p:spPr>
      </p:pic>
    </p:spTree>
    <p:extLst>
      <p:ext uri="{BB962C8B-B14F-4D97-AF65-F5344CB8AC3E}">
        <p14:creationId xmlns:p14="http://schemas.microsoft.com/office/powerpoint/2010/main" val="2239023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3C71B-FF63-4D01-8D63-79F7473B7C71}"/>
              </a:ext>
            </a:extLst>
          </p:cNvPr>
          <p:cNvSpPr>
            <a:spLocks noGrp="1"/>
          </p:cNvSpPr>
          <p:nvPr>
            <p:ph type="title"/>
          </p:nvPr>
        </p:nvSpPr>
        <p:spPr/>
        <p:txBody>
          <a:bodyPr/>
          <a:lstStyle/>
          <a:p>
            <a:r>
              <a:rPr lang="zh-CN" altLang="en-US" dirty="0"/>
              <a:t>编码 </a:t>
            </a:r>
            <a:r>
              <a:rPr lang="en-US" altLang="zh-CN" dirty="0"/>
              <a:t>(cont’d)</a:t>
            </a:r>
            <a:endParaRPr lang="zh-CN" altLang="en-US" dirty="0"/>
          </a:p>
        </p:txBody>
      </p:sp>
      <p:sp>
        <p:nvSpPr>
          <p:cNvPr id="3" name="内容占位符 2">
            <a:extLst>
              <a:ext uri="{FF2B5EF4-FFF2-40B4-BE49-F238E27FC236}">
                <a16:creationId xmlns:a16="http://schemas.microsoft.com/office/drawing/2014/main" id="{ED32A0BF-DF79-4158-ABE5-220D41969BEC}"/>
              </a:ext>
            </a:extLst>
          </p:cNvPr>
          <p:cNvSpPr>
            <a:spLocks noGrp="1"/>
          </p:cNvSpPr>
          <p:nvPr>
            <p:ph idx="1"/>
          </p:nvPr>
        </p:nvSpPr>
        <p:spPr/>
        <p:txBody>
          <a:bodyPr>
            <a:normAutofit/>
          </a:bodyPr>
          <a:lstStyle/>
          <a:p>
            <a:r>
              <a:rPr lang="zh-CN" altLang="en-US" dirty="0"/>
              <a:t>如何最小化</a:t>
            </a:r>
            <a:r>
              <a:rPr lang="en-US" altLang="zh-CN" dirty="0"/>
              <a:t>BPC?</a:t>
            </a:r>
          </a:p>
          <a:p>
            <a:pPr lvl="1"/>
            <a:r>
              <a:rPr lang="zh-CN" altLang="en-US" dirty="0"/>
              <a:t>出现概率高的符号给短点编码</a:t>
            </a:r>
            <a:r>
              <a:rPr lang="en-US" altLang="zh-CN" dirty="0"/>
              <a:t>, </a:t>
            </a:r>
            <a:r>
              <a:rPr lang="zh-CN" altLang="en-US" dirty="0"/>
              <a:t>反之长点就长点吧</a:t>
            </a:r>
            <a:r>
              <a:rPr lang="en-US" altLang="zh-CN" dirty="0"/>
              <a:t>(</a:t>
            </a:r>
            <a:r>
              <a:rPr lang="zh-CN" altLang="en-US" dirty="0"/>
              <a:t>单调性</a:t>
            </a:r>
            <a:r>
              <a:rPr lang="en-US" altLang="zh-CN" dirty="0"/>
              <a:t>)</a:t>
            </a:r>
          </a:p>
          <a:p>
            <a:pPr lvl="1"/>
            <a:r>
              <a:rPr lang="zh-CN" altLang="en-US" dirty="0"/>
              <a:t>编码长度不能为负对吧</a:t>
            </a:r>
            <a:r>
              <a:rPr lang="en-US" altLang="zh-CN" dirty="0"/>
              <a:t>(</a:t>
            </a:r>
            <a:r>
              <a:rPr lang="zh-CN" altLang="en-US" dirty="0"/>
              <a:t>非负性</a:t>
            </a:r>
            <a:r>
              <a:rPr lang="en-US" altLang="zh-CN" dirty="0"/>
              <a:t>)</a:t>
            </a:r>
          </a:p>
          <a:p>
            <a:pPr lvl="1"/>
            <a:r>
              <a:rPr lang="zh-CN" altLang="en-US" dirty="0"/>
              <a:t>编码总长度是各个部分长度的和</a:t>
            </a:r>
            <a:r>
              <a:rPr lang="en-US" altLang="zh-CN" dirty="0"/>
              <a:t>(</a:t>
            </a:r>
            <a:r>
              <a:rPr lang="zh-CN" altLang="en-US" dirty="0"/>
              <a:t>加和性</a:t>
            </a:r>
            <a:r>
              <a:rPr lang="en-US" altLang="zh-CN" dirty="0"/>
              <a:t>)</a:t>
            </a:r>
          </a:p>
          <a:p>
            <a:r>
              <a:rPr lang="zh-CN" altLang="en-US" dirty="0"/>
              <a:t>香农从数学上，严格证明了满足上述三个条件的信号源的编码长度必然不小于其信息熵</a:t>
            </a:r>
            <a:r>
              <a:rPr lang="en-US" altLang="zh-CN" dirty="0"/>
              <a:t>, </a:t>
            </a:r>
            <a:r>
              <a:rPr lang="zh-CN" altLang="en-US" dirty="0"/>
              <a:t>而且这个信息熵具有唯一的形式</a:t>
            </a:r>
            <a:r>
              <a:rPr lang="en-US" altLang="zh-CN" dirty="0"/>
              <a:t>.</a:t>
            </a:r>
          </a:p>
          <a:p>
            <a:pPr marL="0" indent="0">
              <a:buNone/>
            </a:pPr>
            <a:endParaRPr lang="zh-CN" altLang="en-US" dirty="0"/>
          </a:p>
          <a:p>
            <a:endParaRPr lang="en-US" altLang="zh-CN" dirty="0"/>
          </a:p>
        </p:txBody>
      </p:sp>
    </p:spTree>
    <p:extLst>
      <p:ext uri="{BB962C8B-B14F-4D97-AF65-F5344CB8AC3E}">
        <p14:creationId xmlns:p14="http://schemas.microsoft.com/office/powerpoint/2010/main" val="777039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20DDAD-1EB2-4D2E-87BC-945836E445CC}"/>
              </a:ext>
            </a:extLst>
          </p:cNvPr>
          <p:cNvSpPr>
            <a:spLocks noGrp="1"/>
          </p:cNvSpPr>
          <p:nvPr>
            <p:ph type="title"/>
          </p:nvPr>
        </p:nvSpPr>
        <p:spPr/>
        <p:txBody>
          <a:bodyPr/>
          <a:lstStyle/>
          <a:p>
            <a:r>
              <a:rPr lang="zh-CN" altLang="en-US" dirty="0"/>
              <a:t>哈夫曼编码</a:t>
            </a:r>
          </a:p>
        </p:txBody>
      </p:sp>
      <p:sp>
        <p:nvSpPr>
          <p:cNvPr id="3" name="内容占位符 2">
            <a:extLst>
              <a:ext uri="{FF2B5EF4-FFF2-40B4-BE49-F238E27FC236}">
                <a16:creationId xmlns:a16="http://schemas.microsoft.com/office/drawing/2014/main" id="{120DC36E-06FD-455E-A51E-C19734330FB7}"/>
              </a:ext>
            </a:extLst>
          </p:cNvPr>
          <p:cNvSpPr>
            <a:spLocks noGrp="1"/>
          </p:cNvSpPr>
          <p:nvPr>
            <p:ph idx="1"/>
          </p:nvPr>
        </p:nvSpPr>
        <p:spPr/>
        <p:txBody>
          <a:bodyPr/>
          <a:lstStyle/>
          <a:p>
            <a:r>
              <a:rPr lang="zh-CN" altLang="en-US" dirty="0"/>
              <a:t>想必大家都知道了</a:t>
            </a:r>
            <a:r>
              <a:rPr lang="en-US" altLang="zh-CN" dirty="0"/>
              <a:t>. </a:t>
            </a:r>
            <a:r>
              <a:rPr lang="zh-CN" altLang="en-US" sz="1800" dirty="0"/>
              <a:t>不会的请去回去参加</a:t>
            </a:r>
            <a:r>
              <a:rPr lang="en-US" altLang="zh-CN" sz="1800" dirty="0"/>
              <a:t>NOI2015</a:t>
            </a:r>
            <a:r>
              <a:rPr lang="zh-CN" altLang="en-US" sz="1800" dirty="0"/>
              <a:t>🤷</a:t>
            </a:r>
            <a:endParaRPr lang="en-US" altLang="zh-CN" sz="1800" dirty="0"/>
          </a:p>
          <a:p>
            <a:r>
              <a:rPr lang="zh-CN" altLang="en-US" dirty="0"/>
              <a:t>一个问题</a:t>
            </a:r>
            <a:endParaRPr lang="en-US" altLang="zh-CN" dirty="0"/>
          </a:p>
          <a:p>
            <a:pPr lvl="1"/>
            <a:r>
              <a:rPr lang="zh-CN" altLang="en-US" dirty="0"/>
              <a:t>假设某文本有</a:t>
            </a:r>
            <a:r>
              <a:rPr lang="en-US" altLang="zh-CN" dirty="0"/>
              <a:t>A, B</a:t>
            </a:r>
            <a:r>
              <a:rPr lang="zh-CN" altLang="en-US" dirty="0"/>
              <a:t>两个符号</a:t>
            </a:r>
            <a:r>
              <a:rPr lang="en-US" altLang="zh-CN" dirty="0"/>
              <a:t>, A</a:t>
            </a:r>
            <a:r>
              <a:rPr lang="zh-CN" altLang="en-US" dirty="0"/>
              <a:t>出现</a:t>
            </a:r>
            <a:r>
              <a:rPr lang="en-US" altLang="zh-CN" dirty="0"/>
              <a:t>99</a:t>
            </a:r>
            <a:r>
              <a:rPr lang="zh-CN" altLang="en-US" dirty="0"/>
              <a:t>次</a:t>
            </a:r>
            <a:r>
              <a:rPr lang="en-US" altLang="zh-CN" dirty="0"/>
              <a:t>, B</a:t>
            </a:r>
            <a:r>
              <a:rPr lang="zh-CN" altLang="en-US" dirty="0"/>
              <a:t>出现</a:t>
            </a:r>
            <a:r>
              <a:rPr lang="en-US" altLang="zh-CN" dirty="0"/>
              <a:t>1</a:t>
            </a:r>
            <a:r>
              <a:rPr lang="zh-CN" altLang="en-US" dirty="0"/>
              <a:t>次</a:t>
            </a:r>
            <a:r>
              <a:rPr lang="en-US" altLang="zh-CN" dirty="0"/>
              <a:t>. </a:t>
            </a:r>
            <a:r>
              <a:rPr lang="zh-CN" altLang="en-US" dirty="0"/>
              <a:t>请你使用哈夫曼编码压缩这个文本</a:t>
            </a:r>
            <a:r>
              <a:rPr lang="en-US" altLang="zh-CN" dirty="0"/>
              <a:t>.</a:t>
            </a:r>
          </a:p>
          <a:p>
            <a:pPr lvl="1"/>
            <a:r>
              <a:rPr lang="zh-CN" altLang="en-US" dirty="0"/>
              <a:t>这个是送分</a:t>
            </a:r>
            <a:r>
              <a:rPr lang="en-US" altLang="zh-CN" dirty="0"/>
              <a:t>(</a:t>
            </a:r>
            <a:r>
              <a:rPr lang="en-US" altLang="zh-CN" dirty="0" err="1"/>
              <a:t>ming</a:t>
            </a:r>
            <a:r>
              <a:rPr lang="en-US" altLang="zh-CN" dirty="0"/>
              <a:t>)</a:t>
            </a:r>
            <a:r>
              <a:rPr lang="zh-CN" altLang="en-US" dirty="0"/>
              <a:t>题</a:t>
            </a:r>
            <a:r>
              <a:rPr lang="en-US" altLang="zh-CN" dirty="0"/>
              <a:t>.</a:t>
            </a:r>
          </a:p>
          <a:p>
            <a:r>
              <a:rPr lang="zh-CN" altLang="en-US" dirty="0"/>
              <a:t>哈夫曼编码虽然是最优编码</a:t>
            </a:r>
            <a:r>
              <a:rPr lang="en-US" altLang="zh-CN" dirty="0"/>
              <a:t>, </a:t>
            </a:r>
            <a:r>
              <a:rPr lang="zh-CN" altLang="en-US" dirty="0"/>
              <a:t>可惜编出来的码长度都是整数</a:t>
            </a:r>
            <a:r>
              <a:rPr lang="en-US" altLang="zh-CN" dirty="0"/>
              <a:t>.</a:t>
            </a:r>
          </a:p>
          <a:p>
            <a:pPr lvl="1"/>
            <a:r>
              <a:rPr lang="zh-CN" altLang="en-US" dirty="0"/>
              <a:t>哈夫曼编码下限</a:t>
            </a:r>
            <a:r>
              <a:rPr lang="en-US" altLang="zh-CN" dirty="0"/>
              <a:t>: -log(</a:t>
            </a:r>
            <a:r>
              <a:rPr lang="en-US" altLang="zh-CN" dirty="0" err="1"/>
              <a:t>p_i</a:t>
            </a:r>
            <a:r>
              <a:rPr lang="en-US" altLang="zh-CN" dirty="0"/>
              <a:t>)</a:t>
            </a:r>
            <a:r>
              <a:rPr lang="zh-CN" altLang="en-US" dirty="0"/>
              <a:t>下取整加一</a:t>
            </a:r>
            <a:endParaRPr lang="en-US" altLang="zh-CN" dirty="0"/>
          </a:p>
          <a:p>
            <a:r>
              <a:rPr lang="zh-CN" altLang="en-US" dirty="0"/>
              <a:t>那还能用分数个</a:t>
            </a:r>
            <a:r>
              <a:rPr lang="en-US" altLang="zh-CN" dirty="0"/>
              <a:t>bit</a:t>
            </a:r>
            <a:r>
              <a:rPr lang="zh-CN" altLang="en-US" dirty="0"/>
              <a:t>编码不成</a:t>
            </a:r>
            <a:r>
              <a:rPr lang="en-US" altLang="zh-CN" dirty="0"/>
              <a:t>?</a:t>
            </a:r>
            <a:endParaRPr lang="zh-CN" altLang="en-US" dirty="0"/>
          </a:p>
        </p:txBody>
      </p:sp>
      <p:pic>
        <p:nvPicPr>
          <p:cNvPr id="5" name="图片 4">
            <a:extLst>
              <a:ext uri="{FF2B5EF4-FFF2-40B4-BE49-F238E27FC236}">
                <a16:creationId xmlns:a16="http://schemas.microsoft.com/office/drawing/2014/main" id="{58F72104-BBBA-4287-BACD-D4AAFC55C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0329368" y="4557932"/>
            <a:ext cx="1862632" cy="2300068"/>
          </a:xfrm>
          <a:prstGeom prst="rect">
            <a:avLst/>
          </a:prstGeom>
        </p:spPr>
      </p:pic>
    </p:spTree>
    <p:extLst>
      <p:ext uri="{BB962C8B-B14F-4D97-AF65-F5344CB8AC3E}">
        <p14:creationId xmlns:p14="http://schemas.microsoft.com/office/powerpoint/2010/main" val="189099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1B8020-2764-426F-A340-37084444DA23}"/>
              </a:ext>
            </a:extLst>
          </p:cNvPr>
          <p:cNvSpPr>
            <a:spLocks noGrp="1"/>
          </p:cNvSpPr>
          <p:nvPr>
            <p:ph type="title"/>
          </p:nvPr>
        </p:nvSpPr>
        <p:spPr/>
        <p:txBody>
          <a:bodyPr/>
          <a:lstStyle/>
          <a:p>
            <a:r>
              <a:rPr lang="zh-CN" altLang="en-US" dirty="0"/>
              <a:t>算术编码</a:t>
            </a:r>
          </a:p>
        </p:txBody>
      </p:sp>
      <p:sp>
        <p:nvSpPr>
          <p:cNvPr id="3" name="内容占位符 2">
            <a:extLst>
              <a:ext uri="{FF2B5EF4-FFF2-40B4-BE49-F238E27FC236}">
                <a16:creationId xmlns:a16="http://schemas.microsoft.com/office/drawing/2014/main" id="{C9D2CAB5-6F6D-4997-A3E6-A3DCF231E278}"/>
              </a:ext>
            </a:extLst>
          </p:cNvPr>
          <p:cNvSpPr>
            <a:spLocks noGrp="1"/>
          </p:cNvSpPr>
          <p:nvPr>
            <p:ph idx="1"/>
          </p:nvPr>
        </p:nvSpPr>
        <p:spPr>
          <a:xfrm>
            <a:off x="838200" y="1825625"/>
            <a:ext cx="10515600" cy="4351338"/>
          </a:xfrm>
        </p:spPr>
        <p:txBody>
          <a:bodyPr/>
          <a:lstStyle/>
          <a:p>
            <a:r>
              <a:rPr lang="en-US" altLang="zh-CN" dirty="0"/>
              <a:t>Dei!</a:t>
            </a:r>
          </a:p>
          <a:p>
            <a:r>
              <a:rPr lang="zh-CN" altLang="en-US" dirty="0"/>
              <a:t>思想</a:t>
            </a:r>
            <a:r>
              <a:rPr lang="en-US" altLang="zh-CN" dirty="0"/>
              <a:t>: </a:t>
            </a:r>
            <a:r>
              <a:rPr lang="zh-CN" altLang="en-US" dirty="0"/>
              <a:t>用</a:t>
            </a:r>
            <a:r>
              <a:rPr lang="en-US" altLang="zh-CN" dirty="0"/>
              <a:t>[0, 1)</a:t>
            </a:r>
            <a:r>
              <a:rPr lang="zh-CN" altLang="en-US" dirty="0"/>
              <a:t>之间的一个小数来表示任何文本</a:t>
            </a:r>
            <a:r>
              <a:rPr lang="en-US" altLang="zh-CN" dirty="0"/>
              <a:t>.</a:t>
            </a:r>
          </a:p>
          <a:p>
            <a:pPr lvl="1"/>
            <a:r>
              <a:rPr lang="zh-CN" altLang="en-US" dirty="0"/>
              <a:t>只要你告诉我每个符号的出现概率即可</a:t>
            </a:r>
            <a:endParaRPr lang="en-US" altLang="zh-CN" dirty="0"/>
          </a:p>
          <a:p>
            <a:r>
              <a:rPr lang="zh-CN" altLang="en-US" dirty="0"/>
              <a:t>听上去很玄学</a:t>
            </a:r>
            <a:r>
              <a:rPr lang="en-US" altLang="zh-CN" dirty="0"/>
              <a:t>, </a:t>
            </a:r>
            <a:r>
              <a:rPr lang="zh-CN" altLang="en-US" dirty="0"/>
              <a:t>其实是个很简单的过程</a:t>
            </a:r>
            <a:r>
              <a:rPr lang="en-US" altLang="zh-CN" dirty="0"/>
              <a:t>.</a:t>
            </a:r>
          </a:p>
          <a:p>
            <a:endParaRPr lang="en-US" altLang="zh-CN" dirty="0"/>
          </a:p>
          <a:p>
            <a:endParaRPr lang="en-US" altLang="zh-CN" dirty="0"/>
          </a:p>
          <a:p>
            <a:endParaRPr lang="en-US" altLang="zh-CN" dirty="0"/>
          </a:p>
        </p:txBody>
      </p:sp>
      <p:pic>
        <p:nvPicPr>
          <p:cNvPr id="5" name="图片 4">
            <a:extLst>
              <a:ext uri="{FF2B5EF4-FFF2-40B4-BE49-F238E27FC236}">
                <a16:creationId xmlns:a16="http://schemas.microsoft.com/office/drawing/2014/main" id="{1A2DACD3-BC66-4885-B0BD-F3DD375EEE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7690" y="4353950"/>
            <a:ext cx="1714310" cy="2504049"/>
          </a:xfrm>
          <a:prstGeom prst="rect">
            <a:avLst/>
          </a:prstGeom>
        </p:spPr>
      </p:pic>
    </p:spTree>
    <p:extLst>
      <p:ext uri="{BB962C8B-B14F-4D97-AF65-F5344CB8AC3E}">
        <p14:creationId xmlns:p14="http://schemas.microsoft.com/office/powerpoint/2010/main" val="4278480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CF24D6-352F-408E-B7A1-0FA131D1924F}"/>
              </a:ext>
            </a:extLst>
          </p:cNvPr>
          <p:cNvSpPr>
            <a:spLocks noGrp="1"/>
          </p:cNvSpPr>
          <p:nvPr>
            <p:ph type="title"/>
          </p:nvPr>
        </p:nvSpPr>
        <p:spPr/>
        <p:txBody>
          <a:bodyPr/>
          <a:lstStyle/>
          <a:p>
            <a:r>
              <a:rPr lang="zh-CN" altLang="en-US" dirty="0"/>
              <a:t>算术编码</a:t>
            </a:r>
            <a:r>
              <a:rPr lang="en-US" altLang="zh-CN" dirty="0"/>
              <a:t> (cont’d)</a:t>
            </a:r>
            <a:endParaRPr lang="zh-CN" altLang="en-US" dirty="0"/>
          </a:p>
        </p:txBody>
      </p:sp>
      <p:sp>
        <p:nvSpPr>
          <p:cNvPr id="3" name="内容占位符 2">
            <a:extLst>
              <a:ext uri="{FF2B5EF4-FFF2-40B4-BE49-F238E27FC236}">
                <a16:creationId xmlns:a16="http://schemas.microsoft.com/office/drawing/2014/main" id="{F2E07A17-C238-4D4F-810C-EFE8F275265C}"/>
              </a:ext>
            </a:extLst>
          </p:cNvPr>
          <p:cNvSpPr>
            <a:spLocks noGrp="1"/>
          </p:cNvSpPr>
          <p:nvPr>
            <p:ph sz="half" idx="1"/>
          </p:nvPr>
        </p:nvSpPr>
        <p:spPr/>
        <p:txBody>
          <a:bodyPr>
            <a:normAutofit fontScale="92500" lnSpcReduction="10000"/>
          </a:bodyPr>
          <a:lstStyle/>
          <a:p>
            <a:r>
              <a:rPr lang="zh-CN" altLang="en-US" dirty="0">
                <a:effectLst/>
              </a:rPr>
              <a:t>从实数区间</a:t>
            </a:r>
            <a:r>
              <a:rPr lang="en-US" altLang="zh-CN" dirty="0">
                <a:effectLst/>
              </a:rPr>
              <a:t>[0,1)</a:t>
            </a:r>
            <a:r>
              <a:rPr lang="zh-CN" altLang="en-US" dirty="0">
                <a:effectLst/>
              </a:rPr>
              <a:t>开始</a:t>
            </a:r>
            <a:endParaRPr lang="en-US" altLang="zh-CN" dirty="0">
              <a:effectLst/>
            </a:endParaRPr>
          </a:p>
          <a:p>
            <a:r>
              <a:rPr lang="zh-CN" altLang="en-US" dirty="0">
                <a:effectLst/>
              </a:rPr>
              <a:t>按照符号的频度将当前的区间分割成多个子区间</a:t>
            </a:r>
            <a:endParaRPr lang="en-US" altLang="zh-CN" dirty="0">
              <a:effectLst/>
            </a:endParaRPr>
          </a:p>
          <a:p>
            <a:r>
              <a:rPr lang="zh-CN" altLang="en-US" dirty="0">
                <a:effectLst/>
              </a:rPr>
              <a:t>根据当前输入的符号选择对应的子区间</a:t>
            </a:r>
            <a:r>
              <a:rPr lang="en-US" altLang="zh-CN" dirty="0">
                <a:effectLst/>
              </a:rPr>
              <a:t>, </a:t>
            </a:r>
            <a:r>
              <a:rPr lang="zh-CN" altLang="en-US" dirty="0">
                <a:effectLst/>
              </a:rPr>
              <a:t>然后从选择的子区间中继续进行下一轮的分割</a:t>
            </a:r>
            <a:endParaRPr lang="en-US" altLang="zh-CN" dirty="0">
              <a:effectLst/>
            </a:endParaRPr>
          </a:p>
          <a:p>
            <a:r>
              <a:rPr lang="zh-CN" altLang="en-US" dirty="0">
                <a:effectLst/>
              </a:rPr>
              <a:t>不断的进行这个过程</a:t>
            </a:r>
            <a:r>
              <a:rPr lang="en-US" altLang="zh-CN" dirty="0">
                <a:effectLst/>
              </a:rPr>
              <a:t>, </a:t>
            </a:r>
            <a:r>
              <a:rPr lang="zh-CN" altLang="en-US" dirty="0">
                <a:effectLst/>
              </a:rPr>
              <a:t>直到所有符号编码完毕</a:t>
            </a:r>
            <a:endParaRPr lang="en-US" altLang="zh-CN" dirty="0">
              <a:effectLst/>
            </a:endParaRPr>
          </a:p>
          <a:p>
            <a:r>
              <a:rPr lang="zh-CN" altLang="en-US" dirty="0">
                <a:effectLst/>
              </a:rPr>
              <a:t>对于最后选择的一个子区间</a:t>
            </a:r>
            <a:r>
              <a:rPr lang="en-US" altLang="zh-CN" dirty="0">
                <a:effectLst/>
              </a:rPr>
              <a:t>, </a:t>
            </a:r>
            <a:r>
              <a:rPr lang="zh-CN" altLang="en-US" dirty="0">
                <a:effectLst/>
              </a:rPr>
              <a:t>输出属于该区间的一个小数</a:t>
            </a:r>
            <a:endParaRPr lang="en-US" altLang="zh-CN" dirty="0">
              <a:effectLst/>
            </a:endParaRPr>
          </a:p>
          <a:p>
            <a:r>
              <a:rPr lang="zh-CN" altLang="en-US" dirty="0">
                <a:effectLst/>
              </a:rPr>
              <a:t>这个小数就是所有数据的编码</a:t>
            </a:r>
            <a:endParaRPr lang="zh-CN" altLang="en-US" dirty="0"/>
          </a:p>
        </p:txBody>
      </p:sp>
      <p:pic>
        <p:nvPicPr>
          <p:cNvPr id="7" name="图片 6">
            <a:extLst>
              <a:ext uri="{FF2B5EF4-FFF2-40B4-BE49-F238E27FC236}">
                <a16:creationId xmlns:a16="http://schemas.microsoft.com/office/drawing/2014/main" id="{6D5B6335-E2BC-4E1A-A7A1-72CF33C614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0"/>
            <a:ext cx="4572000" cy="6858000"/>
          </a:xfrm>
          <a:prstGeom prst="rect">
            <a:avLst/>
          </a:prstGeom>
        </p:spPr>
      </p:pic>
      <p:pic>
        <p:nvPicPr>
          <p:cNvPr id="9" name="图片 8">
            <a:extLst>
              <a:ext uri="{FF2B5EF4-FFF2-40B4-BE49-F238E27FC236}">
                <a16:creationId xmlns:a16="http://schemas.microsoft.com/office/drawing/2014/main" id="{0CEF2D3C-C0F0-4422-892D-ED1DCCC7A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9790" y="5233182"/>
            <a:ext cx="1352210" cy="1624818"/>
          </a:xfrm>
          <a:prstGeom prst="rect">
            <a:avLst/>
          </a:prstGeom>
        </p:spPr>
      </p:pic>
    </p:spTree>
    <p:extLst>
      <p:ext uri="{BB962C8B-B14F-4D97-AF65-F5344CB8AC3E}">
        <p14:creationId xmlns:p14="http://schemas.microsoft.com/office/powerpoint/2010/main" val="380853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2537</Words>
  <Application>Microsoft Office PowerPoint</Application>
  <PresentationFormat>宽屏</PresentationFormat>
  <Paragraphs>265</Paragraphs>
  <Slides>41</Slides>
  <Notes>0</Notes>
  <HiddenSlides>2</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41</vt:i4>
      </vt:variant>
    </vt:vector>
  </HeadingPairs>
  <TitlesOfParts>
    <vt:vector size="45" baseType="lpstr">
      <vt:lpstr>等线</vt:lpstr>
      <vt:lpstr>等线 Light</vt:lpstr>
      <vt:lpstr>Arial</vt:lpstr>
      <vt:lpstr>Office 主题​​</vt:lpstr>
      <vt:lpstr>“柯尔莫哥洛夫复杂度”😇</vt:lpstr>
      <vt:lpstr>简介</vt:lpstr>
      <vt:lpstr>分享</vt:lpstr>
      <vt:lpstr>编码</vt:lpstr>
      <vt:lpstr>编码 (cont’d)</vt:lpstr>
      <vt:lpstr>编码 (cont’d)</vt:lpstr>
      <vt:lpstr>哈夫曼编码</vt:lpstr>
      <vt:lpstr>算术编码</vt:lpstr>
      <vt:lpstr>算术编码 (cont’d)</vt:lpstr>
      <vt:lpstr>解码</vt:lpstr>
      <vt:lpstr>算术编码的优点</vt:lpstr>
      <vt:lpstr>算术编码的优点</vt:lpstr>
      <vt:lpstr>实现算术编码/解码器</vt:lpstr>
      <vt:lpstr>问题出现了</vt:lpstr>
      <vt:lpstr>问题解决了</vt:lpstr>
      <vt:lpstr>解决方法</vt:lpstr>
      <vt:lpstr>解决方法</vt:lpstr>
      <vt:lpstr>具体实现</vt:lpstr>
      <vt:lpstr>忽略次高位</vt:lpstr>
      <vt:lpstr>听糊了?😂</vt:lpstr>
      <vt:lpstr>你懂的</vt:lpstr>
      <vt:lpstr>算术编码总结</vt:lpstr>
      <vt:lpstr>数据结_</vt:lpstr>
      <vt:lpstr>0阶上文</vt:lpstr>
      <vt:lpstr>1阶上文</vt:lpstr>
      <vt:lpstr>更高阶上文</vt:lpstr>
      <vt:lpstr>逃逸</vt:lpstr>
      <vt:lpstr>一直逃逸, 直到...</vt:lpstr>
      <vt:lpstr>-2阶上文</vt:lpstr>
      <vt:lpstr>上文更新</vt:lpstr>
      <vt:lpstr>逃逸预测</vt:lpstr>
      <vt:lpstr>逃逸排除</vt:lpstr>
      <vt:lpstr>解压过程</vt:lpstr>
      <vt:lpstr>OK</vt:lpstr>
      <vt:lpstr>论如何压缩代码</vt:lpstr>
      <vt:lpstr>数据压缩, 下跪</vt:lpstr>
      <vt:lpstr>benchmark</vt:lpstr>
      <vt:lpstr>Bonus</vt:lpstr>
      <vt:lpstr>Bonus</vt:lpstr>
      <vt:lpstr>伏地膜paq8</vt:lpstr>
      <vt:lpstr>感谢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“柯尔莫哥洛夫复杂度”😇</dc:title>
  <dc:creator>zhifeng hu</dc:creator>
  <cp:lastModifiedBy>zhifeng hu</cp:lastModifiedBy>
  <cp:revision>115</cp:revision>
  <dcterms:created xsi:type="dcterms:W3CDTF">2017-12-26T10:53:56Z</dcterms:created>
  <dcterms:modified xsi:type="dcterms:W3CDTF">2017-12-27T05:48:21Z</dcterms:modified>
</cp:coreProperties>
</file>