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rels" ContentType="application/vnd.openxmlformats-package.relationships+xml"/>
  <Default Extension="gif" ContentType="image/gi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6" r:id="rId3"/>
    <p:sldId id="307" r:id="rId4"/>
    <p:sldId id="278" r:id="rId5"/>
    <p:sldId id="305" r:id="rId6"/>
    <p:sldId id="283" r:id="rId7"/>
    <p:sldId id="284" r:id="rId8"/>
    <p:sldId id="285" r:id="rId9"/>
    <p:sldId id="290" r:id="rId10"/>
    <p:sldId id="291" r:id="rId11"/>
    <p:sldId id="292" r:id="rId12"/>
    <p:sldId id="308" r:id="rId13"/>
    <p:sldId id="309" r:id="rId14"/>
    <p:sldId id="286" r:id="rId15"/>
    <p:sldId id="287" r:id="rId16"/>
    <p:sldId id="293" r:id="rId17"/>
    <p:sldId id="294" r:id="rId18"/>
    <p:sldId id="302" r:id="rId19"/>
    <p:sldId id="303" r:id="rId20"/>
    <p:sldId id="304" r:id="rId21"/>
    <p:sldId id="296" r:id="rId22"/>
    <p:sldId id="297" r:id="rId23"/>
    <p:sldId id="298" r:id="rId24"/>
    <p:sldId id="299" r:id="rId25"/>
    <p:sldId id="295" r:id="rId26"/>
    <p:sldId id="300" r:id="rId27"/>
    <p:sldId id="30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D255"/>
    <a:srgbClr val="E393A2"/>
    <a:srgbClr val="E37251"/>
    <a:srgbClr val="B9E4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43"/>
    <p:restoredTop sz="94667"/>
  </p:normalViewPr>
  <p:slideViewPr>
    <p:cSldViewPr snapToGrid="0" snapToObjects="1">
      <p:cViewPr>
        <p:scale>
          <a:sx n="81" d="100"/>
          <a:sy n="81" d="100"/>
        </p:scale>
        <p:origin x="-2336" y="-18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Bell MT"/>
              </a:defRPr>
            </a:lvl1pPr>
          </a:lstStyle>
          <a:p>
            <a:fld id="{6BFECD78-3C8E-49F2-8FAB-59489D168ABB}" type="datetimeFigureOut">
              <a:rPr lang="en-US" smtClean="0"/>
              <a:pPr/>
              <a:t>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ell M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Bell MT"/>
              </a:defRPr>
            </a:lvl1pPr>
          </a:lstStyle>
          <a:p>
            <a:fld id="{0FB56013-B943-42BA-886F-6F9D4EB85E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Bell M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Bell M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Bell M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Bell M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Bell M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Bell M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3" Type="http://schemas.openxmlformats.org/officeDocument/2006/relationships/image" Target="../media/image13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microsoft.com/office/2007/relationships/hdphoto" Target="../media/hdphoto1.wdp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9E481"/>
                </a:solidFill>
              </a:rPr>
              <a:t>Data Science in the Humanities</a:t>
            </a:r>
            <a:endParaRPr lang="en-US" dirty="0">
              <a:solidFill>
                <a:srgbClr val="B9E48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Week 6: Applying Machine Learning</a:t>
            </a:r>
          </a:p>
          <a:p>
            <a:pPr marL="514350" indent="-514350">
              <a:buAutoNum type="arabicPeriod"/>
            </a:pPr>
            <a:endParaRPr lang="en-US" dirty="0"/>
          </a:p>
          <a:p>
            <a:r>
              <a:rPr lang="en-US" dirty="0" smtClean="0"/>
              <a:t>Feb 21,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884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Predicted probabilities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for individual volumes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Content Placeholder 4" descr="probabilitiesvanilla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528" r="-12528"/>
          <a:stretch>
            <a:fillRect/>
          </a:stretch>
        </p:blipFill>
        <p:spPr>
          <a:xfrm>
            <a:off x="47691" y="1600199"/>
            <a:ext cx="9048618" cy="4976391"/>
          </a:xfrm>
        </p:spPr>
      </p:pic>
      <p:pic>
        <p:nvPicPr>
          <p:cNvPr id="6" name="Picture 5" descr="hathilogo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8654"/>
            <a:ext cx="1480337" cy="77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23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Features that (broadly)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organize the y axis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Content Placeholder 3" descr="table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7" r="-9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9347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resentationmain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51" y="164616"/>
            <a:ext cx="8843332" cy="643151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994694" y="2076044"/>
            <a:ext cx="116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Avenir Next Medium"/>
                <a:cs typeface="Avenir Next Medium"/>
              </a:rPr>
              <a:t>79%</a:t>
            </a:r>
            <a:endParaRPr lang="en-US" dirty="0">
              <a:solidFill>
                <a:srgbClr val="0000FF"/>
              </a:solidFill>
              <a:latin typeface="Avenir Next Medium"/>
              <a:cs typeface="Avenir Next Medium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7601" y="2544408"/>
            <a:ext cx="79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Avenir Next Medium"/>
                <a:cs typeface="Avenir Next Medium"/>
              </a:rPr>
              <a:t>77%</a:t>
            </a:r>
            <a:endParaRPr lang="en-US" dirty="0">
              <a:solidFill>
                <a:srgbClr val="0000FF"/>
              </a:solidFill>
              <a:latin typeface="Avenir Next Medium"/>
              <a:cs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615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lotonequarter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10" y="528823"/>
            <a:ext cx="8700133" cy="580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8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9518"/>
            <a:ext cx="82296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bg1"/>
                </a:solidFill>
              </a:rPr>
              <a:t>supervised model: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learns from labeled examples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3225566"/>
            <a:ext cx="8229600" cy="15379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ndara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sz="4000" dirty="0" smtClean="0">
                <a:solidFill>
                  <a:srgbClr val="000000"/>
                </a:solidFill>
                <a:latin typeface="Bell MT"/>
                <a:cs typeface="Bell MT"/>
              </a:rPr>
              <a:t>unsupervised model: </a:t>
            </a:r>
          </a:p>
          <a:p>
            <a:pPr>
              <a:lnSpc>
                <a:spcPct val="140000"/>
              </a:lnSpc>
            </a:pPr>
            <a:r>
              <a:rPr lang="en-US" sz="4000" dirty="0" smtClean="0">
                <a:solidFill>
                  <a:srgbClr val="000000"/>
                </a:solidFill>
                <a:latin typeface="Bell MT"/>
                <a:cs typeface="Bell MT"/>
              </a:rPr>
              <a:t>finds new patterns in the data</a:t>
            </a:r>
            <a:endParaRPr lang="en-US" sz="4000" dirty="0">
              <a:solidFill>
                <a:srgbClr val="000000"/>
              </a:solidFill>
              <a:latin typeface="Bell MT"/>
              <a:cs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711307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9518"/>
            <a:ext cx="82296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0000"/>
                </a:solidFill>
              </a:rPr>
              <a:t>supervised model: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learns from labeled examples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3225566"/>
            <a:ext cx="8229600" cy="15379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ndara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sz="4000" dirty="0" smtClean="0">
                <a:solidFill>
                  <a:srgbClr val="FF0000"/>
                </a:solidFill>
              </a:rPr>
              <a:t>just the amount of novelty we want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573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— produce a continuous </a:t>
            </a:r>
            <a:r>
              <a:rPr lang="en-US" dirty="0" smtClean="0"/>
              <a:t>variable</a:t>
            </a:r>
          </a:p>
          <a:p>
            <a:r>
              <a:rPr lang="en-US" dirty="0" smtClean="0"/>
              <a:t>Classification — produce a categorical variable</a:t>
            </a:r>
          </a:p>
          <a:p>
            <a:pPr lvl="1"/>
            <a:r>
              <a:rPr lang="en-US" dirty="0" smtClean="0"/>
              <a:t>But most classification algorithms can also be “calibrated” to produce a continuous probability-of-belonging-to class X.</a:t>
            </a:r>
          </a:p>
          <a:p>
            <a:pPr marL="514350" indent="-457200"/>
            <a:r>
              <a:rPr lang="en-US" dirty="0" smtClean="0"/>
              <a:t>Clustering (unsupervised).</a:t>
            </a:r>
          </a:p>
        </p:txBody>
      </p:sp>
    </p:spTree>
    <p:extLst>
      <p:ext uri="{BB962C8B-B14F-4D97-AF65-F5344CB8AC3E}">
        <p14:creationId xmlns:p14="http://schemas.microsoft.com/office/powerpoint/2010/main" val="1527892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6721"/>
          </a:xfrm>
        </p:spPr>
        <p:txBody>
          <a:bodyPr>
            <a:normAutofit/>
          </a:bodyPr>
          <a:lstStyle/>
          <a:p>
            <a:r>
              <a:rPr lang="en-US" dirty="0" smtClean="0"/>
              <a:t>Naïve Bayes</a:t>
            </a:r>
          </a:p>
          <a:p>
            <a:r>
              <a:rPr lang="en-US" dirty="0" smtClean="0"/>
              <a:t>Decision trees</a:t>
            </a:r>
          </a:p>
          <a:p>
            <a:r>
              <a:rPr lang="en-US" dirty="0" smtClean="0"/>
              <a:t>Random forests</a:t>
            </a:r>
          </a:p>
          <a:p>
            <a:r>
              <a:rPr lang="en-US" dirty="0" smtClean="0"/>
              <a:t>k-Nearest Neighbors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Logistic regression </a:t>
            </a:r>
            <a:r>
              <a:rPr lang="en-US" dirty="0" smtClean="0"/>
              <a:t>(a classifier, despite the name)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Support Vector Machines</a:t>
            </a:r>
          </a:p>
          <a:p>
            <a:r>
              <a:rPr lang="en-US" dirty="0" smtClean="0"/>
              <a:t>Neural nets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5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decision boundaries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672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Naïve Bayes</a:t>
            </a:r>
          </a:p>
          <a:p>
            <a:r>
              <a:rPr lang="en-US" dirty="0" smtClean="0"/>
              <a:t>Decision trees</a:t>
            </a:r>
          </a:p>
          <a:p>
            <a:r>
              <a:rPr lang="en-US" dirty="0" smtClean="0"/>
              <a:t>Random forests</a:t>
            </a:r>
          </a:p>
          <a:p>
            <a:r>
              <a:rPr lang="en-US" dirty="0" smtClean="0"/>
              <a:t>k-Nearest Neighbors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Logistic regression </a:t>
            </a:r>
            <a:r>
              <a:rPr lang="en-US" dirty="0" smtClean="0"/>
              <a:t>(a classifier, despite the name)</a:t>
            </a:r>
          </a:p>
          <a:p>
            <a:r>
              <a:rPr lang="en-US" dirty="0" smtClean="0">
                <a:solidFill>
                  <a:srgbClr val="E393A2"/>
                </a:solidFill>
              </a:rPr>
              <a:t>Support Vector Machines</a:t>
            </a:r>
          </a:p>
          <a:p>
            <a:r>
              <a:rPr lang="en-US" dirty="0" smtClean="0"/>
              <a:t>Neural nets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440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Bias-variance tradeoffs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852" b="14428"/>
          <a:stretch/>
        </p:blipFill>
        <p:spPr>
          <a:xfrm>
            <a:off x="457200" y="1751468"/>
            <a:ext cx="8229600" cy="4056415"/>
          </a:xfrm>
        </p:spPr>
      </p:pic>
      <p:sp>
        <p:nvSpPr>
          <p:cNvPr id="9" name="TextBox 8"/>
          <p:cNvSpPr txBox="1"/>
          <p:nvPr/>
        </p:nvSpPr>
        <p:spPr>
          <a:xfrm>
            <a:off x="457200" y="6193564"/>
            <a:ext cx="347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Picture: Johannes </a:t>
            </a:r>
            <a:r>
              <a:rPr lang="en-US" dirty="0" err="1" smtClean="0"/>
              <a:t>Vermoral</a:t>
            </a:r>
            <a:r>
              <a:rPr lang="en-US" dirty="0" smtClean="0"/>
              <a:t>, 2009.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0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8475"/>
            <a:ext cx="8229600" cy="17637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Inferential stats, but not ML:</a:t>
            </a:r>
            <a:br>
              <a:rPr lang="en-US" dirty="0" smtClean="0"/>
            </a:br>
            <a:r>
              <a:rPr lang="en-US" dirty="0" smtClean="0"/>
              <a:t>ordinary least squares</a:t>
            </a:r>
            <a:br>
              <a:rPr lang="en-US" dirty="0" smtClean="0"/>
            </a:br>
            <a:r>
              <a:rPr lang="en-US" dirty="0" smtClean="0"/>
              <a:t>linear regression</a:t>
            </a:r>
            <a:endParaRPr lang="en-US" dirty="0"/>
          </a:p>
        </p:txBody>
      </p:sp>
      <p:pic>
        <p:nvPicPr>
          <p:cNvPr id="3" name="Content Placeholder 3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71975"/>
            <a:ext cx="822960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175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Bias-variance tradeoffs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12277" r="-122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2496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evaluate a model?</a:t>
            </a:r>
            <a:endParaRPr lang="en-US" dirty="0"/>
          </a:p>
        </p:txBody>
      </p:sp>
      <p:pic>
        <p:nvPicPr>
          <p:cNvPr id="4" name="Content Placeholder 3" descr="confusion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39" b="-3939"/>
          <a:stretch>
            <a:fillRect/>
          </a:stretch>
        </p:blipFill>
        <p:spPr>
          <a:xfrm>
            <a:off x="457200" y="1417638"/>
            <a:ext cx="8229600" cy="4525963"/>
          </a:xfrm>
        </p:spPr>
      </p:pic>
      <p:sp>
        <p:nvSpPr>
          <p:cNvPr id="5" name="TextBox 4"/>
          <p:cNvSpPr txBox="1"/>
          <p:nvPr/>
        </p:nvSpPr>
        <p:spPr>
          <a:xfrm>
            <a:off x="457200" y="6193564"/>
            <a:ext cx="347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Picture: Kevin Markham, 2014.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146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31494"/>
            <a:ext cx="8229600" cy="736956"/>
          </a:xfrm>
        </p:spPr>
        <p:txBody>
          <a:bodyPr>
            <a:normAutofit fontScale="90000"/>
          </a:bodyPr>
          <a:lstStyle/>
          <a:p>
            <a:r>
              <a:rPr lang="en-US" dirty="0"/>
              <a:t>a</a:t>
            </a:r>
            <a:r>
              <a:rPr lang="en-US" dirty="0" smtClean="0"/>
              <a:t>ccuracy = (TP + TN) / total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confusion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39" b="-3939"/>
          <a:stretch>
            <a:fillRect/>
          </a:stretch>
        </p:blipFill>
        <p:spPr>
          <a:xfrm>
            <a:off x="1014443" y="304364"/>
            <a:ext cx="7115114" cy="3913039"/>
          </a:xfrm>
        </p:spPr>
      </p:pic>
      <p:sp>
        <p:nvSpPr>
          <p:cNvPr id="3" name="TextBox 2"/>
          <p:cNvSpPr txBox="1"/>
          <p:nvPr/>
        </p:nvSpPr>
        <p:spPr>
          <a:xfrm>
            <a:off x="457200" y="526845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ell MT"/>
                <a:cs typeface="Bell MT"/>
              </a:rPr>
              <a:t>Here it’s good, ~91%. But notice, we could get almost 64% just by always guessing “yes.”</a:t>
            </a:r>
            <a:endParaRPr lang="en-US" sz="2400" dirty="0">
              <a:latin typeface="Bell MT"/>
              <a:cs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1325588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31494"/>
            <a:ext cx="8229600" cy="7369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precision = TP / (TP + TN)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confusion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39" b="-3939"/>
          <a:stretch>
            <a:fillRect/>
          </a:stretch>
        </p:blipFill>
        <p:spPr>
          <a:xfrm>
            <a:off x="1014443" y="304364"/>
            <a:ext cx="7115114" cy="3913039"/>
          </a:xfrm>
        </p:spPr>
      </p:pic>
      <p:sp>
        <p:nvSpPr>
          <p:cNvPr id="3" name="TextBox 2"/>
          <p:cNvSpPr txBox="1"/>
          <p:nvPr/>
        </p:nvSpPr>
        <p:spPr>
          <a:xfrm>
            <a:off x="457200" y="526845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ell MT"/>
                <a:cs typeface="Bell MT"/>
              </a:rPr>
              <a:t>100 / 110 = 0.91</a:t>
            </a:r>
            <a:endParaRPr lang="en-US" sz="2400" dirty="0">
              <a:latin typeface="Bell MT"/>
              <a:cs typeface="Bell MT"/>
            </a:endParaRPr>
          </a:p>
        </p:txBody>
      </p:sp>
      <p:sp>
        <p:nvSpPr>
          <p:cNvPr id="5" name="Frame 4"/>
          <p:cNvSpPr/>
          <p:nvPr/>
        </p:nvSpPr>
        <p:spPr>
          <a:xfrm>
            <a:off x="4558341" y="2065945"/>
            <a:ext cx="1650016" cy="1885391"/>
          </a:xfrm>
          <a:prstGeom prst="frame">
            <a:avLst/>
          </a:prstGeom>
          <a:solidFill>
            <a:srgbClr val="FF0000">
              <a:alpha val="62000"/>
            </a:srgb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82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31494"/>
            <a:ext cx="8229600" cy="7369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recall = TP / (TP + FN)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confusion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39" b="-3939"/>
          <a:stretch>
            <a:fillRect/>
          </a:stretch>
        </p:blipFill>
        <p:spPr>
          <a:xfrm>
            <a:off x="1014443" y="304364"/>
            <a:ext cx="7115114" cy="3913039"/>
          </a:xfrm>
        </p:spPr>
      </p:pic>
      <p:sp>
        <p:nvSpPr>
          <p:cNvPr id="3" name="TextBox 2"/>
          <p:cNvSpPr txBox="1"/>
          <p:nvPr/>
        </p:nvSpPr>
        <p:spPr>
          <a:xfrm>
            <a:off x="457200" y="526845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ell MT"/>
                <a:cs typeface="Bell MT"/>
              </a:rPr>
              <a:t>100 / 105 = 0.952</a:t>
            </a:r>
            <a:endParaRPr lang="en-US" sz="2400" dirty="0">
              <a:latin typeface="Bell MT"/>
              <a:cs typeface="Bell MT"/>
            </a:endParaRPr>
          </a:p>
        </p:txBody>
      </p:sp>
      <p:sp>
        <p:nvSpPr>
          <p:cNvPr id="5" name="Frame 4"/>
          <p:cNvSpPr/>
          <p:nvPr/>
        </p:nvSpPr>
        <p:spPr>
          <a:xfrm>
            <a:off x="4558341" y="2065945"/>
            <a:ext cx="2841518" cy="1070037"/>
          </a:xfrm>
          <a:prstGeom prst="frame">
            <a:avLst/>
          </a:prstGeom>
          <a:solidFill>
            <a:srgbClr val="FF0000">
              <a:alpha val="62000"/>
            </a:srgb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28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650" y="0"/>
            <a:ext cx="37719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0843" y="470397"/>
            <a:ext cx="2445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“Precision and recall,”</a:t>
            </a:r>
          </a:p>
          <a:p>
            <a:r>
              <a:rPr lang="en-US" dirty="0" smtClean="0"/>
              <a:t>Wikipedia.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756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F-measure</a:t>
            </a:r>
            <a:endParaRPr lang="en-US" dirty="0"/>
          </a:p>
        </p:txBody>
      </p:sp>
      <p:pic>
        <p:nvPicPr>
          <p:cNvPr id="5" name="Content Placeholder 4" descr="f1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8783" b="-787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37288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under the ROC curve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699" y="1512931"/>
            <a:ext cx="4556234" cy="4556234"/>
          </a:xfrm>
        </p:spPr>
      </p:pic>
      <p:sp>
        <p:nvSpPr>
          <p:cNvPr id="3" name="Rectangle 2"/>
          <p:cNvSpPr/>
          <p:nvPr/>
        </p:nvSpPr>
        <p:spPr>
          <a:xfrm>
            <a:off x="457199" y="6223684"/>
            <a:ext cx="7804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good tutorial: http</a:t>
            </a:r>
            <a:r>
              <a:rPr lang="en-US" dirty="0"/>
              <a:t>://</a:t>
            </a:r>
            <a:r>
              <a:rPr lang="en-US" dirty="0" err="1"/>
              <a:t>www.dataschool.io</a:t>
            </a:r>
            <a:r>
              <a:rPr lang="en-US" dirty="0"/>
              <a:t>/roc-curves-and-</a:t>
            </a:r>
            <a:r>
              <a:rPr lang="en-US" dirty="0" err="1"/>
              <a:t>auc</a:t>
            </a:r>
            <a:r>
              <a:rPr lang="en-US" dirty="0"/>
              <a:t>-explained/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00737" y="1771830"/>
            <a:ext cx="3041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True positive rate:</a:t>
            </a:r>
          </a:p>
          <a:p>
            <a:r>
              <a:rPr lang="en-US" dirty="0"/>
              <a:t>t</a:t>
            </a:r>
            <a:r>
              <a:rPr lang="en-US" dirty="0" smtClean="0"/>
              <a:t>rue positives / all positives</a:t>
            </a:r>
          </a:p>
          <a:p>
            <a:endParaRPr lang="en-US" dirty="0"/>
          </a:p>
          <a:p>
            <a:r>
              <a:rPr lang="en-US" u="sng" dirty="0" smtClean="0"/>
              <a:t>False positive rate:</a:t>
            </a:r>
          </a:p>
          <a:p>
            <a:r>
              <a:rPr lang="en-US" dirty="0" smtClean="0"/>
              <a:t>false positives / all negatives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97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Problem: as the model gets more sophisticated, it </a:t>
            </a:r>
            <a:r>
              <a:rPr lang="en-US" dirty="0" err="1" smtClean="0"/>
              <a:t>overfits</a:t>
            </a:r>
            <a:r>
              <a:rPr lang="en-US" dirty="0" smtClean="0"/>
              <a:t> the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1736" r="-11736"/>
          <a:stretch>
            <a:fillRect/>
          </a:stretch>
        </p:blipFill>
        <p:spPr>
          <a:xfrm>
            <a:off x="457200" y="1788358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576696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28"/>
            <a:ext cx="8229600" cy="117595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So why isn’t this just statistics?</a:t>
            </a:r>
            <a:endParaRPr lang="en-US" sz="27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107" y="1536851"/>
            <a:ext cx="5702300" cy="21971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407" y="3964215"/>
            <a:ext cx="5715000" cy="2705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0457" y="1676400"/>
            <a:ext cx="20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Bell MT" charset="0"/>
                <a:ea typeface="Bell MT" charset="0"/>
                <a:cs typeface="Bell MT" charset="0"/>
              </a:rPr>
              <a:t>Leo 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  <a:latin typeface="Bell MT" charset="0"/>
                <a:ea typeface="Bell MT" charset="0"/>
                <a:cs typeface="Bell MT" charset="0"/>
              </a:rPr>
              <a:t>Breiman’s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Bell MT" charset="0"/>
                <a:ea typeface="Bell MT" charset="0"/>
                <a:cs typeface="Bell MT" charset="0"/>
              </a:rPr>
              <a:t> “data modeling culture”</a:t>
            </a:r>
            <a:endParaRPr lang="en-US" sz="2400" dirty="0">
              <a:solidFill>
                <a:schemeClr val="accent3">
                  <a:lumMod val="75000"/>
                </a:schemeClr>
              </a:solidFill>
              <a:latin typeface="Bell MT" charset="0"/>
              <a:ea typeface="Bell MT" charset="0"/>
              <a:cs typeface="Bell MT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457" y="4256163"/>
            <a:ext cx="20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Bell MT" charset="0"/>
                <a:ea typeface="Bell MT" charset="0"/>
                <a:cs typeface="Bell MT" charset="0"/>
              </a:rPr>
              <a:t>Leo 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  <a:latin typeface="Bell MT" charset="0"/>
                <a:ea typeface="Bell MT" charset="0"/>
                <a:cs typeface="Bell MT" charset="0"/>
              </a:rPr>
              <a:t>Breiman’s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Bell MT" charset="0"/>
                <a:ea typeface="Bell MT" charset="0"/>
                <a:cs typeface="Bell MT" charset="0"/>
              </a:rPr>
              <a:t> “algorithmic modeling culture”</a:t>
            </a:r>
            <a:endParaRPr lang="en-US" sz="2400" dirty="0">
              <a:solidFill>
                <a:schemeClr val="accent3">
                  <a:lumMod val="75000"/>
                </a:schemeClr>
              </a:solidFill>
              <a:latin typeface="Bell MT" charset="0"/>
              <a:ea typeface="Bell MT" charset="0"/>
              <a:cs typeface="Bell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802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7107" y="2885103"/>
            <a:ext cx="2680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Bell MT"/>
                <a:cs typeface="Bell MT"/>
              </a:rPr>
              <a:t>Lots of variables</a:t>
            </a:r>
            <a:endParaRPr lang="en-US" sz="3200" dirty="0">
              <a:latin typeface="Bell MT"/>
              <a:cs typeface="Bell M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49087" y="5204362"/>
            <a:ext cx="2680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Bell MT"/>
                <a:cs typeface="Bell MT"/>
              </a:rPr>
              <a:t>Test</a:t>
            </a:r>
          </a:p>
          <a:p>
            <a:pPr algn="ctr"/>
            <a:r>
              <a:rPr lang="en-US" sz="3200" dirty="0" smtClean="0">
                <a:latin typeface="Bell MT"/>
                <a:cs typeface="Bell MT"/>
              </a:rPr>
              <a:t>out-of-sample</a:t>
            </a:r>
            <a:endParaRPr lang="en-US" sz="3200" dirty="0">
              <a:latin typeface="Bell MT"/>
              <a:cs typeface="Bell M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98527" y="663626"/>
            <a:ext cx="2680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Bell MT"/>
                <a:cs typeface="Bell MT"/>
              </a:rPr>
              <a:t>Deliberate fuzziness</a:t>
            </a:r>
            <a:endParaRPr lang="en-US" sz="3200" dirty="0">
              <a:latin typeface="Bell MT"/>
              <a:cs typeface="Bell M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8176" y="2761993"/>
            <a:ext cx="26808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Bell MT"/>
                <a:cs typeface="Bell MT"/>
              </a:rPr>
              <a:t>Predict,</a:t>
            </a:r>
          </a:p>
          <a:p>
            <a:pPr algn="ctr"/>
            <a:r>
              <a:rPr lang="en-US" sz="3200" dirty="0" smtClean="0">
                <a:latin typeface="Bell MT"/>
                <a:cs typeface="Bell MT"/>
              </a:rPr>
              <a:t> rather than explain</a:t>
            </a:r>
            <a:endParaRPr lang="en-US" sz="3200" dirty="0">
              <a:latin typeface="Bell MT"/>
              <a:cs typeface="Bell MT"/>
            </a:endParaRPr>
          </a:p>
        </p:txBody>
      </p:sp>
      <p:sp>
        <p:nvSpPr>
          <p:cNvPr id="9" name="Left Arrow 8"/>
          <p:cNvSpPr/>
          <p:nvPr/>
        </p:nvSpPr>
        <p:spPr>
          <a:xfrm rot="8205655">
            <a:off x="1673568" y="1655501"/>
            <a:ext cx="1450400" cy="442840"/>
          </a:xfrm>
          <a:prstGeom prst="leftArrow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80000">
                <a:srgbClr val="B9E481"/>
              </a:gs>
              <a:gs pos="100000">
                <a:srgbClr val="AAD255"/>
              </a:gs>
            </a:gsLst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Left Arrow 9"/>
          <p:cNvSpPr/>
          <p:nvPr/>
        </p:nvSpPr>
        <p:spPr>
          <a:xfrm rot="13044278">
            <a:off x="6386126" y="1297023"/>
            <a:ext cx="1461884" cy="442840"/>
          </a:xfrm>
          <a:prstGeom prst="leftArrow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80000">
                <a:srgbClr val="B9E481"/>
              </a:gs>
              <a:gs pos="100000">
                <a:srgbClr val="AAD255"/>
              </a:gs>
            </a:gsLst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Left Arrow 10"/>
          <p:cNvSpPr/>
          <p:nvPr/>
        </p:nvSpPr>
        <p:spPr>
          <a:xfrm rot="18805418">
            <a:off x="6334248" y="5126523"/>
            <a:ext cx="1461884" cy="442840"/>
          </a:xfrm>
          <a:prstGeom prst="leftArrow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80000">
                <a:srgbClr val="B9E481"/>
              </a:gs>
              <a:gs pos="100000">
                <a:srgbClr val="AAD255"/>
              </a:gs>
            </a:gsLst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07988" y="2761993"/>
            <a:ext cx="268088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B9E481"/>
                </a:solidFill>
                <a:latin typeface="Eurostile"/>
                <a:cs typeface="Eurostile"/>
              </a:rPr>
              <a:t>The logic</a:t>
            </a:r>
            <a:br>
              <a:rPr lang="en-US" sz="2400" dirty="0" smtClean="0">
                <a:solidFill>
                  <a:srgbClr val="B9E481"/>
                </a:solidFill>
                <a:latin typeface="Eurostile"/>
                <a:cs typeface="Eurostile"/>
              </a:rPr>
            </a:br>
            <a:r>
              <a:rPr lang="en-US" sz="2400" dirty="0" smtClean="0">
                <a:solidFill>
                  <a:srgbClr val="B9E481"/>
                </a:solidFill>
                <a:latin typeface="Eurostile"/>
                <a:cs typeface="Eurostile"/>
              </a:rPr>
              <a:t>of</a:t>
            </a:r>
            <a:r>
              <a:rPr lang="en-US" sz="2400" dirty="0">
                <a:solidFill>
                  <a:srgbClr val="B9E481"/>
                </a:solidFill>
                <a:latin typeface="Eurostile"/>
                <a:cs typeface="Eurostile"/>
              </a:rPr>
              <a:t> </a:t>
            </a:r>
            <a:r>
              <a:rPr lang="en-US" sz="2400" dirty="0" smtClean="0">
                <a:solidFill>
                  <a:srgbClr val="B9E481"/>
                </a:solidFill>
                <a:latin typeface="Eurostile"/>
                <a:cs typeface="Eurostile"/>
              </a:rPr>
              <a:t>machine</a:t>
            </a:r>
          </a:p>
          <a:p>
            <a:pPr algn="ctr"/>
            <a:r>
              <a:rPr lang="en-US" sz="2400" dirty="0" smtClean="0">
                <a:solidFill>
                  <a:srgbClr val="B9E481"/>
                </a:solidFill>
                <a:latin typeface="Eurostile"/>
                <a:cs typeface="Eurostile"/>
              </a:rPr>
              <a:t>learning</a:t>
            </a:r>
            <a:endParaRPr lang="en-US" sz="2400" dirty="0">
              <a:solidFill>
                <a:srgbClr val="B9E481"/>
              </a:solidFill>
              <a:latin typeface="Eurostile"/>
              <a:cs typeface="Eurostile"/>
            </a:endParaRPr>
          </a:p>
        </p:txBody>
      </p:sp>
      <p:sp>
        <p:nvSpPr>
          <p:cNvPr id="14" name="Left Arrow 13"/>
          <p:cNvSpPr/>
          <p:nvPr/>
        </p:nvSpPr>
        <p:spPr>
          <a:xfrm rot="2634509">
            <a:off x="1458961" y="4730124"/>
            <a:ext cx="1461884" cy="442840"/>
          </a:xfrm>
          <a:prstGeom prst="leftArrow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80000">
                <a:srgbClr val="B9E481"/>
              </a:gs>
              <a:gs pos="100000">
                <a:srgbClr val="AAD255"/>
              </a:gs>
            </a:gsLst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41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0" grpId="0" animBg="1"/>
      <p:bldP spid="11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odyparts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528" r="-12528"/>
          <a:stretch>
            <a:fillRect/>
          </a:stretch>
        </p:blipFill>
        <p:spPr>
          <a:xfrm>
            <a:off x="457201" y="1654737"/>
            <a:ext cx="8229600" cy="45259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7824894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References to the body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91764" y="3116387"/>
            <a:ext cx="80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"/>
                <a:cs typeface="Arial"/>
              </a:rPr>
              <a:t>fiction</a:t>
            </a:r>
            <a:endParaRPr lang="en-US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5549" y="5276803"/>
            <a:ext cx="119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biography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523993" y="3794202"/>
            <a:ext cx="0" cy="927125"/>
          </a:xfrm>
          <a:prstGeom prst="straightConnector1">
            <a:avLst/>
          </a:prstGeom>
          <a:ln w="41275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14841" y="4214914"/>
            <a:ext cx="2671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Candara"/>
              </a:rPr>
              <a:t>Genre, treated as a known distinction</a:t>
            </a:r>
            <a:endParaRPr lang="en-US" sz="2200" dirty="0">
              <a:solidFill>
                <a:srgbClr val="FF0000"/>
              </a:solidFill>
              <a:latin typeface="Candara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89045" y="2539830"/>
            <a:ext cx="478599" cy="386495"/>
          </a:xfrm>
          <a:prstGeom prst="straightConnector1">
            <a:avLst/>
          </a:prstGeom>
          <a:ln w="47625">
            <a:solidFill>
              <a:srgbClr val="FF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1" y="1193072"/>
            <a:ext cx="20616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The unknown we’re inquiring about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219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The relation of fiction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to biography isn’t really known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975" y="1983219"/>
            <a:ext cx="1602564" cy="24781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792" y="2282069"/>
            <a:ext cx="1479171" cy="22756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018667"/>
            <a:ext cx="1835544" cy="27175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2041" t="32029" r="10465" b="34435"/>
          <a:stretch/>
        </p:blipFill>
        <p:spPr>
          <a:xfrm>
            <a:off x="564520" y="5149830"/>
            <a:ext cx="7814341" cy="13478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9003" y="1918080"/>
            <a:ext cx="2049385" cy="311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18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ultidocument 3"/>
          <p:cNvSpPr/>
          <p:nvPr/>
        </p:nvSpPr>
        <p:spPr>
          <a:xfrm>
            <a:off x="552230" y="3918756"/>
            <a:ext cx="2540256" cy="2159914"/>
          </a:xfrm>
          <a:prstGeom prst="flowChartMulti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2979" y="4556257"/>
            <a:ext cx="19209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1850s</a:t>
            </a:r>
          </a:p>
          <a:p>
            <a:r>
              <a:rPr lang="en-US" sz="2800" dirty="0" smtClean="0"/>
              <a:t>biographies</a:t>
            </a:r>
            <a:endParaRPr lang="en-US" sz="2800" dirty="0"/>
          </a:p>
        </p:txBody>
      </p:sp>
      <p:sp>
        <p:nvSpPr>
          <p:cNvPr id="7" name="Multidocument 6"/>
          <p:cNvSpPr/>
          <p:nvPr/>
        </p:nvSpPr>
        <p:spPr>
          <a:xfrm>
            <a:off x="552230" y="760498"/>
            <a:ext cx="2540255" cy="2159914"/>
          </a:xfrm>
          <a:prstGeom prst="flowChartMultidocumen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Decision 5"/>
          <p:cNvSpPr/>
          <p:nvPr/>
        </p:nvSpPr>
        <p:spPr>
          <a:xfrm>
            <a:off x="3368599" y="1840455"/>
            <a:ext cx="2816371" cy="2852707"/>
          </a:xfrm>
          <a:prstGeom prst="flowChartDecision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36777" y="1344996"/>
            <a:ext cx="14173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1850s</a:t>
            </a:r>
          </a:p>
          <a:p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novels</a:t>
            </a:r>
            <a:endParaRPr lang="en-US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04906" y="2509597"/>
            <a:ext cx="17303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Computer learns to distinguish them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3" name="Multidocument 12"/>
          <p:cNvSpPr/>
          <p:nvPr/>
        </p:nvSpPr>
        <p:spPr>
          <a:xfrm>
            <a:off x="6700384" y="1974396"/>
            <a:ext cx="2282549" cy="2762152"/>
          </a:xfrm>
          <a:prstGeom prst="flowChartMultidocumen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84461" y="2435977"/>
            <a:ext cx="17487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Then is tested on unlabeled 1850s texts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930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3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bixplot.jpe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31" r="-1644"/>
          <a:stretch/>
        </p:blipFill>
        <p:spPr>
          <a:xfrm>
            <a:off x="575087" y="1600200"/>
            <a:ext cx="7685098" cy="502544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How accurately can a predictive model distinguish fiction from biography?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5789" y="4194709"/>
            <a:ext cx="31944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4A452A"/>
                </a:solidFill>
                <a:latin typeface="Arial"/>
                <a:cs typeface="Arial"/>
              </a:rPr>
              <a:t>Range of accuracies for 15 </a:t>
            </a:r>
            <a:r>
              <a:rPr lang="en-US" sz="1600" dirty="0" err="1" smtClean="0">
                <a:solidFill>
                  <a:srgbClr val="4A452A"/>
                </a:solidFill>
                <a:latin typeface="Arial"/>
                <a:cs typeface="Arial"/>
              </a:rPr>
              <a:t>maxent</a:t>
            </a:r>
            <a:r>
              <a:rPr lang="en-US" sz="1600" dirty="0" smtClean="0">
                <a:solidFill>
                  <a:srgbClr val="4A452A"/>
                </a:solidFill>
                <a:latin typeface="Arial"/>
                <a:cs typeface="Arial"/>
              </a:rPr>
              <a:t> models, each using the 3200 most common words in 75 </a:t>
            </a:r>
            <a:r>
              <a:rPr lang="en-US" sz="1600" dirty="0" err="1" smtClean="0">
                <a:solidFill>
                  <a:srgbClr val="4A452A"/>
                </a:solidFill>
                <a:latin typeface="Arial"/>
                <a:cs typeface="Arial"/>
              </a:rPr>
              <a:t>vols</a:t>
            </a:r>
            <a:r>
              <a:rPr lang="en-US" sz="1600" dirty="0" smtClean="0">
                <a:solidFill>
                  <a:srgbClr val="4A452A"/>
                </a:solidFill>
                <a:latin typeface="Arial"/>
                <a:cs typeface="Arial"/>
              </a:rPr>
              <a:t> fiction and 75 </a:t>
            </a:r>
            <a:r>
              <a:rPr lang="en-US" sz="1600" dirty="0" err="1" smtClean="0">
                <a:solidFill>
                  <a:srgbClr val="4A452A"/>
                </a:solidFill>
                <a:latin typeface="Arial"/>
                <a:cs typeface="Arial"/>
              </a:rPr>
              <a:t>vols</a:t>
            </a:r>
            <a:r>
              <a:rPr lang="en-US" sz="1600" dirty="0" smtClean="0">
                <a:solidFill>
                  <a:srgbClr val="4A452A"/>
                </a:solidFill>
                <a:latin typeface="Arial"/>
                <a:cs typeface="Arial"/>
              </a:rPr>
              <a:t> biography from each period. </a:t>
            </a:r>
            <a:endParaRPr lang="en-US" sz="1600" dirty="0">
              <a:solidFill>
                <a:srgbClr val="4A452A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4651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12576</TotalTime>
  <Words>431</Words>
  <Application>Microsoft Macintosh PowerPoint</Application>
  <PresentationFormat>On-screen Show (4:3)</PresentationFormat>
  <Paragraphs>82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 Black </vt:lpstr>
      <vt:lpstr>Data Science in the Humanities</vt:lpstr>
      <vt:lpstr>Inferential stats, but not ML: ordinary least squares linear regression</vt:lpstr>
      <vt:lpstr>Problem: as the model gets more sophisticated, it overfits the data</vt:lpstr>
      <vt:lpstr>So why isn’t this just statistics?</vt:lpstr>
      <vt:lpstr>PowerPoint Presentation</vt:lpstr>
      <vt:lpstr>References to the body</vt:lpstr>
      <vt:lpstr>The relation of fiction to biography isn’t really known</vt:lpstr>
      <vt:lpstr>PowerPoint Presentation</vt:lpstr>
      <vt:lpstr>How accurately can a predictive model distinguish fiction from biography?</vt:lpstr>
      <vt:lpstr>Predicted probabilities  for individual volumes</vt:lpstr>
      <vt:lpstr>Features that (broadly)  organize the y axis</vt:lpstr>
      <vt:lpstr>PowerPoint Presentation</vt:lpstr>
      <vt:lpstr>PowerPoint Presentation</vt:lpstr>
      <vt:lpstr>supervised model:  learns from labeled examples</vt:lpstr>
      <vt:lpstr>supervised model:  learns from labeled examples</vt:lpstr>
      <vt:lpstr>Tasks</vt:lpstr>
      <vt:lpstr>Classification algorithms</vt:lpstr>
      <vt:lpstr>Linear decision boundaries</vt:lpstr>
      <vt:lpstr>Bias-variance tradeoffs</vt:lpstr>
      <vt:lpstr>Bias-variance tradeoffs</vt:lpstr>
      <vt:lpstr>How to evaluate a model?</vt:lpstr>
      <vt:lpstr>accuracy = (TP + TN) / total </vt:lpstr>
      <vt:lpstr>precision = TP / (TP + TN) </vt:lpstr>
      <vt:lpstr>recall = TP / (TP + FN) </vt:lpstr>
      <vt:lpstr>PowerPoint Presentation</vt:lpstr>
      <vt:lpstr>F-measure</vt:lpstr>
      <vt:lpstr>Area under the ROC curve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in the Humanities</dc:title>
  <dc:creator>tunder</dc:creator>
  <cp:lastModifiedBy>tunder</cp:lastModifiedBy>
  <cp:revision>43</cp:revision>
  <dcterms:created xsi:type="dcterms:W3CDTF">2017-01-17T14:07:30Z</dcterms:created>
  <dcterms:modified xsi:type="dcterms:W3CDTF">2017-02-21T10:23:10Z</dcterms:modified>
</cp:coreProperties>
</file>