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81" r:id="rId6"/>
    <p:sldId id="279" r:id="rId7"/>
    <p:sldId id="280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E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3"/>
    <p:restoredTop sz="94729"/>
  </p:normalViewPr>
  <p:slideViewPr>
    <p:cSldViewPr snapToGrid="0" snapToObjects="1">
      <p:cViewPr>
        <p:scale>
          <a:sx n="81" d="100"/>
          <a:sy n="81" d="100"/>
        </p:scale>
        <p:origin x="-2336" y="-1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fld id="{6BFECD78-3C8E-49F2-8FAB-59489D168ABB}" type="datetimeFigureOut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ll M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ll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ll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ll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ll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ll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Data Science in the Humanities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5: Statistical learning;</a:t>
            </a:r>
            <a:br>
              <a:rPr lang="en-US" dirty="0" smtClean="0"/>
            </a:br>
            <a:r>
              <a:rPr lang="en-US" dirty="0" smtClean="0"/>
              <a:t> naïve Bayes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 smtClean="0"/>
              <a:t>Feb 14,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06" y="377371"/>
            <a:ext cx="8229600" cy="161471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 pragmatic approach to supervised machine learning 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700" dirty="0" smtClean="0">
                <a:solidFill>
                  <a:schemeClr val="accent3">
                    <a:lumMod val="75000"/>
                  </a:schemeClr>
                </a:solidFill>
              </a:rPr>
              <a:t>(image credit: Sebastian </a:t>
            </a:r>
            <a:r>
              <a:rPr lang="en-US" sz="2700" dirty="0" err="1" smtClean="0">
                <a:solidFill>
                  <a:schemeClr val="accent3">
                    <a:lumMod val="75000"/>
                  </a:schemeClr>
                </a:solidFill>
              </a:rPr>
              <a:t>Raschka</a:t>
            </a:r>
            <a:r>
              <a:rPr lang="en-US" sz="270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27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4" y="1992086"/>
            <a:ext cx="8185012" cy="4525963"/>
          </a:xfrm>
        </p:spPr>
      </p:pic>
    </p:spTree>
    <p:extLst>
      <p:ext uri="{BB962C8B-B14F-4D97-AF65-F5344CB8AC3E}">
        <p14:creationId xmlns:p14="http://schemas.microsoft.com/office/powerpoint/2010/main" val="149918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8"/>
            <a:ext cx="8229600" cy="161471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 more principled approach: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“statistical learning”</a:t>
            </a:r>
            <a:endParaRPr lang="en-US" sz="27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1371"/>
            <a:ext cx="8229600" cy="455748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There is some process that relates  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vector, X {</a:t>
            </a:r>
            <a:r>
              <a:rPr lang="en-US" i="1" dirty="0" smtClean="0">
                <a:solidFill>
                  <a:schemeClr val="bg1"/>
                </a:solidFill>
              </a:rPr>
              <a:t>x</a:t>
            </a:r>
            <a:r>
              <a:rPr lang="en-US" i="1" baseline="-25000" dirty="0" smtClean="0">
                <a:solidFill>
                  <a:schemeClr val="bg1"/>
                </a:solidFill>
              </a:rPr>
              <a:t>1</a:t>
            </a:r>
            <a:r>
              <a:rPr lang="en-US" i="1" dirty="0" smtClean="0">
                <a:solidFill>
                  <a:schemeClr val="bg1"/>
                </a:solidFill>
              </a:rPr>
              <a:t>, x</a:t>
            </a:r>
            <a:r>
              <a:rPr lang="en-US" i="1" baseline="-25000" dirty="0" smtClean="0">
                <a:solidFill>
                  <a:schemeClr val="bg1"/>
                </a:solidFill>
              </a:rPr>
              <a:t>2</a:t>
            </a:r>
            <a:r>
              <a:rPr lang="en-US" i="1" dirty="0" smtClean="0">
                <a:solidFill>
                  <a:schemeClr val="bg1"/>
                </a:solidFill>
              </a:rPr>
              <a:t>, x</a:t>
            </a:r>
            <a:r>
              <a:rPr lang="en-US" i="1" baseline="-25000" dirty="0" smtClean="0">
                <a:solidFill>
                  <a:schemeClr val="bg1"/>
                </a:solidFill>
              </a:rPr>
              <a:t>3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To an output, Y, or </a:t>
            </a:r>
            <a:r>
              <a:rPr lang="en-US" i="1" dirty="0" smtClean="0">
                <a:solidFill>
                  <a:schemeClr val="bg1"/>
                </a:solidFill>
              </a:rPr>
              <a:t>y,</a:t>
            </a:r>
            <a:r>
              <a:rPr lang="en-US" dirty="0" smtClean="0">
                <a:solidFill>
                  <a:schemeClr val="bg1"/>
                </a:solidFill>
              </a:rPr>
              <a:t> or 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Our job is to infer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vector of parameters 𝛳 {β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β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β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That describes the relation between X and y / g.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Then we can use that vector on new data to predict </a:t>
            </a:r>
            <a:r>
              <a:rPr lang="en-US" dirty="0" err="1" smtClean="0">
                <a:solidFill>
                  <a:schemeClr val="bg1"/>
                </a:solidFill>
              </a:rPr>
              <a:t>ŷ</a:t>
            </a:r>
            <a:r>
              <a:rPr lang="en-US" dirty="0" smtClean="0">
                <a:solidFill>
                  <a:schemeClr val="bg1"/>
                </a:solidFill>
              </a:rPr>
              <a:t>, or g-hat.</a:t>
            </a:r>
          </a:p>
        </p:txBody>
      </p:sp>
    </p:spTree>
    <p:extLst>
      <p:ext uri="{BB962C8B-B14F-4D97-AF65-F5344CB8AC3E}">
        <p14:creationId xmlns:p14="http://schemas.microsoft.com/office/powerpoint/2010/main" val="76245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8"/>
            <a:ext cx="8229600" cy="117595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So why isn’t this just statistics?</a:t>
            </a:r>
            <a:endParaRPr lang="en-US" sz="27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07" y="1536851"/>
            <a:ext cx="5702300" cy="2197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07" y="3964215"/>
            <a:ext cx="5715000" cy="270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457" y="1676400"/>
            <a:ext cx="20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Bell MT" charset="0"/>
                <a:ea typeface="Bell MT" charset="0"/>
                <a:cs typeface="Bell MT" charset="0"/>
              </a:rPr>
              <a:t>Leo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Bell MT" charset="0"/>
                <a:ea typeface="Bell MT" charset="0"/>
                <a:cs typeface="Bell MT" charset="0"/>
              </a:rPr>
              <a:t>Breiman’s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Bell MT" charset="0"/>
                <a:ea typeface="Bell MT" charset="0"/>
                <a:cs typeface="Bell MT" charset="0"/>
              </a:rPr>
              <a:t> “data modeling culture”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457" y="4256163"/>
            <a:ext cx="203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Bell MT" charset="0"/>
                <a:ea typeface="Bell MT" charset="0"/>
                <a:cs typeface="Bell MT" charset="0"/>
              </a:rPr>
              <a:t>Leo 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Bell MT" charset="0"/>
                <a:ea typeface="Bell MT" charset="0"/>
                <a:cs typeface="Bell MT" charset="0"/>
              </a:rPr>
              <a:t>Breiman’s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Bell MT" charset="0"/>
                <a:ea typeface="Bell MT" charset="0"/>
                <a:cs typeface="Bell MT" charset="0"/>
              </a:rPr>
              <a:t> “algorithmic modeling culture”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Bell MT" charset="0"/>
              <a:ea typeface="Bell MT" charset="0"/>
              <a:cs typeface="Bell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0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9E481"/>
                </a:solidFill>
              </a:rPr>
              <a:t>Generative versus</a:t>
            </a:r>
            <a:br>
              <a:rPr lang="en-US" dirty="0" smtClean="0">
                <a:solidFill>
                  <a:srgbClr val="B9E481"/>
                </a:solidFill>
              </a:rPr>
            </a:br>
            <a:r>
              <a:rPr lang="en-US" dirty="0" smtClean="0">
                <a:solidFill>
                  <a:srgbClr val="B9E481"/>
                </a:solidFill>
              </a:rPr>
              <a:t>discriminative models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8345"/>
            <a:ext cx="8229600" cy="3997818"/>
          </a:xfrm>
        </p:spPr>
        <p:txBody>
          <a:bodyPr/>
          <a:lstStyle/>
          <a:p>
            <a:r>
              <a:rPr lang="en-US" dirty="0" smtClean="0"/>
              <a:t>Naïve Bayes is a generative algorithm.</a:t>
            </a:r>
          </a:p>
          <a:p>
            <a:r>
              <a:rPr lang="en-US" dirty="0" smtClean="0"/>
              <a:t>Why “naïve”?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5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Bayes’ rule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599" y="5092263"/>
            <a:ext cx="670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=rUoJvogN7qQ</a:t>
            </a:r>
          </a:p>
        </p:txBody>
      </p:sp>
      <p:pic>
        <p:nvPicPr>
          <p:cNvPr id="7" name="Content Placeholder 6" descr="bayesrul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84" b="-163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724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9E481"/>
                </a:solidFill>
              </a:rPr>
              <a:t>How to m</a:t>
            </a:r>
            <a:r>
              <a:rPr lang="en-US" dirty="0" smtClean="0">
                <a:solidFill>
                  <a:srgbClr val="B9E481"/>
                </a:solidFill>
              </a:rPr>
              <a:t>ake </a:t>
            </a:r>
            <a:r>
              <a:rPr lang="en-US" dirty="0" smtClean="0">
                <a:solidFill>
                  <a:srgbClr val="B9E481"/>
                </a:solidFill>
              </a:rPr>
              <a:t>that into a </a:t>
            </a:r>
            <a:r>
              <a:rPr lang="en-US" dirty="0" smtClean="0">
                <a:solidFill>
                  <a:srgbClr val="B9E481"/>
                </a:solidFill>
              </a:rPr>
              <a:t>classifier, using </a:t>
            </a:r>
            <a:r>
              <a:rPr lang="en-US" i="1" dirty="0" smtClean="0">
                <a:solidFill>
                  <a:srgbClr val="B9E481"/>
                </a:solidFill>
              </a:rPr>
              <a:t>multiple</a:t>
            </a:r>
            <a:r>
              <a:rPr lang="en-US" dirty="0" smtClean="0">
                <a:solidFill>
                  <a:srgbClr val="B9E481"/>
                </a:solidFill>
              </a:rPr>
              <a:t> features?</a:t>
            </a:r>
            <a:endParaRPr lang="en-US" dirty="0">
              <a:solidFill>
                <a:srgbClr val="B9E481"/>
              </a:solidFill>
            </a:endParaRPr>
          </a:p>
        </p:txBody>
      </p:sp>
      <p:pic>
        <p:nvPicPr>
          <p:cNvPr id="6" name="Content Placeholder 5" descr="chainrul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" r="15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4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9E481"/>
                </a:solidFill>
              </a:rPr>
              <a:t>Combining Bayes’ rule with our simplified chain rule gives us</a:t>
            </a:r>
            <a:endParaRPr lang="en-US" dirty="0">
              <a:solidFill>
                <a:srgbClr val="B9E481"/>
              </a:solidFill>
            </a:endParaRPr>
          </a:p>
        </p:txBody>
      </p:sp>
      <p:pic>
        <p:nvPicPr>
          <p:cNvPr id="4" name="Content Placeholder 3" descr="finalformula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01" b="-14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69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12113</TotalTime>
  <Words>174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Data Science in the Humanities</vt:lpstr>
      <vt:lpstr>A pragmatic approach to supervised machine learning  (image credit: Sebastian Raschka)</vt:lpstr>
      <vt:lpstr>A more principled approach: “statistical learning”</vt:lpstr>
      <vt:lpstr>So why isn’t this just statistics?</vt:lpstr>
      <vt:lpstr>Generative versus discriminative models</vt:lpstr>
      <vt:lpstr>Bayes’ rule</vt:lpstr>
      <vt:lpstr>How to make that into a classifier, using multiple features?</vt:lpstr>
      <vt:lpstr>Combining Bayes’ rule with our simplified chain rule gives 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the Humanities</dc:title>
  <dc:creator>tunder</dc:creator>
  <cp:lastModifiedBy>tunder</cp:lastModifiedBy>
  <cp:revision>25</cp:revision>
  <dcterms:created xsi:type="dcterms:W3CDTF">2017-01-17T14:07:30Z</dcterms:created>
  <dcterms:modified xsi:type="dcterms:W3CDTF">2017-02-16T16:51:09Z</dcterms:modified>
</cp:coreProperties>
</file>