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lvl1pPr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825500">
      <a:defRPr sz="50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464" y="-1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487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>
            <a:lvl1pPr marL="584200" indent="-584200">
              <a:lnSpc>
                <a:spcPct val="100000"/>
              </a:lnSpc>
              <a:spcBef>
                <a:spcPts val="5300"/>
              </a:spcBef>
              <a:defRPr sz="5200"/>
            </a:lvl1pPr>
            <a:lvl2pPr marL="1168400" indent="-584200">
              <a:lnSpc>
                <a:spcPct val="100000"/>
              </a:lnSpc>
              <a:spcBef>
                <a:spcPts val="5300"/>
              </a:spcBef>
              <a:defRPr sz="5200"/>
            </a:lvl2pPr>
            <a:lvl3pPr marL="1752600" indent="-584200">
              <a:lnSpc>
                <a:spcPct val="100000"/>
              </a:lnSpc>
              <a:spcBef>
                <a:spcPts val="5300"/>
              </a:spcBef>
              <a:defRPr sz="5200"/>
            </a:lvl3pPr>
            <a:lvl4pPr marL="2336800" indent="-584200">
              <a:lnSpc>
                <a:spcPct val="100000"/>
              </a:lnSpc>
              <a:spcBef>
                <a:spcPts val="5300"/>
              </a:spcBef>
              <a:defRPr sz="5200"/>
            </a:lvl4pPr>
            <a:lvl5pPr marL="2921000" indent="-584200">
              <a:lnSpc>
                <a:spcPct val="100000"/>
              </a:lnSpc>
              <a:spcBef>
                <a:spcPts val="5300"/>
              </a:spcBef>
              <a:defRPr sz="5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825500">
        <a:defRPr sz="100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7366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4732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22098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9464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36830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44196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51562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58928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6629400" indent="-736600" defTabSz="825500">
        <a:lnSpc>
          <a:spcPct val="120000"/>
        </a:lnSpc>
        <a:spcBef>
          <a:spcPts val="6500"/>
        </a:spcBef>
        <a:buSzPct val="82000"/>
        <a:buChar char="•"/>
        <a:defRPr sz="64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Lyrics +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Predictive Analytics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673100" y="8039100"/>
            <a:ext cx="23050500" cy="1816100"/>
          </a:xfrm>
          <a:prstGeom prst="rect">
            <a:avLst/>
          </a:prstGeom>
        </p:spPr>
        <p:txBody>
          <a:bodyPr/>
          <a:lstStyle/>
          <a:p>
            <a:pPr lvl="0" defTabSz="627379">
              <a:defRPr sz="1800">
                <a:solidFill>
                  <a:srgbClr val="000000"/>
                </a:solidFill>
              </a:defRPr>
            </a:pPr>
            <a:r>
              <a:rPr sz="3952">
                <a:solidFill>
                  <a:srgbClr val="535353"/>
                </a:solidFill>
              </a:rPr>
              <a:t>Brendan Herger</a:t>
            </a:r>
          </a:p>
          <a:p>
            <a:pPr lvl="0" defTabSz="627379">
              <a:defRPr sz="1800">
                <a:solidFill>
                  <a:srgbClr val="000000"/>
                </a:solidFill>
              </a:defRPr>
            </a:pPr>
            <a:r>
              <a:rPr sz="3952">
                <a:solidFill>
                  <a:srgbClr val="535353"/>
                </a:solidFill>
              </a:rPr>
              <a:t>Chandrashekar Konda</a:t>
            </a:r>
          </a:p>
          <a:p>
            <a:pPr lvl="0" defTabSz="627379">
              <a:defRPr sz="1800">
                <a:solidFill>
                  <a:srgbClr val="000000"/>
                </a:solidFill>
              </a:defRPr>
            </a:pPr>
            <a:r>
              <a:rPr sz="3952">
                <a:solidFill>
                  <a:srgbClr val="535353"/>
                </a:solidFill>
              </a:rPr>
              <a:t>Layla Martin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Accuracies</a:t>
            </a:r>
          </a:p>
        </p:txBody>
      </p:sp>
      <p:graphicFrame>
        <p:nvGraphicFramePr>
          <p:cNvPr id="57" name="Table 57"/>
          <p:cNvGraphicFramePr/>
          <p:nvPr/>
        </p:nvGraphicFramePr>
        <p:xfrm>
          <a:off x="3342472" y="4035552"/>
          <a:ext cx="17711754" cy="91791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855877"/>
                <a:gridCol w="8855877"/>
              </a:tblGrid>
              <a:tr h="986081"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Algorithm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Logistic Regression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70.4%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Support Vector Classifier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74.1%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Random Forest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75.9%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AdaBoost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75.9%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KNN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79.6%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Stochastic Gradient Boost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81.5%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6400">
                          <a:solidFill>
                            <a:srgbClr val="535353"/>
                          </a:solidFill>
                        </a:defRPr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6400">
                          <a:solidFill>
                            <a:srgbClr val="535353"/>
                          </a:solidFill>
                        </a:defRPr>
                      </a:pPr>
                      <a:endParaRPr/>
                    </a:p>
                  </a:txBody>
                  <a:tcPr marL="63500" marR="6350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Accuracies</a:t>
            </a:r>
          </a:p>
        </p:txBody>
      </p:sp>
      <p:graphicFrame>
        <p:nvGraphicFramePr>
          <p:cNvPr id="60" name="Table 60"/>
          <p:cNvGraphicFramePr/>
          <p:nvPr/>
        </p:nvGraphicFramePr>
        <p:xfrm>
          <a:off x="3342472" y="4035552"/>
          <a:ext cx="17711754" cy="91791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855877"/>
                <a:gridCol w="8855877"/>
              </a:tblGrid>
              <a:tr h="986081"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Algorithm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Logistic Regression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70.4%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Support Vector Classifier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74.1%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Random Forest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75.9%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AdaBoost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75.9%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KNN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79.6%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Stochastic Gradient Boost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81.5%</a:t>
                      </a:r>
                    </a:p>
                  </a:txBody>
                  <a:tcPr marL="63500" marR="63500" marT="0" marB="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Naive Bayes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81.2%</a:t>
                      </a:r>
                    </a:p>
                  </a:txBody>
                  <a:tcPr marL="63500" marR="6350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Future Work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Generalize past 2 genre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Model probability of commercial success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Author identification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Thanks!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0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535353"/>
                </a:solidFill>
              </a:rPr>
              <a:t>GitHub: goo.gl/YVtW2u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7252785" y="10325054"/>
          <a:ext cx="9891126" cy="189343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45563"/>
                <a:gridCol w="4945563"/>
              </a:tblGrid>
              <a:tr h="631145">
                <a:tc>
                  <a:txBody>
                    <a:bodyPr/>
                    <a:lstStyle/>
                    <a:p>
                      <a:pPr lvl="0" algn="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35353"/>
                          </a:solidFill>
                        </a:rPr>
                        <a:t>Brendan Herger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35353"/>
                          </a:solidFill>
                        </a:rPr>
                        <a:t>| 13herger@gmail.com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1145">
                <a:tc>
                  <a:txBody>
                    <a:bodyPr/>
                    <a:lstStyle/>
                    <a:p>
                      <a:pPr lvl="0" algn="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35353"/>
                          </a:solidFill>
                        </a:rPr>
                        <a:t>Chandrashekar Konda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35353"/>
                          </a:solidFill>
                        </a:rPr>
                        <a:t>| chandrak1907@gmail.com</a:t>
                      </a:r>
                      <a:r>
                        <a:rPr sz="3000" i="1">
                          <a:solidFill>
                            <a:srgbClr val="535353"/>
                          </a:solidFill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31145">
                <a:tc>
                  <a:txBody>
                    <a:bodyPr/>
                    <a:lstStyle/>
                    <a:p>
                      <a:pPr lvl="0" algn="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35353"/>
                          </a:solidFill>
                        </a:rPr>
                        <a:t>Layla Martin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35353"/>
                          </a:solidFill>
                        </a:rPr>
                        <a:t>| layla.d.martin@gmail.com</a:t>
                      </a:r>
                      <a:r>
                        <a:rPr sz="3000" i="1">
                          <a:solidFill>
                            <a:srgbClr val="535353"/>
                          </a:solidFill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7" name="run_the_world_vs_bohemian_rhapsody-10957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3734" y="400212"/>
            <a:ext cx="11189232" cy="12315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Can we identify genre from lyrics?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73100" y="1016000"/>
            <a:ext cx="23050500" cy="116840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35353"/>
                </a:solidFill>
              </a:rPr>
              <a:t>Data Acquisition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35353"/>
                </a:solidFill>
              </a:rPr>
              <a:t>Feature Engineering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35353"/>
                </a:solidFill>
              </a:rPr>
              <a:t>Statistical Modeling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Data Acquisition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5" b="25402"/>
          <a:stretch/>
        </p:blipFill>
        <p:spPr>
          <a:xfrm>
            <a:off x="1996082" y="3784600"/>
            <a:ext cx="20635318" cy="74313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Feature Extraction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Words per line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Number of words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Unique word density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Noun density</a:t>
            </a:r>
          </a:p>
        </p:txBody>
      </p:sp>
      <p:sp>
        <p:nvSpPr>
          <p:cNvPr id="49" name="Shape 49"/>
          <p:cNvSpPr/>
          <p:nvPr/>
        </p:nvSpPr>
        <p:spPr>
          <a:xfrm>
            <a:off x="12675554" y="3643312"/>
            <a:ext cx="9191528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lnSpc>
                <a:spcPct val="120000"/>
              </a:lnSpc>
              <a:spcBef>
                <a:spcPts val="6500"/>
              </a:spcBef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Curse word density</a:t>
            </a:r>
          </a:p>
          <a:p>
            <a:pPr lvl="0" algn="l">
              <a:lnSpc>
                <a:spcPct val="120000"/>
              </a:lnSpc>
              <a:spcBef>
                <a:spcPts val="6500"/>
              </a:spcBef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Verb density</a:t>
            </a:r>
          </a:p>
          <a:p>
            <a:pPr lvl="0" algn="l">
              <a:lnSpc>
                <a:spcPct val="120000"/>
              </a:lnSpc>
              <a:spcBef>
                <a:spcPts val="6500"/>
              </a:spcBef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535353"/>
                </a:solidFill>
              </a:rPr>
              <a:t>Stop word density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urse.jpg"/>
          <p:cNvPicPr/>
          <p:nvPr/>
        </p:nvPicPr>
        <p:blipFill>
          <a:blip r:embed="rId2">
            <a:extLst/>
          </a:blip>
          <a:srcRect b="81114"/>
          <a:stretch>
            <a:fillRect/>
          </a:stretch>
        </p:blipFill>
        <p:spPr>
          <a:xfrm>
            <a:off x="1030066" y="4344420"/>
            <a:ext cx="22428971" cy="3374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535353"/>
                </a:solidFill>
              </a:rPr>
              <a:t>Models</a:t>
            </a:r>
          </a:p>
        </p:txBody>
      </p:sp>
      <p:graphicFrame>
        <p:nvGraphicFramePr>
          <p:cNvPr id="54" name="Table 54"/>
          <p:cNvGraphicFramePr/>
          <p:nvPr/>
        </p:nvGraphicFramePr>
        <p:xfrm>
          <a:off x="3342472" y="4035552"/>
          <a:ext cx="17711754" cy="91791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855877"/>
                <a:gridCol w="8855877"/>
              </a:tblGrid>
              <a:tr h="986081"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Algorithm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Logistic Regression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Support Vector Classifier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Random Forest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AdaBoost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KNN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400">
                          <a:solidFill>
                            <a:srgbClr val="535353"/>
                          </a:solidFill>
                        </a:rPr>
                        <a:t>Stochastic Gradient Boost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986081">
                <a:tc>
                  <a:txBody>
                    <a:bodyPr/>
                    <a:lstStyle/>
                    <a:p>
                      <a:pPr lvl="0" algn="l">
                        <a:lnSpc>
                          <a:spcPct val="120000"/>
                        </a:lnSpc>
                        <a:spcBef>
                          <a:spcPts val="6500"/>
                        </a:spcBef>
                        <a:defRPr sz="6400">
                          <a:solidFill>
                            <a:srgbClr val="535353"/>
                          </a:solidFill>
                        </a:defRPr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lvl="0"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Custom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Showroom</vt:lpstr>
      <vt:lpstr>Lyrics +  Predictive Analytics</vt:lpstr>
      <vt:lpstr>PowerPoint Presentation</vt:lpstr>
      <vt:lpstr>PowerPoint Presentation</vt:lpstr>
      <vt:lpstr>Can we identify genre from lyrics?</vt:lpstr>
      <vt:lpstr>PowerPoint Presentation</vt:lpstr>
      <vt:lpstr>Data Acquisition</vt:lpstr>
      <vt:lpstr>Feature Extraction</vt:lpstr>
      <vt:lpstr>PowerPoint Presentation</vt:lpstr>
      <vt:lpstr>Models</vt:lpstr>
      <vt:lpstr>Accuracies</vt:lpstr>
      <vt:lpstr>Accuracies</vt:lpstr>
      <vt:lpstr>Future Work</vt:lpstr>
      <vt:lpstr>Thanks!  GitHub: goo.gl/YVtW2u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+  Predictive Analytics</dc:title>
  <cp:lastModifiedBy>Brendan Herger</cp:lastModifiedBy>
  <cp:revision>1</cp:revision>
  <dcterms:modified xsi:type="dcterms:W3CDTF">2015-03-13T18:44:00Z</dcterms:modified>
</cp:coreProperties>
</file>