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8"/>
  </p:notesMasterIdLst>
  <p:sldIdLst>
    <p:sldId id="256" r:id="rId2"/>
    <p:sldId id="261" r:id="rId3"/>
    <p:sldId id="259" r:id="rId4"/>
    <p:sldId id="260" r:id="rId5"/>
    <p:sldId id="257" r:id="rId6"/>
    <p:sldId id="258"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E6FA37-FB6A-409A-A573-746A65971659}" type="datetimeFigureOut">
              <a:rPr lang="en-US" smtClean="0"/>
              <a:pPr/>
              <a:t>11/20/2014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732CDB-6FC3-4B44-9C00-D9A16F62256A}" type="slidenum">
              <a:rPr lang="en-US" smtClean="0"/>
              <a:pPr/>
              <a:t>‹#›</a:t>
            </a:fld>
            <a:endParaRPr lang="en-US"/>
          </a:p>
        </p:txBody>
      </p:sp>
    </p:spTree>
    <p:extLst>
      <p:ext uri="{BB962C8B-B14F-4D97-AF65-F5344CB8AC3E}">
        <p14:creationId xmlns:p14="http://schemas.microsoft.com/office/powerpoint/2010/main" val="661914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D2989AC-8C0D-48EE-A791-FDED897EBA03}" type="datetimeFigureOut">
              <a:rPr lang="en-US" smtClean="0"/>
              <a:pPr/>
              <a:t>11/20/2014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0B19417-7E7B-424A-9EAE-335694A6478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D2989AC-8C0D-48EE-A791-FDED897EBA03}" type="datetimeFigureOut">
              <a:rPr lang="en-US" smtClean="0"/>
              <a:pPr/>
              <a:t>11/20/2014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0B19417-7E7B-424A-9EAE-335694A6478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D2989AC-8C0D-48EE-A791-FDED897EBA03}" type="datetimeFigureOut">
              <a:rPr lang="en-US" smtClean="0"/>
              <a:pPr/>
              <a:t>11/20/2014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0B19417-7E7B-424A-9EAE-335694A6478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D2989AC-8C0D-48EE-A791-FDED897EBA03}" type="datetimeFigureOut">
              <a:rPr lang="en-US" smtClean="0"/>
              <a:pPr/>
              <a:t>11/20/2014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0B19417-7E7B-424A-9EAE-335694A6478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D2989AC-8C0D-48EE-A791-FDED897EBA03}" type="datetimeFigureOut">
              <a:rPr lang="en-US" smtClean="0"/>
              <a:pPr/>
              <a:t>11/20/2014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0B19417-7E7B-424A-9EAE-335694A6478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D2989AC-8C0D-48EE-A791-FDED897EBA03}" type="datetimeFigureOut">
              <a:rPr lang="en-US" smtClean="0"/>
              <a:pPr/>
              <a:t>11/20/2014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0B19417-7E7B-424A-9EAE-335694A6478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D2989AC-8C0D-48EE-A791-FDED897EBA03}" type="datetimeFigureOut">
              <a:rPr lang="en-US" smtClean="0"/>
              <a:pPr/>
              <a:t>11/20/2014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0B19417-7E7B-424A-9EAE-335694A6478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D2989AC-8C0D-48EE-A791-FDED897EBA03}" type="datetimeFigureOut">
              <a:rPr lang="en-US" smtClean="0"/>
              <a:pPr/>
              <a:t>11/20/2014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0B19417-7E7B-424A-9EAE-335694A6478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D2989AC-8C0D-48EE-A791-FDED897EBA03}" type="datetimeFigureOut">
              <a:rPr lang="en-US" smtClean="0"/>
              <a:pPr/>
              <a:t>11/20/2014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0B19417-7E7B-424A-9EAE-335694A6478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D2989AC-8C0D-48EE-A791-FDED897EBA03}" type="datetimeFigureOut">
              <a:rPr lang="en-US" smtClean="0"/>
              <a:pPr/>
              <a:t>11/20/2014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0B19417-7E7B-424A-9EAE-335694A6478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D2989AC-8C0D-48EE-A791-FDED897EBA03}" type="datetimeFigureOut">
              <a:rPr lang="en-US" smtClean="0"/>
              <a:pPr/>
              <a:t>11/20/2014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0B19417-7E7B-424A-9EAE-335694A6478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D2989AC-8C0D-48EE-A791-FDED897EBA03}" type="datetimeFigureOut">
              <a:rPr lang="en-US" smtClean="0"/>
              <a:pPr/>
              <a:t>11/20/2014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0B19417-7E7B-424A-9EAE-335694A6478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295400"/>
            <a:ext cx="10134600" cy="1829762"/>
          </a:xfrm>
        </p:spPr>
        <p:txBody>
          <a:bodyPr/>
          <a:lstStyle/>
          <a:p>
            <a:r>
              <a:rPr lang="en-US" dirty="0" smtClean="0"/>
              <a:t>CS 584 MACHINE LEARNING </a:t>
            </a:r>
            <a:endParaRPr lang="en-US" dirty="0"/>
          </a:p>
        </p:txBody>
      </p:sp>
      <p:sp>
        <p:nvSpPr>
          <p:cNvPr id="3" name="Subtitle 2"/>
          <p:cNvSpPr>
            <a:spLocks noGrp="1"/>
          </p:cNvSpPr>
          <p:nvPr>
            <p:ph type="subTitle" idx="1"/>
          </p:nvPr>
        </p:nvSpPr>
        <p:spPr>
          <a:xfrm>
            <a:off x="457200" y="3429000"/>
            <a:ext cx="7315200" cy="3221502"/>
          </a:xfrm>
        </p:spPr>
        <p:txBody>
          <a:bodyPr>
            <a:normAutofit/>
          </a:bodyPr>
          <a:lstStyle/>
          <a:p>
            <a:r>
              <a:rPr lang="en-US" dirty="0" smtClean="0"/>
              <a:t>Generative </a:t>
            </a:r>
            <a:r>
              <a:rPr lang="en-US" dirty="0" err="1" smtClean="0"/>
              <a:t>vs</a:t>
            </a:r>
            <a:r>
              <a:rPr lang="en-US" dirty="0" smtClean="0"/>
              <a:t> Discriminative Learning</a:t>
            </a:r>
          </a:p>
          <a:p>
            <a:endParaRPr lang="en-US" dirty="0" smtClean="0"/>
          </a:p>
          <a:p>
            <a:endParaRPr lang="en-US" dirty="0" smtClean="0"/>
          </a:p>
          <a:p>
            <a:endParaRPr lang="en-US" dirty="0" smtClean="0"/>
          </a:p>
          <a:p>
            <a:r>
              <a:rPr lang="en-US" dirty="0" smtClean="0"/>
              <a:t>				      </a:t>
            </a:r>
            <a:r>
              <a:rPr lang="en-US" sz="1600" dirty="0" smtClean="0"/>
              <a:t>-</a:t>
            </a:r>
            <a:r>
              <a:rPr lang="en-US" sz="1600" dirty="0" err="1" smtClean="0"/>
              <a:t>Deric</a:t>
            </a:r>
            <a:r>
              <a:rPr lang="en-US" sz="1600" dirty="0" smtClean="0"/>
              <a:t> Roshan Pinto</a:t>
            </a:r>
          </a:p>
          <a:p>
            <a:r>
              <a:rPr lang="en-US" dirty="0" smtClean="0"/>
              <a:t>				      -</a:t>
            </a:r>
            <a:r>
              <a:rPr lang="en-US" sz="1600" dirty="0" err="1" smtClean="0"/>
              <a:t>Saurab</a:t>
            </a:r>
            <a:r>
              <a:rPr lang="en-US" sz="1600" dirty="0" smtClean="0"/>
              <a:t> </a:t>
            </a:r>
            <a:r>
              <a:rPr lang="en-US" sz="1600" dirty="0" err="1" smtClean="0"/>
              <a:t>Katkar</a:t>
            </a:r>
            <a:r>
              <a:rPr lang="en-US" sz="1600" dirty="0" smtClean="0"/>
              <a:t> </a:t>
            </a:r>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041039"/>
            <a:ext cx="8610600" cy="2997744"/>
          </a:xfrm>
          <a:prstGeom prst="rect">
            <a:avLst/>
          </a:prstGeom>
        </p:spPr>
        <p:txBody>
          <a:bodyPr wrap="square">
            <a:spAutoFit/>
          </a:bodyPr>
          <a:lstStyle/>
          <a:p>
            <a:pPr algn="ctr">
              <a:lnSpc>
                <a:spcPct val="107000"/>
              </a:lnSpc>
              <a:spcAft>
                <a:spcPts val="800"/>
              </a:spcAft>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Objective</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We compare the generative and discriminative classifiers by applying Logistic Regression and Naïve Bayes algorithm on different datasets and gathering inferences based on their performance with respect to time, precision, accuracy, error rate and various other factors on the data.</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The goal of this project is to apply these algorithms on the several datasets, differentiating in size, features and the number of classes to identify the avenues of comparison with respect to performance as well as the empirical and theoretical advantages of each approach.</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7542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533400"/>
            <a:ext cx="8229600" cy="6463308"/>
          </a:xfrm>
          <a:prstGeom prst="rect">
            <a:avLst/>
          </a:prstGeom>
        </p:spPr>
        <p:txBody>
          <a:bodyPr wrap="square">
            <a:spAutoFit/>
          </a:bodyPr>
          <a:lstStyle/>
          <a:p>
            <a:r>
              <a:rPr lang="en-US" dirty="0" smtClean="0"/>
              <a:t>Generative Classifiers</a:t>
            </a:r>
          </a:p>
          <a:p>
            <a:endParaRPr lang="en-US" dirty="0" smtClean="0"/>
          </a:p>
          <a:p>
            <a:r>
              <a:rPr lang="en-US" dirty="0" smtClean="0"/>
              <a:t>Generative classifiers, such as </a:t>
            </a:r>
            <a:r>
              <a:rPr lang="en-US" dirty="0" err="1" smtClean="0"/>
              <a:t>Normal­based</a:t>
            </a:r>
            <a:r>
              <a:rPr lang="en-US" dirty="0" smtClean="0"/>
              <a:t> </a:t>
            </a:r>
            <a:r>
              <a:rPr lang="en-US" dirty="0" err="1" smtClean="0"/>
              <a:t>Discriminant</a:t>
            </a:r>
            <a:r>
              <a:rPr lang="en-US" dirty="0" smtClean="0"/>
              <a:t> Analysis and the Naive </a:t>
            </a:r>
            <a:r>
              <a:rPr lang="en-US" dirty="0" err="1" smtClean="0"/>
              <a:t>Bayes</a:t>
            </a:r>
            <a:endParaRPr lang="en-US" dirty="0" smtClean="0"/>
          </a:p>
          <a:p>
            <a:endParaRPr lang="en-US" dirty="0" smtClean="0"/>
          </a:p>
          <a:p>
            <a:r>
              <a:rPr lang="en-US" dirty="0" smtClean="0"/>
              <a:t>classifier, model the joint distribution P(x, y) of the measured features x and the class labels y</a:t>
            </a:r>
          </a:p>
          <a:p>
            <a:endParaRPr lang="en-US" dirty="0" smtClean="0"/>
          </a:p>
          <a:p>
            <a:r>
              <a:rPr lang="en-US" dirty="0" smtClean="0"/>
              <a:t>factorized in the form P(</a:t>
            </a:r>
            <a:r>
              <a:rPr lang="en-US" dirty="0" err="1" smtClean="0"/>
              <a:t>x|y</a:t>
            </a:r>
            <a:r>
              <a:rPr lang="en-US" dirty="0" smtClean="0"/>
              <a:t>)P(y), and learn the model parameters through maximization of the</a:t>
            </a:r>
          </a:p>
          <a:p>
            <a:endParaRPr lang="en-US" dirty="0" smtClean="0"/>
          </a:p>
          <a:p>
            <a:r>
              <a:rPr lang="en-US" dirty="0" smtClean="0"/>
              <a:t>likelihood given by P(</a:t>
            </a:r>
            <a:r>
              <a:rPr lang="en-US" dirty="0" err="1" smtClean="0"/>
              <a:t>x|y</a:t>
            </a:r>
            <a:r>
              <a:rPr lang="en-US" dirty="0" smtClean="0"/>
              <a:t>)P(y).</a:t>
            </a:r>
          </a:p>
          <a:p>
            <a:endParaRPr lang="en-US" dirty="0" smtClean="0"/>
          </a:p>
          <a:p>
            <a:r>
              <a:rPr lang="en-US" dirty="0" smtClean="0"/>
              <a:t>Fig1: Formula for the Naïve </a:t>
            </a:r>
            <a:r>
              <a:rPr lang="en-US" dirty="0" err="1" smtClean="0"/>
              <a:t>Bayes</a:t>
            </a:r>
            <a:r>
              <a:rPr lang="en-US" dirty="0" smtClean="0"/>
              <a:t> Classifier</a:t>
            </a:r>
          </a:p>
          <a:p>
            <a:endParaRPr lang="en-US" dirty="0" smtClean="0"/>
          </a:p>
          <a:p>
            <a:r>
              <a:rPr lang="en-US" dirty="0" smtClean="0"/>
              <a:t>In other words, a generative classifier tries to learn the model that generates the data behind the</a:t>
            </a:r>
          </a:p>
          <a:p>
            <a:endParaRPr lang="en-US" dirty="0" smtClean="0"/>
          </a:p>
          <a:p>
            <a:r>
              <a:rPr lang="en-US" dirty="0" smtClean="0"/>
              <a:t>scenes by estimating the assumptions and distributions of the model. It then uses this to predict</a:t>
            </a:r>
          </a:p>
          <a:p>
            <a:endParaRPr lang="en-US" dirty="0" smtClean="0"/>
          </a:p>
          <a:p>
            <a:r>
              <a:rPr lang="en-US" dirty="0" smtClean="0"/>
              <a:t>unseen data, because it assumes the model that was learned captures the real model.</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97346"/>
            <a:ext cx="7848600" cy="5355312"/>
          </a:xfrm>
          <a:prstGeom prst="rect">
            <a:avLst/>
          </a:prstGeom>
        </p:spPr>
        <p:txBody>
          <a:bodyPr wrap="square">
            <a:spAutoFit/>
          </a:bodyPr>
          <a:lstStyle/>
          <a:p>
            <a:r>
              <a:rPr lang="en-US" dirty="0" smtClean="0"/>
              <a:t>Discriminative Classifiers</a:t>
            </a:r>
          </a:p>
          <a:p>
            <a:endParaRPr lang="en-US" dirty="0" smtClean="0"/>
          </a:p>
          <a:p>
            <a:r>
              <a:rPr lang="en-US" dirty="0" smtClean="0"/>
              <a:t>Discriminative classifiers, such as logistic regression, model the conditional distribution P(</a:t>
            </a:r>
            <a:r>
              <a:rPr lang="en-US" dirty="0" err="1" smtClean="0"/>
              <a:t>y|x</a:t>
            </a:r>
            <a:r>
              <a:rPr lang="en-US" dirty="0" smtClean="0"/>
              <a:t>) of</a:t>
            </a:r>
          </a:p>
          <a:p>
            <a:endParaRPr lang="en-US" dirty="0" smtClean="0"/>
          </a:p>
          <a:p>
            <a:r>
              <a:rPr lang="en-US" dirty="0" smtClean="0"/>
              <a:t>the class labels given the features, and learn the model parameters through maximizing the</a:t>
            </a:r>
          </a:p>
          <a:p>
            <a:endParaRPr lang="en-US" dirty="0" smtClean="0"/>
          </a:p>
          <a:p>
            <a:r>
              <a:rPr lang="en-US" dirty="0" smtClean="0"/>
              <a:t>conditional likelihood based on P(</a:t>
            </a:r>
            <a:r>
              <a:rPr lang="en-US" dirty="0" err="1" smtClean="0"/>
              <a:t>y|x</a:t>
            </a:r>
            <a:r>
              <a:rPr lang="en-US" dirty="0" smtClean="0"/>
              <a:t>).</a:t>
            </a:r>
          </a:p>
          <a:p>
            <a:endParaRPr lang="en-US" dirty="0" smtClean="0"/>
          </a:p>
          <a:p>
            <a:r>
              <a:rPr lang="en-US" dirty="0" smtClean="0"/>
              <a:t>Fig2: Formula for the Logistic Classifier</a:t>
            </a:r>
          </a:p>
          <a:p>
            <a:endParaRPr lang="en-US" dirty="0" smtClean="0"/>
          </a:p>
          <a:p>
            <a:r>
              <a:rPr lang="en-US" dirty="0" smtClean="0"/>
              <a:t>A discriminative classifier tries to model by just depending on the observed data. It makes fewer</a:t>
            </a:r>
          </a:p>
          <a:p>
            <a:endParaRPr lang="en-US" dirty="0" smtClean="0"/>
          </a:p>
          <a:p>
            <a:r>
              <a:rPr lang="en-US" dirty="0" smtClean="0"/>
              <a:t>assumptions on the distributions but depends heavily on the quality of the data (For e.g. Is it</a:t>
            </a:r>
          </a:p>
          <a:p>
            <a:endParaRPr lang="en-US" dirty="0" smtClean="0"/>
          </a:p>
          <a:p>
            <a:r>
              <a:rPr lang="en-US" dirty="0" smtClean="0"/>
              <a:t>representative? Is there a lot of data?).</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5"/>
          <p:cNvSpPr>
            <a:spLocks noChangeArrowheads="1"/>
          </p:cNvSpPr>
          <p:nvPr/>
        </p:nvSpPr>
        <p:spPr bwMode="auto">
          <a:xfrm>
            <a:off x="0" y="2286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VOTING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0" name="Rectangle 6"/>
          <p:cNvSpPr>
            <a:spLocks noChangeArrowheads="1"/>
          </p:cNvSpPr>
          <p:nvPr/>
        </p:nvSpPr>
        <p:spPr bwMode="auto">
          <a:xfrm>
            <a:off x="0" y="32766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IONOSPHERE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1" name="Rectangle 7"/>
          <p:cNvSpPr>
            <a:spLocks noChangeArrowheads="1"/>
          </p:cNvSpPr>
          <p:nvPr/>
        </p:nvSpPr>
        <p:spPr bwMode="auto">
          <a:xfrm>
            <a:off x="228600" y="3352800"/>
            <a:ext cx="875561" cy="53860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bg1"/>
                </a:solidFill>
                <a:effectLst/>
                <a:latin typeface="Calibri" pitchFamily="34" charset="0"/>
                <a:ea typeface="Times New Roman" pitchFamily="18" charset="0"/>
                <a:cs typeface="Times New Roman" pitchFamily="18" charset="0"/>
              </a:rPr>
              <a:t>PRAMOTER </a:t>
            </a:r>
            <a:endParaRPr kumimoji="0" lang="en-US" sz="800" b="0" i="0" u="none" strike="noStrike" cap="none" normalizeH="0" baseline="0" dirty="0" smtClean="0">
              <a:ln>
                <a:noFill/>
              </a:ln>
              <a:solidFill>
                <a:schemeClr val="bg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Arial" pitchFamily="34" charset="0"/>
              <a:cs typeface="Arial" pitchFamily="34" charset="0"/>
            </a:endParaRPr>
          </a:p>
        </p:txBody>
      </p:sp>
      <p:pic>
        <p:nvPicPr>
          <p:cNvPr id="2" name="Picture 2"/>
          <p:cNvPicPr>
            <a:picLocks noChangeAspect="1" noChangeArrowheads="1"/>
          </p:cNvPicPr>
          <p:nvPr/>
        </p:nvPicPr>
        <p:blipFill>
          <a:blip r:embed="rId2"/>
          <a:srcRect/>
          <a:stretch>
            <a:fillRect/>
          </a:stretch>
        </p:blipFill>
        <p:spPr bwMode="auto">
          <a:xfrm>
            <a:off x="0" y="457200"/>
            <a:ext cx="4225084" cy="2819400"/>
          </a:xfrm>
          <a:prstGeom prst="rect">
            <a:avLst/>
          </a:prstGeom>
          <a:noFill/>
          <a:ln w="9525">
            <a:noFill/>
            <a:miter lim="800000"/>
            <a:headEnd/>
            <a:tailEnd/>
          </a:ln>
          <a:effectLst/>
        </p:spPr>
      </p:pic>
      <p:pic>
        <p:nvPicPr>
          <p:cNvPr id="13" name="Picture 12"/>
          <p:cNvPicPr/>
          <p:nvPr/>
        </p:nvPicPr>
        <p:blipFill>
          <a:blip r:embed="rId3"/>
          <a:srcRect/>
          <a:stretch>
            <a:fillRect/>
          </a:stretch>
        </p:blipFill>
        <p:spPr bwMode="auto">
          <a:xfrm>
            <a:off x="4419600" y="228600"/>
            <a:ext cx="4000500" cy="3048000"/>
          </a:xfrm>
          <a:prstGeom prst="rect">
            <a:avLst/>
          </a:prstGeom>
          <a:noFill/>
          <a:ln w="9525">
            <a:noFill/>
            <a:miter lim="800000"/>
            <a:headEnd/>
            <a:tailEnd/>
          </a:ln>
        </p:spPr>
      </p:pic>
      <p:pic>
        <p:nvPicPr>
          <p:cNvPr id="15" name="Picture 14"/>
          <p:cNvPicPr/>
          <p:nvPr/>
        </p:nvPicPr>
        <p:blipFill>
          <a:blip r:embed="rId4"/>
          <a:srcRect/>
          <a:stretch>
            <a:fillRect/>
          </a:stretch>
        </p:blipFill>
        <p:spPr bwMode="auto">
          <a:xfrm>
            <a:off x="4572000" y="3352800"/>
            <a:ext cx="4000500" cy="3048000"/>
          </a:xfrm>
          <a:prstGeom prst="rect">
            <a:avLst/>
          </a:prstGeom>
          <a:noFill/>
          <a:ln w="9525">
            <a:noFill/>
            <a:miter lim="800000"/>
            <a:headEnd/>
            <a:tailEnd/>
          </a:ln>
        </p:spPr>
      </p:pic>
      <p:pic>
        <p:nvPicPr>
          <p:cNvPr id="16" name="Picture 15"/>
          <p:cNvPicPr/>
          <p:nvPr/>
        </p:nvPicPr>
        <p:blipFill>
          <a:blip r:embed="rId5"/>
          <a:srcRect/>
          <a:stretch>
            <a:fillRect/>
          </a:stretch>
        </p:blipFill>
        <p:spPr bwMode="auto">
          <a:xfrm>
            <a:off x="0" y="3514725"/>
            <a:ext cx="4419600" cy="265747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533400"/>
            <a:ext cx="4339275" cy="2895600"/>
          </a:xfrm>
          <a:prstGeom prst="rect">
            <a:avLst/>
          </a:prstGeom>
          <a:noFill/>
          <a:ln w="9525">
            <a:noFill/>
            <a:miter lim="800000"/>
            <a:headEnd/>
            <a:tailEnd/>
          </a:ln>
          <a:effectLst/>
        </p:spPr>
      </p:pic>
      <p:pic>
        <p:nvPicPr>
          <p:cNvPr id="7" name="Picture 6"/>
          <p:cNvPicPr/>
          <p:nvPr/>
        </p:nvPicPr>
        <p:blipFill>
          <a:blip r:embed="rId3"/>
          <a:srcRect/>
          <a:stretch>
            <a:fillRect/>
          </a:stretch>
        </p:blipFill>
        <p:spPr bwMode="auto">
          <a:xfrm>
            <a:off x="4572000" y="457200"/>
            <a:ext cx="4000500" cy="3048000"/>
          </a:xfrm>
          <a:prstGeom prst="rect">
            <a:avLst/>
          </a:prstGeom>
          <a:noFill/>
          <a:ln w="9525">
            <a:noFill/>
            <a:miter lim="800000"/>
            <a:headEnd/>
            <a:tailEnd/>
          </a:ln>
        </p:spPr>
      </p:pic>
      <p:pic>
        <p:nvPicPr>
          <p:cNvPr id="9" name="Picture 8"/>
          <p:cNvPicPr/>
          <p:nvPr/>
        </p:nvPicPr>
        <p:blipFill>
          <a:blip r:embed="rId4"/>
          <a:srcRect/>
          <a:stretch>
            <a:fillRect/>
          </a:stretch>
        </p:blipFill>
        <p:spPr bwMode="auto">
          <a:xfrm>
            <a:off x="0" y="3200401"/>
            <a:ext cx="4495800" cy="2895600"/>
          </a:xfrm>
          <a:prstGeom prst="rect">
            <a:avLst/>
          </a:prstGeom>
          <a:noFill/>
          <a:ln w="9525">
            <a:noFill/>
            <a:miter lim="800000"/>
            <a:headEnd/>
            <a:tailEnd/>
          </a:ln>
        </p:spPr>
      </p:pic>
      <p:pic>
        <p:nvPicPr>
          <p:cNvPr id="2051" name="Picture 3" descr="C:\Users\Roshan\Downloads\chess_spline1.png"/>
          <p:cNvPicPr>
            <a:picLocks noChangeAspect="1" noChangeArrowheads="1"/>
          </p:cNvPicPr>
          <p:nvPr/>
        </p:nvPicPr>
        <p:blipFill>
          <a:blip r:embed="rId5"/>
          <a:srcRect/>
          <a:stretch>
            <a:fillRect/>
          </a:stretch>
        </p:blipFill>
        <p:spPr bwMode="auto">
          <a:xfrm>
            <a:off x="4572000" y="3200400"/>
            <a:ext cx="4000500" cy="304800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1395</TotalTime>
  <Words>306</Words>
  <Application>Microsoft Office PowerPoint</Application>
  <PresentationFormat>On-screen Show (4:3)</PresentationFormat>
  <Paragraphs>45</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Lucida Sans Unicode</vt:lpstr>
      <vt:lpstr>Times New Roman</vt:lpstr>
      <vt:lpstr>Verdana</vt:lpstr>
      <vt:lpstr>Wingdings 2</vt:lpstr>
      <vt:lpstr>Wingdings 3</vt:lpstr>
      <vt:lpstr>Concourse</vt:lpstr>
      <vt:lpstr>CS 584 MACHINE LEARNING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Roshan</dc:creator>
  <cp:lastModifiedBy>Saurabh Katkar</cp:lastModifiedBy>
  <cp:revision>33</cp:revision>
  <dcterms:created xsi:type="dcterms:W3CDTF">2014-11-18T03:41:42Z</dcterms:created>
  <dcterms:modified xsi:type="dcterms:W3CDTF">2014-11-20T06:00:40Z</dcterms:modified>
</cp:coreProperties>
</file>