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1.jpeg" ContentType="image/jpeg"/>
  <Override PartName="/ppt/media/image2.jpeg" ContentType="image/jpeg"/>
  <Override PartName="/ppt/media/image3.jpeg" ContentType="image/jpeg"/>
  <Override PartName="/ppt/media/image7.png" ContentType="image/png"/>
  <Override PartName="/ppt/media/image4.png" ContentType="image/png"/>
  <Override PartName="/ppt/media/image9.wmf" ContentType="image/x-wmf"/>
  <Override PartName="/ppt/media/image8.png" ContentType="image/png"/>
  <Override PartName="/ppt/media/image5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79400" y="4042440"/>
            <a:ext cx="758304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452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64520" y="404244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79400" y="404244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6452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79400" y="1949760"/>
            <a:ext cx="7583040" cy="400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080" cy="4006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64520" y="1949760"/>
            <a:ext cx="3700080" cy="4006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79400" y="295920"/>
            <a:ext cx="7583040" cy="5660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79400" y="404244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64520" y="1949760"/>
            <a:ext cx="3700080" cy="4006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79400" y="1949760"/>
            <a:ext cx="7583040" cy="400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080" cy="4006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452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64520" y="404244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452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79400" y="4042440"/>
            <a:ext cx="758232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79400" y="4042440"/>
            <a:ext cx="758304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452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64520" y="404244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779400" y="404244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6452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779400" y="1949760"/>
            <a:ext cx="7583040" cy="400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080" cy="4006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64520" y="1949760"/>
            <a:ext cx="3700080" cy="4006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779400" y="295920"/>
            <a:ext cx="7583040" cy="5660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779400" y="404244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64520" y="1949760"/>
            <a:ext cx="3700080" cy="4006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080" cy="4006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6452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64520" y="404244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6452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779400" y="4042440"/>
            <a:ext cx="758232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79400" y="4042440"/>
            <a:ext cx="758304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6452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64520" y="404244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779400" y="404244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6452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080" cy="4006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4520" y="1949760"/>
            <a:ext cx="3700080" cy="4006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79400" y="295920"/>
            <a:ext cx="7583040" cy="5660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79400" y="404244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4520" y="1949760"/>
            <a:ext cx="3700080" cy="4006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080" cy="4006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452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4520" y="404244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7940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4520" y="1949760"/>
            <a:ext cx="370008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79400" y="4042440"/>
            <a:ext cx="7582320" cy="191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393000"/>
            <a:ext cx="7543440" cy="2590560"/>
          </a:xfrm>
          <a:prstGeom prst="rect">
            <a:avLst>
              <a:gd fmla="val 7379" name="adj"/>
            </a:avLst>
          </a:prstGeom>
          <a:solidFill>
            <a:srgbClr val="ffffff"/>
          </a:solidFill>
        </p:spPr>
      </p:sp>
      <p:sp>
        <p:nvSpPr>
          <p:cNvPr id="1" name="Line 2"/>
          <p:cNvSpPr/>
          <p:nvPr/>
        </p:nvSpPr>
        <p:spPr>
          <a:xfrm>
            <a:off x="0" y="3379680"/>
            <a:ext cx="7543800" cy="2160"/>
          </a:xfrm>
          <a:prstGeom prst="line">
            <a:avLst/>
          </a:prstGeom>
          <a:ln w="28440">
            <a:solidFill>
              <a:srgbClr val="ff7f01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6817680" y="3621600"/>
            <a:ext cx="394200" cy="394200"/>
          </a:xfrm>
          <a:prstGeom prst="rect">
            <a:avLst>
              <a:gd fmla="val 100000" name="adj"/>
            </a:avLst>
          </a:prstGeom>
          <a:solidFill>
            <a:srgbClr val="ff7f01"/>
          </a:solidFill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371600" y="3913200"/>
            <a:ext cx="5866920" cy="1469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600">
                <a:solidFill>
                  <a:srgbClr val="174576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11960" y="5715000"/>
            <a:ext cx="2057040" cy="364680"/>
          </a:xfrm>
          <a:prstGeom prst="rect">
            <a:avLst/>
          </a:prstGeom>
        </p:spPr>
        <p:txBody>
          <a:bodyPr anchor="b" bIns="0" rIns="90000" t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808080"/>
                </a:solidFill>
                <a:latin typeface="Corbel"/>
              </a:rPr>
              <a:t>8/23/13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89240" y="5715000"/>
            <a:ext cx="2057040" cy="364680"/>
          </a:xfrm>
          <a:prstGeom prst="rect">
            <a:avLst/>
          </a:prstGeom>
        </p:spPr>
        <p:txBody>
          <a:bodyPr bIns="0" rIns="90000" tIns="0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28600" y="1707120"/>
            <a:ext cx="8686440" cy="4907880"/>
          </a:xfrm>
          <a:prstGeom prst="rect">
            <a:avLst>
              <a:gd fmla="val 0" name="adj1"/>
              <a:gd fmla="val 4003" name="adj2"/>
            </a:avLst>
          </a:prstGeom>
          <a:solidFill>
            <a:srgbClr val="ffffff"/>
          </a:solidFill>
        </p:spPr>
      </p:sp>
      <p:sp>
        <p:nvSpPr>
          <p:cNvPr id="40" name="CustomShape 2"/>
          <p:cNvSpPr/>
          <p:nvPr/>
        </p:nvSpPr>
        <p:spPr>
          <a:xfrm>
            <a:off x="228600" y="228600"/>
            <a:ext cx="8686440" cy="1277280"/>
          </a:xfrm>
          <a:prstGeom prst="rect">
            <a:avLst>
              <a:gd fmla="val 0" name="adj1"/>
              <a:gd fmla="val 11674" name="adj2"/>
            </a:avLst>
          </a:prstGeom>
          <a:solidFill>
            <a:srgbClr val="ffffff"/>
          </a:solidFill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800">
                <a:solidFill>
                  <a:srgbClr val="174576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174576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174576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solidFill>
                  <a:srgbClr val="174576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solidFill>
                  <a:srgbClr val="174576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solidFill>
                  <a:srgbClr val="174576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solidFill>
                  <a:srgbClr val="174576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lang="en-US" sz="2200">
                <a:solidFill>
                  <a:srgbClr val="174576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lang="en-US" sz="2000">
                <a:solidFill>
                  <a:srgbClr val="174576"/>
                </a:solidFill>
                <a:latin typeface="Corbel"/>
              </a:rPr>
              <a:t>Second level</a:t>
            </a:r>
            <a:endParaRPr/>
          </a:p>
          <a:p>
            <a:pPr lvl="1">
              <a:buSzPct val="90000"/>
              <a:buFont charset="2" typeface="Wingdings 2"/>
              <a:buChar char=""/>
            </a:pPr>
            <a:r>
              <a:rPr lang="en-US">
                <a:solidFill>
                  <a:srgbClr val="174576"/>
                </a:solidFill>
                <a:latin typeface="Corbel"/>
              </a:rPr>
              <a:t>Third level</a:t>
            </a:r>
            <a:endParaRPr/>
          </a:p>
          <a:p>
            <a:pPr lvl="2">
              <a:buSzPct val="90000"/>
              <a:buFont charset="2" typeface="Wingdings 2"/>
              <a:buChar char=""/>
            </a:pPr>
            <a:r>
              <a:rPr lang="en-US">
                <a:solidFill>
                  <a:srgbClr val="174576"/>
                </a:solidFill>
                <a:latin typeface="Corbel"/>
              </a:rPr>
              <a:t>Fourth level</a:t>
            </a:r>
            <a:endParaRPr/>
          </a:p>
          <a:p>
            <a:pPr lvl="3">
              <a:buSzPct val="90000"/>
              <a:buFont charset="2" typeface="Wingdings 2"/>
              <a:buChar char=""/>
            </a:pPr>
            <a:r>
              <a:rPr lang="en-US">
                <a:solidFill>
                  <a:srgbClr val="174576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103154"/>
                </a:solidFill>
                <a:latin typeface="Corbel"/>
              </a:rPr>
              <a:t>8/23/13</a:t>
            </a:r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5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E13101-5101-4121-8151-4131C1C1B121}" type="slidenum">
              <a:rPr lang="en-US">
                <a:solidFill>
                  <a:srgbClr val="103154"/>
                </a:solidFill>
                <a:latin typeface="Corbe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28600" y="228600"/>
            <a:ext cx="8686440" cy="6387120"/>
          </a:xfrm>
          <a:prstGeom prst="rect">
            <a:avLst>
              <a:gd fmla="val 0" name="adj1"/>
              <a:gd fmla="val 2529" name="adj2"/>
            </a:avLst>
          </a:prstGeom>
          <a:solidFill>
            <a:srgbClr val="ffffff"/>
          </a:solidFill>
        </p:spPr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103154"/>
                </a:solidFill>
                <a:latin typeface="Corbel"/>
              </a:rPr>
              <a:t>8/23/13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2191E1-E1C1-4171-9141-9141D17131A1}" type="slidenum">
              <a:rPr lang="en-US">
                <a:solidFill>
                  <a:srgbClr val="103154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en.wikipedia.org/wiki/Wikipedia:Lists_of_common_misspellings/For_machines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85800" y="3913200"/>
            <a:ext cx="6552720" cy="8870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600">
                <a:solidFill>
                  <a:srgbClr val="174576"/>
                </a:solidFill>
                <a:latin typeface="Corbel"/>
              </a:rPr>
              <a:t>Spell Checking &amp; Correction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3117960" y="4800600"/>
            <a:ext cx="4543920" cy="1186920"/>
          </a:xfrm>
          <a:prstGeom prst="rect">
            <a:avLst/>
          </a:prstGeom>
          <a:solidFill>
            <a:srgbClr val="ff7f01"/>
          </a:solidFill>
          <a:ln w="12600">
            <a:solidFill>
              <a:srgbClr val="f97c00"/>
            </a:solidFill>
            <a:round/>
          </a:ln>
        </p:spPr>
        <p:txBody>
          <a:bodyPr bIns="45000" lIns="90000" rIns="108000" tIns="45000" wrap="none"/>
          <a:p>
            <a:pPr algn="r">
              <a:lnSpc>
                <a:spcPct val="100000"/>
              </a:lnSpc>
            </a:pPr>
            <a:r>
              <a:rPr lang="en-US">
                <a:solidFill>
                  <a:srgbClr val="103154"/>
                </a:solidFill>
                <a:latin typeface="Corbel"/>
              </a:rPr>
              <a:t>Devendra Singh Chaplot (100050033)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103154"/>
                </a:solidFill>
                <a:latin typeface="Corbel"/>
              </a:rPr>
              <a:t>Nishanth Dikkala (100050052)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103154"/>
                </a:solidFill>
                <a:latin typeface="Corbel"/>
              </a:rPr>
              <a:t>Vipul Singh (100050057)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en-US" sz="3800">
                <a:solidFill>
                  <a:srgbClr val="174576"/>
                </a:solidFill>
                <a:latin typeface="Corbel"/>
              </a:rPr>
              <a:t>Algorithm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Given an incorrectly spelled word, look for correct words at edit distance &lt;= 2</a:t>
            </a:r>
            <a:endParaRPr/>
          </a:p>
          <a:p>
            <a:pPr algn="ctr"/>
            <a:endParaRPr/>
          </a:p>
          <a:p>
            <a:pPr algn="ctr"/>
            <a:r>
              <a:rPr lang="en-US"/>
              <a:t>Choose one with best score according to Kernighan's formulae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en-US" sz="3800">
                <a:solidFill>
                  <a:srgbClr val="174576"/>
                </a:solidFill>
                <a:latin typeface="Corbel"/>
              </a:rPr>
              <a:t>Results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Gives 100% accurate results, except for bad cases in corpus like</a:t>
            </a:r>
            <a:endParaRPr/>
          </a:p>
          <a:p>
            <a:pPr algn="ctr"/>
            <a:endParaRPr/>
          </a:p>
          <a:p>
            <a:pPr algn="ctr"/>
            <a:r>
              <a:rPr lang="en-US"/>
              <a:t>ninties-&gt;1990s</a:t>
            </a:r>
            <a:endParaRPr/>
          </a:p>
          <a:p>
            <a:pPr algn="ctr"/>
            <a:endParaRPr/>
          </a:p>
          <a:p>
            <a:pPr algn="ctr"/>
            <a:r>
              <a:rPr lang="en-US"/>
              <a:t>Removed such cases first.</a:t>
            </a:r>
            <a:endParaRPr/>
          </a:p>
          <a:p>
            <a:pPr algn="ctr"/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en-US" sz="3800">
                <a:solidFill>
                  <a:srgbClr val="174576"/>
                </a:solidFill>
                <a:latin typeface="Corbel"/>
              </a:rPr>
              <a:t>5-fold cross validation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Divide corpus into 5 folds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Use one for training, rest for testing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Accuracy from around 100 when entire corpus was used to 86-87 %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Values observed are: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87.01%, 85%, 86.06%, 86.30%, 87.84%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en-US" sz="3800">
                <a:solidFill>
                  <a:srgbClr val="174576"/>
                </a:solidFill>
                <a:latin typeface="Corbel"/>
              </a:rPr>
              <a:t>Drop in accuracy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Example error in 5th fold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                </a:t>
            </a:r>
            <a:r>
              <a:rPr lang="en-US"/>
              <a:t>tghe-&gt;the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But insertion error for (t,g) does not exist anywhere in first 4 folds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So, in absence of training instance, model fails to give correct output.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800">
                <a:solidFill>
                  <a:srgbClr val="174576"/>
                </a:solidFill>
                <a:latin typeface="Corbel"/>
              </a:rPr>
              <a:t>References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lang="en-US" sz="2200">
                <a:solidFill>
                  <a:srgbClr val="174576"/>
                </a:solidFill>
                <a:latin typeface="Corbel"/>
              </a:rPr>
              <a:t>AT&amp;T Bell Labs. Kernighan, Mark D., Kenneth W. Church, and William A. Gale. 1990. A spelling correction program based on a noisy channel.</a:t>
            </a:r>
            <a:endParaRPr/>
          </a:p>
          <a:p>
            <a:pPr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b="1" lang="en-US" sz="2200">
                <a:solidFill>
                  <a:srgbClr val="174576"/>
                </a:solidFill>
                <a:latin typeface="Corbel"/>
              </a:rPr>
              <a:t>Data Source</a:t>
            </a:r>
            <a:r>
              <a:rPr lang="en-US" sz="2200">
                <a:solidFill>
                  <a:srgbClr val="174576"/>
                </a:solidFill>
                <a:latin typeface="Corbel"/>
              </a:rPr>
              <a:t>: Parallel list of incorrect and correct words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lang="en-US" sz="2000" u="sng">
                <a:solidFill>
                  <a:srgbClr val="1286c9"/>
                </a:solidFill>
                <a:latin typeface="Corbel"/>
                <a:hlinkClick r:id="rId1"/>
              </a:rPr>
              <a:t>http://en.wikipedia.org/wiki/Wikipedia:Lists_of_common_misspellings/For_machines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800">
                <a:solidFill>
                  <a:srgbClr val="174576"/>
                </a:solidFill>
                <a:latin typeface="Corbel"/>
              </a:rPr>
              <a:t>Kernighan Technique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i="1" lang="en-US" sz="2200">
                <a:solidFill>
                  <a:srgbClr val="174576"/>
                </a:solidFill>
                <a:latin typeface="Corbel"/>
              </a:rPr>
              <a:t>Misspelled word x = x1, x2, x3… xm</a:t>
            </a:r>
            <a:endParaRPr/>
          </a:p>
          <a:p>
            <a:pPr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i="1" lang="en-US" sz="2200">
                <a:solidFill>
                  <a:srgbClr val="174576"/>
                </a:solidFill>
                <a:latin typeface="Corbel"/>
              </a:rPr>
              <a:t>Correct word w = w1, w2, w3,…, wn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i="1" lang="en-US" sz="2200">
                <a:solidFill>
                  <a:srgbClr val="174576"/>
                </a:solidFill>
                <a:latin typeface="Corbel"/>
              </a:rPr>
              <a:t>P(x|w)</a:t>
            </a:r>
            <a:r>
              <a:rPr lang="en-US" sz="2200">
                <a:solidFill>
                  <a:srgbClr val="174576"/>
                </a:solidFill>
                <a:latin typeface="Corbel"/>
              </a:rPr>
              <a:t> = probability of the edit </a:t>
            </a:r>
            <a:endParaRPr/>
          </a:p>
          <a:p>
            <a:pPr lvl="1">
              <a:lnSpc>
                <a:spcPct val="100000"/>
              </a:lnSpc>
              <a:buSzPct val="90000"/>
              <a:buFont charset="2" typeface="Wingdings 2"/>
              <a:buChar char=""/>
            </a:pPr>
            <a:r>
              <a:rPr lang="en-US" sz="2000">
                <a:solidFill>
                  <a:srgbClr val="174576"/>
                </a:solidFill>
                <a:latin typeface="Corbel"/>
              </a:rPr>
              <a:t>(deletion/insertion/substitution/transposition)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79400" y="295920"/>
            <a:ext cx="78307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000">
                <a:solidFill>
                  <a:srgbClr val="174576"/>
                </a:solidFill>
                <a:latin typeface="Corbel"/>
              </a:rPr>
              <a:t>Computing error probability: confusion “matrix”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779400" y="1949760"/>
            <a:ext cx="7583040" cy="4006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200">
                <a:solidFill>
                  <a:srgbClr val="174576"/>
                </a:solidFill>
                <a:latin typeface="Courier New"/>
              </a:rPr>
              <a:t>del[x,y]:    count(xy typed as x)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174576"/>
                </a:solidFill>
                <a:latin typeface="Courier New"/>
              </a:rPr>
              <a:t>ins[x,y]:    count(x typed as xy)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174576"/>
                </a:solidFill>
                <a:latin typeface="Courier New"/>
              </a:rPr>
              <a:t>sub[x,y]:    count(y typed as x)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174576"/>
                </a:solidFill>
                <a:latin typeface="Courier New"/>
              </a:rPr>
              <a:t>trans[x,y]:  count(xy typed as yx)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174576"/>
                </a:solidFill>
                <a:latin typeface="Corbel"/>
              </a:rPr>
              <a:t>Insertion and deletion conditioned on previous character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228600"/>
            <a:ext cx="7314840" cy="6373440"/>
          </a:xfrm>
          <a:prstGeom prst="rect">
            <a:avLst/>
          </a:prstGeom>
        </p:spPr>
      </p:pic>
      <p:sp>
        <p:nvSpPr>
          <p:cNvPr id="123" name="CustomShape 1"/>
          <p:cNvSpPr/>
          <p:nvPr/>
        </p:nvSpPr>
        <p:spPr>
          <a:xfrm>
            <a:off x="49320" y="533520"/>
            <a:ext cx="1093320" cy="2590560"/>
          </a:xfrm>
          <a:prstGeom prst="rect">
            <a:avLst/>
          </a:prstGeom>
        </p:spPr>
        <p:txBody>
          <a:bodyPr anchor="b" bIns="45000" lIns="90000" rIns="90000" tIns="45000" vert="vert"/>
          <a:p>
            <a:pPr>
              <a:lnSpc>
                <a:spcPct val="100000"/>
              </a:lnSpc>
            </a:pPr>
            <a:r>
              <a:rPr lang="en-US" sz="3000">
                <a:solidFill>
                  <a:srgbClr val="103154"/>
                </a:solidFill>
                <a:latin typeface="Corbel"/>
              </a:rPr>
              <a:t>Insertion Matrix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9320" y="533520"/>
            <a:ext cx="1093320" cy="2590560"/>
          </a:xfrm>
          <a:prstGeom prst="rect">
            <a:avLst/>
          </a:prstGeom>
        </p:spPr>
        <p:txBody>
          <a:bodyPr anchor="b" bIns="45000" lIns="90000" rIns="90000" tIns="45000" vert="vert"/>
          <a:p>
            <a:pPr>
              <a:lnSpc>
                <a:spcPct val="100000"/>
              </a:lnSpc>
            </a:pPr>
            <a:r>
              <a:rPr lang="en-US" sz="3000">
                <a:solidFill>
                  <a:srgbClr val="103154"/>
                </a:solidFill>
                <a:latin typeface="Corbel"/>
              </a:rPr>
              <a:t>Deletion Matrix</a:t>
            </a:r>
            <a:endParaRPr/>
          </a:p>
        </p:txBody>
      </p:sp>
      <p:pic>
        <p:nvPicPr>
          <p:cNvPr descr="" id="125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380880"/>
            <a:ext cx="7836120" cy="601956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9320" y="533520"/>
            <a:ext cx="1093320" cy="3428640"/>
          </a:xfrm>
          <a:prstGeom prst="rect">
            <a:avLst/>
          </a:prstGeom>
        </p:spPr>
        <p:txBody>
          <a:bodyPr anchor="b" bIns="45000" lIns="90000" rIns="90000" tIns="45000" vert="vert"/>
          <a:p>
            <a:pPr>
              <a:lnSpc>
                <a:spcPct val="100000"/>
              </a:lnSpc>
            </a:pPr>
            <a:r>
              <a:rPr lang="en-US" sz="3000">
                <a:solidFill>
                  <a:srgbClr val="103154"/>
                </a:solidFill>
                <a:latin typeface="Corbel"/>
              </a:rPr>
              <a:t>Transposition Matrix</a:t>
            </a:r>
            <a:endParaRPr/>
          </a:p>
        </p:txBody>
      </p:sp>
      <p:pic>
        <p:nvPicPr>
          <p:cNvPr descr="" id="12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305640"/>
            <a:ext cx="7828560" cy="624744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9320" y="533520"/>
            <a:ext cx="1093320" cy="3352320"/>
          </a:xfrm>
          <a:prstGeom prst="rect">
            <a:avLst/>
          </a:prstGeom>
        </p:spPr>
        <p:txBody>
          <a:bodyPr anchor="b" bIns="45000" lIns="90000" rIns="90000" tIns="45000" vert="vert"/>
          <a:p>
            <a:pPr>
              <a:lnSpc>
                <a:spcPct val="100000"/>
              </a:lnSpc>
            </a:pPr>
            <a:r>
              <a:rPr lang="en-US" sz="3000">
                <a:solidFill>
                  <a:srgbClr val="103154"/>
                </a:solidFill>
                <a:latin typeface="Corbel"/>
              </a:rPr>
              <a:t>Substitution Matrix</a:t>
            </a:r>
            <a:endParaRPr/>
          </a:p>
        </p:txBody>
      </p:sp>
      <p:pic>
        <p:nvPicPr>
          <p:cNvPr descr="" id="12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304920"/>
            <a:ext cx="7716240" cy="617076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9320" y="533520"/>
            <a:ext cx="1093320" cy="4495320"/>
          </a:xfrm>
          <a:prstGeom prst="rect">
            <a:avLst/>
          </a:prstGeom>
        </p:spPr>
        <p:txBody>
          <a:bodyPr anchor="b" bIns="45000" lIns="90000" rIns="90000" tIns="45000" vert="vert"/>
          <a:p>
            <a:pPr>
              <a:lnSpc>
                <a:spcPct val="100000"/>
              </a:lnSpc>
            </a:pPr>
            <a:r>
              <a:rPr lang="en-US" sz="3000">
                <a:solidFill>
                  <a:srgbClr val="103154"/>
                </a:solidFill>
                <a:latin typeface="Corbel"/>
              </a:rPr>
              <a:t>Pair Wise Frequency Matrix</a:t>
            </a:r>
            <a:endParaRPr/>
          </a:p>
        </p:txBody>
      </p:sp>
      <p:pic>
        <p:nvPicPr>
          <p:cNvPr descr="" id="13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40400" y="380880"/>
            <a:ext cx="7874640" cy="607320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79400" y="295920"/>
            <a:ext cx="75830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800">
                <a:solidFill>
                  <a:srgbClr val="174576"/>
                </a:solidFill>
                <a:latin typeface="Corbel"/>
              </a:rPr>
              <a:t>Calculating P(x|w)</a:t>
            </a:r>
            <a:endParaRPr/>
          </a:p>
        </p:txBody>
      </p:sp>
      <p:pic>
        <p:nvPicPr>
          <p:cNvPr descr="" id="133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1946160"/>
            <a:ext cx="6949800" cy="410976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