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2"/>
  </p:notesMasterIdLst>
  <p:sldIdLst>
    <p:sldId id="256" r:id="rId2"/>
    <p:sldId id="257" r:id="rId3"/>
    <p:sldId id="260" r:id="rId4"/>
    <p:sldId id="275" r:id="rId5"/>
    <p:sldId id="276" r:id="rId6"/>
    <p:sldId id="279" r:id="rId7"/>
    <p:sldId id="281" r:id="rId8"/>
    <p:sldId id="277" r:id="rId9"/>
    <p:sldId id="282" r:id="rId10"/>
    <p:sldId id="283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61" r:id="rId19"/>
    <p:sldId id="272" r:id="rId20"/>
    <p:sldId id="284" r:id="rId21"/>
    <p:sldId id="262" r:id="rId22"/>
    <p:sldId id="290" r:id="rId23"/>
    <p:sldId id="274" r:id="rId24"/>
    <p:sldId id="287" r:id="rId25"/>
    <p:sldId id="291" r:id="rId26"/>
    <p:sldId id="292" r:id="rId27"/>
    <p:sldId id="263" r:id="rId28"/>
    <p:sldId id="285" r:id="rId29"/>
    <p:sldId id="286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BBE74-A544-4402-966F-3F455D52B2F2}" type="datetimeFigureOut">
              <a:rPr lang="zh-TW" altLang="en-US" smtClean="0"/>
              <a:pPr/>
              <a:t>12/6/21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FA3D3-9625-425F-AE70-A2BB07976D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D3-9625-425F-AE70-A2BB07976DE2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D3-9625-425F-AE70-A2BB07976DE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FA3D3-9625-425F-AE70-A2BB07976DE2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D50B44-BB17-B248-8DAD-29D9795A51AB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D7E619-489F-404D-9349-DE6AB0845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assets.handipoints.com/stamps/smart/transportation/bus_ink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rcRect t="4719"/>
          <a:stretch>
            <a:fillRect/>
          </a:stretch>
        </p:blipFill>
        <p:spPr bwMode="auto">
          <a:xfrm>
            <a:off x="4094922" y="-238290"/>
            <a:ext cx="4363278" cy="538435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2" y="3286539"/>
            <a:ext cx="4972878" cy="116287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Efficiency Simulation for Bus Traffic in Taipei 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704522"/>
            <a:ext cx="6172200" cy="1371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2012.06.21</a:t>
            </a:r>
          </a:p>
          <a:p>
            <a:pPr algn="r"/>
            <a:r>
              <a:rPr lang="en-US" dirty="0" err="1" smtClean="0"/>
              <a:t>Tsung-Hsien</a:t>
            </a:r>
            <a:r>
              <a:rPr lang="en-US" dirty="0" smtClean="0"/>
              <a:t>, WEN</a:t>
            </a:r>
          </a:p>
          <a:p>
            <a:pPr algn="r"/>
            <a:r>
              <a:rPr lang="en-US" dirty="0" smtClean="0"/>
              <a:t>Po-Chun, HSU</a:t>
            </a:r>
          </a:p>
          <a:p>
            <a:pPr algn="r"/>
            <a:r>
              <a:rPr lang="en-US" dirty="0" err="1" smtClean="0"/>
              <a:t>Heng</a:t>
            </a:r>
            <a:r>
              <a:rPr lang="en-US" dirty="0" smtClean="0"/>
              <a:t>,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9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of behavior of bus and clients in different conditions</a:t>
            </a:r>
          </a:p>
          <a:p>
            <a:r>
              <a:rPr lang="en-US" dirty="0" smtClean="0"/>
              <a:t>Comparisons between current bus routes and a chessboard-like bus route network </a:t>
            </a:r>
          </a:p>
          <a:p>
            <a:r>
              <a:rPr lang="en-US" dirty="0" smtClean="0"/>
              <a:t>Observing what influences the efficiency of the bus route network</a:t>
            </a:r>
          </a:p>
        </p:txBody>
      </p:sp>
    </p:spTree>
    <p:extLst>
      <p:ext uri="{BB962C8B-B14F-4D97-AF65-F5344CB8AC3E}">
        <p14:creationId xmlns:p14="http://schemas.microsoft.com/office/powerpoint/2010/main" val="115686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Map</a:t>
            </a:r>
          </a:p>
          <a:p>
            <a:pPr algn="r"/>
            <a:r>
              <a:rPr lang="en-US" dirty="0" smtClean="0"/>
              <a:t>Bus Routes</a:t>
            </a:r>
          </a:p>
          <a:p>
            <a:pPr algn="r"/>
            <a:r>
              <a:rPr lang="en-US" dirty="0" smtClean="0"/>
              <a:t>Traffic Conditions</a:t>
            </a:r>
          </a:p>
        </p:txBody>
      </p:sp>
    </p:spTree>
    <p:extLst>
      <p:ext uri="{BB962C8B-B14F-4D97-AF65-F5344CB8AC3E}">
        <p14:creationId xmlns:p14="http://schemas.microsoft.com/office/powerpoint/2010/main" val="42971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 real case simulation, we need:</a:t>
            </a:r>
          </a:p>
          <a:p>
            <a:pPr lvl="1"/>
            <a:r>
              <a:rPr lang="en-US" dirty="0" smtClean="0"/>
              <a:t>Simplified Taipei City Graph (nodes, edges)</a:t>
            </a:r>
          </a:p>
          <a:p>
            <a:pPr lvl="1"/>
            <a:r>
              <a:rPr lang="en-US" dirty="0" smtClean="0"/>
              <a:t>Distance between each two nodes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traffic information</a:t>
            </a:r>
          </a:p>
          <a:p>
            <a:pPr lvl="1"/>
            <a:r>
              <a:rPr lang="en-US" dirty="0" smtClean="0"/>
              <a:t>Real Taipei bus routes in operation (include departure intervals)</a:t>
            </a:r>
          </a:p>
          <a:p>
            <a:pPr lvl="1"/>
            <a:endParaRPr lang="en-US" dirty="0"/>
          </a:p>
          <a:p>
            <a:r>
              <a:rPr lang="en-US" dirty="0" smtClean="0"/>
              <a:t>They are all available but…</a:t>
            </a:r>
          </a:p>
          <a:p>
            <a:r>
              <a:rPr lang="en-US" dirty="0" smtClean="0"/>
              <a:t>They are hard to get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6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1816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most powerful parser in the world.</a:t>
            </a:r>
          </a:p>
          <a:p>
            <a:r>
              <a:rPr lang="en-US" dirty="0" smtClean="0"/>
              <a:t>Workers' Wisdom sometimes is easier than A.I.</a:t>
            </a:r>
          </a:p>
          <a:p>
            <a:r>
              <a:rPr lang="en-US" dirty="0" smtClean="0"/>
              <a:t>Hand-coded data are collecting from several sources:</a:t>
            </a:r>
          </a:p>
          <a:p>
            <a:pPr lvl="1"/>
            <a:r>
              <a:rPr lang="en-US" dirty="0" smtClean="0"/>
              <a:t>Google Map</a:t>
            </a:r>
          </a:p>
          <a:p>
            <a:pPr lvl="1"/>
            <a:r>
              <a:rPr lang="en-US" dirty="0" smtClean="0"/>
              <a:t>Taipei public transportation office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Statistics:</a:t>
            </a:r>
          </a:p>
          <a:p>
            <a:pPr lvl="1"/>
            <a:r>
              <a:rPr lang="en-US" dirty="0" smtClean="0"/>
              <a:t>75 </a:t>
            </a:r>
            <a:r>
              <a:rPr lang="en-US" dirty="0"/>
              <a:t>nodes, 134 edges, 125 bus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6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Picture 3" descr="螢幕快照 2012-06-21 上午1.16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69" y="1616421"/>
            <a:ext cx="4577884" cy="3324790"/>
          </a:xfrm>
          <a:prstGeom prst="roundRect">
            <a:avLst>
              <a:gd name="adj" fmla="val 3912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GraphExampl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11" y="3369082"/>
            <a:ext cx="4424945" cy="3144257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1" name="直線單箭頭接點 10"/>
          <p:cNvCxnSpPr/>
          <p:nvPr/>
        </p:nvCxnSpPr>
        <p:spPr>
          <a:xfrm>
            <a:off x="3366052" y="3369082"/>
            <a:ext cx="1205947" cy="739092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9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&amp; Edges</a:t>
            </a:r>
            <a:endParaRPr lang="en-US" dirty="0"/>
          </a:p>
        </p:txBody>
      </p:sp>
      <p:pic>
        <p:nvPicPr>
          <p:cNvPr id="4" name="Picture 3" descr="螢幕快照 2012-06-21 上午1.19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1"/>
          <a:stretch>
            <a:fillRect/>
          </a:stretch>
        </p:blipFill>
        <p:spPr>
          <a:xfrm>
            <a:off x="1237051" y="1656177"/>
            <a:ext cx="3551204" cy="5002351"/>
          </a:xfrm>
          <a:prstGeom prst="rect">
            <a:avLst/>
          </a:prstGeom>
        </p:spPr>
      </p:pic>
      <p:pic>
        <p:nvPicPr>
          <p:cNvPr id="5" name="Picture 4" descr="螢幕快照 2012-06-21 上午1.19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7124" y="1656177"/>
            <a:ext cx="2798518" cy="50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routes &amp; Interval</a:t>
            </a:r>
            <a:endParaRPr lang="en-US" dirty="0"/>
          </a:p>
        </p:txBody>
      </p:sp>
      <p:pic>
        <p:nvPicPr>
          <p:cNvPr id="4" name="Picture 3" descr="螢幕快照 2012-06-21 上午1.21.4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75" y="1615771"/>
            <a:ext cx="1917700" cy="5041900"/>
          </a:xfrm>
          <a:prstGeom prst="rect">
            <a:avLst/>
          </a:prstGeom>
        </p:spPr>
      </p:pic>
      <p:pic>
        <p:nvPicPr>
          <p:cNvPr id="5" name="Picture 4" descr="螢幕快照 2012-06-21 上午1.21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0" y="1616765"/>
            <a:ext cx="5530415" cy="50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</a:t>
            </a:r>
            <a:endParaRPr lang="en-US" dirty="0"/>
          </a:p>
        </p:txBody>
      </p:sp>
      <p:pic>
        <p:nvPicPr>
          <p:cNvPr id="5" name="Picture 4" descr="螢幕快照 2012-06-21 上午1.23.3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62" y="1755069"/>
            <a:ext cx="2490216" cy="4718304"/>
          </a:xfrm>
          <a:prstGeom prst="rect">
            <a:avLst/>
          </a:prstGeom>
        </p:spPr>
      </p:pic>
      <p:pic>
        <p:nvPicPr>
          <p:cNvPr id="6" name="Picture 5" descr="螢幕快照 2012-06-21 上午1.2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2" y="1755069"/>
            <a:ext cx="5353755" cy="4544699"/>
          </a:xfrm>
          <a:prstGeom prst="roundRect">
            <a:avLst>
              <a:gd name="adj" fmla="val 354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3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Buses</a:t>
            </a:r>
          </a:p>
          <a:p>
            <a:pPr algn="r"/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bus manager to handle bus schedules.</a:t>
            </a:r>
          </a:p>
          <a:p>
            <a:r>
              <a:rPr lang="en-US" dirty="0" smtClean="0"/>
              <a:t>After a bus is departed, it will follow the scheduled route with a speed equal to the current road speed.</a:t>
            </a:r>
          </a:p>
          <a:p>
            <a:r>
              <a:rPr lang="en-US" dirty="0" smtClean="0"/>
              <a:t>Bus will park into a node if a scheduled stop is reached, then call if any client wants to get on or off the bus.</a:t>
            </a:r>
          </a:p>
          <a:p>
            <a:r>
              <a:rPr lang="en-US" dirty="0" smtClean="0"/>
              <a:t>Bus will be destroyed after a round trip is finished.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 &amp; Objectives</a:t>
            </a:r>
          </a:p>
          <a:p>
            <a:r>
              <a:rPr lang="en-US" dirty="0" smtClean="0"/>
              <a:t>Collecting Data</a:t>
            </a:r>
          </a:p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Buses</a:t>
            </a:r>
          </a:p>
          <a:p>
            <a:pPr lvl="1"/>
            <a:r>
              <a:rPr lang="en-US" dirty="0" smtClean="0"/>
              <a:t>Clients</a:t>
            </a:r>
            <a:endParaRPr lang="en-US" dirty="0"/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Conclusion </a:t>
            </a:r>
            <a:r>
              <a:rPr lang="en-US" dirty="0"/>
              <a:t>&amp;</a:t>
            </a:r>
            <a:r>
              <a:rPr lang="en-US" dirty="0" smtClean="0"/>
              <a:t> Future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4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 are generated on nodes with destinations.</a:t>
            </a:r>
          </a:p>
          <a:p>
            <a:r>
              <a:rPr lang="en-US" dirty="0" smtClean="0"/>
              <a:t>Three scenarios are considered:</a:t>
            </a:r>
          </a:p>
          <a:p>
            <a:pPr lvl="1"/>
            <a:r>
              <a:rPr lang="en-US" dirty="0" smtClean="0"/>
              <a:t>Morning rush hour (people come inward)</a:t>
            </a:r>
            <a:endParaRPr lang="en-US" dirty="0"/>
          </a:p>
          <a:p>
            <a:pPr lvl="1"/>
            <a:r>
              <a:rPr lang="en-US" dirty="0" smtClean="0"/>
              <a:t>Evening rush hour (people go outward)</a:t>
            </a:r>
          </a:p>
          <a:p>
            <a:pPr lvl="1"/>
            <a:r>
              <a:rPr lang="en-US" dirty="0" smtClean="0"/>
              <a:t>Off peak</a:t>
            </a:r>
          </a:p>
          <a:p>
            <a:r>
              <a:rPr lang="en-US" dirty="0" smtClean="0"/>
              <a:t>How to take a bus:</a:t>
            </a:r>
          </a:p>
          <a:p>
            <a:pPr lvl="1"/>
            <a:r>
              <a:rPr lang="en-US" dirty="0" smtClean="0"/>
              <a:t>Greedy algorithm to reduce the computation cost</a:t>
            </a:r>
          </a:p>
          <a:p>
            <a:pPr lvl="1"/>
            <a:r>
              <a:rPr lang="en-US" dirty="0" smtClean="0"/>
              <a:t>If a bus can take Client A to a node which is "closer" to A's destination than A's current location is, A will get on the bus.</a:t>
            </a:r>
          </a:p>
          <a:p>
            <a:pPr lvl="1"/>
            <a:r>
              <a:rPr lang="en-US" dirty="0" smtClean="0"/>
              <a:t>The "distance" metric is based on the bus routes.</a:t>
            </a:r>
          </a:p>
          <a:p>
            <a:pPr lvl="1"/>
            <a:r>
              <a:rPr lang="en-US" dirty="0" smtClean="0"/>
              <a:t>May not be intuitive…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every minute (iteration)</a:t>
            </a:r>
          </a:p>
          <a:p>
            <a:r>
              <a:rPr lang="en-US" dirty="0" smtClean="0"/>
              <a:t>10000 minutes (iteration) for each simulation. Total ~ 6.9 hours</a:t>
            </a:r>
          </a:p>
          <a:p>
            <a:r>
              <a:rPr lang="en-US" dirty="0" smtClean="0"/>
              <a:t>Run on three designated scenarios.</a:t>
            </a:r>
          </a:p>
          <a:p>
            <a:r>
              <a:rPr lang="en-US" dirty="0" smtClean="0"/>
              <a:t>Gaussian distribution for generating clients:</a:t>
            </a:r>
          </a:p>
          <a:p>
            <a:pPr lvl="1"/>
            <a:r>
              <a:rPr lang="en-US" dirty="0" smtClean="0"/>
              <a:t>Off-peak: mean 1.2, </a:t>
            </a:r>
            <a:r>
              <a:rPr lang="en-US" dirty="0" err="1" smtClean="0"/>
              <a:t>var</a:t>
            </a:r>
            <a:r>
              <a:rPr lang="en-US" dirty="0" smtClean="0"/>
              <a:t> 0.5</a:t>
            </a:r>
          </a:p>
          <a:p>
            <a:pPr lvl="1"/>
            <a:r>
              <a:rPr lang="en-US" dirty="0" smtClean="0"/>
              <a:t>Evening &amp; Morning: mean 3.6, </a:t>
            </a:r>
            <a:r>
              <a:rPr lang="en-US" dirty="0" err="1" smtClean="0"/>
              <a:t>var</a:t>
            </a:r>
            <a:r>
              <a:rPr lang="en-US" dirty="0" smtClean="0"/>
              <a:t> 0.5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18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policies are compared:</a:t>
            </a:r>
          </a:p>
          <a:p>
            <a:pPr lvl="1"/>
            <a:r>
              <a:rPr lang="en-US" dirty="0" smtClean="0"/>
              <a:t>Original Settings: Bus routes in operation now.</a:t>
            </a:r>
          </a:p>
          <a:p>
            <a:pPr lvl="2"/>
            <a:r>
              <a:rPr lang="en-US" dirty="0" smtClean="0"/>
              <a:t>Total 124 routes</a:t>
            </a:r>
          </a:p>
          <a:p>
            <a:pPr lvl="1"/>
            <a:r>
              <a:rPr lang="en-US" dirty="0" smtClean="0"/>
              <a:t>Chessboard: The main policy we want to compare.</a:t>
            </a:r>
          </a:p>
          <a:p>
            <a:pPr lvl="2"/>
            <a:r>
              <a:rPr lang="en-US" dirty="0" smtClean="0"/>
              <a:t>Total only 20 routes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r>
              <a:rPr lang="en-US" dirty="0" smtClean="0"/>
              <a:t>All-pairs: Every route has only two stops.</a:t>
            </a:r>
          </a:p>
          <a:p>
            <a:pPr lvl="2"/>
            <a:r>
              <a:rPr lang="en-US" dirty="0" smtClean="0"/>
              <a:t>Total 134 routes = # of edges</a:t>
            </a:r>
          </a:p>
          <a:p>
            <a:pPr lvl="2"/>
            <a:r>
              <a:rPr lang="en-US" dirty="0" smtClean="0"/>
              <a:t>1 bus departure/10 min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4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Off-peak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63421"/>
              </p:ext>
            </p:extLst>
          </p:nvPr>
        </p:nvGraphicFramePr>
        <p:xfrm>
          <a:off x="1515342" y="1605280"/>
          <a:ext cx="6127235" cy="507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13"/>
                <a:gridCol w="1691454"/>
                <a:gridCol w="1016674"/>
                <a:gridCol w="1225447"/>
                <a:gridCol w="1225447"/>
              </a:tblGrid>
              <a:tr h="2457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Chessboard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All-pair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Client Statistics</a:t>
                      </a:r>
                      <a:endParaRPr lang="en-US" sz="12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506,146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506,402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505,904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Left on 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1841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Completion</a:t>
                      </a:r>
                      <a:r>
                        <a:rPr lang="en-US" sz="1200" b="0" baseline="0" dirty="0" smtClean="0"/>
                        <a:t> 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99.64%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</a:t>
                      </a:r>
                      <a:r>
                        <a:rPr lang="en-US" sz="1200" b="0" baseline="0" dirty="0" smtClean="0"/>
                        <a:t> Time Cost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14.63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14.35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39.76 min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Expected</a:t>
                      </a:r>
                      <a:r>
                        <a:rPr lang="en-US" sz="1200" b="0" baseline="0" dirty="0" smtClean="0"/>
                        <a:t> Travel Dist.</a:t>
                      </a:r>
                      <a:endParaRPr lang="en-US" sz="12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2663.35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2645.99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2646.91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</a:t>
                      </a:r>
                      <a:r>
                        <a:rPr lang="en-US" sz="1200" b="0" baseline="0" dirty="0" smtClean="0"/>
                        <a:t> Stop Transfer</a:t>
                      </a:r>
                      <a:endParaRPr 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1.97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1.33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4.59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Bus</a:t>
                      </a:r>
                    </a:p>
                    <a:p>
                      <a:pPr algn="ctr"/>
                      <a:r>
                        <a:rPr lang="en-US" sz="1200" b="1" dirty="0" smtClean="0"/>
                        <a:t>Statistic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Cover Rate</a:t>
                      </a: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99.52%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99.25%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100.00%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Repeat</a:t>
                      </a:r>
                      <a:r>
                        <a:rPr lang="en-US" sz="1200" b="0" baseline="0" dirty="0" smtClean="0"/>
                        <a:t> 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649.25%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11.19%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Bus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81,650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127,434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 </a:t>
                      </a:r>
                      <a:r>
                        <a:rPr lang="en-US" sz="1200" b="0" baseline="0" dirty="0" smtClean="0"/>
                        <a:t>Bus on 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</a:tr>
              <a:tr h="409514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Total Travel</a:t>
                      </a:r>
                      <a:r>
                        <a:rPr lang="en-US" sz="1200" b="0" baseline="0" dirty="0" smtClean="0"/>
                        <a:t> Dist.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1,062,990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216,069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196,107 km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 Capacity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9.69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5.79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4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Morning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47888"/>
              </p:ext>
            </p:extLst>
          </p:nvPr>
        </p:nvGraphicFramePr>
        <p:xfrm>
          <a:off x="1515342" y="1605280"/>
          <a:ext cx="6127235" cy="507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13"/>
                <a:gridCol w="1691454"/>
                <a:gridCol w="1016674"/>
                <a:gridCol w="1225447"/>
                <a:gridCol w="1225447"/>
              </a:tblGrid>
              <a:tr h="2457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Chessboard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All-pair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Client Statistics</a:t>
                      </a:r>
                      <a:endParaRPr lang="en-US" sz="12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1,141,862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1,142,108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1,141,338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Left on 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4479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Completion</a:t>
                      </a:r>
                      <a:r>
                        <a:rPr lang="en-US" sz="1200" b="0" baseline="0" dirty="0" smtClean="0"/>
                        <a:t> 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99.96%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99.61%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</a:t>
                      </a:r>
                      <a:r>
                        <a:rPr lang="en-US" sz="1200" b="0" baseline="0" dirty="0" smtClean="0"/>
                        <a:t> Time Cost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14.71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15.24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43.16 min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Expected</a:t>
                      </a:r>
                      <a:r>
                        <a:rPr lang="en-US" sz="1200" b="0" baseline="0" dirty="0" smtClean="0"/>
                        <a:t> Travel Dist.</a:t>
                      </a:r>
                      <a:endParaRPr lang="en-US" sz="12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2885.72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2872.47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2865.24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</a:t>
                      </a:r>
                      <a:r>
                        <a:rPr lang="en-US" sz="1200" b="0" baseline="0" dirty="0" smtClean="0"/>
                        <a:t> Stop Transfer</a:t>
                      </a:r>
                      <a:endParaRPr 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2.14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1.42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5.08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Bus</a:t>
                      </a:r>
                    </a:p>
                    <a:p>
                      <a:pPr algn="ctr"/>
                      <a:r>
                        <a:rPr lang="en-US" sz="1200" b="1" dirty="0" smtClean="0"/>
                        <a:t>Statistic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Cover Rate</a:t>
                      </a: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99.52%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99.25%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100.00%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Repeat</a:t>
                      </a:r>
                      <a:r>
                        <a:rPr lang="en-US" sz="1200" b="0" baseline="0" dirty="0" smtClean="0"/>
                        <a:t> 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649.25%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11.19%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Bus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81,650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127,434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 </a:t>
                      </a:r>
                      <a:r>
                        <a:rPr lang="en-US" sz="1200" b="0" baseline="0" dirty="0" smtClean="0"/>
                        <a:t>Bus on 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</a:tr>
              <a:tr h="409514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Total Travel</a:t>
                      </a:r>
                      <a:r>
                        <a:rPr lang="en-US" sz="1200" b="0" baseline="0" dirty="0" smtClean="0"/>
                        <a:t> Dist.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1,062,990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216,069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196,107 km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 Capacity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24.37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14.26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85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Evening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53465"/>
              </p:ext>
            </p:extLst>
          </p:nvPr>
        </p:nvGraphicFramePr>
        <p:xfrm>
          <a:off x="1515342" y="1605280"/>
          <a:ext cx="6127235" cy="507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13"/>
                <a:gridCol w="1691454"/>
                <a:gridCol w="1016674"/>
                <a:gridCol w="1225447"/>
                <a:gridCol w="1225447"/>
              </a:tblGrid>
              <a:tr h="2457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Original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Chessboard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All-pair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Client Statistics</a:t>
                      </a:r>
                      <a:endParaRPr lang="en-US" sz="12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1,141,024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1,141,725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1,142,253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Client</a:t>
                      </a:r>
                      <a:r>
                        <a:rPr lang="en-US" sz="1200" b="0" baseline="0" dirty="0" smtClean="0"/>
                        <a:t> Left on 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4268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Completion</a:t>
                      </a:r>
                      <a:r>
                        <a:rPr lang="en-US" sz="1200" b="0" baseline="0" dirty="0" smtClean="0"/>
                        <a:t> 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99.97%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99.63%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</a:t>
                      </a:r>
                      <a:r>
                        <a:rPr lang="en-US" sz="1200" b="0" baseline="0" dirty="0" smtClean="0"/>
                        <a:t> Time Cost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14.53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14.51 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40.20 min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Expected</a:t>
                      </a:r>
                      <a:r>
                        <a:rPr lang="en-US" sz="1200" b="0" baseline="0" dirty="0" smtClean="0"/>
                        <a:t> Travel Dist.</a:t>
                      </a:r>
                      <a:endParaRPr lang="en-US" sz="1200" b="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2697.61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2681.17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2673.47</a:t>
                      </a:r>
                      <a:r>
                        <a:rPr lang="en-US" sz="1200" baseline="0" dirty="0" smtClean="0"/>
                        <a:t> m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</a:t>
                      </a:r>
                      <a:r>
                        <a:rPr lang="en-US" sz="1200" b="0" baseline="0" dirty="0" smtClean="0"/>
                        <a:t> Stop Transfer</a:t>
                      </a:r>
                      <a:endParaRPr 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2.00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1.34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4.65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449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Bus</a:t>
                      </a:r>
                    </a:p>
                    <a:p>
                      <a:pPr algn="ctr"/>
                      <a:r>
                        <a:rPr lang="en-US" sz="1200" b="1" dirty="0" smtClean="0"/>
                        <a:t>Statistic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Cover Rate</a:t>
                      </a: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99.52%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99.25%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100.00%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Edge Repeat</a:t>
                      </a:r>
                      <a:r>
                        <a:rPr lang="en-US" sz="1200" b="0" baseline="0" dirty="0" smtClean="0"/>
                        <a:t> Rate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649.25%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11.19%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0.00%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Bus Generated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81,650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19020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127,434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Avg. </a:t>
                      </a:r>
                      <a:r>
                        <a:rPr lang="en-US" sz="1200" b="0" baseline="0" dirty="0" smtClean="0"/>
                        <a:t>Bus on Map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/>
                </a:tc>
              </a:tr>
              <a:tr h="409514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Total Travel</a:t>
                      </a:r>
                      <a:r>
                        <a:rPr lang="en-US" sz="1200" b="0" baseline="0" dirty="0" smtClean="0"/>
                        <a:t> Dist.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1,062,990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216,069 km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196,107 km</a:t>
                      </a:r>
                      <a:endParaRPr lang="en-US" sz="1200" dirty="0"/>
                    </a:p>
                  </a:txBody>
                  <a:tcPr/>
                </a:tc>
              </a:tr>
              <a:tr h="388449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Average Capacity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22.08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13.17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55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simulation is an initial attempt to model the bus activities in Taipei city based on some real world data collected from Internet.</a:t>
            </a:r>
          </a:p>
          <a:p>
            <a:r>
              <a:rPr lang="en-US" altLang="zh-TW" dirty="0" smtClean="0"/>
              <a:t>However, the data are still limited so real world behavior of clients is hard to model.</a:t>
            </a:r>
          </a:p>
          <a:p>
            <a:r>
              <a:rPr lang="en-US" altLang="zh-TW" dirty="0" smtClean="0"/>
              <a:t>With some proper assumptions, the experiment results suggested that the chessboard policy is far more efficient in terms of the resource utilization compared to the policy in operation.</a:t>
            </a:r>
          </a:p>
          <a:p>
            <a:r>
              <a:rPr lang="en-US" altLang="zh-TW" dirty="0" smtClean="0"/>
              <a:t>However, it is not a engineering problem but a political/social one, which is 10 times harder than a pure engineering 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More real world data should be collected to avoid incorrect assumptions. More data can also provide us a sophisticated modeling of the world.</a:t>
            </a:r>
          </a:p>
          <a:p>
            <a:r>
              <a:rPr lang="en-US" altLang="zh-TW" dirty="0"/>
              <a:t>There is much room for improvement in modeling client behavior.</a:t>
            </a:r>
          </a:p>
          <a:p>
            <a:pPr lvl="1"/>
            <a:r>
              <a:rPr lang="en-US" altLang="zh-TW" dirty="0"/>
              <a:t>We wait at a bus stop for a bus which takes us to our destination directly.</a:t>
            </a:r>
          </a:p>
          <a:p>
            <a:pPr lvl="1"/>
            <a:r>
              <a:rPr lang="en-US" altLang="zh-TW" dirty="0"/>
              <a:t>We do not like transfers.</a:t>
            </a:r>
          </a:p>
          <a:p>
            <a:r>
              <a:rPr lang="en-US" altLang="zh-TW" dirty="0" smtClean="0"/>
              <a:t>An optimization algorithm can be applied if more real data are available.</a:t>
            </a:r>
          </a:p>
          <a:p>
            <a:pPr lvl="1"/>
            <a:r>
              <a:rPr lang="en-US" altLang="zh-TW" dirty="0" smtClean="0"/>
              <a:t>Optimize on bus routes</a:t>
            </a:r>
          </a:p>
          <a:p>
            <a:pPr lvl="1"/>
            <a:r>
              <a:rPr lang="en-US" altLang="zh-TW" dirty="0" smtClean="0"/>
              <a:t>Optimize on bus intervals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Motivation </a:t>
            </a:r>
            <a:r>
              <a:rPr lang="en-US" dirty="0"/>
              <a:t>&amp;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Bus Routes in Taipei City</a:t>
            </a:r>
          </a:p>
          <a:p>
            <a:pPr algn="r"/>
            <a:r>
              <a:rPr lang="en-US" dirty="0" smtClean="0"/>
              <a:t>About Bus Route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7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 Routes in Taipei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There are many routes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130" y="2208765"/>
            <a:ext cx="5134670" cy="3917398"/>
          </a:xfrm>
          <a:prstGeom prst="roundRect">
            <a:avLst>
              <a:gd name="adj" fmla="val 482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 Routes in Taipei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Some routes are like this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497" y="2309111"/>
            <a:ext cx="6506303" cy="4164841"/>
          </a:xfrm>
          <a:prstGeom prst="roundRect">
            <a:avLst>
              <a:gd name="adj" fmla="val 482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mappery.com/maps/Singapore-Tour-Bus-Map.mediumthum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0916" y="2346643"/>
            <a:ext cx="4173884" cy="3374946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Bus Routes in Taipei City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How about other types of bus route networks?</a:t>
            </a:r>
            <a:endParaRPr lang="zh-TW" altLang="en-US" dirty="0"/>
          </a:p>
        </p:txBody>
      </p:sp>
      <p:pic>
        <p:nvPicPr>
          <p:cNvPr id="5126" name="Picture 6" descr="http://www.england-hotel-reservations.net/images/key_bus_routes_bi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194" y="3740464"/>
            <a:ext cx="4131401" cy="29223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Bus Route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Could a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chessboard-like</a:t>
            </a:r>
            <a:r>
              <a:rPr lang="en-US" altLang="zh-TW" dirty="0" smtClean="0"/>
              <a:t> bus route network work better in Taipei?</a:t>
            </a:r>
          </a:p>
          <a:p>
            <a:endParaRPr lang="en-US" altLang="zh-TW" sz="2200" dirty="0" smtClean="0"/>
          </a:p>
          <a:p>
            <a:r>
              <a:rPr lang="zh-TW" altLang="en-US" sz="2200" dirty="0" smtClean="0"/>
              <a:t>信義幹線的闢駛，要追溯到民國</a:t>
            </a:r>
            <a:r>
              <a:rPr lang="en-US" altLang="zh-TW" sz="2200" dirty="0" smtClean="0"/>
              <a:t>78</a:t>
            </a:r>
            <a:r>
              <a:rPr lang="zh-TW" altLang="en-US" sz="2200" dirty="0" smtClean="0"/>
              <a:t>年間，當時的台北市政府要推動所謂「棋盤式幹線公車路網」，推出了忠孝幹線、信義幹線、松江新生幹線、復興敦化幹線</a:t>
            </a:r>
            <a:r>
              <a:rPr lang="en-US" altLang="zh-TW" sz="2200" dirty="0" smtClean="0"/>
              <a:t>…</a:t>
            </a:r>
            <a:br>
              <a:rPr lang="en-US" altLang="zh-TW" sz="2200" dirty="0" smtClean="0"/>
            </a:br>
            <a:r>
              <a:rPr lang="zh-TW" altLang="en-US" sz="2200" dirty="0" smtClean="0"/>
              <a:t>後來又推出了如重慶幹線、仁愛幹線、和平幹線</a:t>
            </a:r>
            <a:r>
              <a:rPr lang="en-US" altLang="zh-TW" sz="2200" dirty="0" smtClean="0"/>
              <a:t>……</a:t>
            </a:r>
            <a:r>
              <a:rPr lang="zh-TW" altLang="en-US" sz="2200" dirty="0" smtClean="0"/>
              <a:t>等二期的幹線公車。不過這些路線到現在能夠存活下來的並不多，大多都已經停駛，要不就是班次很少，「信義幹線」算是當時推行的棋盤幹線公車中的佼佼者。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by </a:t>
            </a:r>
            <a:r>
              <a:rPr lang="en-US" altLang="zh-TW" sz="1800" dirty="0" err="1" smtClean="0"/>
              <a:t>Akito.S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(http://akitosun.pixnet.net/blog/)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Bus Route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sz="2000" b="1" dirty="0" smtClean="0"/>
              <a:t>【2006/03/15 </a:t>
            </a:r>
            <a:r>
              <a:rPr lang="zh-TW" altLang="en-US" sz="2000" b="1" dirty="0" smtClean="0"/>
              <a:t>聯合報</a:t>
            </a:r>
            <a:r>
              <a:rPr lang="en-US" altLang="zh-TW" sz="2000" b="1" dirty="0" smtClean="0"/>
              <a:t>】 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台北市交通局長林志盈擬發展捷運化的棋盤式公車路網，延燒到北縣與基市民眾。許多老公車族急到跳腳，擔心未來到北市上班或就醫，「光轉車就暈了」。</a:t>
            </a:r>
            <a:br>
              <a:rPr lang="zh-TW" altLang="en-US" sz="2000" dirty="0" smtClean="0"/>
            </a:br>
            <a:r>
              <a:rPr lang="zh-TW" altLang="en-US" sz="2000" dirty="0" smtClean="0"/>
              <a:t/>
            </a:r>
            <a:br>
              <a:rPr lang="zh-TW" altLang="en-US" sz="2000" dirty="0" smtClean="0"/>
            </a:br>
            <a:r>
              <a:rPr lang="zh-TW" altLang="en-US" sz="2000" dirty="0" smtClean="0"/>
              <a:t>一名公車族說，原本進城只要「一班到位」，現在恐怕要轉個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班，甚至更多。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…</a:t>
            </a:r>
            <a:br>
              <a:rPr lang="en-US" altLang="zh-TW" sz="2000" dirty="0" smtClean="0"/>
            </a:b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林志盈強調，這項整併作業涉及各家業者利益，這是主要困難所在，未來不排除先於設有公車專用道路段試辦實施，必要時採訂自治法規強制規範，預定明年度編列預算並送市議會審查後正式推動。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Bus Route Policies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TW" sz="3100" b="1" dirty="0" smtClean="0"/>
              <a:t>	</a:t>
            </a:r>
            <a:r>
              <a:rPr lang="zh-TW" altLang="en-US" sz="3100" b="1" dirty="0" smtClean="0"/>
              <a:t>北市／鼓勵搭大眾運具　議員促闢設棋盤式公車路網</a:t>
            </a:r>
            <a:r>
              <a:rPr lang="en-US" altLang="zh-TW" sz="3100" b="1" dirty="0" smtClean="0"/>
              <a:t/>
            </a:r>
            <a:br>
              <a:rPr lang="en-US" altLang="zh-TW" sz="3100" b="1" dirty="0" smtClean="0"/>
            </a:br>
            <a:r>
              <a:rPr lang="en-US" altLang="zh-TW" sz="3100" dirty="0" smtClean="0"/>
              <a:t>2010</a:t>
            </a:r>
            <a:r>
              <a:rPr lang="zh-TW" altLang="en-US" sz="3100" dirty="0" smtClean="0"/>
              <a:t>年</a:t>
            </a:r>
            <a:r>
              <a:rPr lang="en-US" altLang="zh-TW" sz="3100" dirty="0" smtClean="0"/>
              <a:t>4</a:t>
            </a:r>
            <a:r>
              <a:rPr lang="zh-TW" altLang="en-US" sz="3100" dirty="0" smtClean="0"/>
              <a:t>月</a:t>
            </a:r>
            <a:r>
              <a:rPr lang="en-US" altLang="zh-TW" sz="3100" dirty="0" smtClean="0"/>
              <a:t>17</a:t>
            </a:r>
            <a:r>
              <a:rPr lang="zh-TW" altLang="en-US" sz="3100" dirty="0" smtClean="0"/>
              <a:t>日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>…</a:t>
            </a:r>
          </a:p>
          <a:p>
            <a:pPr>
              <a:buNone/>
            </a:pP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zh-TW" altLang="en-US" sz="3100" dirty="0" smtClean="0"/>
              <a:t>他指出，目前公民營公車業者約</a:t>
            </a:r>
            <a:r>
              <a:rPr lang="en-US" altLang="zh-TW" sz="3100" dirty="0" smtClean="0"/>
              <a:t>14</a:t>
            </a:r>
            <a:r>
              <a:rPr lang="zh-TW" altLang="en-US" sz="3100" dirty="0" smtClean="0"/>
              <a:t>家，營運路線逾兩百條，民眾總是抱怨</a:t>
            </a:r>
            <a:r>
              <a:rPr lang="zh-TW" altLang="en-US" sz="3100" dirty="0" smtClean="0">
                <a:solidFill>
                  <a:schemeClr val="accent3">
                    <a:lumMod val="75000"/>
                  </a:schemeClr>
                </a:solidFill>
              </a:rPr>
              <a:t>路線過於彎繞、班次有些密有些疏、路線太長，而導致尖峰時間行駛緩慢等問題</a:t>
            </a:r>
            <a:r>
              <a:rPr lang="zh-TW" altLang="en-US" sz="3100" dirty="0" smtClean="0"/>
              <a:t>，因而不願搭乘。他表示，整併公車路線、闢設棋盤式之公車路網有其急迫性，提高公車速率、方便轉乘，民眾自然會減少私人運具使用，並且在此同時先實施幹線公車、轉乘免費。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/>
              <a:t>…</a:t>
            </a:r>
          </a:p>
          <a:p>
            <a:pPr>
              <a:buNone/>
            </a:pP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zh-TW" altLang="en-US" sz="3100" dirty="0" smtClean="0"/>
              <a:t>部份縣市都有不少幹線免費公車，或是在重大節日可以免費搭乘，例如台北縣、桃園縣、台中市、台南市及高雄市。林晉章指出，台中市甚至從５月起，台北市民持悠遊卡也可免費搭乘。他強調各縣市為鼓勵民眾搭乘大眾交通工具，也都積極朝向全市公車免費的目標邁進，因此台北沒有理由腳步緩慢。 </a:t>
            </a:r>
            <a:r>
              <a:rPr lang="zh-TW" altLang="en-US" sz="2600" dirty="0" smtClean="0"/>
              <a:t/>
            </a:r>
            <a:br>
              <a:rPr lang="zh-TW" altLang="en-US" sz="2600" dirty="0" smtClean="0"/>
            </a:br>
            <a:endParaRPr lang="zh-TW" alt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1075</Words>
  <Application>Microsoft Macintosh PowerPoint</Application>
  <PresentationFormat>On-screen Show (4:3)</PresentationFormat>
  <Paragraphs>288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壁窗</vt:lpstr>
      <vt:lpstr>Efficiency Simulation for Bus Traffic in Taipei City</vt:lpstr>
      <vt:lpstr>Outline</vt:lpstr>
      <vt:lpstr>Motivation &amp; Objectives</vt:lpstr>
      <vt:lpstr>Bus Routes in Taipei City</vt:lpstr>
      <vt:lpstr>Bus Routes in Taipei City</vt:lpstr>
      <vt:lpstr>Bus Routes in Taipei City</vt:lpstr>
      <vt:lpstr>About Bus Route Policies</vt:lpstr>
      <vt:lpstr>About Bus Route Policies</vt:lpstr>
      <vt:lpstr>About Bus Route Policies</vt:lpstr>
      <vt:lpstr>Objectives</vt:lpstr>
      <vt:lpstr>Collecting Data</vt:lpstr>
      <vt:lpstr>Collecting Data</vt:lpstr>
      <vt:lpstr>Parser</vt:lpstr>
      <vt:lpstr>Map</vt:lpstr>
      <vt:lpstr>Nodes &amp; Edges</vt:lpstr>
      <vt:lpstr>Bus routes &amp; Interval</vt:lpstr>
      <vt:lpstr>Traffic</vt:lpstr>
      <vt:lpstr>Agents</vt:lpstr>
      <vt:lpstr>Bus Behavior</vt:lpstr>
      <vt:lpstr>Client Behavior</vt:lpstr>
      <vt:lpstr>Simulation</vt:lpstr>
      <vt:lpstr>Environment Setup</vt:lpstr>
      <vt:lpstr>Bus Policy</vt:lpstr>
      <vt:lpstr>Result – Off-peak</vt:lpstr>
      <vt:lpstr>Result – Morning</vt:lpstr>
      <vt:lpstr>Result – Evening</vt:lpstr>
      <vt:lpstr>Conclusion &amp; Future Work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Taipei City</dc:title>
  <dc:creator>Shawn</dc:creator>
  <cp:lastModifiedBy>Shawn</cp:lastModifiedBy>
  <cp:revision>292</cp:revision>
  <dcterms:created xsi:type="dcterms:W3CDTF">2012-06-20T16:41:20Z</dcterms:created>
  <dcterms:modified xsi:type="dcterms:W3CDTF">2012-06-21T05:31:59Z</dcterms:modified>
</cp:coreProperties>
</file>