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2"/>
  </p:notesMasterIdLst>
  <p:sldIdLst>
    <p:sldId id="256" r:id="rId2"/>
    <p:sldId id="257" r:id="rId3"/>
    <p:sldId id="260" r:id="rId4"/>
    <p:sldId id="275" r:id="rId5"/>
    <p:sldId id="276" r:id="rId6"/>
    <p:sldId id="279" r:id="rId7"/>
    <p:sldId id="281" r:id="rId8"/>
    <p:sldId id="277" r:id="rId9"/>
    <p:sldId id="282" r:id="rId10"/>
    <p:sldId id="283" r:id="rId11"/>
    <p:sldId id="259" r:id="rId12"/>
    <p:sldId id="266" r:id="rId13"/>
    <p:sldId id="267" r:id="rId14"/>
    <p:sldId id="268" r:id="rId15"/>
    <p:sldId id="269" r:id="rId16"/>
    <p:sldId id="270" r:id="rId17"/>
    <p:sldId id="271" r:id="rId18"/>
    <p:sldId id="261" r:id="rId19"/>
    <p:sldId id="272" r:id="rId20"/>
    <p:sldId id="284" r:id="rId21"/>
    <p:sldId id="262" r:id="rId22"/>
    <p:sldId id="273" r:id="rId23"/>
    <p:sldId id="274" r:id="rId24"/>
    <p:sldId id="287" r:id="rId25"/>
    <p:sldId id="288" r:id="rId26"/>
    <p:sldId id="289" r:id="rId27"/>
    <p:sldId id="263" r:id="rId28"/>
    <p:sldId id="285" r:id="rId29"/>
    <p:sldId id="286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BBE74-A544-4402-966F-3F455D52B2F2}" type="datetimeFigureOut">
              <a:rPr lang="zh-TW" altLang="en-US" smtClean="0"/>
              <a:pPr/>
              <a:t>2012-06-21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FA3D3-9625-425F-AE70-A2BB07976D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D3-9625-425F-AE70-A2BB07976DE2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D3-9625-425F-AE70-A2BB07976DE2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D3-9625-425F-AE70-A2BB07976DE2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D50B44-BB17-B248-8DAD-29D9795A51AB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D50B44-BB17-B248-8DAD-29D9795A51AB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5D50B44-BB17-B248-8DAD-29D9795A51AB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D50B44-BB17-B248-8DAD-29D9795A51AB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D50B44-BB17-B248-8DAD-29D9795A51AB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D50B44-BB17-B248-8DAD-29D9795A51AB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5D50B44-BB17-B248-8DAD-29D9795A51AB}" type="datetimeFigureOut">
              <a:rPr lang="en-US" smtClean="0"/>
              <a:pPr/>
              <a:t>6/21/2012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assets.handipoints.com/stamps/smart/transportation/bus_ink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lum bright="20000"/>
          </a:blip>
          <a:srcRect t="4719"/>
          <a:stretch>
            <a:fillRect/>
          </a:stretch>
        </p:blipFill>
        <p:spPr bwMode="auto">
          <a:xfrm>
            <a:off x="4094922" y="-238290"/>
            <a:ext cx="4363278" cy="538435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2" y="3286539"/>
            <a:ext cx="4972878" cy="1162879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Efficiency Simulation for Bus Traffic in Taipei 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704522"/>
            <a:ext cx="6172200" cy="1371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2012.06.21</a:t>
            </a:r>
          </a:p>
          <a:p>
            <a:pPr algn="r"/>
            <a:r>
              <a:rPr lang="en-US" dirty="0" err="1" smtClean="0"/>
              <a:t>Tsung-Hsien</a:t>
            </a:r>
            <a:r>
              <a:rPr lang="en-US" dirty="0" smtClean="0"/>
              <a:t>, WEN</a:t>
            </a:r>
          </a:p>
          <a:p>
            <a:pPr algn="r"/>
            <a:r>
              <a:rPr lang="en-US" dirty="0" smtClean="0"/>
              <a:t>Po-Chun, HSU</a:t>
            </a:r>
          </a:p>
          <a:p>
            <a:pPr algn="r"/>
            <a:r>
              <a:rPr lang="en-US" dirty="0" err="1" smtClean="0"/>
              <a:t>Heng</a:t>
            </a:r>
            <a:r>
              <a:rPr lang="en-US" dirty="0" smtClean="0"/>
              <a:t>,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79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of behavior of bus and clients in different conditions</a:t>
            </a:r>
          </a:p>
          <a:p>
            <a:r>
              <a:rPr lang="en-US" dirty="0" smtClean="0"/>
              <a:t>Comparisons between current bus routes and a chessboard-like bus route network </a:t>
            </a:r>
          </a:p>
          <a:p>
            <a:r>
              <a:rPr lang="en-US" dirty="0" smtClean="0"/>
              <a:t>Observing what influences the efficiency of the bus route network</a:t>
            </a:r>
          </a:p>
        </p:txBody>
      </p:sp>
    </p:spTree>
    <p:extLst>
      <p:ext uri="{BB962C8B-B14F-4D97-AF65-F5344CB8AC3E}">
        <p14:creationId xmlns="" xmlns:p14="http://schemas.microsoft.com/office/powerpoint/2010/main" val="11568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Map</a:t>
            </a:r>
          </a:p>
          <a:p>
            <a:pPr algn="r"/>
            <a:r>
              <a:rPr lang="en-US" dirty="0" smtClean="0"/>
              <a:t>Bus Routes</a:t>
            </a:r>
          </a:p>
          <a:p>
            <a:pPr algn="r"/>
            <a:r>
              <a:rPr lang="en-US" dirty="0" smtClean="0"/>
              <a:t>Traffic Conditions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297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more real case simulation, we need:</a:t>
            </a:r>
          </a:p>
          <a:p>
            <a:pPr lvl="1"/>
            <a:r>
              <a:rPr lang="en-US" dirty="0" smtClean="0"/>
              <a:t>Simplified Taipei City Graph (nodes, edges)</a:t>
            </a:r>
          </a:p>
          <a:p>
            <a:pPr lvl="1"/>
            <a:r>
              <a:rPr lang="en-US" dirty="0" smtClean="0"/>
              <a:t>Distance between each two nodes</a:t>
            </a:r>
          </a:p>
          <a:p>
            <a:pPr lvl="1"/>
            <a:r>
              <a:rPr lang="en-US" dirty="0" smtClean="0"/>
              <a:t>The current traffic information</a:t>
            </a:r>
          </a:p>
          <a:p>
            <a:pPr lvl="1"/>
            <a:r>
              <a:rPr lang="en-US" dirty="0" smtClean="0"/>
              <a:t>Real Taipei bus routes in operation (include departure intervals)</a:t>
            </a:r>
          </a:p>
          <a:p>
            <a:pPr lvl="1"/>
            <a:r>
              <a:rPr lang="en-US" dirty="0" smtClean="0"/>
              <a:t>Traffic information</a:t>
            </a:r>
          </a:p>
          <a:p>
            <a:pPr lvl="1"/>
            <a:endParaRPr lang="en-US" dirty="0"/>
          </a:p>
          <a:p>
            <a:r>
              <a:rPr lang="en-US" dirty="0" smtClean="0"/>
              <a:t>They are all available but…</a:t>
            </a:r>
          </a:p>
          <a:p>
            <a:r>
              <a:rPr lang="en-US" dirty="0" smtClean="0"/>
              <a:t>They are hard to get automatically.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68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1816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most powerful parser in the world.</a:t>
            </a:r>
          </a:p>
          <a:p>
            <a:r>
              <a:rPr lang="en-US" dirty="0" smtClean="0"/>
              <a:t>Workers' Wisdom sometimes is easier than A.I.</a:t>
            </a:r>
          </a:p>
          <a:p>
            <a:r>
              <a:rPr lang="en-US" dirty="0" smtClean="0"/>
              <a:t>Hand-coded data are collecting from several sources:</a:t>
            </a:r>
          </a:p>
          <a:p>
            <a:pPr lvl="1"/>
            <a:r>
              <a:rPr lang="en-US" dirty="0" smtClean="0"/>
              <a:t>Google Map</a:t>
            </a:r>
          </a:p>
          <a:p>
            <a:pPr lvl="1"/>
            <a:r>
              <a:rPr lang="en-US" dirty="0" smtClean="0"/>
              <a:t>Taipei public transportation office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Statistics:</a:t>
            </a:r>
          </a:p>
          <a:p>
            <a:pPr lvl="1"/>
            <a:r>
              <a:rPr lang="en-US" dirty="0" smtClean="0"/>
              <a:t>75 </a:t>
            </a:r>
            <a:r>
              <a:rPr lang="en-US" dirty="0"/>
              <a:t>nodes, 134 edges, 125 bus routes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82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4" name="Picture 3" descr="螢幕快照 2012-06-21 上午1.16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69" y="1616421"/>
            <a:ext cx="4577884" cy="3324790"/>
          </a:xfrm>
          <a:prstGeom prst="roundRect">
            <a:avLst>
              <a:gd name="adj" fmla="val 3912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GraphExampl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11" y="3369082"/>
            <a:ext cx="4424945" cy="3144257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1" name="直線單箭頭接點 10"/>
          <p:cNvCxnSpPr/>
          <p:nvPr/>
        </p:nvCxnSpPr>
        <p:spPr>
          <a:xfrm>
            <a:off x="3366052" y="3369082"/>
            <a:ext cx="1205947" cy="739092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717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&amp; Edges</a:t>
            </a:r>
            <a:endParaRPr lang="en-US" dirty="0"/>
          </a:p>
        </p:txBody>
      </p:sp>
      <p:pic>
        <p:nvPicPr>
          <p:cNvPr id="4" name="Picture 3" descr="螢幕快照 2012-06-21 上午1.1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051"/>
          <a:stretch>
            <a:fillRect/>
          </a:stretch>
        </p:blipFill>
        <p:spPr>
          <a:xfrm>
            <a:off x="1237051" y="1656177"/>
            <a:ext cx="3551204" cy="5002351"/>
          </a:xfrm>
          <a:prstGeom prst="rect">
            <a:avLst/>
          </a:prstGeom>
        </p:spPr>
      </p:pic>
      <p:pic>
        <p:nvPicPr>
          <p:cNvPr id="5" name="Picture 4" descr="螢幕快照 2012-06-21 上午1.19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7124" y="1656177"/>
            <a:ext cx="2798518" cy="50023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08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routes &amp; Interval</a:t>
            </a:r>
            <a:endParaRPr lang="en-US" dirty="0"/>
          </a:p>
        </p:txBody>
      </p:sp>
      <p:pic>
        <p:nvPicPr>
          <p:cNvPr id="4" name="Picture 3" descr="螢幕快照 2012-06-21 上午1.21.4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75" y="1615771"/>
            <a:ext cx="1917700" cy="5041900"/>
          </a:xfrm>
          <a:prstGeom prst="rect">
            <a:avLst/>
          </a:prstGeom>
        </p:spPr>
      </p:pic>
      <p:pic>
        <p:nvPicPr>
          <p:cNvPr id="5" name="Picture 4" descr="螢幕快照 2012-06-21 上午1.21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60" y="1616765"/>
            <a:ext cx="5530415" cy="50409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48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</a:t>
            </a:r>
            <a:endParaRPr lang="en-US" dirty="0"/>
          </a:p>
        </p:txBody>
      </p:sp>
      <p:pic>
        <p:nvPicPr>
          <p:cNvPr id="5" name="Picture 4" descr="螢幕快照 2012-06-21 上午1.23.3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62" y="1755069"/>
            <a:ext cx="2490216" cy="4718304"/>
          </a:xfrm>
          <a:prstGeom prst="rect">
            <a:avLst/>
          </a:prstGeom>
        </p:spPr>
      </p:pic>
      <p:pic>
        <p:nvPicPr>
          <p:cNvPr id="6" name="Picture 5" descr="螢幕快照 2012-06-21 上午1.2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2" y="1755069"/>
            <a:ext cx="5353755" cy="4544699"/>
          </a:xfrm>
          <a:prstGeom prst="roundRect">
            <a:avLst>
              <a:gd name="adj" fmla="val 3546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6153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Buses</a:t>
            </a:r>
          </a:p>
          <a:p>
            <a:pPr algn="r"/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97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bus manager to handle bus schedules.</a:t>
            </a:r>
          </a:p>
          <a:p>
            <a:r>
              <a:rPr lang="en-US" dirty="0" smtClean="0"/>
              <a:t>After a bus is departed, it will follow the scheduled route with a speed equal to the current road speed.</a:t>
            </a:r>
          </a:p>
          <a:p>
            <a:r>
              <a:rPr lang="en-US" dirty="0" smtClean="0"/>
              <a:t>Bus will park into a node if a scheduled stop is reached, then call if any client wants to get on or off the bus.</a:t>
            </a:r>
          </a:p>
          <a:p>
            <a:r>
              <a:rPr lang="en-US" dirty="0" smtClean="0"/>
              <a:t>Bus will be destroyed after a round trip is finished.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51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Motivation &amp; Objectives</a:t>
            </a:r>
          </a:p>
          <a:p>
            <a:r>
              <a:rPr lang="en-US" dirty="0" smtClean="0"/>
              <a:t>Collecting Data</a:t>
            </a:r>
          </a:p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Buses</a:t>
            </a:r>
          </a:p>
          <a:p>
            <a:pPr lvl="1"/>
            <a:r>
              <a:rPr lang="en-US" dirty="0" smtClean="0"/>
              <a:t>Clients</a:t>
            </a:r>
            <a:endParaRPr lang="en-US" dirty="0"/>
          </a:p>
          <a:p>
            <a:r>
              <a:rPr lang="en-US" dirty="0" smtClean="0"/>
              <a:t>Simulation</a:t>
            </a:r>
          </a:p>
          <a:p>
            <a:r>
              <a:rPr lang="en-US" dirty="0" smtClean="0"/>
              <a:t>Conclusion and Future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39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 are created from nodes with a destination.</a:t>
            </a:r>
          </a:p>
          <a:p>
            <a:r>
              <a:rPr lang="en-US" dirty="0" smtClean="0"/>
              <a:t>During a morning rush hour, more clients tend to travel from a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verge node</a:t>
            </a:r>
            <a:r>
              <a:rPr lang="en-US" dirty="0" smtClean="0"/>
              <a:t> to an inner node.</a:t>
            </a:r>
          </a:p>
          <a:p>
            <a:r>
              <a:rPr lang="en-US" dirty="0" smtClean="0"/>
              <a:t>How to take a bus:</a:t>
            </a:r>
          </a:p>
          <a:p>
            <a:pPr lvl="1"/>
            <a:r>
              <a:rPr lang="en-US" dirty="0" smtClean="0"/>
              <a:t>Greedy algorithm to reduce the computation cost</a:t>
            </a:r>
          </a:p>
          <a:p>
            <a:pPr lvl="1"/>
            <a:r>
              <a:rPr lang="en-US" dirty="0" smtClean="0"/>
              <a:t>If a bus can take Client A to a node which is "closer" to A's destination than A's current location is, A gets on the bus.</a:t>
            </a:r>
          </a:p>
          <a:p>
            <a:pPr lvl="1"/>
            <a:r>
              <a:rPr lang="en-US" dirty="0" smtClean="0"/>
              <a:t>The "distance" metric is based on the bus routes.</a:t>
            </a:r>
          </a:p>
          <a:p>
            <a:pPr lvl="1"/>
            <a:r>
              <a:rPr lang="en-US" dirty="0" smtClean="0"/>
              <a:t>Much different from actual human behavior…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51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97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Simulate every minute (iteration)</a:t>
            </a:r>
          </a:p>
          <a:p>
            <a:r>
              <a:rPr lang="en-US" dirty="0" smtClean="0"/>
              <a:t>10000 minutes (iteration) for each simulation. Total ~ 6.9 hours</a:t>
            </a:r>
          </a:p>
          <a:p>
            <a:r>
              <a:rPr lang="en-US" dirty="0" smtClean="0"/>
              <a:t>Run on three scenarios.</a:t>
            </a:r>
          </a:p>
          <a:p>
            <a:r>
              <a:rPr lang="en-US" dirty="0" smtClean="0"/>
              <a:t>Gaussian distribution for generating clients:</a:t>
            </a:r>
          </a:p>
          <a:p>
            <a:pPr lvl="1"/>
            <a:r>
              <a:rPr lang="en-US" dirty="0" smtClean="0"/>
              <a:t>Off-peak:</a:t>
            </a:r>
          </a:p>
          <a:p>
            <a:pPr lvl="1"/>
            <a:r>
              <a:rPr lang="en-US" dirty="0" smtClean="0"/>
              <a:t>Evening &amp; Morning: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060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policies are compared:</a:t>
            </a:r>
          </a:p>
          <a:p>
            <a:pPr lvl="1"/>
            <a:r>
              <a:rPr lang="en-US" dirty="0" smtClean="0"/>
              <a:t>Original Settings: Bus routes in operation now.</a:t>
            </a:r>
          </a:p>
          <a:p>
            <a:pPr lvl="2"/>
            <a:r>
              <a:rPr lang="en-US" dirty="0" smtClean="0"/>
              <a:t>Total 124 routes</a:t>
            </a:r>
          </a:p>
          <a:p>
            <a:pPr lvl="1"/>
            <a:r>
              <a:rPr lang="en-US" dirty="0" smtClean="0"/>
              <a:t>Chessboard: The main policy we want to compare.</a:t>
            </a:r>
          </a:p>
          <a:p>
            <a:pPr lvl="2"/>
            <a:r>
              <a:rPr lang="en-US" dirty="0" smtClean="0"/>
              <a:t>Total only 20 routes</a:t>
            </a:r>
          </a:p>
          <a:p>
            <a:pPr lvl="2"/>
            <a:r>
              <a:rPr lang="en-US" dirty="0" smtClean="0"/>
              <a:t>1 bus departure/10 min</a:t>
            </a:r>
          </a:p>
          <a:p>
            <a:pPr lvl="1"/>
            <a:r>
              <a:rPr lang="en-US" dirty="0" smtClean="0"/>
              <a:t>All-pairs: Every route has only two stops.</a:t>
            </a:r>
          </a:p>
          <a:p>
            <a:pPr lvl="2"/>
            <a:r>
              <a:rPr lang="en-US" dirty="0" smtClean="0"/>
              <a:t>Total 134 routes = # of edges</a:t>
            </a:r>
          </a:p>
          <a:p>
            <a:pPr lvl="2"/>
            <a:r>
              <a:rPr lang="en-US" dirty="0" smtClean="0"/>
              <a:t>1 bus departure/10 min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96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Off-peak</a:t>
            </a:r>
            <a:endParaRPr 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38539" y="2279374"/>
            <a:ext cx="8719931" cy="2509920"/>
            <a:chOff x="207073" y="2236560"/>
            <a:chExt cx="8771791" cy="2512614"/>
          </a:xfrm>
        </p:grpSpPr>
        <p:sp>
          <p:nvSpPr>
            <p:cNvPr id="5" name="TextBox 6"/>
            <p:cNvSpPr txBox="1"/>
            <p:nvPr/>
          </p:nvSpPr>
          <p:spPr>
            <a:xfrm>
              <a:off x="207073" y="2236560"/>
              <a:ext cx="1199789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Original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TextBox 7"/>
            <p:cNvSpPr txBox="1"/>
            <p:nvPr/>
          </p:nvSpPr>
          <p:spPr>
            <a:xfrm>
              <a:off x="3146519" y="2239254"/>
              <a:ext cx="883511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Chess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6165754" y="2236560"/>
              <a:ext cx="883511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Allpair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8" name="Picture 9" descr="螢幕快照 2012-06-21 上午3.26.5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519" y="2605892"/>
              <a:ext cx="2879524" cy="2143282"/>
            </a:xfrm>
            <a:prstGeom prst="rect">
              <a:avLst/>
            </a:prstGeom>
          </p:spPr>
        </p:pic>
        <p:pic>
          <p:nvPicPr>
            <p:cNvPr id="9" name="Picture 10" descr="螢幕快照 2012-06-21 上午3.27.0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5754" y="2608586"/>
              <a:ext cx="2813110" cy="2140588"/>
            </a:xfrm>
            <a:prstGeom prst="rect">
              <a:avLst/>
            </a:prstGeom>
          </p:spPr>
        </p:pic>
        <p:pic>
          <p:nvPicPr>
            <p:cNvPr id="10" name="Picture 11" descr="螢幕快照 2012-06-21 上午3.26.5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73" y="2608586"/>
              <a:ext cx="2837524" cy="2140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9396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Morning</a:t>
            </a:r>
            <a:endParaRPr 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238539" y="2234923"/>
            <a:ext cx="8658000" cy="2469600"/>
            <a:chOff x="207073" y="2225448"/>
            <a:chExt cx="8657272" cy="2468807"/>
          </a:xfrm>
        </p:grpSpPr>
        <p:sp>
          <p:nvSpPr>
            <p:cNvPr id="12" name="TextBox 6"/>
            <p:cNvSpPr txBox="1"/>
            <p:nvPr/>
          </p:nvSpPr>
          <p:spPr>
            <a:xfrm>
              <a:off x="207073" y="2236560"/>
              <a:ext cx="1197383" cy="3633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Original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3146519" y="2225448"/>
              <a:ext cx="883511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Chess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6038755" y="2250671"/>
              <a:ext cx="883511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Allpair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9" descr="螢幕快照 2012-06-21 上午3.33.4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73" y="2605892"/>
              <a:ext cx="2789790" cy="2074253"/>
            </a:xfrm>
            <a:prstGeom prst="rect">
              <a:avLst/>
            </a:prstGeom>
          </p:spPr>
        </p:pic>
        <p:pic>
          <p:nvPicPr>
            <p:cNvPr id="16" name="Picture 10" descr="螢幕快照 2012-06-21 上午3.33.5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715" y="2605892"/>
              <a:ext cx="2757723" cy="2074253"/>
            </a:xfrm>
            <a:prstGeom prst="rect">
              <a:avLst/>
            </a:prstGeom>
          </p:spPr>
        </p:pic>
        <p:pic>
          <p:nvPicPr>
            <p:cNvPr id="17" name="Picture 13" descr="螢幕快照 2012-06-21 上午3.39.4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755" y="2608890"/>
              <a:ext cx="2825590" cy="2085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939641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Evening</a:t>
            </a:r>
            <a:endParaRPr 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207072" y="2236560"/>
            <a:ext cx="8658001" cy="2469600"/>
            <a:chOff x="207072" y="2236560"/>
            <a:chExt cx="8812684" cy="2522066"/>
          </a:xfrm>
        </p:grpSpPr>
        <p:pic>
          <p:nvPicPr>
            <p:cNvPr id="31" name="Picture 3" descr="螢幕快照 2012-06-21 上午3.17.5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73" y="2624051"/>
              <a:ext cx="2804733" cy="2134575"/>
            </a:xfrm>
            <a:prstGeom prst="rect">
              <a:avLst/>
            </a:prstGeom>
          </p:spPr>
        </p:pic>
        <p:pic>
          <p:nvPicPr>
            <p:cNvPr id="32" name="Picture 4" descr="螢幕快照 2012-06-21 上午3.18.1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519" y="2624051"/>
              <a:ext cx="2904015" cy="2134575"/>
            </a:xfrm>
            <a:prstGeom prst="rect">
              <a:avLst/>
            </a:prstGeom>
          </p:spPr>
        </p:pic>
        <p:pic>
          <p:nvPicPr>
            <p:cNvPr id="33" name="Picture 5" descr="螢幕快照 2012-06-21 上午3.18.2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5754" y="2605892"/>
              <a:ext cx="2854002" cy="2152734"/>
            </a:xfrm>
            <a:prstGeom prst="rect">
              <a:avLst/>
            </a:prstGeom>
          </p:spPr>
        </p:pic>
        <p:sp>
          <p:nvSpPr>
            <p:cNvPr id="34" name="TextBox 6"/>
            <p:cNvSpPr txBox="1"/>
            <p:nvPr/>
          </p:nvSpPr>
          <p:spPr>
            <a:xfrm>
              <a:off x="207072" y="2236560"/>
              <a:ext cx="1192077" cy="3771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Original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3146519" y="2239254"/>
              <a:ext cx="883511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Chess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Box 8"/>
            <p:cNvSpPr txBox="1"/>
            <p:nvPr/>
          </p:nvSpPr>
          <p:spPr>
            <a:xfrm>
              <a:off x="6165754" y="2236560"/>
              <a:ext cx="1060616" cy="3771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Allpair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39641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Conclusion and Future Work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89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There is much room for improvement in modeling client behavior.</a:t>
            </a:r>
          </a:p>
          <a:p>
            <a:pPr lvl="1"/>
            <a:r>
              <a:rPr lang="en-US" altLang="zh-TW" dirty="0" smtClean="0"/>
              <a:t>We wait at a bus stop for a bus which takes us to our destination directly.</a:t>
            </a:r>
          </a:p>
          <a:p>
            <a:pPr lvl="1"/>
            <a:r>
              <a:rPr lang="en-US" altLang="zh-TW" dirty="0" smtClean="0"/>
              <a:t>We do not like transfers.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Motivation and 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Bus Routes in Taipei City</a:t>
            </a:r>
          </a:p>
          <a:p>
            <a:pPr algn="r"/>
            <a:r>
              <a:rPr lang="en-US" dirty="0" smtClean="0"/>
              <a:t>About Bus Route Policies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06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897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 Routes in Taipei 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There are many routes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130" y="2208765"/>
            <a:ext cx="5134670" cy="3917398"/>
          </a:xfrm>
          <a:prstGeom prst="roundRect">
            <a:avLst>
              <a:gd name="adj" fmla="val 4828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 Routes in Taipei 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Some routes are like this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497" y="2309111"/>
            <a:ext cx="6506303" cy="4164841"/>
          </a:xfrm>
          <a:prstGeom prst="roundRect">
            <a:avLst>
              <a:gd name="adj" fmla="val 4828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mappery.com/maps/Singapore-Tour-Bus-Map.mediumthum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0916" y="2346643"/>
            <a:ext cx="4173884" cy="3374946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 Routes in Taipei 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How about other types of bus route networks?</a:t>
            </a:r>
            <a:endParaRPr lang="zh-TW" altLang="en-US" dirty="0"/>
          </a:p>
        </p:txBody>
      </p:sp>
      <p:pic>
        <p:nvPicPr>
          <p:cNvPr id="5126" name="Picture 6" descr="http://www.england-hotel-reservations.net/images/key_bus_routes_bi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194" y="3740464"/>
            <a:ext cx="4131401" cy="29223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Bus Route Policies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Could a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chessboard-like</a:t>
            </a:r>
            <a:r>
              <a:rPr lang="en-US" altLang="zh-TW" dirty="0" smtClean="0"/>
              <a:t> bus route network work better in Taipei?</a:t>
            </a:r>
          </a:p>
          <a:p>
            <a:endParaRPr lang="en-US" altLang="zh-TW" sz="2200" dirty="0" smtClean="0"/>
          </a:p>
          <a:p>
            <a:r>
              <a:rPr lang="zh-TW" altLang="en-US" sz="2200" dirty="0" smtClean="0"/>
              <a:t>信義幹線的闢駛，要追溯到民國</a:t>
            </a:r>
            <a:r>
              <a:rPr lang="en-US" altLang="zh-TW" sz="2200" dirty="0" smtClean="0"/>
              <a:t>78</a:t>
            </a:r>
            <a:r>
              <a:rPr lang="zh-TW" altLang="en-US" sz="2200" dirty="0" smtClean="0"/>
              <a:t>年間，當時的台北市政府要推動所謂「棋盤式幹線公車路網」，推出了忠孝幹線、信義幹線、松江新生幹線、復興敦化幹線</a:t>
            </a:r>
            <a:r>
              <a:rPr lang="en-US" altLang="zh-TW" sz="2200" dirty="0" smtClean="0"/>
              <a:t>…</a:t>
            </a:r>
            <a:br>
              <a:rPr lang="en-US" altLang="zh-TW" sz="2200" dirty="0" smtClean="0"/>
            </a:br>
            <a:r>
              <a:rPr lang="zh-TW" altLang="en-US" sz="2200" dirty="0" smtClean="0"/>
              <a:t>後來又推出了如重慶幹線、仁愛幹線、和平幹線</a:t>
            </a:r>
            <a:r>
              <a:rPr lang="en-US" altLang="zh-TW" sz="2200" dirty="0" smtClean="0"/>
              <a:t>……</a:t>
            </a:r>
            <a:r>
              <a:rPr lang="zh-TW" altLang="en-US" sz="2200" dirty="0" smtClean="0"/>
              <a:t>等二期的幹線公車。不過這些路線到現在能夠存活下來的並不多，大多都已經停駛，要不就是班次很少，「信義幹線」算是當時推行的棋盤幹線公車中的佼佼者。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by </a:t>
            </a:r>
            <a:r>
              <a:rPr lang="en-US" altLang="zh-TW" sz="1800" dirty="0" err="1" smtClean="0"/>
              <a:t>Akito.S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(http://akitosun.pixnet.net/blog/)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Bus Route Policies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sz="2000" b="1" dirty="0" smtClean="0"/>
              <a:t>【2006/03/15 </a:t>
            </a:r>
            <a:r>
              <a:rPr lang="zh-TW" altLang="en-US" sz="2000" b="1" dirty="0" smtClean="0"/>
              <a:t>聯合報</a:t>
            </a:r>
            <a:r>
              <a:rPr lang="en-US" altLang="zh-TW" sz="2000" b="1" dirty="0" smtClean="0"/>
              <a:t>】 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台北市交通局長林志盈擬發展捷運化的棋盤式公車路網，延燒到北縣與基市民眾。許多老公車族急到跳腳，擔心未來到北市上班或就醫，「光轉車就暈了」。</a:t>
            </a:r>
            <a:br>
              <a:rPr lang="zh-TW" altLang="en-US" sz="2000" dirty="0" smtClean="0"/>
            </a:br>
            <a:r>
              <a:rPr lang="zh-TW" altLang="en-US" sz="2000" dirty="0" smtClean="0"/>
              <a:t/>
            </a:r>
            <a:br>
              <a:rPr lang="zh-TW" altLang="en-US" sz="2000" dirty="0" smtClean="0"/>
            </a:br>
            <a:r>
              <a:rPr lang="zh-TW" altLang="en-US" sz="2000" dirty="0" smtClean="0"/>
              <a:t>一名公車族說，原本進城只要「一班到位」，現在恐怕要轉個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4</a:t>
            </a:r>
            <a:r>
              <a:rPr lang="zh-TW" altLang="en-US" sz="2000" dirty="0" smtClean="0"/>
              <a:t>班，甚至更多。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…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林志盈</a:t>
            </a:r>
            <a:r>
              <a:rPr lang="zh-TW" altLang="en-US" sz="2000" dirty="0" smtClean="0"/>
              <a:t>強調，這項整併作業涉及各家業者利益，這是主要困難所在，未來不排除先於設有公車專用道路段試辦實施，必要時採訂自治法規強制規範，預定明年度編列預算並送市議會審查後正式推動。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Bus Route Policies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TW" sz="3100" b="1" dirty="0" smtClean="0"/>
              <a:t>	</a:t>
            </a:r>
            <a:r>
              <a:rPr lang="zh-TW" altLang="en-US" sz="3100" b="1" dirty="0" smtClean="0"/>
              <a:t>北市／鼓勵搭大眾運具　議員促闢設棋盤式公車路網</a:t>
            </a:r>
            <a:r>
              <a:rPr lang="en-US" altLang="zh-TW" sz="3100" b="1" dirty="0" smtClean="0"/>
              <a:t/>
            </a:r>
            <a:br>
              <a:rPr lang="en-US" altLang="zh-TW" sz="3100" b="1" dirty="0" smtClean="0"/>
            </a:br>
            <a:r>
              <a:rPr lang="en-US" altLang="zh-TW" sz="3100" dirty="0" smtClean="0"/>
              <a:t>2010</a:t>
            </a:r>
            <a:r>
              <a:rPr lang="zh-TW" altLang="en-US" sz="3100" dirty="0" smtClean="0"/>
              <a:t>年</a:t>
            </a:r>
            <a:r>
              <a:rPr lang="en-US" altLang="zh-TW" sz="3100" dirty="0" smtClean="0"/>
              <a:t>4</a:t>
            </a:r>
            <a:r>
              <a:rPr lang="zh-TW" altLang="en-US" sz="3100" dirty="0" smtClean="0"/>
              <a:t>月</a:t>
            </a:r>
            <a:r>
              <a:rPr lang="en-US" altLang="zh-TW" sz="3100" dirty="0" smtClean="0"/>
              <a:t>17</a:t>
            </a:r>
            <a:r>
              <a:rPr lang="zh-TW" altLang="en-US" sz="3100" dirty="0" smtClean="0"/>
              <a:t>日</a:t>
            </a: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3100" dirty="0" smtClean="0"/>
              <a:t>…</a:t>
            </a:r>
          </a:p>
          <a:p>
            <a:pPr>
              <a:buNone/>
            </a:pP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zh-TW" altLang="en-US" sz="3100" dirty="0" smtClean="0"/>
              <a:t>他指出，目前公民營公車業者約</a:t>
            </a:r>
            <a:r>
              <a:rPr lang="en-US" altLang="zh-TW" sz="3100" dirty="0" smtClean="0"/>
              <a:t>14</a:t>
            </a:r>
            <a:r>
              <a:rPr lang="zh-TW" altLang="en-US" sz="3100" dirty="0" smtClean="0"/>
              <a:t>家，營運路線逾兩百條，民眾總是抱怨</a:t>
            </a:r>
            <a:r>
              <a:rPr lang="zh-TW" altLang="en-US" sz="3100" dirty="0" smtClean="0">
                <a:solidFill>
                  <a:schemeClr val="accent3">
                    <a:lumMod val="75000"/>
                  </a:schemeClr>
                </a:solidFill>
              </a:rPr>
              <a:t>路線過於彎繞、班次有些密有些疏、路線太長，而導致尖峰時間行駛緩慢等問題</a:t>
            </a:r>
            <a:r>
              <a:rPr lang="zh-TW" altLang="en-US" sz="3100" dirty="0" smtClean="0"/>
              <a:t>，因而不願搭乘。他表示，整併公車路線、闢設棋盤式之公車路網有其急迫性，提高公車速率、方便轉乘，民眾自然會減少私人運具使用，並且在此同時先實施幹線公車、轉乘免費。</a:t>
            </a: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3100" dirty="0" smtClean="0"/>
              <a:t>…</a:t>
            </a:r>
          </a:p>
          <a:p>
            <a:pPr>
              <a:buNone/>
            </a:pP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zh-TW" altLang="en-US" sz="3100" dirty="0" smtClean="0"/>
              <a:t>部份縣市都有不少幹線免費公車，或是在重大節日可以免費搭乘，例如台北縣、桃園縣、台中市、台南市及高雄市。林晉章指出，台中市甚至從５月起，台北市民持悠遊卡也可免費搭乘。他強調各縣市為鼓勵民眾搭乘大眾交通工具，也都積極朝向全市公車免費的目標邁進，因此台北沒有理由腳步緩慢。 </a:t>
            </a:r>
            <a:r>
              <a:rPr lang="zh-TW" altLang="en-US" sz="2600" dirty="0" smtClean="0"/>
              <a:t/>
            </a:r>
            <a:br>
              <a:rPr lang="zh-TW" altLang="en-US" sz="2600" dirty="0" smtClean="0"/>
            </a:br>
            <a:endParaRPr lang="zh-TW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617</Words>
  <Application>Microsoft Office PowerPoint</Application>
  <PresentationFormat>如螢幕大小 (4:3)</PresentationFormat>
  <Paragraphs>125</Paragraphs>
  <Slides>30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壁窗</vt:lpstr>
      <vt:lpstr>Efficiency Simulation for Bus Traffic in Taipei City</vt:lpstr>
      <vt:lpstr>Outline</vt:lpstr>
      <vt:lpstr>Motivation and Objectives</vt:lpstr>
      <vt:lpstr>Bus Routes in Taipei City</vt:lpstr>
      <vt:lpstr>Bus Routes in Taipei City</vt:lpstr>
      <vt:lpstr>Bus Routes in Taipei City</vt:lpstr>
      <vt:lpstr>About Bus Route Policies</vt:lpstr>
      <vt:lpstr>About Bus Route Policies</vt:lpstr>
      <vt:lpstr>About Bus Route Policies</vt:lpstr>
      <vt:lpstr>Objectives</vt:lpstr>
      <vt:lpstr>Collecting Data</vt:lpstr>
      <vt:lpstr>Collecting Data</vt:lpstr>
      <vt:lpstr>Parser</vt:lpstr>
      <vt:lpstr>Map</vt:lpstr>
      <vt:lpstr>Nodes &amp; Edges</vt:lpstr>
      <vt:lpstr>Bus routes &amp; Interval</vt:lpstr>
      <vt:lpstr>Traffic</vt:lpstr>
      <vt:lpstr>Agents</vt:lpstr>
      <vt:lpstr>Bus Behavior</vt:lpstr>
      <vt:lpstr>Client Behavior</vt:lpstr>
      <vt:lpstr>Simulation</vt:lpstr>
      <vt:lpstr>Environment Setup</vt:lpstr>
      <vt:lpstr>Bus Policy</vt:lpstr>
      <vt:lpstr>Result – Off-peak</vt:lpstr>
      <vt:lpstr>Result – Morning</vt:lpstr>
      <vt:lpstr>Result – Evening</vt:lpstr>
      <vt:lpstr>Conclusion and Future Work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Taipei City</dc:title>
  <dc:creator>Shawn</dc:creator>
  <cp:lastModifiedBy>hp</cp:lastModifiedBy>
  <cp:revision>168</cp:revision>
  <dcterms:created xsi:type="dcterms:W3CDTF">2012-06-20T16:41:20Z</dcterms:created>
  <dcterms:modified xsi:type="dcterms:W3CDTF">2012-06-20T22:03:39Z</dcterms:modified>
</cp:coreProperties>
</file>