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4" r:id="rId4"/>
    <p:sldId id="258" r:id="rId5"/>
    <p:sldId id="261" r:id="rId6"/>
    <p:sldId id="259" r:id="rId7"/>
    <p:sldId id="260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3/16/2015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3/16/2015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3/16/2015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3/16/2015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3/16/2015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3/16/2015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3/16/2015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3/16/2015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3/16/2015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3/16/2015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3/16/2015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3/16/2015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jpe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Machine Technical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Time series learning with computer vision</a:t>
            </a:r>
          </a:p>
          <a:p>
            <a:r>
              <a:rPr lang="en-US" dirty="0" smtClean="0"/>
              <a:t>Alex lee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045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Can visual features be used for predictive </a:t>
            </a:r>
            <a:r>
              <a:rPr lang="en-US" b="1" dirty="0" smtClean="0"/>
              <a:t>modeling of security prices? </a:t>
            </a:r>
            <a:endParaRPr lang="en-US" b="1" dirty="0"/>
          </a:p>
          <a:p>
            <a:r>
              <a:rPr lang="en-US" dirty="0" smtClean="0"/>
              <a:t>“Technical analysis” attempts to do so, with humans as the </a:t>
            </a:r>
            <a:r>
              <a:rPr lang="en-US" dirty="0" smtClean="0"/>
              <a:t>“algorithm”… </a:t>
            </a:r>
            <a:r>
              <a:rPr lang="en-US" dirty="0" smtClean="0"/>
              <a:t>but is basically bunk</a:t>
            </a:r>
          </a:p>
          <a:p>
            <a:r>
              <a:rPr lang="en-US" dirty="0" smtClean="0"/>
              <a:t>Machine learning may be able to improve upon fallible human traits and perceptual biases</a:t>
            </a:r>
          </a:p>
        </p:txBody>
      </p:sp>
      <p:pic>
        <p:nvPicPr>
          <p:cNvPr id="1026" name="Picture 2" descr="http://www.cmsfx.com/resources/graphix/0001/technical-analysis-fig43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3599719"/>
            <a:ext cx="3541983" cy="2377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gromgull.net/blog/wp-content/uploads/2010/03/ht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1621" y="3170824"/>
            <a:ext cx="2764270" cy="2698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998027" y="4603927"/>
            <a:ext cx="1579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= baloney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110067" y="4603927"/>
            <a:ext cx="1579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= better (?)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301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4981402" cy="402336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Time series data were obtained from a Google Finance API that allows pulls of price data for a given ticker at the one-minute tick level (up to 20 days historical)</a:t>
            </a:r>
          </a:p>
          <a:p>
            <a:r>
              <a:rPr lang="en-US" dirty="0" smtClean="0"/>
              <a:t>Data are provided for open, high, low, and close (OHLC) prices for each interval</a:t>
            </a:r>
          </a:p>
          <a:p>
            <a:r>
              <a:rPr lang="en-US" dirty="0" smtClean="0"/>
              <a:t>Data are clean, but inconveniently </a:t>
            </a:r>
            <a:r>
              <a:rPr lang="en-US" dirty="0" err="1" smtClean="0"/>
              <a:t>timestamped</a:t>
            </a:r>
            <a:r>
              <a:rPr lang="en-US" dirty="0" smtClean="0"/>
              <a:t> (in Unix epoch format)…</a:t>
            </a:r>
          </a:p>
          <a:p>
            <a:r>
              <a:rPr lang="en-US" dirty="0" smtClean="0"/>
              <a:t>…fortunately, Python and pandas allow for relatively easy cleanup and indexing of time data</a:t>
            </a:r>
          </a:p>
          <a:p>
            <a:r>
              <a:rPr lang="en-US" dirty="0" smtClean="0"/>
              <a:t>Time indexing is </a:t>
            </a:r>
            <a:r>
              <a:rPr lang="en-US" dirty="0" smtClean="0"/>
              <a:t>important, to keep </a:t>
            </a:r>
            <a:r>
              <a:rPr lang="en-US" dirty="0" smtClean="0"/>
              <a:t>our models honest by barring them from peering into the future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8505" y="1868594"/>
            <a:ext cx="4067175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261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/>
              <a:t>Modeling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Obtain appropriate time series data (minute level)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Slice into windows </a:t>
            </a:r>
          </a:p>
          <a:p>
            <a:pPr marL="635508" lvl="1" indent="-342900"/>
            <a:r>
              <a:rPr lang="en-US" dirty="0" smtClean="0"/>
              <a:t>Window length is somewhat arbitrary, but impacts predictions, so can be tuned depending on </a:t>
            </a:r>
            <a:r>
              <a:rPr lang="en-US" dirty="0" smtClean="0"/>
              <a:t>specific use </a:t>
            </a:r>
            <a:r>
              <a:rPr lang="en-US" dirty="0" smtClean="0"/>
              <a:t>case (macro vs. HFT, e.g.)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Graph data for each window and save as images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Use computer vision (CV) to extract </a:t>
            </a:r>
            <a:r>
              <a:rPr lang="en-US" dirty="0" smtClean="0"/>
              <a:t>features:</a:t>
            </a:r>
            <a:endParaRPr lang="en-US" dirty="0" smtClean="0"/>
          </a:p>
          <a:p>
            <a:pPr marL="749808" lvl="1" indent="-457200"/>
            <a:r>
              <a:rPr lang="en-US" dirty="0" smtClean="0"/>
              <a:t>Directly from </a:t>
            </a:r>
            <a:r>
              <a:rPr lang="en-US" dirty="0" smtClean="0"/>
              <a:t>images using linear feature extraction</a:t>
            </a:r>
            <a:endParaRPr lang="en-US" dirty="0" smtClean="0"/>
          </a:p>
          <a:p>
            <a:pPr marL="749808" lvl="1" indent="-457200"/>
            <a:r>
              <a:rPr lang="en-US" dirty="0" smtClean="0"/>
              <a:t>Indirectly, by converting the </a:t>
            </a:r>
            <a:r>
              <a:rPr lang="en-US" dirty="0" smtClean="0"/>
              <a:t>graph to pixel intensity data, then </a:t>
            </a:r>
            <a:r>
              <a:rPr lang="en-US" dirty="0" smtClean="0"/>
              <a:t>unrolling </a:t>
            </a:r>
            <a:r>
              <a:rPr lang="en-US" dirty="0" smtClean="0"/>
              <a:t>the pixel data </a:t>
            </a:r>
            <a:r>
              <a:rPr lang="en-US" dirty="0" smtClean="0"/>
              <a:t>matrix into a </a:t>
            </a:r>
            <a:r>
              <a:rPr lang="en-US" dirty="0" smtClean="0"/>
              <a:t>vector 1000s </a:t>
            </a:r>
            <a:r>
              <a:rPr lang="en-US" dirty="0" smtClean="0"/>
              <a:t>of new features for each observation, “generated” from the underlying </a:t>
            </a:r>
            <a:r>
              <a:rPr lang="en-US" dirty="0" smtClean="0"/>
              <a:t>price data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Train models on extracted features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033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Approach</a:t>
            </a:r>
            <a:r>
              <a:rPr lang="en-US" dirty="0" smtClean="0"/>
              <a:t>, continued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From this: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To this:</a:t>
            </a:r>
            <a:endParaRPr lang="en-US" dirty="0"/>
          </a:p>
        </p:txBody>
      </p:sp>
      <p:pic>
        <p:nvPicPr>
          <p:cNvPr id="14" name="Content Placeholder 13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979" y="4345527"/>
            <a:ext cx="1764888" cy="1323666"/>
          </a:xfr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7169" y="4345527"/>
            <a:ext cx="1764888" cy="132366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979" y="2718969"/>
            <a:ext cx="1764888" cy="132366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7169" y="2718969"/>
            <a:ext cx="1764888" cy="132366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2050" name="Picture 2" descr="http://www.aishack.in/static/img/tut/label-binary-matrix1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3953" y="2733409"/>
            <a:ext cx="1764888" cy="1309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http://www.aishack.in/static/img/tut/label-binary-matrix1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3953" y="4359967"/>
            <a:ext cx="1764888" cy="1309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http://www.aishack.in/static/img/tut/label-binary-matrix1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8293" y="4359967"/>
            <a:ext cx="1764888" cy="1309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http://www.aishack.in/static/img/tut/label-binary-matrix1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1893" y="2733409"/>
            <a:ext cx="1764888" cy="1309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Striped Right Arrow 17"/>
          <p:cNvSpPr/>
          <p:nvPr/>
        </p:nvSpPr>
        <p:spPr>
          <a:xfrm>
            <a:off x="5278582" y="3834817"/>
            <a:ext cx="908165" cy="588068"/>
          </a:xfrm>
          <a:prstGeom prst="striped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303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5085311" cy="4023360"/>
          </a:xfrm>
        </p:spPr>
        <p:txBody>
          <a:bodyPr/>
          <a:lstStyle/>
          <a:p>
            <a:r>
              <a:rPr lang="en-US" dirty="0" smtClean="0"/>
              <a:t>Wrangling the graphical data while not running out of RAM</a:t>
            </a:r>
          </a:p>
          <a:p>
            <a:r>
              <a:rPr lang="en-US" dirty="0" smtClean="0"/>
              <a:t>Having patience while trying to train models on massive datasets (~ 6,000 x 30,000 </a:t>
            </a:r>
            <a:r>
              <a:rPr lang="en-US" dirty="0" smtClean="0"/>
              <a:t>matrix of raw pixel data)</a:t>
            </a:r>
            <a:endParaRPr lang="en-US" dirty="0" smtClean="0"/>
          </a:p>
          <a:p>
            <a:r>
              <a:rPr lang="en-US" dirty="0" smtClean="0"/>
              <a:t>Not being able to use regular TTS / </a:t>
            </a:r>
            <a:r>
              <a:rPr lang="en-US" dirty="0" smtClean="0"/>
              <a:t>Cross-Validation due to time series data</a:t>
            </a:r>
            <a:endParaRPr lang="en-US" dirty="0" smtClean="0"/>
          </a:p>
          <a:p>
            <a:r>
              <a:rPr lang="en-US" dirty="0" smtClean="0"/>
              <a:t>Not knowing much of anything about CV prior to embarking on this project</a:t>
            </a:r>
          </a:p>
          <a:p>
            <a:r>
              <a:rPr lang="en-US" dirty="0" smtClean="0"/>
              <a:t>Time constraints on learning and applying new modeling techniques</a:t>
            </a:r>
          </a:p>
          <a:p>
            <a:endParaRPr lang="en-US" dirty="0"/>
          </a:p>
        </p:txBody>
      </p:sp>
      <p:pic>
        <p:nvPicPr>
          <p:cNvPr id="3076" name="Picture 4" descr="http://steverudolfi.com/wp-content/uploads/2014/03/mac-sic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2142913"/>
            <a:ext cx="3429000" cy="342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339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3277293" cy="4023360"/>
          </a:xfrm>
        </p:spPr>
        <p:txBody>
          <a:bodyPr>
            <a:normAutofit/>
          </a:bodyPr>
          <a:lstStyle/>
          <a:p>
            <a:r>
              <a:rPr lang="en-US" dirty="0" smtClean="0"/>
              <a:t>Modeling was carried out on basic OHLC price data + 5 created features as a baseline</a:t>
            </a:r>
          </a:p>
          <a:p>
            <a:r>
              <a:rPr lang="en-US" dirty="0" smtClean="0"/>
              <a:t>Models varied in performance over these </a:t>
            </a:r>
            <a:r>
              <a:rPr lang="en-US" dirty="0" smtClean="0"/>
              <a:t>data; high </a:t>
            </a:r>
            <a:r>
              <a:rPr lang="en-US" dirty="0" smtClean="0"/>
              <a:t>end performance was impressive</a:t>
            </a:r>
          </a:p>
          <a:p>
            <a:r>
              <a:rPr lang="en-US" dirty="0" smtClean="0"/>
              <a:t>CV-based extracted features also performed fairly well (for one target case only)</a:t>
            </a:r>
          </a:p>
          <a:p>
            <a:r>
              <a:rPr lang="en-US" dirty="0" smtClean="0"/>
              <a:t>Raw pixel data did not perform well with standard modeling; ANN may be better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0969376"/>
              </p:ext>
            </p:extLst>
          </p:nvPr>
        </p:nvGraphicFramePr>
        <p:xfrm>
          <a:off x="4707081" y="1858544"/>
          <a:ext cx="6448599" cy="40105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2255"/>
                <a:gridCol w="1163782"/>
                <a:gridCol w="1007918"/>
                <a:gridCol w="924791"/>
                <a:gridCol w="899853"/>
              </a:tblGrid>
              <a:tr h="401055">
                <a:tc>
                  <a:txBody>
                    <a:bodyPr/>
                    <a:lstStyle/>
                    <a:p>
                      <a:r>
                        <a:rPr lang="en-US" dirty="0" smtClean="0"/>
                        <a:t>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Target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Delta</a:t>
                      </a:r>
                      <a:endParaRPr lang="en-US" dirty="0"/>
                    </a:p>
                  </a:txBody>
                  <a:tcPr/>
                </a:tc>
              </a:tr>
              <a:tr h="401055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AdaBoost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min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.49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.11</a:t>
                      </a:r>
                      <a:endParaRPr lang="en-US" dirty="0"/>
                    </a:p>
                  </a:txBody>
                  <a:tcPr/>
                </a:tc>
              </a:tr>
              <a:tr h="401055">
                <a:tc>
                  <a:txBody>
                    <a:bodyPr/>
                    <a:lstStyle/>
                    <a:p>
                      <a:r>
                        <a:rPr lang="en-US" dirty="0" smtClean="0"/>
                        <a:t>Random</a:t>
                      </a:r>
                      <a:r>
                        <a:rPr lang="en-US" baseline="0" dirty="0" smtClean="0"/>
                        <a:t> Forest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min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.49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.72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.23</a:t>
                      </a:r>
                      <a:endParaRPr lang="en-US" dirty="0"/>
                    </a:p>
                  </a:txBody>
                  <a:tcPr/>
                </a:tc>
              </a:tr>
              <a:tr h="401055">
                <a:tc>
                  <a:txBody>
                    <a:bodyPr/>
                    <a:lstStyle/>
                    <a:p>
                      <a:r>
                        <a:rPr lang="en-US" dirty="0" smtClean="0"/>
                        <a:t>Random Forest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 min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.14</a:t>
                      </a:r>
                    </a:p>
                  </a:txBody>
                  <a:tcPr/>
                </a:tc>
              </a:tr>
              <a:tr h="401055">
                <a:tc>
                  <a:txBody>
                    <a:bodyPr/>
                    <a:lstStyle/>
                    <a:p>
                      <a:r>
                        <a:rPr lang="en-US" dirty="0" smtClean="0"/>
                        <a:t>Support Vector Machine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min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.49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.81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.32</a:t>
                      </a:r>
                      <a:endParaRPr lang="en-US" dirty="0"/>
                    </a:p>
                  </a:txBody>
                  <a:tcPr/>
                </a:tc>
              </a:tr>
              <a:tr h="401055">
                <a:tc>
                  <a:txBody>
                    <a:bodyPr/>
                    <a:lstStyle/>
                    <a:p>
                      <a:r>
                        <a:rPr lang="en-US" dirty="0" smtClean="0"/>
                        <a:t>Support Vector Machine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 min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.71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.21</a:t>
                      </a:r>
                      <a:endParaRPr lang="en-US" dirty="0"/>
                    </a:p>
                  </a:txBody>
                  <a:tcPr/>
                </a:tc>
              </a:tr>
              <a:tr h="401055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Logistic Regression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1 min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.49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.84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.35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401055">
                <a:tc>
                  <a:txBody>
                    <a:bodyPr/>
                    <a:lstStyle/>
                    <a:p>
                      <a:r>
                        <a:rPr lang="en-US" dirty="0" smtClean="0"/>
                        <a:t>Logistic Regression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 min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.72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.22</a:t>
                      </a:r>
                      <a:endParaRPr lang="en-US" dirty="0"/>
                    </a:p>
                  </a:txBody>
                  <a:tcPr/>
                </a:tc>
              </a:tr>
              <a:tr h="401055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CV Features</a:t>
                      </a:r>
                      <a:r>
                        <a:rPr lang="en-US" baseline="0" dirty="0" smtClean="0">
                          <a:solidFill>
                            <a:srgbClr val="0070C0"/>
                          </a:solidFill>
                        </a:rPr>
                        <a:t> SVM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5</a:t>
                      </a:r>
                      <a:r>
                        <a:rPr lang="en-US" baseline="0" dirty="0" smtClean="0">
                          <a:solidFill>
                            <a:srgbClr val="0070C0"/>
                          </a:solidFill>
                        </a:rPr>
                        <a:t> min, up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.50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.78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.28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401055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CV Features LR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5 min, up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.50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.77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.27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0337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Future avenues of exploration:</a:t>
            </a:r>
          </a:p>
          <a:p>
            <a:r>
              <a:rPr lang="en-US" dirty="0" smtClean="0"/>
              <a:t>Different types of tuning at both the pre-processing step and model training steps</a:t>
            </a:r>
          </a:p>
          <a:p>
            <a:r>
              <a:rPr lang="en-US" dirty="0" smtClean="0"/>
              <a:t>Alternative models to try on graphical data, particularly Artificial Neural Networks</a:t>
            </a:r>
          </a:p>
          <a:p>
            <a:r>
              <a:rPr lang="en-US" dirty="0" smtClean="0"/>
              <a:t>Additional CV-based features, e.g. custom </a:t>
            </a:r>
            <a:r>
              <a:rPr lang="en-US" dirty="0" err="1" smtClean="0"/>
              <a:t>Haar</a:t>
            </a:r>
            <a:r>
              <a:rPr lang="en-US" dirty="0" smtClean="0"/>
              <a:t> cascades</a:t>
            </a:r>
          </a:p>
          <a:p>
            <a:r>
              <a:rPr lang="en-US" dirty="0" smtClean="0"/>
              <a:t>Additional time-series </a:t>
            </a:r>
            <a:r>
              <a:rPr lang="en-US" dirty="0" smtClean="0"/>
              <a:t>features, e.g. weighted </a:t>
            </a:r>
            <a:r>
              <a:rPr lang="en-US" dirty="0" smtClean="0"/>
              <a:t>trailing feature stats baked into current </a:t>
            </a:r>
            <a:r>
              <a:rPr lang="en-US" dirty="0" smtClean="0"/>
              <a:t>observation</a:t>
            </a:r>
            <a:endParaRPr lang="en-US" dirty="0" smtClean="0"/>
          </a:p>
          <a:p>
            <a:r>
              <a:rPr lang="en-US" dirty="0" smtClean="0"/>
              <a:t>Further discretization of targets</a:t>
            </a:r>
          </a:p>
          <a:p>
            <a:r>
              <a:rPr lang="en-US" dirty="0" smtClean="0"/>
              <a:t>Further “</a:t>
            </a:r>
            <a:r>
              <a:rPr lang="en-US" dirty="0" err="1" smtClean="0"/>
              <a:t>productionizing</a:t>
            </a:r>
            <a:r>
              <a:rPr lang="en-US" dirty="0" smtClean="0"/>
              <a:t>” </a:t>
            </a:r>
            <a:r>
              <a:rPr lang="en-US" dirty="0" smtClean="0"/>
              <a:t>of analytic processes </a:t>
            </a:r>
            <a:r>
              <a:rPr lang="en-US" dirty="0" smtClean="0"/>
              <a:t>as </a:t>
            </a:r>
            <a:r>
              <a:rPr lang="en-US" dirty="0" smtClean="0"/>
              <a:t>Python is very nice for this sort of thing:</a:t>
            </a:r>
          </a:p>
          <a:p>
            <a:pPr lvl="1"/>
            <a:r>
              <a:rPr lang="en-US" dirty="0" smtClean="0"/>
              <a:t>Web scraping a set of tickers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unctions for more loops</a:t>
            </a:r>
          </a:p>
          <a:p>
            <a:pPr lvl="1"/>
            <a:r>
              <a:rPr lang="en-US" dirty="0" smtClean="0"/>
              <a:t>Grid searching optimal time slice and </a:t>
            </a:r>
            <a:r>
              <a:rPr lang="en-US" dirty="0" err="1" smtClean="0"/>
              <a:t>lookahead</a:t>
            </a:r>
            <a:r>
              <a:rPr lang="en-US" dirty="0" smtClean="0"/>
              <a:t> combinations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975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272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264</TotalTime>
  <Words>608</Words>
  <Application>Microsoft Office PowerPoint</Application>
  <PresentationFormat>Widescreen</PresentationFormat>
  <Paragraphs>100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Calibri</vt:lpstr>
      <vt:lpstr>Calibri Light</vt:lpstr>
      <vt:lpstr>Retrospect</vt:lpstr>
      <vt:lpstr>Machine Technical Analysis</vt:lpstr>
      <vt:lpstr>The Question</vt:lpstr>
      <vt:lpstr>The Data</vt:lpstr>
      <vt:lpstr>The Modeling Approach</vt:lpstr>
      <vt:lpstr>Modeling Approach, continued</vt:lpstr>
      <vt:lpstr>Challenges</vt:lpstr>
      <vt:lpstr>Results</vt:lpstr>
      <vt:lpstr>Next Steps</vt:lpstr>
      <vt:lpstr>Questions?</vt:lpstr>
    </vt:vector>
  </TitlesOfParts>
  <Company>Booz Allen Hamilton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Technical Analysis</dc:title>
  <dc:creator>Lee, Alexander [USA]</dc:creator>
  <cp:lastModifiedBy>Lee, Alexander [USA]</cp:lastModifiedBy>
  <cp:revision>16</cp:revision>
  <dcterms:created xsi:type="dcterms:W3CDTF">2015-03-10T13:25:14Z</dcterms:created>
  <dcterms:modified xsi:type="dcterms:W3CDTF">2015-03-16T17:52:57Z</dcterms:modified>
</cp:coreProperties>
</file>