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Technical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Time series learning with computer vision</a:t>
            </a:r>
          </a:p>
          <a:p>
            <a:r>
              <a:rPr lang="en-US" dirty="0" smtClean="0"/>
              <a:t>Alex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Can visual features be used for predictive modeling? </a:t>
            </a:r>
            <a:endParaRPr lang="en-US" b="1" dirty="0"/>
          </a:p>
          <a:p>
            <a:r>
              <a:rPr lang="en-US" dirty="0" smtClean="0"/>
              <a:t>“Technical analysis” attempts to do so, with humans as the “model”… but is basically bunk</a:t>
            </a:r>
          </a:p>
          <a:p>
            <a:r>
              <a:rPr lang="en-US" dirty="0" smtClean="0"/>
              <a:t>Machine learning may be able to improve upon fallible human traits and perceptual biases</a:t>
            </a:r>
          </a:p>
        </p:txBody>
      </p:sp>
      <p:pic>
        <p:nvPicPr>
          <p:cNvPr id="1026" name="Picture 2" descr="http://www.cmsfx.com/resources/graphix/0001/technical-analysis-fig4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599719"/>
            <a:ext cx="3541983" cy="237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romgull.net/blog/wp-content/uploads/2010/03/h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621" y="3170824"/>
            <a:ext cx="2764270" cy="269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98027" y="4603927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baloney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10067" y="4603927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better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81402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Time series data were obtained from a Google Finance API that allows pulls of price data for a given ticker at the one-minute tick level (up to 20 days historical)</a:t>
            </a:r>
          </a:p>
          <a:p>
            <a:r>
              <a:rPr lang="en-US" dirty="0" smtClean="0"/>
              <a:t>Data are provided for open, high, low, and close (OHLC) prices for each interval</a:t>
            </a:r>
          </a:p>
          <a:p>
            <a:r>
              <a:rPr lang="en-US" dirty="0" smtClean="0"/>
              <a:t>Data are clean, but inconveniently </a:t>
            </a:r>
            <a:r>
              <a:rPr lang="en-US" dirty="0" err="1" smtClean="0"/>
              <a:t>timestamped</a:t>
            </a:r>
            <a:r>
              <a:rPr lang="en-US" dirty="0" smtClean="0"/>
              <a:t> (in Unix epoch format)…</a:t>
            </a:r>
          </a:p>
          <a:p>
            <a:r>
              <a:rPr lang="en-US" dirty="0" smtClean="0"/>
              <a:t>…fortunately, Python and pandas allow for relatively easy cleanup and indexing of time data</a:t>
            </a:r>
          </a:p>
          <a:p>
            <a:r>
              <a:rPr lang="en-US" dirty="0" smtClean="0"/>
              <a:t>Indexing is important, to keep us honest and not allowing our models to peer into the 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505" y="1868594"/>
            <a:ext cx="4067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6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Obtain appropriate time series data </a:t>
            </a:r>
            <a:r>
              <a:rPr lang="en-US" dirty="0" smtClean="0"/>
              <a:t>(minute level)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Slice </a:t>
            </a:r>
            <a:r>
              <a:rPr lang="en-US" dirty="0" smtClean="0"/>
              <a:t>into </a:t>
            </a:r>
            <a:r>
              <a:rPr lang="en-US" dirty="0" smtClean="0"/>
              <a:t>windows </a:t>
            </a:r>
          </a:p>
          <a:p>
            <a:pPr marL="635508" lvl="1" indent="-342900"/>
            <a:r>
              <a:rPr lang="en-US" dirty="0" smtClean="0"/>
              <a:t>Window length is somewhat arbitrary, but impacts predictions, so can be tuned depending on use case (macro vs. HFT, e.g.)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Graph </a:t>
            </a:r>
            <a:r>
              <a:rPr lang="en-US" dirty="0" smtClean="0"/>
              <a:t>data for each </a:t>
            </a:r>
            <a:r>
              <a:rPr lang="en-US" dirty="0" smtClean="0"/>
              <a:t>window and save as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computer vision (CV) to extract features</a:t>
            </a:r>
          </a:p>
          <a:p>
            <a:pPr marL="749808" lvl="1" indent="-457200"/>
            <a:r>
              <a:rPr lang="en-US" dirty="0" smtClean="0"/>
              <a:t>Directly from images</a:t>
            </a:r>
            <a:endParaRPr lang="en-US" dirty="0" smtClean="0"/>
          </a:p>
          <a:p>
            <a:pPr marL="749808" lvl="1" indent="-457200"/>
            <a:r>
              <a:rPr lang="en-US" dirty="0" smtClean="0"/>
              <a:t>Convert </a:t>
            </a:r>
            <a:r>
              <a:rPr lang="en-US" dirty="0" smtClean="0"/>
              <a:t>the graph to pixel intensity </a:t>
            </a:r>
            <a:r>
              <a:rPr lang="en-US" dirty="0" smtClean="0"/>
              <a:t>data, then unroll </a:t>
            </a:r>
            <a:r>
              <a:rPr lang="en-US" dirty="0" smtClean="0"/>
              <a:t>the pixel data vector into a set of 100s to 1000s of new features for each observation, “generated” from the underlying 4-5 </a:t>
            </a:r>
            <a:r>
              <a:rPr lang="en-US" dirty="0" smtClean="0"/>
              <a:t>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 models on extracted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Approach,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this: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 this: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79" y="4345527"/>
            <a:ext cx="1764888" cy="1323666"/>
          </a:xfr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69" y="4345527"/>
            <a:ext cx="1764888" cy="13236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79" y="2718969"/>
            <a:ext cx="1764888" cy="13236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169" y="2718969"/>
            <a:ext cx="1764888" cy="13236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50" name="Picture 2" descr="http://www.aishack.in/static/img/tut/label-binary-matrix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53" y="2733409"/>
            <a:ext cx="1764888" cy="13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aishack.in/static/img/tut/label-binary-matrix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53" y="4359967"/>
            <a:ext cx="1764888" cy="13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aishack.in/static/img/tut/label-binary-matrix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93" y="4359967"/>
            <a:ext cx="1764888" cy="13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aishack.in/static/img/tut/label-binary-matrix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893" y="2733409"/>
            <a:ext cx="1764888" cy="13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triped Right Arrow 17"/>
          <p:cNvSpPr/>
          <p:nvPr/>
        </p:nvSpPr>
        <p:spPr>
          <a:xfrm>
            <a:off x="5278582" y="3834817"/>
            <a:ext cx="908165" cy="588068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85311" cy="4023360"/>
          </a:xfrm>
        </p:spPr>
        <p:txBody>
          <a:bodyPr/>
          <a:lstStyle/>
          <a:p>
            <a:r>
              <a:rPr lang="en-US" dirty="0" smtClean="0"/>
              <a:t>Wrangling the graphical data while not running out of RAM</a:t>
            </a:r>
          </a:p>
          <a:p>
            <a:r>
              <a:rPr lang="en-US" dirty="0" smtClean="0"/>
              <a:t>Having patience while trying to train models on massive datasets (~ 6,000 x 30,000 matrix)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smtClean="0"/>
              <a:t>being able to use regular </a:t>
            </a:r>
            <a:r>
              <a:rPr lang="en-US" dirty="0" smtClean="0"/>
              <a:t>TTS / </a:t>
            </a:r>
            <a:r>
              <a:rPr lang="en-US" dirty="0" smtClean="0"/>
              <a:t>Cross-Validation</a:t>
            </a:r>
          </a:p>
          <a:p>
            <a:r>
              <a:rPr lang="en-US" dirty="0" smtClean="0"/>
              <a:t>Not knowing much of anything about CV prior to embarking on this project</a:t>
            </a:r>
          </a:p>
          <a:p>
            <a:r>
              <a:rPr lang="en-US" dirty="0" smtClean="0"/>
              <a:t>Time constraints on learning and applying new modeling techniques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 descr="http://steverudolfi.com/wp-content/uploads/2014/03/mac-s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2142913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277293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Modeling was carried out on basic OHLC price data + 5 created features as a baseline</a:t>
            </a:r>
          </a:p>
          <a:p>
            <a:r>
              <a:rPr lang="en-US" dirty="0" smtClean="0"/>
              <a:t>Models varied in performance over these data, but high end performance was impressive</a:t>
            </a:r>
            <a:endParaRPr lang="en-US" dirty="0" smtClean="0"/>
          </a:p>
          <a:p>
            <a:r>
              <a:rPr lang="en-US" dirty="0" smtClean="0"/>
              <a:t>CV-based extracted features also performed fairly well (for one target case only)</a:t>
            </a:r>
          </a:p>
          <a:p>
            <a:r>
              <a:rPr lang="en-US" dirty="0" smtClean="0"/>
              <a:t>Raw pixel data did not perform well with standard modeling; ANN may be better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69376"/>
              </p:ext>
            </p:extLst>
          </p:nvPr>
        </p:nvGraphicFramePr>
        <p:xfrm>
          <a:off x="4707081" y="1858544"/>
          <a:ext cx="6448599" cy="401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255"/>
                <a:gridCol w="1163782"/>
                <a:gridCol w="1007918"/>
                <a:gridCol w="924791"/>
                <a:gridCol w="899853"/>
              </a:tblGrid>
              <a:tr h="401055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Delta</a:t>
                      </a:r>
                      <a:endParaRPr lang="en-US" dirty="0"/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</a:t>
                      </a:r>
                      <a:endParaRPr lang="en-US" dirty="0"/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.23</a:t>
                      </a:r>
                      <a:endParaRPr lang="en-US" dirty="0"/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.14</a:t>
                      </a:r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.32</a:t>
                      </a:r>
                      <a:endParaRPr lang="en-US" dirty="0"/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.21</a:t>
                      </a:r>
                      <a:endParaRPr lang="en-US" dirty="0"/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Logistic Regression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 min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.49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.84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.35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.22</a:t>
                      </a:r>
                      <a:endParaRPr lang="en-US" dirty="0"/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CV Features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SVM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min, up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.50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.78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.28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0105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CV Features LR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5 min, up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.50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.77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.27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Future avenues </a:t>
            </a:r>
            <a:r>
              <a:rPr lang="en-US" b="1" dirty="0" smtClean="0"/>
              <a:t>of exploration:</a:t>
            </a:r>
          </a:p>
          <a:p>
            <a:r>
              <a:rPr lang="en-US" dirty="0" smtClean="0"/>
              <a:t>Different types of tuning at both the pre-processing step and model training steps</a:t>
            </a:r>
          </a:p>
          <a:p>
            <a:r>
              <a:rPr lang="en-US" dirty="0" smtClean="0"/>
              <a:t>Alternative models to </a:t>
            </a:r>
            <a:r>
              <a:rPr lang="en-US" dirty="0" smtClean="0"/>
              <a:t>try on graphical data, particularly Artificial Neural Networks</a:t>
            </a:r>
          </a:p>
          <a:p>
            <a:r>
              <a:rPr lang="en-US" dirty="0" smtClean="0"/>
              <a:t>Additional CV-based features, e.g. custom </a:t>
            </a:r>
            <a:r>
              <a:rPr lang="en-US" dirty="0" err="1" smtClean="0"/>
              <a:t>Haar</a:t>
            </a:r>
            <a:r>
              <a:rPr lang="en-US" dirty="0" smtClean="0"/>
              <a:t> cascades</a:t>
            </a:r>
            <a:endParaRPr lang="en-US" dirty="0" smtClean="0"/>
          </a:p>
          <a:p>
            <a:r>
              <a:rPr lang="en-US" dirty="0" smtClean="0"/>
              <a:t>Additional time-series features </a:t>
            </a:r>
            <a:r>
              <a:rPr lang="en-US" dirty="0" smtClean="0"/>
              <a:t>(weighted trailing feature stats </a:t>
            </a:r>
            <a:r>
              <a:rPr lang="en-US" dirty="0" smtClean="0"/>
              <a:t>baked into current observation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Further discretization of targets</a:t>
            </a:r>
            <a:endParaRPr lang="en-US" dirty="0" smtClean="0"/>
          </a:p>
          <a:p>
            <a:r>
              <a:rPr lang="en-US" dirty="0" smtClean="0"/>
              <a:t>Further “</a:t>
            </a:r>
            <a:r>
              <a:rPr lang="en-US" dirty="0" err="1" smtClean="0"/>
              <a:t>productionizing</a:t>
            </a:r>
            <a:r>
              <a:rPr lang="en-US" dirty="0" smtClean="0"/>
              <a:t>” since Python is </a:t>
            </a:r>
            <a:r>
              <a:rPr lang="en-US" dirty="0" smtClean="0"/>
              <a:t>very nice </a:t>
            </a:r>
            <a:r>
              <a:rPr lang="en-US" dirty="0" smtClean="0"/>
              <a:t>for this sort of </a:t>
            </a:r>
            <a:r>
              <a:rPr lang="en-US" dirty="0" smtClean="0"/>
              <a:t>thing: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scraping a set of </a:t>
            </a:r>
            <a:r>
              <a:rPr lang="en-US" dirty="0" smtClean="0"/>
              <a:t>tickers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unctions </a:t>
            </a:r>
            <a:r>
              <a:rPr lang="en-US" dirty="0" smtClean="0"/>
              <a:t>for more </a:t>
            </a:r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Grid searching optimal time slice and </a:t>
            </a:r>
            <a:r>
              <a:rPr lang="en-US" dirty="0" err="1" smtClean="0"/>
              <a:t>lookahead</a:t>
            </a:r>
            <a:r>
              <a:rPr lang="en-US" dirty="0" smtClean="0"/>
              <a:t> 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585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Machine Technical Analysis</vt:lpstr>
      <vt:lpstr>The Question</vt:lpstr>
      <vt:lpstr>The Data</vt:lpstr>
      <vt:lpstr>The Approach</vt:lpstr>
      <vt:lpstr>Approach, continued</vt:lpstr>
      <vt:lpstr>Challenges</vt:lpstr>
      <vt:lpstr>Results</vt:lpstr>
      <vt:lpstr>Next Steps</vt:lpstr>
      <vt:lpstr>Questions?</vt:lpstr>
    </vt:vector>
  </TitlesOfParts>
  <Company>Booz Allen Hamilton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Technical Analysis</dc:title>
  <dc:creator>Lee, Alexander [USA]</dc:creator>
  <cp:lastModifiedBy>Lee, Alexander [USA]</cp:lastModifiedBy>
  <cp:revision>12</cp:revision>
  <dcterms:created xsi:type="dcterms:W3CDTF">2015-03-10T13:25:14Z</dcterms:created>
  <dcterms:modified xsi:type="dcterms:W3CDTF">2015-03-16T02:55:06Z</dcterms:modified>
</cp:coreProperties>
</file>