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9" r:id="rId1"/>
  </p:sldMasterIdLst>
  <p:notesMasterIdLst>
    <p:notesMasterId r:id="rId17"/>
  </p:notesMasterIdLst>
  <p:handoutMasterIdLst>
    <p:handoutMasterId r:id="rId18"/>
  </p:handoutMasterIdLst>
  <p:sldIdLst>
    <p:sldId id="527" r:id="rId2"/>
    <p:sldId id="528" r:id="rId3"/>
    <p:sldId id="529" r:id="rId4"/>
    <p:sldId id="530" r:id="rId5"/>
    <p:sldId id="531" r:id="rId6"/>
    <p:sldId id="532" r:id="rId7"/>
    <p:sldId id="533" r:id="rId8"/>
    <p:sldId id="514" r:id="rId9"/>
    <p:sldId id="515" r:id="rId10"/>
    <p:sldId id="516" r:id="rId11"/>
    <p:sldId id="517" r:id="rId12"/>
    <p:sldId id="518" r:id="rId13"/>
    <p:sldId id="519" r:id="rId14"/>
    <p:sldId id="520" r:id="rId15"/>
    <p:sldId id="521" r:id="rId16"/>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Humanst521 BT" pitchFamily="34" charset="0"/>
        <a:ea typeface="+mn-ea"/>
        <a:cs typeface="+mn-cs"/>
      </a:defRPr>
    </a:lvl1pPr>
    <a:lvl2pPr marL="457200" algn="l" rtl="0" fontAlgn="base">
      <a:spcBef>
        <a:spcPct val="0"/>
      </a:spcBef>
      <a:spcAft>
        <a:spcPct val="0"/>
      </a:spcAft>
      <a:defRPr sz="2800" kern="1200">
        <a:solidFill>
          <a:schemeClr val="tx1"/>
        </a:solidFill>
        <a:latin typeface="Humanst521 BT" pitchFamily="34" charset="0"/>
        <a:ea typeface="+mn-ea"/>
        <a:cs typeface="+mn-cs"/>
      </a:defRPr>
    </a:lvl2pPr>
    <a:lvl3pPr marL="914400" algn="l" rtl="0" fontAlgn="base">
      <a:spcBef>
        <a:spcPct val="0"/>
      </a:spcBef>
      <a:spcAft>
        <a:spcPct val="0"/>
      </a:spcAft>
      <a:defRPr sz="2800" kern="1200">
        <a:solidFill>
          <a:schemeClr val="tx1"/>
        </a:solidFill>
        <a:latin typeface="Humanst521 BT" pitchFamily="34" charset="0"/>
        <a:ea typeface="+mn-ea"/>
        <a:cs typeface="+mn-cs"/>
      </a:defRPr>
    </a:lvl3pPr>
    <a:lvl4pPr marL="1371600" algn="l" rtl="0" fontAlgn="base">
      <a:spcBef>
        <a:spcPct val="0"/>
      </a:spcBef>
      <a:spcAft>
        <a:spcPct val="0"/>
      </a:spcAft>
      <a:defRPr sz="2800" kern="1200">
        <a:solidFill>
          <a:schemeClr val="tx1"/>
        </a:solidFill>
        <a:latin typeface="Humanst521 BT" pitchFamily="34" charset="0"/>
        <a:ea typeface="+mn-ea"/>
        <a:cs typeface="+mn-cs"/>
      </a:defRPr>
    </a:lvl4pPr>
    <a:lvl5pPr marL="1828800" algn="l" rtl="0" fontAlgn="base">
      <a:spcBef>
        <a:spcPct val="0"/>
      </a:spcBef>
      <a:spcAft>
        <a:spcPct val="0"/>
      </a:spcAft>
      <a:defRPr sz="2800" kern="1200">
        <a:solidFill>
          <a:schemeClr val="tx1"/>
        </a:solidFill>
        <a:latin typeface="Humanst521 BT" pitchFamily="34" charset="0"/>
        <a:ea typeface="+mn-ea"/>
        <a:cs typeface="+mn-cs"/>
      </a:defRPr>
    </a:lvl5pPr>
    <a:lvl6pPr marL="2286000" algn="l" defTabSz="914400" rtl="0" eaLnBrk="1" latinLnBrk="0" hangingPunct="1">
      <a:defRPr sz="2800" kern="1200">
        <a:solidFill>
          <a:schemeClr val="tx1"/>
        </a:solidFill>
        <a:latin typeface="Humanst521 BT" pitchFamily="34" charset="0"/>
        <a:ea typeface="+mn-ea"/>
        <a:cs typeface="+mn-cs"/>
      </a:defRPr>
    </a:lvl6pPr>
    <a:lvl7pPr marL="2743200" algn="l" defTabSz="914400" rtl="0" eaLnBrk="1" latinLnBrk="0" hangingPunct="1">
      <a:defRPr sz="2800" kern="1200">
        <a:solidFill>
          <a:schemeClr val="tx1"/>
        </a:solidFill>
        <a:latin typeface="Humanst521 BT" pitchFamily="34" charset="0"/>
        <a:ea typeface="+mn-ea"/>
        <a:cs typeface="+mn-cs"/>
      </a:defRPr>
    </a:lvl7pPr>
    <a:lvl8pPr marL="3200400" algn="l" defTabSz="914400" rtl="0" eaLnBrk="1" latinLnBrk="0" hangingPunct="1">
      <a:defRPr sz="2800" kern="1200">
        <a:solidFill>
          <a:schemeClr val="tx1"/>
        </a:solidFill>
        <a:latin typeface="Humanst521 BT" pitchFamily="34" charset="0"/>
        <a:ea typeface="+mn-ea"/>
        <a:cs typeface="+mn-cs"/>
      </a:defRPr>
    </a:lvl8pPr>
    <a:lvl9pPr marL="3657600" algn="l" defTabSz="914400" rtl="0" eaLnBrk="1" latinLnBrk="0" hangingPunct="1">
      <a:defRPr sz="2800" kern="1200">
        <a:solidFill>
          <a:schemeClr val="tx1"/>
        </a:solidFill>
        <a:latin typeface="Humanst521 BT"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4E85"/>
    <a:srgbClr val="36569C"/>
    <a:srgbClr val="D8E6F8"/>
    <a:srgbClr val="3366FF"/>
    <a:srgbClr val="6699FF"/>
    <a:srgbClr val="99CCFF"/>
    <a:srgbClr val="6666FF"/>
    <a:srgbClr val="074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068" autoAdjust="0"/>
  </p:normalViewPr>
  <p:slideViewPr>
    <p:cSldViewPr snapToGrid="0">
      <p:cViewPr>
        <p:scale>
          <a:sx n="100" d="100"/>
          <a:sy n="100" d="100"/>
        </p:scale>
        <p:origin x="516" y="72"/>
      </p:cViewPr>
      <p:guideLst>
        <p:guide orient="horz"/>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785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7785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7786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7786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BD64C26-04EE-42E4-A9D1-AB1DB62C6356}" type="slidenum">
              <a:rPr lang="en-US"/>
              <a:pPr>
                <a:defRPr/>
              </a:pPr>
              <a:t>‹#›</a:t>
            </a:fld>
            <a:endParaRPr lang="en-US"/>
          </a:p>
        </p:txBody>
      </p:sp>
    </p:spTree>
    <p:extLst>
      <p:ext uri="{BB962C8B-B14F-4D97-AF65-F5344CB8AC3E}">
        <p14:creationId xmlns:p14="http://schemas.microsoft.com/office/powerpoint/2010/main" val="4121868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85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85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85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85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F7AF5BD-284E-48CD-B5A1-A37C91688650}" type="slidenum">
              <a:rPr lang="en-US"/>
              <a:pPr>
                <a:defRPr/>
              </a:pPr>
              <a:t>‹#›</a:t>
            </a:fld>
            <a:endParaRPr lang="en-US"/>
          </a:p>
        </p:txBody>
      </p:sp>
    </p:spTree>
    <p:extLst>
      <p:ext uri="{BB962C8B-B14F-4D97-AF65-F5344CB8AC3E}">
        <p14:creationId xmlns:p14="http://schemas.microsoft.com/office/powerpoint/2010/main" val="853640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52ACF-0624-44BD-8605-20C387074D88}" type="slidenum">
              <a:rPr lang="en-US"/>
              <a:pPr/>
              <a:t>4</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en-US"/>
              <a:t>Another potential management decision that can be made based on a LCCA is whether to run an asset to failure or not. Again, by understanding the financial implications of the decisions ahead of time, the agency is able to make better, more informed decisions and determine the right timing. In this graph, the left hand y axis is condition, again from 5 to 1 and the right hand y axis is cost in dollars. The x axis is number of years in service. This LCCA shows that at year 5, the pump has been run to failure as noted by the fact that the curve goes to condition 5. The capital replacement cost is $8. At 8 years, the pump is rehabilitated at a cost of $1, so after 8 years the total LCCA is $9.</a:t>
            </a:r>
          </a:p>
        </p:txBody>
      </p:sp>
    </p:spTree>
    <p:extLst>
      <p:ext uri="{BB962C8B-B14F-4D97-AF65-F5344CB8AC3E}">
        <p14:creationId xmlns:p14="http://schemas.microsoft.com/office/powerpoint/2010/main" val="506460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77D21-3528-40E1-950C-D1DD83CA9C0F}" type="slidenum">
              <a:rPr lang="en-US"/>
              <a:pPr/>
              <a:t>5</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en-US"/>
              <a:t>In comparison, this graph is again set up the same as the previous one. Here the LCCA shows that rehabilitation work has been done at year 4 for $2 and again at year 8 for $2 with a total cost of $4 after 8 years. By optimizing capital/rehabilitation decisions by choosing to rehab twice at the “right” times, there is a total cost savings shown by the LCCA of $5 in this example. Not only is the rehabilitation cost for this pump less, but the maintenance effort is also reduced as the pump is not rapidly declining in condition from year 4 to 5. Again, by doing a LCCA and thereby knowing the financial impacts of the potential decisions allows an agency to make the most cost effective decisions at the right time.</a:t>
            </a:r>
          </a:p>
        </p:txBody>
      </p:sp>
    </p:spTree>
    <p:extLst>
      <p:ext uri="{BB962C8B-B14F-4D97-AF65-F5344CB8AC3E}">
        <p14:creationId xmlns:p14="http://schemas.microsoft.com/office/powerpoint/2010/main" val="355328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BDD67-0C8F-48E4-8B2E-00AE2828A739}" type="slidenum">
              <a:rPr lang="en-US"/>
              <a:pPr/>
              <a:t>12</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t>Included in the risk assessment is WAM – Carollo’s risk assessment software – which can be used to prioritize future R&amp;R projects for inclusion in your CIP.  This list is based on the assets condition, criticality, vulnerability, evaluated remaining physical and economic useful life. WAM is a tool which incorporates all aspects of the AMP – asset inventory, the condition assessment, optimization of R&amp;R timing, financial valuations, etc. WAM can even be used to develop customized condition depreciation curves for your assets which can be used in determining upcoming maintenance and repair needs.</a:t>
            </a:r>
          </a:p>
          <a:p>
            <a:endParaRPr lang="en-US"/>
          </a:p>
          <a:p>
            <a:endParaRPr lang="en-US"/>
          </a:p>
        </p:txBody>
      </p:sp>
    </p:spTree>
    <p:extLst>
      <p:ext uri="{BB962C8B-B14F-4D97-AF65-F5344CB8AC3E}">
        <p14:creationId xmlns:p14="http://schemas.microsoft.com/office/powerpoint/2010/main" val="249738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3"/>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p:txBody>
      </p:sp>
      <p:sp>
        <p:nvSpPr>
          <p:cNvPr id="4" name="Rectangle 3"/>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800"/>
              </a:spcBef>
              <a:defRPr/>
            </a:lvl2pPr>
            <a:lvl4pPr marL="1771650" indent="-285750">
              <a:lnSpc>
                <a:spcPct val="95000"/>
              </a:lnSpc>
              <a:spcBef>
                <a:spcPts val="0"/>
              </a:spcBef>
              <a:buClr>
                <a:srgbClr val="36569C"/>
              </a:buClr>
              <a:defRPr>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Rectangle 3"/>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800600"/>
          </a:xfrm>
        </p:spPr>
        <p:txBody>
          <a:bodyPr/>
          <a:lstStyle>
            <a:lvl1pPr>
              <a:spcBef>
                <a:spcPts val="1200"/>
              </a:spcBef>
              <a:defRPr sz="2400"/>
            </a:lvl1pPr>
            <a:lvl2pPr>
              <a:spcBef>
                <a:spcPts val="600"/>
              </a:spcBef>
              <a:defRPr sz="2200"/>
            </a:lvl2pPr>
            <a:lvl3pPr marL="1085850" indent="-228600">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800600"/>
          </a:xfrm>
        </p:spPr>
        <p:txBody>
          <a:bodyPr/>
          <a:lstStyle>
            <a:lvl1pPr>
              <a:spcBef>
                <a:spcPts val="1200"/>
              </a:spcBef>
              <a:defRPr sz="2400"/>
            </a:lvl1pPr>
            <a:lvl2pPr>
              <a:spcBef>
                <a:spcPts val="600"/>
              </a:spcBef>
              <a:defRPr sz="2200"/>
            </a:lvl2pPr>
            <a:lvl3pPr marL="1085850" indent="-228600">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4"/>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spcBef>
                <a:spcPts val="1200"/>
              </a:spcBef>
              <a:defRPr sz="2400"/>
            </a:lvl1pPr>
            <a:lvl2pPr>
              <a:spcBef>
                <a:spcPts val="600"/>
              </a:spcBef>
              <a:defRPr sz="2200"/>
            </a:lvl2pPr>
            <a:lvl3pPr marL="1085850" indent="-228600">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spcBef>
                <a:spcPts val="1200"/>
              </a:spcBef>
              <a:defRPr sz="2400"/>
            </a:lvl1pPr>
            <a:lvl2pPr>
              <a:spcBef>
                <a:spcPts val="600"/>
              </a:spcBef>
              <a:defRPr sz="2200"/>
            </a:lvl2pPr>
            <a:lvl3pPr marL="1085850" indent="-228600">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Rectangle 6"/>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marL="1085850" indent="-228600">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8679448" y="6521678"/>
            <a:ext cx="309700" cy="215444"/>
          </a:xfrm>
          <a:prstGeom prst="rect">
            <a:avLst/>
          </a:prstGeom>
        </p:spPr>
        <p:txBody>
          <a:bodyPr wrap="none">
            <a:spAutoFit/>
          </a:bodyPr>
          <a:lstStyle/>
          <a:p>
            <a:pPr>
              <a:spcBef>
                <a:spcPct val="50000"/>
              </a:spcBef>
              <a:defRPr/>
            </a:pPr>
            <a:fld id="{4D55B962-EBD0-400E-9C60-051E658E8A06}" type="slidenum">
              <a:rPr lang="en-US" sz="800" smtClean="0">
                <a:solidFill>
                  <a:schemeClr val="tx2"/>
                </a:solidFill>
                <a:latin typeface="Arial" pitchFamily="34" charset="0"/>
                <a:cs typeface="Arial" pitchFamily="34" charset="0"/>
              </a:rPr>
              <a:pPr>
                <a:spcBef>
                  <a:spcPct val="50000"/>
                </a:spcBef>
                <a:defRPr/>
              </a:pPr>
              <a:t>‹#›</a:t>
            </a:fld>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a:t>
            </a:r>
          </a:p>
          <a:p>
            <a:pPr lvl="2"/>
            <a:endParaRPr lang="en-US" dirty="0" smtClean="0"/>
          </a:p>
        </p:txBody>
      </p:sp>
      <p:sp>
        <p:nvSpPr>
          <p:cNvPr id="104455" name="Text Box 7"/>
          <p:cNvSpPr txBox="1">
            <a:spLocks noChangeArrowheads="1"/>
          </p:cNvSpPr>
          <p:nvPr/>
        </p:nvSpPr>
        <p:spPr bwMode="auto">
          <a:xfrm rot="16200000">
            <a:off x="-638175" y="5918200"/>
            <a:ext cx="1566863" cy="201613"/>
          </a:xfrm>
          <a:prstGeom prst="rect">
            <a:avLst/>
          </a:prstGeom>
          <a:noFill/>
          <a:ln w="9525">
            <a:noFill/>
            <a:miter lim="800000"/>
            <a:headEnd/>
            <a:tailEnd/>
          </a:ln>
          <a:effectLst/>
        </p:spPr>
        <p:txBody>
          <a:bodyPr lIns="45720" rIns="45720" anchor="b">
            <a:spAutoFit/>
          </a:bodyPr>
          <a:lstStyle/>
          <a:p>
            <a:pPr>
              <a:spcBef>
                <a:spcPct val="50000"/>
              </a:spcBef>
              <a:defRPr/>
            </a:pPr>
            <a:r>
              <a:rPr lang="en-US" sz="700" dirty="0" smtClean="0">
                <a:solidFill>
                  <a:schemeClr val="tx1">
                    <a:lumMod val="50000"/>
                    <a:lumOff val="50000"/>
                  </a:schemeClr>
                </a:solidFill>
                <a:latin typeface="Arial" pitchFamily="34" charset="0"/>
                <a:cs typeface="Arial" pitchFamily="34" charset="0"/>
              </a:rPr>
              <a:t>CarolloTemplateWaterWave.pptx</a:t>
            </a:r>
            <a:endParaRPr lang="en-US" sz="700" dirty="0">
              <a:solidFill>
                <a:schemeClr val="tx1">
                  <a:lumMod val="50000"/>
                  <a:lumOff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par>
    </p:tnLst>
  </p:timing>
  <p:txStyles>
    <p:titleStyle>
      <a:lvl1pPr algn="l" rtl="0" eaLnBrk="1" fontAlgn="base" hangingPunct="1">
        <a:lnSpc>
          <a:spcPct val="95000"/>
        </a:lnSpc>
        <a:spcBef>
          <a:spcPct val="0"/>
        </a:spcBef>
        <a:spcAft>
          <a:spcPct val="0"/>
        </a:spcAft>
        <a:defRPr sz="3200"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Verdana" pitchFamily="34" charset="0"/>
        </a:defRPr>
      </a:lvl6pPr>
      <a:lvl7pPr marL="914400" algn="l" rtl="0" eaLnBrk="1" fontAlgn="base" hangingPunct="1">
        <a:spcBef>
          <a:spcPct val="0"/>
        </a:spcBef>
        <a:spcAft>
          <a:spcPct val="0"/>
        </a:spcAft>
        <a:defRPr sz="3600" b="1">
          <a:solidFill>
            <a:schemeClr val="tx2"/>
          </a:solidFill>
          <a:latin typeface="Verdana" pitchFamily="34" charset="0"/>
        </a:defRPr>
      </a:lvl7pPr>
      <a:lvl8pPr marL="1371600" algn="l" rtl="0" eaLnBrk="1" fontAlgn="base" hangingPunct="1">
        <a:spcBef>
          <a:spcPct val="0"/>
        </a:spcBef>
        <a:spcAft>
          <a:spcPct val="0"/>
        </a:spcAft>
        <a:defRPr sz="3600" b="1">
          <a:solidFill>
            <a:schemeClr val="tx2"/>
          </a:solidFill>
          <a:latin typeface="Verdana" pitchFamily="34" charset="0"/>
        </a:defRPr>
      </a:lvl8pPr>
      <a:lvl9pPr marL="1828800" algn="l" rtl="0" eaLnBrk="1" fontAlgn="base" hangingPunct="1">
        <a:spcBef>
          <a:spcPct val="0"/>
        </a:spcBef>
        <a:spcAft>
          <a:spcPct val="0"/>
        </a:spcAft>
        <a:defRPr sz="3600" b="1">
          <a:solidFill>
            <a:schemeClr val="tx2"/>
          </a:solidFill>
          <a:latin typeface="Verdana" pitchFamily="34" charset="0"/>
        </a:defRPr>
      </a:lvl9pPr>
    </p:titleStyle>
    <p:bodyStyle>
      <a:lvl1pPr marL="228600" indent="-228600" algn="l" rtl="0" eaLnBrk="1" fontAlgn="base" hangingPunct="1">
        <a:lnSpc>
          <a:spcPct val="95000"/>
        </a:lnSpc>
        <a:spcBef>
          <a:spcPts val="1200"/>
        </a:spcBef>
        <a:spcAft>
          <a:spcPct val="0"/>
        </a:spcAft>
        <a:buClr>
          <a:srgbClr val="3366FF"/>
        </a:buClr>
        <a:buSzPct val="100000"/>
        <a:buFont typeface="Arial" pitchFamily="34" charset="0"/>
        <a:buChar char="•"/>
        <a:defRPr sz="2600">
          <a:solidFill>
            <a:schemeClr val="tx1"/>
          </a:solidFill>
          <a:latin typeface="Arial" pitchFamily="34" charset="0"/>
          <a:ea typeface="+mn-ea"/>
          <a:cs typeface="Arial" pitchFamily="34" charset="0"/>
        </a:defRPr>
      </a:lvl1pPr>
      <a:lvl2pPr marL="685800" indent="-285750" algn="l" rtl="0" eaLnBrk="1" fontAlgn="base" hangingPunct="1">
        <a:lnSpc>
          <a:spcPct val="95000"/>
        </a:lnSpc>
        <a:spcBef>
          <a:spcPts val="800"/>
        </a:spcBef>
        <a:spcAft>
          <a:spcPct val="0"/>
        </a:spcAft>
        <a:buClr>
          <a:srgbClr val="0070C0"/>
        </a:buClr>
        <a:buSzPct val="100000"/>
        <a:buFont typeface="Arial" pitchFamily="34" charset="0"/>
        <a:buChar char="–"/>
        <a:tabLst/>
        <a:defRPr sz="2400">
          <a:solidFill>
            <a:schemeClr val="tx1"/>
          </a:solidFill>
          <a:latin typeface="Arial" pitchFamily="34" charset="0"/>
          <a:cs typeface="Arial" pitchFamily="34" charset="0"/>
        </a:defRPr>
      </a:lvl2pPr>
      <a:lvl3pPr marL="1200150" indent="-228600" algn="l" rtl="0" eaLnBrk="1" fontAlgn="base" hangingPunct="1">
        <a:lnSpc>
          <a:spcPct val="95000"/>
        </a:lnSpc>
        <a:spcBef>
          <a:spcPts val="600"/>
        </a:spcBef>
        <a:spcAft>
          <a:spcPct val="0"/>
        </a:spcAft>
        <a:buClr>
          <a:srgbClr val="0747A5"/>
        </a:buClr>
        <a:buSzPct val="100000"/>
        <a:buChar char="•"/>
        <a:defRPr sz="2200">
          <a:solidFill>
            <a:schemeClr val="tx1"/>
          </a:solidFill>
          <a:latin typeface="Arial" pitchFamily="34" charset="0"/>
          <a:cs typeface="Arial" pitchFamily="34" charset="0"/>
        </a:defRPr>
      </a:lvl3pPr>
      <a:lvl4pPr marL="2516188" indent="-412750" algn="l" rtl="0" eaLnBrk="1" fontAlgn="base" hangingPunct="1">
        <a:spcBef>
          <a:spcPct val="20000"/>
        </a:spcBef>
        <a:spcAft>
          <a:spcPct val="0"/>
        </a:spcAft>
        <a:buClr>
          <a:schemeClr val="folHlink"/>
        </a:buClr>
        <a:buChar char="–"/>
        <a:defRPr sz="2000">
          <a:solidFill>
            <a:schemeClr val="tx1"/>
          </a:solidFill>
          <a:latin typeface="Tahoma" pitchFamily="34" charset="0"/>
          <a:cs typeface="Arial" charset="0"/>
        </a:defRPr>
      </a:lvl4pPr>
      <a:lvl5pPr marL="3043238" indent="-412750" algn="l" rtl="0" eaLnBrk="1" fontAlgn="base" hangingPunct="1">
        <a:spcBef>
          <a:spcPct val="20000"/>
        </a:spcBef>
        <a:spcAft>
          <a:spcPct val="0"/>
        </a:spcAft>
        <a:buClr>
          <a:schemeClr val="accent1"/>
        </a:buClr>
        <a:buChar char="»"/>
        <a:defRPr sz="2000">
          <a:solidFill>
            <a:schemeClr val="tx1"/>
          </a:solidFill>
          <a:latin typeface="Tahoma" pitchFamily="34" charset="0"/>
          <a:cs typeface="Arial" charset="0"/>
        </a:defRPr>
      </a:lvl5pPr>
      <a:lvl6pPr marL="3500438" indent="-412750" algn="l" rtl="0" eaLnBrk="1" fontAlgn="base" hangingPunct="1">
        <a:spcBef>
          <a:spcPct val="20000"/>
        </a:spcBef>
        <a:spcAft>
          <a:spcPct val="0"/>
        </a:spcAft>
        <a:buClr>
          <a:schemeClr val="accent1"/>
        </a:buClr>
        <a:buChar char="»"/>
        <a:defRPr sz="2000">
          <a:solidFill>
            <a:schemeClr val="tx1"/>
          </a:solidFill>
          <a:latin typeface="Tahoma" pitchFamily="34" charset="0"/>
        </a:defRPr>
      </a:lvl6pPr>
      <a:lvl7pPr marL="3957638" indent="-412750" algn="l" rtl="0" eaLnBrk="1" fontAlgn="base" hangingPunct="1">
        <a:spcBef>
          <a:spcPct val="20000"/>
        </a:spcBef>
        <a:spcAft>
          <a:spcPct val="0"/>
        </a:spcAft>
        <a:buClr>
          <a:schemeClr val="accent1"/>
        </a:buClr>
        <a:buChar char="»"/>
        <a:defRPr sz="2000">
          <a:solidFill>
            <a:schemeClr val="tx1"/>
          </a:solidFill>
          <a:latin typeface="Tahoma" pitchFamily="34" charset="0"/>
        </a:defRPr>
      </a:lvl7pPr>
      <a:lvl8pPr marL="4414838" indent="-412750" algn="l" rtl="0" eaLnBrk="1" fontAlgn="base" hangingPunct="1">
        <a:spcBef>
          <a:spcPct val="20000"/>
        </a:spcBef>
        <a:spcAft>
          <a:spcPct val="0"/>
        </a:spcAft>
        <a:buClr>
          <a:schemeClr val="accent1"/>
        </a:buClr>
        <a:buChar char="»"/>
        <a:defRPr sz="2000">
          <a:solidFill>
            <a:schemeClr val="tx1"/>
          </a:solidFill>
          <a:latin typeface="Tahoma" pitchFamily="34" charset="0"/>
        </a:defRPr>
      </a:lvl8pPr>
      <a:lvl9pPr marL="4872038" indent="-412750" algn="l" rtl="0" eaLnBrk="1" fontAlgn="base" hangingPunct="1">
        <a:spcBef>
          <a:spcPct val="20000"/>
        </a:spcBef>
        <a:spcAft>
          <a:spcPct val="0"/>
        </a:spcAft>
        <a:buClr>
          <a:schemeClr val="accent1"/>
        </a:buClr>
        <a:buChar char="»"/>
        <a:defRPr sz="2000">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81000" y="2057400"/>
            <a:ext cx="8229600" cy="2449513"/>
          </a:xfrm>
        </p:spPr>
        <p:txBody>
          <a:bodyPr/>
          <a:lstStyle/>
          <a:p>
            <a:pPr algn="ctr"/>
            <a:r>
              <a:rPr lang="en-US"/>
              <a:t>Overview of Water/Wastewater</a:t>
            </a:r>
            <a:br>
              <a:rPr lang="en-US"/>
            </a:br>
            <a:r>
              <a:rPr lang="en-US"/>
              <a:t>Asset Manager (WAM™) Database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sz="3200" u="sng"/>
              <a:t>Project Example</a:t>
            </a:r>
            <a:r>
              <a:rPr lang="en-US" sz="3200"/>
              <a:t>: City of Scottsdale </a:t>
            </a:r>
            <a:br>
              <a:rPr lang="en-US" sz="3200"/>
            </a:br>
            <a:r>
              <a:rPr lang="en-US" sz="3200"/>
              <a:t>Asset Management Program</a:t>
            </a:r>
          </a:p>
        </p:txBody>
      </p:sp>
      <p:sp>
        <p:nvSpPr>
          <p:cNvPr id="570371" name="Rectangle 3"/>
          <p:cNvSpPr>
            <a:spLocks noGrp="1" noChangeArrowheads="1"/>
          </p:cNvSpPr>
          <p:nvPr>
            <p:ph type="body" idx="1"/>
          </p:nvPr>
        </p:nvSpPr>
        <p:spPr/>
        <p:txBody>
          <a:bodyPr/>
          <a:lstStyle/>
          <a:p>
            <a:pPr marL="0" indent="0">
              <a:buFont typeface="Wingdings" pitchFamily="2" charset="2"/>
              <a:buNone/>
            </a:pPr>
            <a:r>
              <a:rPr lang="en-US" sz="2400"/>
              <a:t>Background &amp; Challenges:</a:t>
            </a:r>
          </a:p>
          <a:p>
            <a:pPr marL="1123950" lvl="1"/>
            <a:r>
              <a:rPr lang="en-US" sz="2000"/>
              <a:t>New system relative to most of U.S.</a:t>
            </a:r>
          </a:p>
          <a:p>
            <a:pPr marL="1123950" lvl="1"/>
            <a:r>
              <a:rPr lang="en-US" sz="2000"/>
              <a:t>No centralized asset database</a:t>
            </a:r>
          </a:p>
          <a:p>
            <a:pPr marL="1123950" lvl="1"/>
            <a:r>
              <a:rPr lang="en-US" sz="2000"/>
              <a:t>True asset valuation for W/WW system</a:t>
            </a:r>
          </a:p>
          <a:p>
            <a:pPr marL="1123950" lvl="1"/>
            <a:r>
              <a:rPr lang="en-US" sz="2000"/>
              <a:t>Ensure adequate funding for future R&amp;R</a:t>
            </a:r>
          </a:p>
          <a:p>
            <a:pPr marL="0" indent="0">
              <a:buFont typeface="Wingdings" pitchFamily="2" charset="2"/>
              <a:buNone/>
            </a:pPr>
            <a:r>
              <a:rPr lang="en-US" sz="2400"/>
              <a:t>Carollo tasked to implement comprehensive     Asset Management Program:</a:t>
            </a:r>
          </a:p>
          <a:p>
            <a:pPr marL="1123950" lvl="1"/>
            <a:r>
              <a:rPr lang="en-US" sz="2000"/>
              <a:t>Complete full asset inventories, condition assessments, &amp; valuations</a:t>
            </a:r>
          </a:p>
          <a:p>
            <a:pPr marL="1123950" lvl="1"/>
            <a:r>
              <a:rPr lang="en-US" sz="2000"/>
              <a:t>Prioritize assets based on risk</a:t>
            </a:r>
          </a:p>
          <a:p>
            <a:pPr marL="1123950" lvl="1"/>
            <a:r>
              <a:rPr lang="en-US" sz="2000"/>
              <a:t>Develop centralized asset database</a:t>
            </a:r>
          </a:p>
          <a:p>
            <a:pPr marL="1123950" lvl="1"/>
            <a:r>
              <a:rPr lang="en-US" sz="2000"/>
              <a:t>Determine long-term CIP for asset renewals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sz="3200" u="sng"/>
              <a:t>Project Example</a:t>
            </a:r>
            <a:r>
              <a:rPr lang="en-US" sz="3200"/>
              <a:t>: City of Scottsdale </a:t>
            </a:r>
            <a:br>
              <a:rPr lang="en-US" sz="3200"/>
            </a:br>
            <a:r>
              <a:rPr lang="en-US" sz="3200"/>
              <a:t>Asset Management Program</a:t>
            </a:r>
          </a:p>
        </p:txBody>
      </p:sp>
      <p:sp>
        <p:nvSpPr>
          <p:cNvPr id="571395" name="Rectangle 3"/>
          <p:cNvSpPr>
            <a:spLocks noGrp="1" noChangeArrowheads="1"/>
          </p:cNvSpPr>
          <p:nvPr>
            <p:ph type="body" sz="half" idx="1"/>
          </p:nvPr>
        </p:nvSpPr>
        <p:spPr/>
        <p:txBody>
          <a:bodyPr/>
          <a:lstStyle/>
          <a:p>
            <a:pPr>
              <a:buFontTx/>
              <a:buChar char="•"/>
            </a:pPr>
            <a:r>
              <a:rPr lang="en-US" sz="2400"/>
              <a:t>8 treatment plants</a:t>
            </a:r>
          </a:p>
          <a:p>
            <a:pPr>
              <a:buFontTx/>
              <a:buChar char="•"/>
            </a:pPr>
            <a:r>
              <a:rPr lang="en-US" sz="2400"/>
              <a:t>87 lift/pump stations</a:t>
            </a:r>
          </a:p>
          <a:p>
            <a:pPr>
              <a:buFontTx/>
              <a:buChar char="•"/>
            </a:pPr>
            <a:r>
              <a:rPr lang="en-US" sz="2400"/>
              <a:t>56 wells + tanks</a:t>
            </a:r>
          </a:p>
          <a:p>
            <a:pPr>
              <a:buFontTx/>
              <a:buChar char="•"/>
            </a:pPr>
            <a:r>
              <a:rPr lang="en-US" sz="2400"/>
              <a:t>1,900 miles of distribution</a:t>
            </a:r>
          </a:p>
          <a:p>
            <a:pPr>
              <a:buFontTx/>
              <a:buChar char="•"/>
            </a:pPr>
            <a:r>
              <a:rPr lang="en-US" sz="2400"/>
              <a:t>1,200 miles of collection</a:t>
            </a:r>
          </a:p>
          <a:p>
            <a:pPr>
              <a:buFontTx/>
              <a:buChar char="•"/>
            </a:pPr>
            <a:endParaRPr lang="en-US" sz="2400"/>
          </a:p>
        </p:txBody>
      </p:sp>
      <p:sp>
        <p:nvSpPr>
          <p:cNvPr id="571396" name="Rectangle 4"/>
          <p:cNvSpPr>
            <a:spLocks noGrp="1" noChangeArrowheads="1"/>
          </p:cNvSpPr>
          <p:nvPr>
            <p:ph type="body" sz="half" idx="2"/>
          </p:nvPr>
        </p:nvSpPr>
        <p:spPr>
          <a:xfrm>
            <a:off x="4648200" y="1600200"/>
            <a:ext cx="4343400" cy="4800600"/>
          </a:xfrm>
        </p:spPr>
        <p:txBody>
          <a:bodyPr/>
          <a:lstStyle/>
          <a:p>
            <a:r>
              <a:rPr lang="en-US" sz="2400"/>
              <a:t>Valuations &amp; CIP planning for $4.5 billion of assets</a:t>
            </a:r>
          </a:p>
          <a:p>
            <a:r>
              <a:rPr lang="en-US" sz="2400"/>
              <a:t>Asset management databases</a:t>
            </a:r>
          </a:p>
          <a:p>
            <a:pPr lvl="1"/>
            <a:r>
              <a:rPr lang="en-US" sz="2000"/>
              <a:t>WAM (Above-Ground)</a:t>
            </a:r>
          </a:p>
          <a:p>
            <a:pPr lvl="1"/>
            <a:r>
              <a:rPr lang="en-US" sz="2000"/>
              <a:t>BAM (Below-Ground)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90" name="Rectangle 6"/>
          <p:cNvSpPr>
            <a:spLocks noGrp="1" noChangeArrowheads="1"/>
          </p:cNvSpPr>
          <p:nvPr>
            <p:ph type="title"/>
          </p:nvPr>
        </p:nvSpPr>
        <p:spPr/>
        <p:txBody>
          <a:bodyPr/>
          <a:lstStyle/>
          <a:p>
            <a:r>
              <a:rPr lang="en-US" sz="3200"/>
              <a:t>Below-Ground Asset Manager (BAM</a:t>
            </a:r>
            <a:r>
              <a:rPr lang="en-US" sz="3200" baseline="30000"/>
              <a:t>TM</a:t>
            </a:r>
            <a:r>
              <a:rPr lang="en-US" sz="3200"/>
              <a:t>)</a:t>
            </a:r>
          </a:p>
        </p:txBody>
      </p:sp>
      <p:sp>
        <p:nvSpPr>
          <p:cNvPr id="579591" name="Rectangle 7"/>
          <p:cNvSpPr>
            <a:spLocks noGrp="1" noChangeArrowheads="1"/>
          </p:cNvSpPr>
          <p:nvPr>
            <p:ph type="body" idx="1"/>
          </p:nvPr>
        </p:nvSpPr>
        <p:spPr>
          <a:xfrm>
            <a:off x="457200" y="1600200"/>
            <a:ext cx="6946900" cy="4800600"/>
          </a:xfrm>
        </p:spPr>
        <p:txBody>
          <a:bodyPr/>
          <a:lstStyle/>
          <a:p>
            <a:r>
              <a:rPr lang="en-US"/>
              <a:t>Simple, easy to use, yet powerful software application with GIS integration</a:t>
            </a:r>
          </a:p>
          <a:p>
            <a:r>
              <a:rPr lang="en-US"/>
              <a:t>Utilizes identical WAM calculation engine</a:t>
            </a:r>
          </a:p>
          <a:p>
            <a:r>
              <a:rPr lang="en-US"/>
              <a:t>Graphical risk, valuation and R&amp;R analysis via MS Excel</a:t>
            </a:r>
          </a:p>
          <a:p>
            <a:endParaRPr lang="en-US"/>
          </a:p>
        </p:txBody>
      </p:sp>
      <p:pic>
        <p:nvPicPr>
          <p:cNvPr id="579587" name="Picture 3" descr="WAM Logo"/>
          <p:cNvPicPr>
            <a:picLocks noChangeAspect="1" noChangeArrowheads="1"/>
          </p:cNvPicPr>
          <p:nvPr/>
        </p:nvPicPr>
        <p:blipFill>
          <a:blip r:embed="rId3" cstate="print"/>
          <a:srcRect/>
          <a:stretch>
            <a:fillRect/>
          </a:stretch>
        </p:blipFill>
        <p:spPr bwMode="auto">
          <a:xfrm>
            <a:off x="7427913" y="1557338"/>
            <a:ext cx="1417637" cy="1901825"/>
          </a:xfrm>
          <a:prstGeom prst="rect">
            <a:avLst/>
          </a:prstGeom>
          <a:noFill/>
        </p:spPr>
      </p:pic>
      <p:pic>
        <p:nvPicPr>
          <p:cNvPr id="579589" name="Picture 5" descr="REP_CRV"/>
          <p:cNvPicPr>
            <a:picLocks noChangeAspect="1" noChangeArrowheads="1"/>
          </p:cNvPicPr>
          <p:nvPr/>
        </p:nvPicPr>
        <p:blipFill>
          <a:blip r:embed="rId4" cstate="print"/>
          <a:srcRect l="5301" t="16656" r="5348" b="16718"/>
          <a:stretch>
            <a:fillRect/>
          </a:stretch>
        </p:blipFill>
        <p:spPr bwMode="auto">
          <a:xfrm>
            <a:off x="4967288" y="4448175"/>
            <a:ext cx="3886200" cy="22383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1634" name="Picture 2" descr="W_am_spreadsheet_xl07_42408Filter_RiskMatrix"/>
          <p:cNvPicPr>
            <a:picLocks noChangeAspect="1" noChangeArrowheads="1"/>
          </p:cNvPicPr>
          <p:nvPr/>
        </p:nvPicPr>
        <p:blipFill>
          <a:blip r:embed="rId2" cstate="print"/>
          <a:srcRect l="11406" t="15677" r="28017" b="19656"/>
          <a:stretch>
            <a:fillRect/>
          </a:stretch>
        </p:blipFill>
        <p:spPr bwMode="auto">
          <a:xfrm>
            <a:off x="762000" y="152400"/>
            <a:ext cx="7772400" cy="641191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2658" name="Picture 2" descr="Water_risk_adjusted_critieria"/>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2" name="Picture 2" descr="Rep_Crv_Table_Cost"/>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246063" y="266700"/>
            <a:ext cx="8897937" cy="1020763"/>
          </a:xfrm>
        </p:spPr>
        <p:txBody>
          <a:bodyPr/>
          <a:lstStyle/>
          <a:p>
            <a:r>
              <a:rPr lang="en-US" sz="3200"/>
              <a:t>Water/Wastewater Asset Manager (WAM</a:t>
            </a:r>
            <a:r>
              <a:rPr lang="en-US" sz="3200" baseline="30000"/>
              <a:t>TM</a:t>
            </a:r>
            <a:r>
              <a:rPr lang="en-US" sz="3200"/>
              <a:t>) Will Assist Your Management of…</a:t>
            </a:r>
          </a:p>
        </p:txBody>
      </p:sp>
      <p:sp>
        <p:nvSpPr>
          <p:cNvPr id="578563" name="Rectangle 3"/>
          <p:cNvSpPr>
            <a:spLocks noChangeArrowheads="1"/>
          </p:cNvSpPr>
          <p:nvPr/>
        </p:nvSpPr>
        <p:spPr bwMode="auto">
          <a:xfrm>
            <a:off x="296863" y="1889125"/>
            <a:ext cx="8636000" cy="312738"/>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pPr>
            <a:r>
              <a:rPr lang="en-US" sz="2000">
                <a:latin typeface="Verdana" pitchFamily="34" charset="0"/>
              </a:rPr>
              <a:t>Asset Management Process</a:t>
            </a:r>
            <a:endParaRPr lang="en-US" sz="2000" i="1">
              <a:latin typeface="Verdana" pitchFamily="34" charset="0"/>
            </a:endParaRPr>
          </a:p>
        </p:txBody>
      </p:sp>
      <p:sp>
        <p:nvSpPr>
          <p:cNvPr id="578564" name="Oval 4"/>
          <p:cNvSpPr>
            <a:spLocks noChangeArrowheads="1"/>
          </p:cNvSpPr>
          <p:nvPr/>
        </p:nvSpPr>
        <p:spPr bwMode="auto">
          <a:xfrm>
            <a:off x="7670800" y="2735263"/>
            <a:ext cx="1308100" cy="914400"/>
          </a:xfrm>
          <a:prstGeom prst="ellipse">
            <a:avLst/>
          </a:prstGeom>
          <a:gradFill rotWithShape="0">
            <a:gsLst>
              <a:gs pos="0">
                <a:srgbClr val="FFCC66"/>
              </a:gs>
              <a:gs pos="100000">
                <a:srgbClr val="FFC145"/>
              </a:gs>
            </a:gsLst>
            <a:path path="shape">
              <a:fillToRect l="50000" t="50000" r="50000" b="50000"/>
            </a:path>
          </a:gradFill>
          <a:ln w="9525">
            <a:solidFill>
              <a:srgbClr val="8DB7A7"/>
            </a:solidFill>
            <a:round/>
            <a:headEnd/>
            <a:tailEnd/>
          </a:ln>
          <a:effectLst>
            <a:outerShdw dist="96720" dir="4008085" algn="ctr" rotWithShape="0">
              <a:srgbClr val="000000">
                <a:alpha val="50000"/>
              </a:srgbClr>
            </a:outerShdw>
          </a:effectLst>
        </p:spPr>
        <p:txBody>
          <a:bodyPr wrap="none" anchor="ctr"/>
          <a:lstStyle/>
          <a:p>
            <a:endParaRPr lang="en-US"/>
          </a:p>
        </p:txBody>
      </p:sp>
      <p:sp>
        <p:nvSpPr>
          <p:cNvPr id="578565" name="AutoShape 5"/>
          <p:cNvSpPr>
            <a:spLocks noChangeArrowheads="1"/>
          </p:cNvSpPr>
          <p:nvPr/>
        </p:nvSpPr>
        <p:spPr bwMode="auto">
          <a:xfrm>
            <a:off x="7292975" y="3003550"/>
            <a:ext cx="381000" cy="381000"/>
          </a:xfrm>
          <a:prstGeom prst="rightArrow">
            <a:avLst>
              <a:gd name="adj1" fmla="val 50000"/>
              <a:gd name="adj2" fmla="val 25000"/>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66" name="Rectangle 6"/>
          <p:cNvSpPr>
            <a:spLocks noChangeArrowheads="1"/>
          </p:cNvSpPr>
          <p:nvPr/>
        </p:nvSpPr>
        <p:spPr bwMode="auto">
          <a:xfrm>
            <a:off x="6497638" y="2740025"/>
            <a:ext cx="1004887" cy="877888"/>
          </a:xfrm>
          <a:prstGeom prst="rect">
            <a:avLst/>
          </a:prstGeom>
          <a:gradFill rotWithShape="0">
            <a:gsLst>
              <a:gs pos="0">
                <a:srgbClr val="339966">
                  <a:gamma/>
                  <a:shade val="75686"/>
                  <a:invGamma/>
                </a:srgbClr>
              </a:gs>
              <a:gs pos="50000">
                <a:srgbClr val="339966"/>
              </a:gs>
              <a:gs pos="100000">
                <a:srgbClr val="339966">
                  <a:gamma/>
                  <a:shade val="75686"/>
                  <a:invGamma/>
                </a:srgbClr>
              </a:gs>
            </a:gsLst>
            <a:lin ang="0" scaled="1"/>
          </a:gradFill>
          <a:ln w="0">
            <a:solidFill>
              <a:srgbClr val="8DB7A7"/>
            </a:solidFill>
            <a:miter lim="800000"/>
            <a:headEnd/>
            <a:tailEnd/>
          </a:ln>
          <a:effectLst/>
        </p:spPr>
        <p:txBody>
          <a:bodyPr wrap="none" anchor="ctr"/>
          <a:lstStyle/>
          <a:p>
            <a:pPr algn="ctr"/>
            <a:endParaRPr lang="en-US" sz="1300">
              <a:solidFill>
                <a:schemeClr val="bg1"/>
              </a:solidFill>
              <a:latin typeface="Arial" charset="0"/>
            </a:endParaRPr>
          </a:p>
        </p:txBody>
      </p:sp>
      <p:sp>
        <p:nvSpPr>
          <p:cNvPr id="578567" name="Rectangle 7"/>
          <p:cNvSpPr>
            <a:spLocks noChangeArrowheads="1"/>
          </p:cNvSpPr>
          <p:nvPr/>
        </p:nvSpPr>
        <p:spPr bwMode="auto">
          <a:xfrm>
            <a:off x="6480175" y="2747963"/>
            <a:ext cx="1089025" cy="346075"/>
          </a:xfrm>
          <a:prstGeom prst="rect">
            <a:avLst/>
          </a:prstGeom>
          <a:noFill/>
          <a:ln w="9525">
            <a:noFill/>
            <a:miter lim="800000"/>
            <a:headEnd/>
            <a:tailEnd/>
          </a:ln>
          <a:effectLst/>
        </p:spPr>
        <p:txBody>
          <a:bodyPr/>
          <a:lstStyle/>
          <a:p>
            <a:pPr algn="ctr">
              <a:spcBef>
                <a:spcPct val="20000"/>
              </a:spcBef>
              <a:buClr>
                <a:srgbClr val="0747A5"/>
              </a:buClr>
              <a:buSzPct val="70000"/>
              <a:buFont typeface="Wingdings" pitchFamily="2" charset="2"/>
              <a:buNone/>
              <a:tabLst>
                <a:tab pos="1717675" algn="l"/>
                <a:tab pos="3827463" algn="l"/>
              </a:tabLst>
            </a:pPr>
            <a:r>
              <a:rPr lang="en-US" sz="1300" b="1">
                <a:solidFill>
                  <a:schemeClr val="bg1"/>
                </a:solidFill>
                <a:latin typeface="Arial" charset="0"/>
              </a:rPr>
              <a:t>Financial &amp; Strategic</a:t>
            </a:r>
            <a:br>
              <a:rPr lang="en-US" sz="1300" b="1">
                <a:solidFill>
                  <a:schemeClr val="bg1"/>
                </a:solidFill>
                <a:latin typeface="Arial" charset="0"/>
              </a:rPr>
            </a:br>
            <a:r>
              <a:rPr lang="en-US" sz="1300" b="1">
                <a:solidFill>
                  <a:schemeClr val="bg1"/>
                </a:solidFill>
                <a:latin typeface="Arial" charset="0"/>
              </a:rPr>
              <a:t>Decision</a:t>
            </a:r>
            <a:br>
              <a:rPr lang="en-US" sz="1300" b="1">
                <a:solidFill>
                  <a:schemeClr val="bg1"/>
                </a:solidFill>
                <a:latin typeface="Arial" charset="0"/>
              </a:rPr>
            </a:br>
            <a:r>
              <a:rPr lang="en-US" sz="1300" b="1">
                <a:solidFill>
                  <a:schemeClr val="bg1"/>
                </a:solidFill>
                <a:latin typeface="Arial" charset="0"/>
              </a:rPr>
              <a:t>Analysis</a:t>
            </a:r>
            <a:endParaRPr lang="en-US" sz="1300" b="1" i="1">
              <a:solidFill>
                <a:schemeClr val="bg1"/>
              </a:solidFill>
              <a:latin typeface="Arial" charset="0"/>
            </a:endParaRPr>
          </a:p>
        </p:txBody>
      </p:sp>
      <p:sp>
        <p:nvSpPr>
          <p:cNvPr id="578568" name="AutoShape 8"/>
          <p:cNvSpPr>
            <a:spLocks noChangeArrowheads="1"/>
          </p:cNvSpPr>
          <p:nvPr/>
        </p:nvSpPr>
        <p:spPr bwMode="auto">
          <a:xfrm>
            <a:off x="6130925" y="3003550"/>
            <a:ext cx="381000" cy="381000"/>
          </a:xfrm>
          <a:prstGeom prst="rightArrow">
            <a:avLst>
              <a:gd name="adj1" fmla="val 50000"/>
              <a:gd name="adj2" fmla="val 25000"/>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69" name="Rectangle 9"/>
          <p:cNvSpPr>
            <a:spLocks noChangeArrowheads="1"/>
          </p:cNvSpPr>
          <p:nvPr/>
        </p:nvSpPr>
        <p:spPr bwMode="auto">
          <a:xfrm>
            <a:off x="5305425" y="2738438"/>
            <a:ext cx="1004888" cy="877887"/>
          </a:xfrm>
          <a:prstGeom prst="rect">
            <a:avLst/>
          </a:prstGeom>
          <a:gradFill rotWithShape="0">
            <a:gsLst>
              <a:gs pos="0">
                <a:srgbClr val="339966">
                  <a:gamma/>
                  <a:shade val="75686"/>
                  <a:invGamma/>
                </a:srgbClr>
              </a:gs>
              <a:gs pos="50000">
                <a:srgbClr val="339966"/>
              </a:gs>
              <a:gs pos="100000">
                <a:srgbClr val="339966">
                  <a:gamma/>
                  <a:shade val="75686"/>
                  <a:invGamma/>
                </a:srgbClr>
              </a:gs>
            </a:gsLst>
            <a:lin ang="0" scaled="1"/>
          </a:gradFill>
          <a:ln w="0">
            <a:solidFill>
              <a:srgbClr val="8DB7A7"/>
            </a:solidFill>
            <a:miter lim="800000"/>
            <a:headEnd/>
            <a:tailEnd/>
          </a:ln>
          <a:effectLst/>
        </p:spPr>
        <p:txBody>
          <a:bodyPr wrap="none" anchor="ctr"/>
          <a:lstStyle/>
          <a:p>
            <a:pPr algn="ctr"/>
            <a:endParaRPr lang="en-US" sz="1300">
              <a:solidFill>
                <a:schemeClr val="bg1"/>
              </a:solidFill>
              <a:latin typeface="Arial" charset="0"/>
            </a:endParaRPr>
          </a:p>
        </p:txBody>
      </p:sp>
      <p:sp>
        <p:nvSpPr>
          <p:cNvPr id="578570" name="AutoShape 10"/>
          <p:cNvSpPr>
            <a:spLocks noChangeArrowheads="1"/>
          </p:cNvSpPr>
          <p:nvPr/>
        </p:nvSpPr>
        <p:spPr bwMode="auto">
          <a:xfrm>
            <a:off x="4784725" y="3003550"/>
            <a:ext cx="381000" cy="381000"/>
          </a:xfrm>
          <a:prstGeom prst="rightArrow">
            <a:avLst>
              <a:gd name="adj1" fmla="val 50000"/>
              <a:gd name="adj2" fmla="val 25000"/>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71" name="Rectangle 11"/>
          <p:cNvSpPr>
            <a:spLocks noChangeArrowheads="1"/>
          </p:cNvSpPr>
          <p:nvPr/>
        </p:nvSpPr>
        <p:spPr bwMode="auto">
          <a:xfrm>
            <a:off x="3970338" y="2740025"/>
            <a:ext cx="941387" cy="1012825"/>
          </a:xfrm>
          <a:prstGeom prst="rect">
            <a:avLst/>
          </a:prstGeom>
          <a:gradFill rotWithShape="0">
            <a:gsLst>
              <a:gs pos="0">
                <a:srgbClr val="003366">
                  <a:gamma/>
                  <a:shade val="75686"/>
                  <a:invGamma/>
                </a:srgbClr>
              </a:gs>
              <a:gs pos="50000">
                <a:srgbClr val="003366"/>
              </a:gs>
              <a:gs pos="100000">
                <a:srgbClr val="003366">
                  <a:gamma/>
                  <a:shade val="75686"/>
                  <a:invGamma/>
                </a:srgbClr>
              </a:gs>
            </a:gsLst>
            <a:lin ang="0" scaled="1"/>
          </a:gradFill>
          <a:ln w="0">
            <a:solidFill>
              <a:srgbClr val="8DB7A7"/>
            </a:solidFill>
            <a:miter lim="800000"/>
            <a:headEnd/>
            <a:tailEnd/>
          </a:ln>
          <a:effectLst/>
        </p:spPr>
        <p:txBody>
          <a:bodyPr wrap="none" anchor="ctr"/>
          <a:lstStyle/>
          <a:p>
            <a:pPr algn="ctr"/>
            <a:endParaRPr lang="en-US" sz="1300">
              <a:solidFill>
                <a:schemeClr val="bg1"/>
              </a:solidFill>
              <a:latin typeface="Arial" charset="0"/>
            </a:endParaRPr>
          </a:p>
        </p:txBody>
      </p:sp>
      <p:sp>
        <p:nvSpPr>
          <p:cNvPr id="578572" name="AutoShape 12"/>
          <p:cNvSpPr>
            <a:spLocks noChangeArrowheads="1"/>
          </p:cNvSpPr>
          <p:nvPr/>
        </p:nvSpPr>
        <p:spPr bwMode="auto">
          <a:xfrm>
            <a:off x="3603625" y="3003550"/>
            <a:ext cx="381000" cy="381000"/>
          </a:xfrm>
          <a:prstGeom prst="rightArrow">
            <a:avLst>
              <a:gd name="adj1" fmla="val 50000"/>
              <a:gd name="adj2" fmla="val 25000"/>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73" name="Rectangle 13"/>
          <p:cNvSpPr>
            <a:spLocks noChangeArrowheads="1"/>
          </p:cNvSpPr>
          <p:nvPr/>
        </p:nvSpPr>
        <p:spPr bwMode="auto">
          <a:xfrm>
            <a:off x="5229225" y="2952750"/>
            <a:ext cx="1165225" cy="346075"/>
          </a:xfrm>
          <a:prstGeom prst="rect">
            <a:avLst/>
          </a:prstGeom>
          <a:noFill/>
          <a:ln w="9525">
            <a:noFill/>
            <a:miter lim="800000"/>
            <a:headEnd/>
            <a:tailEnd/>
          </a:ln>
          <a:effectLst/>
        </p:spPr>
        <p:txBody>
          <a:bodyPr/>
          <a:lstStyle/>
          <a:p>
            <a:pPr algn="ctr">
              <a:spcBef>
                <a:spcPct val="20000"/>
              </a:spcBef>
              <a:buClr>
                <a:srgbClr val="0747A5"/>
              </a:buClr>
              <a:buSzPct val="70000"/>
              <a:buFont typeface="Wingdings" pitchFamily="2" charset="2"/>
              <a:buNone/>
              <a:tabLst>
                <a:tab pos="1717675" algn="l"/>
                <a:tab pos="3827463" algn="l"/>
              </a:tabLst>
            </a:pPr>
            <a:r>
              <a:rPr lang="en-US" sz="1300" b="1">
                <a:solidFill>
                  <a:schemeClr val="bg1"/>
                </a:solidFill>
                <a:latin typeface="Arial" charset="0"/>
              </a:rPr>
              <a:t>O&amp;M/CIP</a:t>
            </a:r>
            <a:br>
              <a:rPr lang="en-US" sz="1300" b="1">
                <a:solidFill>
                  <a:schemeClr val="bg1"/>
                </a:solidFill>
                <a:latin typeface="Arial" charset="0"/>
              </a:rPr>
            </a:br>
            <a:r>
              <a:rPr lang="en-US" sz="1300" b="1">
                <a:solidFill>
                  <a:schemeClr val="bg1"/>
                </a:solidFill>
                <a:latin typeface="Arial" charset="0"/>
              </a:rPr>
              <a:t>Integration</a:t>
            </a:r>
            <a:endParaRPr lang="en-US" sz="1300" b="1" i="1">
              <a:solidFill>
                <a:schemeClr val="bg1"/>
              </a:solidFill>
              <a:latin typeface="Arial" charset="0"/>
            </a:endParaRPr>
          </a:p>
        </p:txBody>
      </p:sp>
      <p:sp>
        <p:nvSpPr>
          <p:cNvPr id="578574" name="Rectangle 14"/>
          <p:cNvSpPr>
            <a:spLocks noChangeArrowheads="1"/>
          </p:cNvSpPr>
          <p:nvPr/>
        </p:nvSpPr>
        <p:spPr bwMode="auto">
          <a:xfrm>
            <a:off x="2651125" y="2740025"/>
            <a:ext cx="1190625" cy="873125"/>
          </a:xfrm>
          <a:prstGeom prst="rect">
            <a:avLst/>
          </a:prstGeom>
          <a:gradFill rotWithShape="0">
            <a:gsLst>
              <a:gs pos="0">
                <a:srgbClr val="003366">
                  <a:gamma/>
                  <a:shade val="75686"/>
                  <a:invGamma/>
                </a:srgbClr>
              </a:gs>
              <a:gs pos="50000">
                <a:srgbClr val="003366"/>
              </a:gs>
              <a:gs pos="100000">
                <a:srgbClr val="003366">
                  <a:gamma/>
                  <a:shade val="75686"/>
                  <a:invGamma/>
                </a:srgbClr>
              </a:gs>
            </a:gsLst>
            <a:lin ang="0" scaled="1"/>
          </a:gradFill>
          <a:ln w="0">
            <a:solidFill>
              <a:srgbClr val="8DB7A7"/>
            </a:solidFill>
            <a:miter lim="800000"/>
            <a:headEnd/>
            <a:tailEnd/>
          </a:ln>
          <a:effectLst/>
        </p:spPr>
        <p:txBody>
          <a:bodyPr wrap="none" anchor="ctr"/>
          <a:lstStyle/>
          <a:p>
            <a:pPr algn="ctr"/>
            <a:endParaRPr lang="en-US" sz="1300">
              <a:solidFill>
                <a:schemeClr val="bg1"/>
              </a:solidFill>
              <a:latin typeface="Arial" charset="0"/>
            </a:endParaRPr>
          </a:p>
        </p:txBody>
      </p:sp>
      <p:sp>
        <p:nvSpPr>
          <p:cNvPr id="578575" name="Rectangle 15"/>
          <p:cNvSpPr>
            <a:spLocks noChangeArrowheads="1"/>
          </p:cNvSpPr>
          <p:nvPr/>
        </p:nvSpPr>
        <p:spPr bwMode="auto">
          <a:xfrm>
            <a:off x="2398713" y="2940050"/>
            <a:ext cx="1746250" cy="346075"/>
          </a:xfrm>
          <a:prstGeom prst="rect">
            <a:avLst/>
          </a:prstGeom>
          <a:noFill/>
          <a:ln w="9525">
            <a:noFill/>
            <a:miter lim="800000"/>
            <a:headEnd/>
            <a:tailEnd/>
          </a:ln>
          <a:effectLst/>
        </p:spPr>
        <p:txBody>
          <a:bodyPr/>
          <a:lstStyle/>
          <a:p>
            <a:pPr algn="ctr">
              <a:spcBef>
                <a:spcPct val="20000"/>
              </a:spcBef>
              <a:buClr>
                <a:srgbClr val="0747A5"/>
              </a:buClr>
              <a:buSzPct val="70000"/>
              <a:buFont typeface="Wingdings" pitchFamily="2" charset="2"/>
              <a:buNone/>
              <a:tabLst>
                <a:tab pos="1717675" algn="l"/>
                <a:tab pos="3827463" algn="l"/>
              </a:tabLst>
            </a:pPr>
            <a:r>
              <a:rPr lang="en-US" sz="1300" b="1">
                <a:solidFill>
                  <a:schemeClr val="bg1"/>
                </a:solidFill>
                <a:latin typeface="Arial" charset="0"/>
              </a:rPr>
              <a:t>Condition Assessments</a:t>
            </a:r>
            <a:endParaRPr lang="en-US" sz="1300" b="1" i="1">
              <a:solidFill>
                <a:schemeClr val="bg1"/>
              </a:solidFill>
              <a:latin typeface="Arial" charset="0"/>
            </a:endParaRPr>
          </a:p>
        </p:txBody>
      </p:sp>
      <p:sp>
        <p:nvSpPr>
          <p:cNvPr id="578576" name="Rectangle 16"/>
          <p:cNvSpPr>
            <a:spLocks noChangeArrowheads="1"/>
          </p:cNvSpPr>
          <p:nvPr/>
        </p:nvSpPr>
        <p:spPr bwMode="auto">
          <a:xfrm>
            <a:off x="3971925" y="2743200"/>
            <a:ext cx="962025" cy="893763"/>
          </a:xfrm>
          <a:prstGeom prst="rect">
            <a:avLst/>
          </a:prstGeom>
          <a:noFill/>
          <a:ln w="9525">
            <a:noFill/>
            <a:miter lim="800000"/>
            <a:headEnd/>
            <a:tailEnd/>
          </a:ln>
          <a:effectLst/>
        </p:spPr>
        <p:txBody>
          <a:bodyPr/>
          <a:lstStyle/>
          <a:p>
            <a:pPr algn="ctr">
              <a:spcBef>
                <a:spcPct val="20000"/>
              </a:spcBef>
              <a:buClr>
                <a:srgbClr val="0747A5"/>
              </a:buClr>
              <a:buSzPct val="70000"/>
              <a:buFont typeface="Wingdings" pitchFamily="2" charset="2"/>
              <a:buNone/>
              <a:tabLst>
                <a:tab pos="1717675" algn="l"/>
                <a:tab pos="3827463" algn="l"/>
              </a:tabLst>
            </a:pPr>
            <a:r>
              <a:rPr lang="en-US" sz="1300" b="1">
                <a:solidFill>
                  <a:schemeClr val="bg1"/>
                </a:solidFill>
                <a:latin typeface="Arial" charset="0"/>
              </a:rPr>
              <a:t>Asset</a:t>
            </a:r>
            <a:br>
              <a:rPr lang="en-US" sz="1300" b="1">
                <a:solidFill>
                  <a:schemeClr val="bg1"/>
                </a:solidFill>
                <a:latin typeface="Arial" charset="0"/>
              </a:rPr>
            </a:br>
            <a:r>
              <a:rPr lang="en-US" sz="1300" b="1">
                <a:solidFill>
                  <a:schemeClr val="bg1"/>
                </a:solidFill>
                <a:latin typeface="Arial" charset="0"/>
              </a:rPr>
              <a:t>Valuation&amp; R&amp;R Develop.</a:t>
            </a:r>
            <a:endParaRPr lang="en-US" sz="1300" b="1" i="1">
              <a:solidFill>
                <a:schemeClr val="bg1"/>
              </a:solidFill>
              <a:latin typeface="Arial" charset="0"/>
            </a:endParaRPr>
          </a:p>
        </p:txBody>
      </p:sp>
      <p:sp>
        <p:nvSpPr>
          <p:cNvPr id="578582" name="Line 22"/>
          <p:cNvSpPr>
            <a:spLocks noChangeShapeType="1"/>
          </p:cNvSpPr>
          <p:nvPr/>
        </p:nvSpPr>
        <p:spPr bwMode="auto">
          <a:xfrm>
            <a:off x="5229225" y="2693988"/>
            <a:ext cx="0" cy="1004887"/>
          </a:xfrm>
          <a:prstGeom prst="line">
            <a:avLst/>
          </a:prstGeom>
          <a:noFill/>
          <a:ln w="15875">
            <a:solidFill>
              <a:schemeClr val="tx1"/>
            </a:solidFill>
            <a:prstDash val="lgDash"/>
            <a:round/>
            <a:headEnd/>
            <a:tailEnd/>
          </a:ln>
          <a:effectLst/>
        </p:spPr>
        <p:txBody>
          <a:bodyPr/>
          <a:lstStyle/>
          <a:p>
            <a:endParaRPr lang="en-US"/>
          </a:p>
        </p:txBody>
      </p:sp>
      <p:sp>
        <p:nvSpPr>
          <p:cNvPr id="578583" name="AutoShape 23"/>
          <p:cNvSpPr>
            <a:spLocks noChangeArrowheads="1"/>
          </p:cNvSpPr>
          <p:nvPr/>
        </p:nvSpPr>
        <p:spPr bwMode="auto">
          <a:xfrm>
            <a:off x="2308225" y="3003550"/>
            <a:ext cx="381000" cy="381000"/>
          </a:xfrm>
          <a:prstGeom prst="rightArrow">
            <a:avLst>
              <a:gd name="adj1" fmla="val 50000"/>
              <a:gd name="adj2" fmla="val 25000"/>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84" name="Rectangle 24"/>
          <p:cNvSpPr>
            <a:spLocks noChangeArrowheads="1"/>
          </p:cNvSpPr>
          <p:nvPr/>
        </p:nvSpPr>
        <p:spPr bwMode="auto">
          <a:xfrm>
            <a:off x="1511300" y="2740025"/>
            <a:ext cx="1004888" cy="873125"/>
          </a:xfrm>
          <a:prstGeom prst="rect">
            <a:avLst/>
          </a:prstGeom>
          <a:gradFill rotWithShape="0">
            <a:gsLst>
              <a:gs pos="0">
                <a:srgbClr val="003366">
                  <a:gamma/>
                  <a:shade val="75686"/>
                  <a:invGamma/>
                </a:srgbClr>
              </a:gs>
              <a:gs pos="50000">
                <a:srgbClr val="003366"/>
              </a:gs>
              <a:gs pos="100000">
                <a:srgbClr val="003366">
                  <a:gamma/>
                  <a:shade val="75686"/>
                  <a:invGamma/>
                </a:srgbClr>
              </a:gs>
            </a:gsLst>
            <a:lin ang="0" scaled="1"/>
          </a:gradFill>
          <a:ln w="0">
            <a:solidFill>
              <a:srgbClr val="8DB7A7"/>
            </a:solidFill>
            <a:miter lim="800000"/>
            <a:headEnd/>
            <a:tailEnd/>
          </a:ln>
          <a:effectLst/>
        </p:spPr>
        <p:txBody>
          <a:bodyPr wrap="none" anchor="ctr"/>
          <a:lstStyle/>
          <a:p>
            <a:pPr algn="ctr"/>
            <a:endParaRPr lang="en-US" sz="1300">
              <a:latin typeface="Arial" charset="0"/>
            </a:endParaRPr>
          </a:p>
        </p:txBody>
      </p:sp>
      <p:sp>
        <p:nvSpPr>
          <p:cNvPr id="578585" name="AutoShape 25"/>
          <p:cNvSpPr>
            <a:spLocks noChangeArrowheads="1"/>
          </p:cNvSpPr>
          <p:nvPr/>
        </p:nvSpPr>
        <p:spPr bwMode="auto">
          <a:xfrm>
            <a:off x="949325" y="3003550"/>
            <a:ext cx="609600" cy="381000"/>
          </a:xfrm>
          <a:prstGeom prst="rightArrow">
            <a:avLst>
              <a:gd name="adj1" fmla="val 50000"/>
              <a:gd name="adj2" fmla="val 28333"/>
            </a:avLst>
          </a:prstGeom>
          <a:gradFill rotWithShape="0">
            <a:gsLst>
              <a:gs pos="0">
                <a:srgbClr val="A80000">
                  <a:gamma/>
                  <a:shade val="66275"/>
                  <a:invGamma/>
                </a:srgbClr>
              </a:gs>
              <a:gs pos="100000">
                <a:srgbClr val="A80000"/>
              </a:gs>
            </a:gsLst>
            <a:lin ang="0" scaled="1"/>
          </a:gradFill>
          <a:ln w="9525">
            <a:noFill/>
            <a:miter lim="800000"/>
            <a:headEnd/>
            <a:tailEnd/>
          </a:ln>
          <a:effectLst>
            <a:outerShdw dist="45791" dir="3378596" algn="ctr" rotWithShape="0">
              <a:schemeClr val="tx1"/>
            </a:outerShdw>
          </a:effectLst>
        </p:spPr>
        <p:txBody>
          <a:bodyPr wrap="none" anchor="ctr"/>
          <a:lstStyle/>
          <a:p>
            <a:endParaRPr lang="en-US"/>
          </a:p>
        </p:txBody>
      </p:sp>
      <p:sp>
        <p:nvSpPr>
          <p:cNvPr id="578586" name="Rectangle 26"/>
          <p:cNvSpPr>
            <a:spLocks noChangeArrowheads="1"/>
          </p:cNvSpPr>
          <p:nvPr/>
        </p:nvSpPr>
        <p:spPr bwMode="auto">
          <a:xfrm>
            <a:off x="1470025" y="2952750"/>
            <a:ext cx="1089025" cy="346075"/>
          </a:xfrm>
          <a:prstGeom prst="rect">
            <a:avLst/>
          </a:prstGeom>
          <a:noFill/>
          <a:ln w="9525">
            <a:noFill/>
            <a:miter lim="800000"/>
            <a:headEnd/>
            <a:tailEnd/>
          </a:ln>
          <a:effectLst/>
        </p:spPr>
        <p:txBody>
          <a:bodyPr/>
          <a:lstStyle/>
          <a:p>
            <a:pPr algn="ctr">
              <a:spcBef>
                <a:spcPct val="20000"/>
              </a:spcBef>
              <a:buClr>
                <a:srgbClr val="0747A5"/>
              </a:buClr>
              <a:buSzPct val="70000"/>
              <a:buFont typeface="Wingdings" pitchFamily="2" charset="2"/>
              <a:buNone/>
              <a:tabLst>
                <a:tab pos="1717675" algn="l"/>
                <a:tab pos="3827463" algn="l"/>
              </a:tabLst>
            </a:pPr>
            <a:r>
              <a:rPr lang="en-US" sz="1300" b="1">
                <a:solidFill>
                  <a:schemeClr val="bg1"/>
                </a:solidFill>
                <a:latin typeface="Arial" charset="0"/>
              </a:rPr>
              <a:t>Asset</a:t>
            </a:r>
            <a:br>
              <a:rPr lang="en-US" sz="1300" b="1">
                <a:solidFill>
                  <a:schemeClr val="bg1"/>
                </a:solidFill>
                <a:latin typeface="Arial" charset="0"/>
              </a:rPr>
            </a:br>
            <a:r>
              <a:rPr lang="en-US" sz="1300" b="1">
                <a:solidFill>
                  <a:schemeClr val="bg1"/>
                </a:solidFill>
                <a:latin typeface="Arial" charset="0"/>
              </a:rPr>
              <a:t>Inventory</a:t>
            </a:r>
            <a:endParaRPr lang="en-US" sz="1300" b="1" i="1">
              <a:solidFill>
                <a:schemeClr val="bg1"/>
              </a:solidFill>
              <a:latin typeface="Arial" charset="0"/>
            </a:endParaRPr>
          </a:p>
        </p:txBody>
      </p:sp>
      <p:sp>
        <p:nvSpPr>
          <p:cNvPr id="578587" name="Oval 27"/>
          <p:cNvSpPr>
            <a:spLocks noChangeArrowheads="1"/>
          </p:cNvSpPr>
          <p:nvPr/>
        </p:nvSpPr>
        <p:spPr bwMode="auto">
          <a:xfrm>
            <a:off x="123825" y="2736850"/>
            <a:ext cx="1252538" cy="914400"/>
          </a:xfrm>
          <a:prstGeom prst="ellipse">
            <a:avLst/>
          </a:prstGeom>
          <a:gradFill rotWithShape="0">
            <a:gsLst>
              <a:gs pos="0">
                <a:srgbClr val="FFCC66"/>
              </a:gs>
              <a:gs pos="100000">
                <a:srgbClr val="FFC145"/>
              </a:gs>
            </a:gsLst>
            <a:path path="shape">
              <a:fillToRect l="50000" t="50000" r="50000" b="50000"/>
            </a:path>
          </a:gradFill>
          <a:ln w="9525">
            <a:solidFill>
              <a:srgbClr val="8DB7A7"/>
            </a:solidFill>
            <a:round/>
            <a:headEnd/>
            <a:tailEnd/>
          </a:ln>
          <a:effectLst>
            <a:outerShdw dist="96720" dir="4008085" algn="ctr" rotWithShape="0">
              <a:srgbClr val="000000">
                <a:alpha val="50000"/>
              </a:srgbClr>
            </a:outerShdw>
          </a:effectLst>
        </p:spPr>
        <p:txBody>
          <a:bodyPr wrap="none" anchor="ctr"/>
          <a:lstStyle/>
          <a:p>
            <a:endParaRPr lang="en-US"/>
          </a:p>
        </p:txBody>
      </p:sp>
      <p:sp>
        <p:nvSpPr>
          <p:cNvPr id="578588" name="Rectangle 28"/>
          <p:cNvSpPr>
            <a:spLocks noChangeArrowheads="1"/>
          </p:cNvSpPr>
          <p:nvPr/>
        </p:nvSpPr>
        <p:spPr bwMode="auto">
          <a:xfrm>
            <a:off x="225425" y="2978150"/>
            <a:ext cx="1050925"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effectLst>
                  <a:outerShdw blurRad="38100" dist="38100" dir="2700000" algn="tl">
                    <a:srgbClr val="C0C0C0"/>
                  </a:outerShdw>
                </a:effectLst>
                <a:latin typeface="Arial" charset="0"/>
              </a:rPr>
              <a:t>Strategic</a:t>
            </a:r>
            <a:br>
              <a:rPr lang="en-US" sz="1300" b="1">
                <a:effectLst>
                  <a:outerShdw blurRad="38100" dist="38100" dir="2700000" algn="tl">
                    <a:srgbClr val="C0C0C0"/>
                  </a:outerShdw>
                </a:effectLst>
                <a:latin typeface="Arial" charset="0"/>
              </a:rPr>
            </a:br>
            <a:r>
              <a:rPr lang="en-US" sz="1300" b="1">
                <a:effectLst>
                  <a:outerShdw blurRad="38100" dist="38100" dir="2700000" algn="tl">
                    <a:srgbClr val="C0C0C0"/>
                  </a:outerShdw>
                </a:effectLst>
                <a:latin typeface="Arial" charset="0"/>
              </a:rPr>
              <a:t>Vision</a:t>
            </a:r>
          </a:p>
        </p:txBody>
      </p:sp>
      <p:sp>
        <p:nvSpPr>
          <p:cNvPr id="578589" name="Rectangle 29"/>
          <p:cNvSpPr>
            <a:spLocks noChangeArrowheads="1"/>
          </p:cNvSpPr>
          <p:nvPr/>
        </p:nvSpPr>
        <p:spPr bwMode="auto">
          <a:xfrm>
            <a:off x="7558088" y="3105150"/>
            <a:ext cx="1585912"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latin typeface="Arial" charset="0"/>
              </a:rPr>
              <a:t>Implementation</a:t>
            </a:r>
            <a:endParaRPr lang="en-US" sz="1300" b="1" i="1">
              <a:latin typeface="Arial" charset="0"/>
            </a:endParaRPr>
          </a:p>
        </p:txBody>
      </p:sp>
      <p:sp>
        <p:nvSpPr>
          <p:cNvPr id="578590" name="Rectangle 30"/>
          <p:cNvSpPr>
            <a:spLocks noChangeArrowheads="1"/>
          </p:cNvSpPr>
          <p:nvPr/>
        </p:nvSpPr>
        <p:spPr bwMode="auto">
          <a:xfrm>
            <a:off x="1893888" y="2266950"/>
            <a:ext cx="1585912"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effectLst>
                  <a:outerShdw blurRad="38100" dist="38100" dir="2700000" algn="tl">
                    <a:srgbClr val="C0C0C0"/>
                  </a:outerShdw>
                </a:effectLst>
                <a:latin typeface="Arial" charset="0"/>
              </a:rPr>
              <a:t>Phase 2</a:t>
            </a:r>
            <a:endParaRPr lang="en-US" sz="1300" b="1" i="1">
              <a:effectLst>
                <a:outerShdw blurRad="38100" dist="38100" dir="2700000" algn="tl">
                  <a:srgbClr val="C0C0C0"/>
                </a:outerShdw>
              </a:effectLst>
              <a:latin typeface="Arial" charset="0"/>
            </a:endParaRPr>
          </a:p>
        </p:txBody>
      </p:sp>
      <p:sp>
        <p:nvSpPr>
          <p:cNvPr id="578591" name="Rectangle 31"/>
          <p:cNvSpPr>
            <a:spLocks noChangeArrowheads="1"/>
          </p:cNvSpPr>
          <p:nvPr/>
        </p:nvSpPr>
        <p:spPr bwMode="auto">
          <a:xfrm>
            <a:off x="0" y="2254250"/>
            <a:ext cx="1585913"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effectLst>
                  <a:outerShdw blurRad="38100" dist="38100" dir="2700000" algn="tl">
                    <a:srgbClr val="C0C0C0"/>
                  </a:outerShdw>
                </a:effectLst>
                <a:latin typeface="Arial" charset="0"/>
              </a:rPr>
              <a:t>Phase 1</a:t>
            </a:r>
            <a:endParaRPr lang="en-US" sz="1300" b="1" i="1">
              <a:effectLst>
                <a:outerShdw blurRad="38100" dist="38100" dir="2700000" algn="tl">
                  <a:srgbClr val="C0C0C0"/>
                </a:outerShdw>
              </a:effectLst>
              <a:latin typeface="Arial" charset="0"/>
            </a:endParaRPr>
          </a:p>
        </p:txBody>
      </p:sp>
      <p:sp>
        <p:nvSpPr>
          <p:cNvPr id="578592" name="Rectangle 32"/>
          <p:cNvSpPr>
            <a:spLocks noChangeArrowheads="1"/>
          </p:cNvSpPr>
          <p:nvPr/>
        </p:nvSpPr>
        <p:spPr bwMode="auto">
          <a:xfrm>
            <a:off x="3786188" y="2254250"/>
            <a:ext cx="1585912"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effectLst>
                  <a:outerShdw blurRad="38100" dist="38100" dir="2700000" algn="tl">
                    <a:srgbClr val="C0C0C0"/>
                  </a:outerShdw>
                </a:effectLst>
                <a:latin typeface="Arial" charset="0"/>
              </a:rPr>
              <a:t>Phase 3</a:t>
            </a:r>
            <a:endParaRPr lang="en-US" sz="1300" b="1" i="1">
              <a:effectLst>
                <a:outerShdw blurRad="38100" dist="38100" dir="2700000" algn="tl">
                  <a:srgbClr val="C0C0C0"/>
                </a:outerShdw>
              </a:effectLst>
              <a:latin typeface="Arial" charset="0"/>
            </a:endParaRPr>
          </a:p>
        </p:txBody>
      </p:sp>
      <p:sp>
        <p:nvSpPr>
          <p:cNvPr id="578593" name="Line 33"/>
          <p:cNvSpPr>
            <a:spLocks noChangeShapeType="1"/>
          </p:cNvSpPr>
          <p:nvPr/>
        </p:nvSpPr>
        <p:spPr bwMode="auto">
          <a:xfrm>
            <a:off x="165100" y="2538413"/>
            <a:ext cx="1257300" cy="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4" name="Line 34"/>
          <p:cNvSpPr>
            <a:spLocks noChangeShapeType="1"/>
          </p:cNvSpPr>
          <p:nvPr/>
        </p:nvSpPr>
        <p:spPr bwMode="auto">
          <a:xfrm>
            <a:off x="1409700" y="23860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5" name="Line 35"/>
          <p:cNvSpPr>
            <a:spLocks noChangeShapeType="1"/>
          </p:cNvSpPr>
          <p:nvPr/>
        </p:nvSpPr>
        <p:spPr bwMode="auto">
          <a:xfrm>
            <a:off x="1409700" y="2538413"/>
            <a:ext cx="2476500" cy="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6" name="Line 36"/>
          <p:cNvSpPr>
            <a:spLocks noChangeShapeType="1"/>
          </p:cNvSpPr>
          <p:nvPr/>
        </p:nvSpPr>
        <p:spPr bwMode="auto">
          <a:xfrm>
            <a:off x="3886200" y="23987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7" name="Line 37"/>
          <p:cNvSpPr>
            <a:spLocks noChangeShapeType="1"/>
          </p:cNvSpPr>
          <p:nvPr/>
        </p:nvSpPr>
        <p:spPr bwMode="auto">
          <a:xfrm>
            <a:off x="3898900" y="2538413"/>
            <a:ext cx="1270000" cy="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8" name="Line 38"/>
          <p:cNvSpPr>
            <a:spLocks noChangeShapeType="1"/>
          </p:cNvSpPr>
          <p:nvPr/>
        </p:nvSpPr>
        <p:spPr bwMode="auto">
          <a:xfrm>
            <a:off x="5194300" y="23860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599" name="Line 39"/>
          <p:cNvSpPr>
            <a:spLocks noChangeShapeType="1"/>
          </p:cNvSpPr>
          <p:nvPr/>
        </p:nvSpPr>
        <p:spPr bwMode="auto">
          <a:xfrm>
            <a:off x="5283200" y="23987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600" name="Line 40"/>
          <p:cNvSpPr>
            <a:spLocks noChangeShapeType="1"/>
          </p:cNvSpPr>
          <p:nvPr/>
        </p:nvSpPr>
        <p:spPr bwMode="auto">
          <a:xfrm>
            <a:off x="5283200" y="2551113"/>
            <a:ext cx="3632200" cy="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601" name="Line 41"/>
          <p:cNvSpPr>
            <a:spLocks noChangeShapeType="1"/>
          </p:cNvSpPr>
          <p:nvPr/>
        </p:nvSpPr>
        <p:spPr bwMode="auto">
          <a:xfrm>
            <a:off x="8953500" y="24241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602" name="Rectangle 42"/>
          <p:cNvSpPr>
            <a:spLocks noChangeArrowheads="1"/>
          </p:cNvSpPr>
          <p:nvPr/>
        </p:nvSpPr>
        <p:spPr bwMode="auto">
          <a:xfrm>
            <a:off x="6326188" y="2279650"/>
            <a:ext cx="1585912" cy="346075"/>
          </a:xfrm>
          <a:prstGeom prst="rect">
            <a:avLst/>
          </a:prstGeom>
          <a:noFill/>
          <a:ln w="9525">
            <a:noFill/>
            <a:miter lim="800000"/>
            <a:headEnd/>
            <a:tailEnd/>
          </a:ln>
          <a:effectLst/>
        </p:spPr>
        <p:txBody>
          <a:bodyPr/>
          <a:lstStyle/>
          <a:p>
            <a:pPr algn="ctr">
              <a:lnSpc>
                <a:spcPct val="80000"/>
              </a:lnSpc>
              <a:spcBef>
                <a:spcPct val="20000"/>
              </a:spcBef>
              <a:buClr>
                <a:srgbClr val="0747A5"/>
              </a:buClr>
              <a:buSzPct val="70000"/>
              <a:buFont typeface="Wingdings" pitchFamily="2" charset="2"/>
              <a:buNone/>
              <a:tabLst>
                <a:tab pos="1717675" algn="l"/>
                <a:tab pos="3827463" algn="l"/>
              </a:tabLst>
            </a:pPr>
            <a:r>
              <a:rPr lang="en-US" sz="1300" b="1">
                <a:effectLst>
                  <a:outerShdw blurRad="38100" dist="38100" dir="2700000" algn="tl">
                    <a:srgbClr val="C0C0C0"/>
                  </a:outerShdw>
                </a:effectLst>
                <a:latin typeface="Arial" charset="0"/>
              </a:rPr>
              <a:t>Phase 4</a:t>
            </a:r>
            <a:endParaRPr lang="en-US" sz="1300" b="1" i="1">
              <a:effectLst>
                <a:outerShdw blurRad="38100" dist="38100" dir="2700000" algn="tl">
                  <a:srgbClr val="C0C0C0"/>
                </a:outerShdw>
              </a:effectLst>
              <a:latin typeface="Arial" charset="0"/>
            </a:endParaRPr>
          </a:p>
        </p:txBody>
      </p:sp>
      <p:sp>
        <p:nvSpPr>
          <p:cNvPr id="578603" name="AutoShape 43"/>
          <p:cNvSpPr>
            <a:spLocks noChangeArrowheads="1"/>
          </p:cNvSpPr>
          <p:nvPr/>
        </p:nvSpPr>
        <p:spPr bwMode="auto">
          <a:xfrm rot="5400000">
            <a:off x="4216400" y="1316038"/>
            <a:ext cx="558800" cy="8394700"/>
          </a:xfrm>
          <a:prstGeom prst="triangle">
            <a:avLst>
              <a:gd name="adj" fmla="val 50000"/>
            </a:avLst>
          </a:prstGeom>
          <a:gradFill rotWithShape="0">
            <a:gsLst>
              <a:gs pos="0">
                <a:srgbClr val="CC0000"/>
              </a:gs>
              <a:gs pos="100000">
                <a:srgbClr val="26744D"/>
              </a:gs>
            </a:gsLst>
            <a:lin ang="0" scaled="1"/>
          </a:gradFill>
          <a:ln w="0">
            <a:solidFill>
              <a:srgbClr val="8DB7A7"/>
            </a:solidFill>
            <a:miter lim="800000"/>
            <a:headEnd/>
            <a:tailEnd/>
          </a:ln>
          <a:effectLst>
            <a:outerShdw dist="99190" dir="3011666" algn="ctr" rotWithShape="0">
              <a:schemeClr val="bg2">
                <a:alpha val="50000"/>
              </a:schemeClr>
            </a:outerShdw>
          </a:effectLst>
        </p:spPr>
        <p:txBody>
          <a:bodyPr/>
          <a:lstStyle/>
          <a:p>
            <a:endParaRPr lang="en-US"/>
          </a:p>
        </p:txBody>
      </p:sp>
      <p:sp>
        <p:nvSpPr>
          <p:cNvPr id="578604" name="Rectangle 44"/>
          <p:cNvSpPr>
            <a:spLocks noChangeArrowheads="1"/>
          </p:cNvSpPr>
          <p:nvPr/>
        </p:nvSpPr>
        <p:spPr bwMode="auto">
          <a:xfrm>
            <a:off x="1004888" y="5376863"/>
            <a:ext cx="2868612" cy="304800"/>
          </a:xfrm>
          <a:prstGeom prst="rect">
            <a:avLst/>
          </a:prstGeom>
          <a:noFill/>
          <a:ln w="9525">
            <a:noFill/>
            <a:miter lim="800000"/>
            <a:headEnd/>
            <a:tailEnd/>
          </a:ln>
          <a:effectLst/>
        </p:spPr>
        <p:txBody>
          <a:bodyPr/>
          <a:lstStyle/>
          <a:p>
            <a:pPr>
              <a:lnSpc>
                <a:spcPct val="80000"/>
              </a:lnSpc>
              <a:spcBef>
                <a:spcPct val="20000"/>
              </a:spcBef>
              <a:buClr>
                <a:srgbClr val="0747A5"/>
              </a:buClr>
              <a:buSzPct val="70000"/>
              <a:buFont typeface="Wingdings" pitchFamily="2" charset="2"/>
              <a:buNone/>
              <a:tabLst>
                <a:tab pos="4114800" algn="ctr"/>
              </a:tabLst>
            </a:pPr>
            <a:r>
              <a:rPr lang="en-US" sz="2000" b="1">
                <a:solidFill>
                  <a:srgbClr val="FEECAC"/>
                </a:solidFill>
                <a:effectLst>
                  <a:outerShdw blurRad="38100" dist="38100" dir="2700000" algn="tl">
                    <a:srgbClr val="C0C0C0"/>
                  </a:outerShdw>
                </a:effectLst>
                <a:latin typeface="Arial" charset="0"/>
              </a:rPr>
              <a:t>Risks/Costs</a:t>
            </a:r>
          </a:p>
        </p:txBody>
      </p:sp>
      <p:sp>
        <p:nvSpPr>
          <p:cNvPr id="578605" name="Line 45"/>
          <p:cNvSpPr>
            <a:spLocks noChangeShapeType="1"/>
          </p:cNvSpPr>
          <p:nvPr/>
        </p:nvSpPr>
        <p:spPr bwMode="auto">
          <a:xfrm>
            <a:off x="177800" y="2398713"/>
            <a:ext cx="0" cy="292100"/>
          </a:xfrm>
          <a:prstGeom prst="line">
            <a:avLst/>
          </a:prstGeom>
          <a:noFill/>
          <a:ln w="9525">
            <a:solidFill>
              <a:schemeClr val="tx1"/>
            </a:solidFill>
            <a:round/>
            <a:headEnd/>
            <a:tailEnd/>
          </a:ln>
          <a:effectLst>
            <a:outerShdw dist="17961" dir="2700000" algn="ctr" rotWithShape="0">
              <a:schemeClr val="tx1"/>
            </a:outerShdw>
          </a:effectLst>
        </p:spPr>
        <p:txBody>
          <a:bodyPr/>
          <a:lstStyle/>
          <a:p>
            <a:endParaRPr lang="en-US"/>
          </a:p>
        </p:txBody>
      </p:sp>
      <p:sp>
        <p:nvSpPr>
          <p:cNvPr id="578606" name="Oval 46"/>
          <p:cNvSpPr>
            <a:spLocks noChangeArrowheads="1"/>
          </p:cNvSpPr>
          <p:nvPr/>
        </p:nvSpPr>
        <p:spPr bwMode="auto">
          <a:xfrm>
            <a:off x="1339850" y="2220913"/>
            <a:ext cx="5172075" cy="1828800"/>
          </a:xfrm>
          <a:prstGeom prst="ellipse">
            <a:avLst/>
          </a:prstGeom>
          <a:noFill/>
          <a:ln w="57150">
            <a:solidFill>
              <a:srgbClr val="FF0000"/>
            </a:solidFill>
            <a:round/>
            <a:headEnd/>
            <a:tailEnd/>
          </a:ln>
          <a:effectLst/>
        </p:spPr>
        <p:txBody>
          <a:bodyPr wrap="none" anchor="ctr"/>
          <a:lstStyle/>
          <a:p>
            <a:endParaRPr lang="en-US"/>
          </a:p>
        </p:txBody>
      </p:sp>
      <p:pic>
        <p:nvPicPr>
          <p:cNvPr id="578607" name="Picture 47" descr="WAM Logo"/>
          <p:cNvPicPr>
            <a:picLocks noChangeAspect="1" noChangeArrowheads="1"/>
          </p:cNvPicPr>
          <p:nvPr/>
        </p:nvPicPr>
        <p:blipFill>
          <a:blip r:embed="rId2" cstate="print"/>
          <a:srcRect/>
          <a:stretch>
            <a:fillRect/>
          </a:stretch>
        </p:blipFill>
        <p:spPr bwMode="auto">
          <a:xfrm>
            <a:off x="5522913" y="3713163"/>
            <a:ext cx="1682750" cy="2255837"/>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4" name="Rectangle 1028"/>
          <p:cNvSpPr>
            <a:spLocks noGrp="1" noChangeArrowheads="1"/>
          </p:cNvSpPr>
          <p:nvPr>
            <p:ph type="title"/>
          </p:nvPr>
        </p:nvSpPr>
        <p:spPr/>
        <p:txBody>
          <a:bodyPr/>
          <a:lstStyle/>
          <a:p>
            <a:r>
              <a:rPr lang="en-US" sz="3200"/>
              <a:t>Overview of WAM™ Database             and Risk Model</a:t>
            </a:r>
          </a:p>
        </p:txBody>
      </p:sp>
      <p:sp>
        <p:nvSpPr>
          <p:cNvPr id="465925" name="Rectangle 1029"/>
          <p:cNvSpPr>
            <a:spLocks noGrp="1" noChangeArrowheads="1"/>
          </p:cNvSpPr>
          <p:nvPr>
            <p:ph type="body" idx="1"/>
          </p:nvPr>
        </p:nvSpPr>
        <p:spPr>
          <a:xfrm>
            <a:off x="457200" y="1500188"/>
            <a:ext cx="8010525" cy="4900612"/>
          </a:xfrm>
        </p:spPr>
        <p:txBody>
          <a:bodyPr/>
          <a:lstStyle/>
          <a:p>
            <a:pPr marL="533400" indent="-533400"/>
            <a:r>
              <a:rPr lang="en-US" sz="2400"/>
              <a:t>Simple, easy to use, yet powerful        software application</a:t>
            </a:r>
          </a:p>
          <a:p>
            <a:pPr marL="533400" indent="-533400"/>
            <a:r>
              <a:rPr lang="en-US" sz="2400"/>
              <a:t>Features</a:t>
            </a:r>
          </a:p>
          <a:p>
            <a:pPr lvl="1"/>
            <a:r>
              <a:rPr lang="en-US" sz="2000"/>
              <a:t>Asset inventory and classification</a:t>
            </a:r>
          </a:p>
          <a:p>
            <a:pPr lvl="1"/>
            <a:r>
              <a:rPr lang="en-US" sz="2000"/>
              <a:t>Asset assessment data</a:t>
            </a:r>
          </a:p>
          <a:p>
            <a:pPr lvl="1"/>
            <a:r>
              <a:rPr lang="en-US" sz="2000"/>
              <a:t>Multiple valuations</a:t>
            </a:r>
          </a:p>
          <a:p>
            <a:pPr lvl="1"/>
            <a:r>
              <a:rPr lang="en-US" sz="2000"/>
              <a:t>Discipline categories including buried infrastructure</a:t>
            </a:r>
          </a:p>
          <a:p>
            <a:pPr lvl="1"/>
            <a:r>
              <a:rPr lang="en-US" sz="2000"/>
              <a:t>User customized graphs</a:t>
            </a:r>
          </a:p>
          <a:p>
            <a:pPr lvl="1"/>
            <a:r>
              <a:rPr lang="en-US" sz="2000"/>
              <a:t>Variety of reports, including prioritized filter reports</a:t>
            </a:r>
          </a:p>
          <a:p>
            <a:pPr lvl="1"/>
            <a:r>
              <a:rPr lang="en-US" sz="2000"/>
              <a:t>Digital photos</a:t>
            </a:r>
          </a:p>
          <a:p>
            <a:pPr lvl="1"/>
            <a:r>
              <a:rPr lang="en-US" sz="2000"/>
              <a:t>Time series</a:t>
            </a:r>
          </a:p>
        </p:txBody>
      </p:sp>
      <p:pic>
        <p:nvPicPr>
          <p:cNvPr id="465926" name="Picture 1030" descr="WAM Logo"/>
          <p:cNvPicPr>
            <a:picLocks noChangeAspect="1" noChangeArrowheads="1"/>
          </p:cNvPicPr>
          <p:nvPr/>
        </p:nvPicPr>
        <p:blipFill>
          <a:blip r:embed="rId2" cstate="print"/>
          <a:srcRect/>
          <a:stretch>
            <a:fillRect/>
          </a:stretch>
        </p:blipFill>
        <p:spPr bwMode="auto">
          <a:xfrm>
            <a:off x="7070725" y="1476375"/>
            <a:ext cx="1512888" cy="2028825"/>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1026"/>
          <p:cNvSpPr>
            <a:spLocks noGrp="1" noChangeArrowheads="1"/>
          </p:cNvSpPr>
          <p:nvPr>
            <p:ph type="title"/>
          </p:nvPr>
        </p:nvSpPr>
        <p:spPr>
          <a:xfrm>
            <a:off x="685800" y="228600"/>
            <a:ext cx="7912100" cy="1143000"/>
          </a:xfrm>
        </p:spPr>
        <p:txBody>
          <a:bodyPr/>
          <a:lstStyle/>
          <a:p>
            <a:r>
              <a:rPr lang="en-US"/>
              <a:t>Run to Failure </a:t>
            </a:r>
            <a:r>
              <a:rPr lang="en-US" sz="3200"/>
              <a:t>(Pump Example)</a:t>
            </a:r>
            <a:r>
              <a:rPr lang="en-US"/>
              <a:t> </a:t>
            </a:r>
          </a:p>
        </p:txBody>
      </p:sp>
      <p:sp>
        <p:nvSpPr>
          <p:cNvPr id="542723" name="Text Box 1027"/>
          <p:cNvSpPr txBox="1">
            <a:spLocks noChangeArrowheads="1"/>
          </p:cNvSpPr>
          <p:nvPr/>
        </p:nvSpPr>
        <p:spPr bwMode="auto">
          <a:xfrm>
            <a:off x="7924800" y="311150"/>
            <a:ext cx="539750" cy="5200650"/>
          </a:xfrm>
          <a:prstGeom prst="rect">
            <a:avLst/>
          </a:prstGeom>
          <a:noFill/>
          <a:ln w="9525">
            <a:noFill/>
            <a:miter lim="800000"/>
            <a:headEnd/>
            <a:tailEnd/>
          </a:ln>
          <a:effectLst/>
        </p:spPr>
        <p:txBody>
          <a:bodyPr>
            <a:spAutoFit/>
          </a:bodyPr>
          <a:lstStyle/>
          <a:p>
            <a:pPr algn="r" eaLnBrk="0" hangingPunct="0">
              <a:spcBef>
                <a:spcPct val="230000"/>
              </a:spcBef>
            </a:pPr>
            <a:endParaRPr lang="en-US" sz="1600" b="1">
              <a:effectLst>
                <a:outerShdw blurRad="38100" dist="38100" dir="2700000" algn="tl">
                  <a:srgbClr val="C0C0C0"/>
                </a:outerShdw>
              </a:effectLst>
              <a:latin typeface="Arial" charset="0"/>
            </a:endParaRPr>
          </a:p>
          <a:p>
            <a:pPr algn="r" eaLnBrk="0" hangingPunct="0">
              <a:lnSpc>
                <a:spcPct val="160000"/>
              </a:lnSpc>
              <a:spcBef>
                <a:spcPct val="230000"/>
              </a:spcBef>
            </a:pPr>
            <a:r>
              <a:rPr lang="en-US" sz="1600" b="1">
                <a:latin typeface="Arial" charset="0"/>
              </a:rPr>
              <a:t>8</a:t>
            </a:r>
          </a:p>
          <a:p>
            <a:pPr algn="r" eaLnBrk="0" hangingPunct="0">
              <a:lnSpc>
                <a:spcPct val="170000"/>
              </a:lnSpc>
              <a:spcBef>
                <a:spcPct val="230000"/>
              </a:spcBef>
            </a:pPr>
            <a:r>
              <a:rPr lang="en-US" sz="1600" b="1">
                <a:latin typeface="Arial" charset="0"/>
              </a:rPr>
              <a:t>6</a:t>
            </a:r>
          </a:p>
          <a:p>
            <a:pPr algn="r" eaLnBrk="0" hangingPunct="0">
              <a:lnSpc>
                <a:spcPct val="170000"/>
              </a:lnSpc>
              <a:spcBef>
                <a:spcPct val="230000"/>
              </a:spcBef>
            </a:pPr>
            <a:r>
              <a:rPr lang="en-US" sz="1600" b="1">
                <a:latin typeface="Arial" charset="0"/>
              </a:rPr>
              <a:t>4</a:t>
            </a:r>
          </a:p>
          <a:p>
            <a:pPr algn="r" eaLnBrk="0" hangingPunct="0">
              <a:lnSpc>
                <a:spcPct val="170000"/>
              </a:lnSpc>
              <a:spcBef>
                <a:spcPct val="230000"/>
              </a:spcBef>
            </a:pPr>
            <a:r>
              <a:rPr lang="en-US" sz="1600" b="1">
                <a:latin typeface="Arial" charset="0"/>
              </a:rPr>
              <a:t>2</a:t>
            </a:r>
          </a:p>
          <a:p>
            <a:pPr algn="r" eaLnBrk="0" hangingPunct="0">
              <a:lnSpc>
                <a:spcPct val="170000"/>
              </a:lnSpc>
              <a:spcBef>
                <a:spcPct val="230000"/>
              </a:spcBef>
            </a:pPr>
            <a:r>
              <a:rPr lang="en-US" sz="1600" b="1">
                <a:latin typeface="Arial" charset="0"/>
              </a:rPr>
              <a:t>0</a:t>
            </a:r>
          </a:p>
        </p:txBody>
      </p:sp>
      <p:sp>
        <p:nvSpPr>
          <p:cNvPr id="542724" name="Rectangle 1028"/>
          <p:cNvSpPr>
            <a:spLocks noChangeArrowheads="1"/>
          </p:cNvSpPr>
          <p:nvPr/>
        </p:nvSpPr>
        <p:spPr bwMode="auto">
          <a:xfrm>
            <a:off x="720725" y="1335088"/>
            <a:ext cx="7442200" cy="3990975"/>
          </a:xfrm>
          <a:prstGeom prst="rect">
            <a:avLst/>
          </a:prstGeom>
          <a:solidFill>
            <a:srgbClr val="99CCFF"/>
          </a:solidFill>
          <a:ln w="28575">
            <a:solidFill>
              <a:srgbClr val="F6E9C4"/>
            </a:solidFill>
            <a:miter lim="800000"/>
            <a:headEnd/>
            <a:tailEnd/>
          </a:ln>
          <a:effectLst/>
        </p:spPr>
        <p:txBody>
          <a:bodyPr wrap="none" anchor="ctr"/>
          <a:lstStyle/>
          <a:p>
            <a:pPr algn="ctr"/>
            <a:endParaRPr lang="en-US" sz="2400">
              <a:latin typeface="Times New Roman" pitchFamily="18" charset="0"/>
            </a:endParaRPr>
          </a:p>
        </p:txBody>
      </p:sp>
      <p:grpSp>
        <p:nvGrpSpPr>
          <p:cNvPr id="2" name="Group 1029"/>
          <p:cNvGrpSpPr>
            <a:grpSpLocks/>
          </p:cNvGrpSpPr>
          <p:nvPr/>
        </p:nvGrpSpPr>
        <p:grpSpPr bwMode="auto">
          <a:xfrm>
            <a:off x="723900" y="1373188"/>
            <a:ext cx="7399338" cy="3959225"/>
            <a:chOff x="1152" y="1296"/>
            <a:chExt cx="3552" cy="2115"/>
          </a:xfrm>
        </p:grpSpPr>
        <p:sp>
          <p:nvSpPr>
            <p:cNvPr id="542726" name="Line 1030"/>
            <p:cNvSpPr>
              <a:spLocks noChangeShapeType="1"/>
            </p:cNvSpPr>
            <p:nvPr/>
          </p:nvSpPr>
          <p:spPr bwMode="auto">
            <a:xfrm rot="5400000" flipV="1">
              <a:off x="2926" y="1634"/>
              <a:ext cx="3" cy="3552"/>
            </a:xfrm>
            <a:prstGeom prst="line">
              <a:avLst/>
            </a:prstGeom>
            <a:noFill/>
            <a:ln w="19050">
              <a:solidFill>
                <a:srgbClr val="8DB793"/>
              </a:solidFill>
              <a:round/>
              <a:headEnd/>
              <a:tailEnd/>
            </a:ln>
            <a:effectLst/>
          </p:spPr>
          <p:txBody>
            <a:bodyPr/>
            <a:lstStyle/>
            <a:p>
              <a:endParaRPr lang="en-US"/>
            </a:p>
          </p:txBody>
        </p:sp>
        <p:sp>
          <p:nvSpPr>
            <p:cNvPr id="542727" name="Line 1031"/>
            <p:cNvSpPr>
              <a:spLocks noChangeShapeType="1"/>
            </p:cNvSpPr>
            <p:nvPr/>
          </p:nvSpPr>
          <p:spPr bwMode="auto">
            <a:xfrm rot="5400000" flipV="1">
              <a:off x="2926" y="1106"/>
              <a:ext cx="3" cy="3552"/>
            </a:xfrm>
            <a:prstGeom prst="line">
              <a:avLst/>
            </a:prstGeom>
            <a:noFill/>
            <a:ln w="19050">
              <a:solidFill>
                <a:srgbClr val="8DB793"/>
              </a:solidFill>
              <a:round/>
              <a:headEnd/>
              <a:tailEnd/>
            </a:ln>
            <a:effectLst/>
          </p:spPr>
          <p:txBody>
            <a:bodyPr/>
            <a:lstStyle/>
            <a:p>
              <a:endParaRPr lang="en-US"/>
            </a:p>
          </p:txBody>
        </p:sp>
        <p:sp>
          <p:nvSpPr>
            <p:cNvPr id="542728" name="Line 1032"/>
            <p:cNvSpPr>
              <a:spLocks noChangeShapeType="1"/>
            </p:cNvSpPr>
            <p:nvPr/>
          </p:nvSpPr>
          <p:spPr bwMode="auto">
            <a:xfrm rot="5400000" flipV="1">
              <a:off x="2926" y="578"/>
              <a:ext cx="3" cy="3552"/>
            </a:xfrm>
            <a:prstGeom prst="line">
              <a:avLst/>
            </a:prstGeom>
            <a:noFill/>
            <a:ln w="19050">
              <a:solidFill>
                <a:srgbClr val="8DB793"/>
              </a:solidFill>
              <a:round/>
              <a:headEnd/>
              <a:tailEnd/>
            </a:ln>
            <a:effectLst/>
          </p:spPr>
          <p:txBody>
            <a:bodyPr/>
            <a:lstStyle/>
            <a:p>
              <a:endParaRPr lang="en-US"/>
            </a:p>
          </p:txBody>
        </p:sp>
        <p:sp>
          <p:nvSpPr>
            <p:cNvPr id="542729" name="Line 1033"/>
            <p:cNvSpPr>
              <a:spLocks noChangeShapeType="1"/>
            </p:cNvSpPr>
            <p:nvPr/>
          </p:nvSpPr>
          <p:spPr bwMode="auto">
            <a:xfrm rot="5400000" flipV="1">
              <a:off x="2926" y="50"/>
              <a:ext cx="3" cy="3552"/>
            </a:xfrm>
            <a:prstGeom prst="line">
              <a:avLst/>
            </a:prstGeom>
            <a:noFill/>
            <a:ln w="19050">
              <a:solidFill>
                <a:srgbClr val="8DB793"/>
              </a:solidFill>
              <a:round/>
              <a:headEnd/>
              <a:tailEnd/>
            </a:ln>
            <a:effectLst/>
          </p:spPr>
          <p:txBody>
            <a:bodyPr/>
            <a:lstStyle/>
            <a:p>
              <a:endParaRPr lang="en-US"/>
            </a:p>
          </p:txBody>
        </p:sp>
        <p:sp>
          <p:nvSpPr>
            <p:cNvPr id="542730" name="Line 1034"/>
            <p:cNvSpPr>
              <a:spLocks noChangeShapeType="1"/>
            </p:cNvSpPr>
            <p:nvPr/>
          </p:nvSpPr>
          <p:spPr bwMode="auto">
            <a:xfrm rot="5400000" flipV="1">
              <a:off x="2926" y="-478"/>
              <a:ext cx="3" cy="3552"/>
            </a:xfrm>
            <a:prstGeom prst="line">
              <a:avLst/>
            </a:prstGeom>
            <a:noFill/>
            <a:ln w="19050">
              <a:solidFill>
                <a:srgbClr val="8DB793"/>
              </a:solidFill>
              <a:round/>
              <a:headEnd/>
              <a:tailEnd/>
            </a:ln>
            <a:effectLst/>
          </p:spPr>
          <p:txBody>
            <a:bodyPr/>
            <a:lstStyle/>
            <a:p>
              <a:endParaRPr lang="en-US"/>
            </a:p>
          </p:txBody>
        </p:sp>
      </p:grpSp>
      <p:sp>
        <p:nvSpPr>
          <p:cNvPr id="542731" name="Line 1035"/>
          <p:cNvSpPr>
            <a:spLocks noChangeShapeType="1"/>
          </p:cNvSpPr>
          <p:nvPr/>
        </p:nvSpPr>
        <p:spPr bwMode="auto">
          <a:xfrm flipV="1">
            <a:off x="1482725" y="1363663"/>
            <a:ext cx="4763" cy="4000500"/>
          </a:xfrm>
          <a:prstGeom prst="line">
            <a:avLst/>
          </a:prstGeom>
          <a:noFill/>
          <a:ln w="19050">
            <a:solidFill>
              <a:srgbClr val="8DB793"/>
            </a:solidFill>
            <a:round/>
            <a:headEnd/>
            <a:tailEnd/>
          </a:ln>
          <a:effectLst/>
        </p:spPr>
        <p:txBody>
          <a:bodyPr/>
          <a:lstStyle/>
          <a:p>
            <a:endParaRPr lang="en-US"/>
          </a:p>
        </p:txBody>
      </p:sp>
      <p:sp>
        <p:nvSpPr>
          <p:cNvPr id="542732" name="Line 1036"/>
          <p:cNvSpPr>
            <a:spLocks noChangeShapeType="1"/>
          </p:cNvSpPr>
          <p:nvPr/>
        </p:nvSpPr>
        <p:spPr bwMode="auto">
          <a:xfrm flipV="1">
            <a:off x="2955925" y="1363663"/>
            <a:ext cx="7938" cy="4000500"/>
          </a:xfrm>
          <a:prstGeom prst="line">
            <a:avLst/>
          </a:prstGeom>
          <a:noFill/>
          <a:ln w="19050">
            <a:solidFill>
              <a:srgbClr val="8DB793"/>
            </a:solidFill>
            <a:round/>
            <a:headEnd/>
            <a:tailEnd/>
          </a:ln>
          <a:effectLst/>
        </p:spPr>
        <p:txBody>
          <a:bodyPr/>
          <a:lstStyle/>
          <a:p>
            <a:endParaRPr lang="en-US"/>
          </a:p>
        </p:txBody>
      </p:sp>
      <p:sp>
        <p:nvSpPr>
          <p:cNvPr id="542733" name="Line 1037"/>
          <p:cNvSpPr>
            <a:spLocks noChangeShapeType="1"/>
          </p:cNvSpPr>
          <p:nvPr/>
        </p:nvSpPr>
        <p:spPr bwMode="auto">
          <a:xfrm flipV="1">
            <a:off x="4435475" y="1363663"/>
            <a:ext cx="3175" cy="4000500"/>
          </a:xfrm>
          <a:prstGeom prst="line">
            <a:avLst/>
          </a:prstGeom>
          <a:noFill/>
          <a:ln w="19050">
            <a:solidFill>
              <a:srgbClr val="32663D"/>
            </a:solidFill>
            <a:round/>
            <a:headEnd/>
            <a:tailEnd/>
          </a:ln>
          <a:effectLst/>
        </p:spPr>
        <p:txBody>
          <a:bodyPr/>
          <a:lstStyle/>
          <a:p>
            <a:endParaRPr lang="en-US"/>
          </a:p>
        </p:txBody>
      </p:sp>
      <p:sp>
        <p:nvSpPr>
          <p:cNvPr id="542734" name="Line 1038"/>
          <p:cNvSpPr>
            <a:spLocks noChangeShapeType="1"/>
          </p:cNvSpPr>
          <p:nvPr/>
        </p:nvSpPr>
        <p:spPr bwMode="auto">
          <a:xfrm flipH="1" flipV="1">
            <a:off x="5186363" y="1363663"/>
            <a:ext cx="19050" cy="4000500"/>
          </a:xfrm>
          <a:prstGeom prst="line">
            <a:avLst/>
          </a:prstGeom>
          <a:noFill/>
          <a:ln w="19050">
            <a:solidFill>
              <a:srgbClr val="8DB793"/>
            </a:solidFill>
            <a:round/>
            <a:headEnd/>
            <a:tailEnd/>
          </a:ln>
          <a:effectLst/>
        </p:spPr>
        <p:txBody>
          <a:bodyPr/>
          <a:lstStyle/>
          <a:p>
            <a:endParaRPr lang="en-US"/>
          </a:p>
        </p:txBody>
      </p:sp>
      <p:sp>
        <p:nvSpPr>
          <p:cNvPr id="542736" name="Line 1040"/>
          <p:cNvSpPr>
            <a:spLocks noChangeShapeType="1"/>
          </p:cNvSpPr>
          <p:nvPr/>
        </p:nvSpPr>
        <p:spPr bwMode="auto">
          <a:xfrm flipV="1">
            <a:off x="7375525" y="1363663"/>
            <a:ext cx="23813" cy="4000500"/>
          </a:xfrm>
          <a:prstGeom prst="line">
            <a:avLst/>
          </a:prstGeom>
          <a:noFill/>
          <a:ln w="19050">
            <a:solidFill>
              <a:srgbClr val="8DB793"/>
            </a:solidFill>
            <a:round/>
            <a:headEnd/>
            <a:tailEnd/>
          </a:ln>
          <a:effectLst/>
        </p:spPr>
        <p:txBody>
          <a:bodyPr/>
          <a:lstStyle/>
          <a:p>
            <a:endParaRPr lang="en-US"/>
          </a:p>
        </p:txBody>
      </p:sp>
      <p:sp>
        <p:nvSpPr>
          <p:cNvPr id="542737" name="Line 1041"/>
          <p:cNvSpPr>
            <a:spLocks noChangeShapeType="1"/>
          </p:cNvSpPr>
          <p:nvPr/>
        </p:nvSpPr>
        <p:spPr bwMode="auto">
          <a:xfrm flipV="1">
            <a:off x="5902325" y="1363663"/>
            <a:ext cx="23813" cy="4000500"/>
          </a:xfrm>
          <a:prstGeom prst="line">
            <a:avLst/>
          </a:prstGeom>
          <a:noFill/>
          <a:ln w="19050">
            <a:solidFill>
              <a:srgbClr val="8DB793"/>
            </a:solidFill>
            <a:round/>
            <a:headEnd/>
            <a:tailEnd/>
          </a:ln>
          <a:effectLst/>
        </p:spPr>
        <p:txBody>
          <a:bodyPr/>
          <a:lstStyle/>
          <a:p>
            <a:endParaRPr lang="en-US"/>
          </a:p>
        </p:txBody>
      </p:sp>
      <p:sp>
        <p:nvSpPr>
          <p:cNvPr id="542738" name="Rectangle 1042"/>
          <p:cNvSpPr>
            <a:spLocks noChangeArrowheads="1"/>
          </p:cNvSpPr>
          <p:nvPr/>
        </p:nvSpPr>
        <p:spPr bwMode="auto">
          <a:xfrm>
            <a:off x="693738" y="5456238"/>
            <a:ext cx="7910512" cy="487362"/>
          </a:xfrm>
          <a:prstGeom prst="rect">
            <a:avLst/>
          </a:prstGeom>
          <a:noFill/>
          <a:ln w="9525">
            <a:noFill/>
            <a:miter lim="800000"/>
            <a:headEnd/>
            <a:tailEnd/>
          </a:ln>
        </p:spPr>
        <p:txBody>
          <a:bodyPr lIns="0" tIns="0" rIns="0" bIns="0">
            <a:spAutoFit/>
          </a:bodyPr>
          <a:lstStyle/>
          <a:p>
            <a:pPr eaLnBrk="0" hangingPunct="0">
              <a:tabLst>
                <a:tab pos="741363" algn="ctr"/>
                <a:tab pos="1481138" algn="ctr"/>
                <a:tab pos="2222500" algn="ctr"/>
                <a:tab pos="2909888" algn="ctr"/>
                <a:tab pos="3651250" algn="ctr"/>
                <a:tab pos="4405313" algn="ctr"/>
                <a:tab pos="5146675" algn="ctr"/>
                <a:tab pos="5834063" algn="ctr"/>
                <a:tab pos="6575425" algn="ctr"/>
                <a:tab pos="7315200" algn="ctr"/>
              </a:tabLst>
            </a:pPr>
            <a:r>
              <a:rPr lang="en-US" sz="1600" b="1">
                <a:latin typeface="Arial" charset="0"/>
              </a:rPr>
              <a:t>0	1	2	3	4	5	6	7	8	9	10</a:t>
            </a:r>
          </a:p>
          <a:p>
            <a:pPr eaLnBrk="0" hangingPunct="0">
              <a:tabLst>
                <a:tab pos="741363" algn="ctr"/>
                <a:tab pos="1481138" algn="ctr"/>
                <a:tab pos="2222500" algn="ctr"/>
                <a:tab pos="2909888" algn="ctr"/>
                <a:tab pos="3651250" algn="ctr"/>
                <a:tab pos="4405313" algn="ctr"/>
                <a:tab pos="5146675" algn="ctr"/>
                <a:tab pos="5834063" algn="ctr"/>
                <a:tab pos="6575425" algn="ctr"/>
                <a:tab pos="7315200" algn="ctr"/>
              </a:tabLst>
            </a:pPr>
            <a:r>
              <a:rPr lang="en-US" sz="1600" b="1">
                <a:latin typeface="Arial" charset="0"/>
              </a:rPr>
              <a:t>					YEARS IN SERVICE</a:t>
            </a:r>
          </a:p>
        </p:txBody>
      </p:sp>
      <p:sp>
        <p:nvSpPr>
          <p:cNvPr id="542739" name="Text Box 1043"/>
          <p:cNvSpPr txBox="1">
            <a:spLocks noChangeArrowheads="1"/>
          </p:cNvSpPr>
          <p:nvPr/>
        </p:nvSpPr>
        <p:spPr bwMode="auto">
          <a:xfrm rot="-5400000">
            <a:off x="-2170907" y="3498057"/>
            <a:ext cx="4906963" cy="336550"/>
          </a:xfrm>
          <a:prstGeom prst="rect">
            <a:avLst/>
          </a:prstGeom>
          <a:noFill/>
          <a:ln w="9525">
            <a:noFill/>
            <a:miter lim="800000"/>
            <a:headEnd/>
            <a:tailEnd/>
          </a:ln>
          <a:effectLst/>
        </p:spPr>
        <p:txBody>
          <a:bodyPr>
            <a:spAutoFit/>
          </a:bodyPr>
          <a:lstStyle/>
          <a:p>
            <a:pPr algn="ctr" eaLnBrk="0" hangingPunct="0"/>
            <a:r>
              <a:rPr lang="en-US" sz="1600" b="1">
                <a:latin typeface="Arial" charset="0"/>
              </a:rPr>
              <a:t>CONDITION</a:t>
            </a:r>
          </a:p>
        </p:txBody>
      </p:sp>
      <p:sp>
        <p:nvSpPr>
          <p:cNvPr id="542740" name="Text Box 1044"/>
          <p:cNvSpPr txBox="1">
            <a:spLocks noChangeArrowheads="1"/>
          </p:cNvSpPr>
          <p:nvPr/>
        </p:nvSpPr>
        <p:spPr bwMode="auto">
          <a:xfrm>
            <a:off x="160338" y="1092200"/>
            <a:ext cx="549275" cy="4419600"/>
          </a:xfrm>
          <a:prstGeom prst="rect">
            <a:avLst/>
          </a:prstGeom>
          <a:noFill/>
          <a:ln w="9525">
            <a:noFill/>
            <a:miter lim="800000"/>
            <a:headEnd/>
            <a:tailEnd/>
          </a:ln>
          <a:effectLst/>
        </p:spPr>
        <p:txBody>
          <a:bodyPr>
            <a:spAutoFit/>
          </a:bodyPr>
          <a:lstStyle/>
          <a:p>
            <a:pPr algn="r" eaLnBrk="0" hangingPunct="0">
              <a:lnSpc>
                <a:spcPct val="170000"/>
              </a:lnSpc>
              <a:spcBef>
                <a:spcPct val="230000"/>
              </a:spcBef>
            </a:pPr>
            <a:r>
              <a:rPr lang="en-US" sz="1600" b="1">
                <a:effectLst>
                  <a:outerShdw blurRad="38100" dist="38100" dir="2700000" algn="tl">
                    <a:srgbClr val="C0C0C0"/>
                  </a:outerShdw>
                </a:effectLst>
                <a:latin typeface="Arial" charset="0"/>
              </a:rPr>
              <a:t>1</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2</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3</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4</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5</a:t>
            </a:r>
          </a:p>
        </p:txBody>
      </p:sp>
      <p:sp>
        <p:nvSpPr>
          <p:cNvPr id="542745" name="Line 1049"/>
          <p:cNvSpPr>
            <a:spLocks noChangeShapeType="1"/>
          </p:cNvSpPr>
          <p:nvPr/>
        </p:nvSpPr>
        <p:spPr bwMode="auto">
          <a:xfrm flipV="1">
            <a:off x="6673850" y="2066925"/>
            <a:ext cx="0" cy="3322638"/>
          </a:xfrm>
          <a:prstGeom prst="line">
            <a:avLst/>
          </a:prstGeom>
          <a:noFill/>
          <a:ln w="38100">
            <a:solidFill>
              <a:schemeClr val="tx1"/>
            </a:solidFill>
            <a:prstDash val="dash"/>
            <a:round/>
            <a:headEnd/>
            <a:tailEnd/>
          </a:ln>
          <a:effectLst/>
        </p:spPr>
        <p:txBody>
          <a:bodyPr/>
          <a:lstStyle/>
          <a:p>
            <a:endParaRPr lang="en-US"/>
          </a:p>
        </p:txBody>
      </p:sp>
      <p:sp>
        <p:nvSpPr>
          <p:cNvPr id="542746" name="Freeform 1050"/>
          <p:cNvSpPr>
            <a:spLocks/>
          </p:cNvSpPr>
          <p:nvPr/>
        </p:nvSpPr>
        <p:spPr bwMode="auto">
          <a:xfrm>
            <a:off x="750888" y="1235075"/>
            <a:ext cx="3833812" cy="4129088"/>
          </a:xfrm>
          <a:custGeom>
            <a:avLst/>
            <a:gdLst/>
            <a:ahLst/>
            <a:cxnLst>
              <a:cxn ang="0">
                <a:pos x="0" y="95"/>
              </a:cxn>
              <a:cxn ang="0">
                <a:pos x="1736" y="694"/>
              </a:cxn>
              <a:cxn ang="0">
                <a:pos x="2274" y="2661"/>
              </a:cxn>
            </a:cxnLst>
            <a:rect l="0" t="0" r="r" b="b"/>
            <a:pathLst>
              <a:path w="2356" h="2661">
                <a:moveTo>
                  <a:pt x="0" y="95"/>
                </a:moveTo>
                <a:cubicBezTo>
                  <a:pt x="402" y="96"/>
                  <a:pt x="1116" y="0"/>
                  <a:pt x="1736" y="694"/>
                </a:cubicBezTo>
                <a:cubicBezTo>
                  <a:pt x="2356" y="1388"/>
                  <a:pt x="2271" y="2229"/>
                  <a:pt x="2274" y="2661"/>
                </a:cubicBezTo>
              </a:path>
            </a:pathLst>
          </a:custGeom>
          <a:noFill/>
          <a:ln w="50800">
            <a:solidFill>
              <a:srgbClr val="FFCC00"/>
            </a:solidFill>
            <a:round/>
            <a:headEnd type="none" w="med" len="med"/>
            <a:tailEnd type="none" w="med" len="med"/>
          </a:ln>
          <a:effectLst/>
        </p:spPr>
        <p:txBody>
          <a:bodyPr/>
          <a:lstStyle/>
          <a:p>
            <a:endParaRPr lang="en-US"/>
          </a:p>
        </p:txBody>
      </p:sp>
      <p:sp>
        <p:nvSpPr>
          <p:cNvPr id="542747" name="Freeform 1051"/>
          <p:cNvSpPr>
            <a:spLocks/>
          </p:cNvSpPr>
          <p:nvPr/>
        </p:nvSpPr>
        <p:spPr bwMode="auto">
          <a:xfrm>
            <a:off x="4435475" y="1235075"/>
            <a:ext cx="3792538" cy="4129088"/>
          </a:xfrm>
          <a:custGeom>
            <a:avLst/>
            <a:gdLst/>
            <a:ahLst/>
            <a:cxnLst>
              <a:cxn ang="0">
                <a:pos x="0" y="95"/>
              </a:cxn>
              <a:cxn ang="0">
                <a:pos x="1736" y="694"/>
              </a:cxn>
              <a:cxn ang="0">
                <a:pos x="2274" y="2661"/>
              </a:cxn>
            </a:cxnLst>
            <a:rect l="0" t="0" r="r" b="b"/>
            <a:pathLst>
              <a:path w="2356" h="2661">
                <a:moveTo>
                  <a:pt x="0" y="95"/>
                </a:moveTo>
                <a:cubicBezTo>
                  <a:pt x="402" y="96"/>
                  <a:pt x="1116" y="0"/>
                  <a:pt x="1736" y="694"/>
                </a:cubicBezTo>
                <a:cubicBezTo>
                  <a:pt x="2356" y="1388"/>
                  <a:pt x="2271" y="2229"/>
                  <a:pt x="2274" y="2661"/>
                </a:cubicBezTo>
              </a:path>
            </a:pathLst>
          </a:custGeom>
          <a:noFill/>
          <a:ln w="50800">
            <a:solidFill>
              <a:srgbClr val="FFCC00"/>
            </a:solidFill>
            <a:round/>
            <a:headEnd type="none" w="med" len="med"/>
            <a:tailEnd type="none" w="med" len="med"/>
          </a:ln>
          <a:effectLst/>
        </p:spPr>
        <p:txBody>
          <a:bodyPr/>
          <a:lstStyle/>
          <a:p>
            <a:endParaRPr lang="en-US"/>
          </a:p>
        </p:txBody>
      </p:sp>
      <p:sp>
        <p:nvSpPr>
          <p:cNvPr id="542748" name="Line 1052"/>
          <p:cNvSpPr>
            <a:spLocks noChangeShapeType="1"/>
          </p:cNvSpPr>
          <p:nvPr/>
        </p:nvSpPr>
        <p:spPr bwMode="auto">
          <a:xfrm flipV="1">
            <a:off x="4443413" y="1379538"/>
            <a:ext cx="0" cy="3933825"/>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542749" name="Text Box 1053"/>
          <p:cNvSpPr txBox="1">
            <a:spLocks noChangeArrowheads="1"/>
          </p:cNvSpPr>
          <p:nvPr/>
        </p:nvSpPr>
        <p:spPr bwMode="auto">
          <a:xfrm rot="-5400000">
            <a:off x="7309643" y="3301207"/>
            <a:ext cx="2601913" cy="336550"/>
          </a:xfrm>
          <a:prstGeom prst="rect">
            <a:avLst/>
          </a:prstGeom>
          <a:noFill/>
          <a:ln w="9525">
            <a:noFill/>
            <a:miter lim="800000"/>
            <a:headEnd/>
            <a:tailEnd/>
          </a:ln>
          <a:effectLst/>
        </p:spPr>
        <p:txBody>
          <a:bodyPr>
            <a:spAutoFit/>
          </a:bodyPr>
          <a:lstStyle/>
          <a:p>
            <a:pPr algn="ctr" eaLnBrk="0" hangingPunct="0"/>
            <a:r>
              <a:rPr lang="en-US" sz="1600" b="1">
                <a:latin typeface="Arial" charset="0"/>
              </a:rPr>
              <a:t>COST ($)</a:t>
            </a:r>
          </a:p>
        </p:txBody>
      </p:sp>
      <p:sp>
        <p:nvSpPr>
          <p:cNvPr id="542750" name="Rectangle 1054"/>
          <p:cNvSpPr>
            <a:spLocks noChangeArrowheads="1"/>
          </p:cNvSpPr>
          <p:nvPr/>
        </p:nvSpPr>
        <p:spPr bwMode="auto">
          <a:xfrm>
            <a:off x="5205413" y="1912938"/>
            <a:ext cx="1162050" cy="576262"/>
          </a:xfrm>
          <a:prstGeom prst="rect">
            <a:avLst/>
          </a:prstGeom>
          <a:noFill/>
          <a:ln w="9525">
            <a:noFill/>
            <a:miter lim="800000"/>
            <a:headEnd/>
            <a:tailEnd/>
          </a:ln>
        </p:spPr>
        <p:txBody>
          <a:bodyPr lIns="0" tIns="0" rIns="0" bIns="0">
            <a:spAutoFit/>
          </a:bodyPr>
          <a:lstStyle/>
          <a:p>
            <a:pPr eaLnBrk="0" hangingPunct="0">
              <a:lnSpc>
                <a:spcPct val="90000"/>
              </a:lnSpc>
            </a:pPr>
            <a:r>
              <a:rPr lang="en-US" sz="1400" b="1">
                <a:latin typeface="Arial" charset="0"/>
              </a:rPr>
              <a:t>Capital Replacement Cost</a:t>
            </a:r>
          </a:p>
        </p:txBody>
      </p:sp>
      <p:sp>
        <p:nvSpPr>
          <p:cNvPr id="542751" name="Line 1055"/>
          <p:cNvSpPr>
            <a:spLocks noChangeShapeType="1"/>
          </p:cNvSpPr>
          <p:nvPr/>
        </p:nvSpPr>
        <p:spPr bwMode="auto">
          <a:xfrm rot="-10800000" flipH="1" flipV="1">
            <a:off x="4616450" y="2181225"/>
            <a:ext cx="547688" cy="1588"/>
          </a:xfrm>
          <a:prstGeom prst="line">
            <a:avLst/>
          </a:prstGeom>
          <a:noFill/>
          <a:ln w="3175">
            <a:solidFill>
              <a:schemeClr val="tx1"/>
            </a:solidFill>
            <a:round/>
            <a:headEnd type="triangle" w="sm" len="med"/>
            <a:tailEnd type="none" w="sm" len="sm"/>
          </a:ln>
          <a:effectLst/>
        </p:spPr>
        <p:txBody>
          <a:bodyPr/>
          <a:lstStyle/>
          <a:p>
            <a:endParaRPr lang="en-US"/>
          </a:p>
        </p:txBody>
      </p:sp>
      <p:sp>
        <p:nvSpPr>
          <p:cNvPr id="542752" name="Rectangle 1056"/>
          <p:cNvSpPr>
            <a:spLocks noChangeArrowheads="1"/>
          </p:cNvSpPr>
          <p:nvPr/>
        </p:nvSpPr>
        <p:spPr bwMode="auto">
          <a:xfrm>
            <a:off x="7531100" y="1641475"/>
            <a:ext cx="852488" cy="385763"/>
          </a:xfrm>
          <a:prstGeom prst="rect">
            <a:avLst/>
          </a:prstGeom>
          <a:noFill/>
          <a:ln w="9525">
            <a:noFill/>
            <a:miter lim="800000"/>
            <a:headEnd/>
            <a:tailEnd/>
          </a:ln>
        </p:spPr>
        <p:txBody>
          <a:bodyPr lIns="0" tIns="0" rIns="0" bIns="0">
            <a:spAutoFit/>
          </a:bodyPr>
          <a:lstStyle/>
          <a:p>
            <a:pPr eaLnBrk="0" hangingPunct="0">
              <a:lnSpc>
                <a:spcPct val="90000"/>
              </a:lnSpc>
            </a:pPr>
            <a:r>
              <a:rPr lang="en-US" sz="1400" b="1">
                <a:latin typeface="Arial" charset="0"/>
              </a:rPr>
              <a:t>Rehab Cost</a:t>
            </a:r>
          </a:p>
        </p:txBody>
      </p:sp>
      <p:sp>
        <p:nvSpPr>
          <p:cNvPr id="542753" name="Line 1057"/>
          <p:cNvSpPr>
            <a:spLocks noChangeShapeType="1"/>
          </p:cNvSpPr>
          <p:nvPr/>
        </p:nvSpPr>
        <p:spPr bwMode="auto">
          <a:xfrm rot="-10800000" flipH="1" flipV="1">
            <a:off x="6721475" y="1636713"/>
            <a:ext cx="768350" cy="274637"/>
          </a:xfrm>
          <a:prstGeom prst="line">
            <a:avLst/>
          </a:prstGeom>
          <a:noFill/>
          <a:ln w="3175">
            <a:solidFill>
              <a:schemeClr val="tx1"/>
            </a:solidFill>
            <a:round/>
            <a:headEnd type="triangle" w="sm" len="med"/>
            <a:tailEnd type="none" w="sm" len="sm"/>
          </a:ln>
          <a:effectLst/>
        </p:spPr>
        <p:txBody>
          <a:bodyPr/>
          <a:lstStyle/>
          <a:p>
            <a:endParaRPr lang="en-US"/>
          </a:p>
        </p:txBody>
      </p:sp>
      <p:sp>
        <p:nvSpPr>
          <p:cNvPr id="542754" name="Line 1058"/>
          <p:cNvSpPr>
            <a:spLocks noChangeShapeType="1"/>
          </p:cNvSpPr>
          <p:nvPr/>
        </p:nvSpPr>
        <p:spPr bwMode="auto">
          <a:xfrm flipV="1">
            <a:off x="6670675" y="1376363"/>
            <a:ext cx="3175" cy="4000500"/>
          </a:xfrm>
          <a:prstGeom prst="line">
            <a:avLst/>
          </a:prstGeom>
          <a:noFill/>
          <a:ln w="19050">
            <a:solidFill>
              <a:srgbClr val="8DB793"/>
            </a:solidFill>
            <a:round/>
            <a:headEnd/>
            <a:tailEnd/>
          </a:ln>
          <a:effectLst/>
        </p:spPr>
        <p:txBody>
          <a:bodyPr/>
          <a:lstStyle/>
          <a:p>
            <a:endParaRPr lang="en-US"/>
          </a:p>
        </p:txBody>
      </p:sp>
      <p:sp>
        <p:nvSpPr>
          <p:cNvPr id="542755" name="Line 1059"/>
          <p:cNvSpPr>
            <a:spLocks noChangeShapeType="1"/>
          </p:cNvSpPr>
          <p:nvPr/>
        </p:nvSpPr>
        <p:spPr bwMode="auto">
          <a:xfrm flipH="1" flipV="1">
            <a:off x="6661150" y="1376363"/>
            <a:ext cx="0" cy="592137"/>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542758" name="Line 1062"/>
          <p:cNvSpPr>
            <a:spLocks noChangeShapeType="1"/>
          </p:cNvSpPr>
          <p:nvPr/>
        </p:nvSpPr>
        <p:spPr bwMode="auto">
          <a:xfrm flipV="1">
            <a:off x="2181225" y="1373188"/>
            <a:ext cx="4763" cy="4000500"/>
          </a:xfrm>
          <a:prstGeom prst="line">
            <a:avLst/>
          </a:prstGeom>
          <a:noFill/>
          <a:ln w="19050">
            <a:solidFill>
              <a:srgbClr val="8DB793"/>
            </a:solidFill>
            <a:round/>
            <a:headEnd/>
            <a:tailEnd/>
          </a:ln>
          <a:effectLst/>
        </p:spPr>
        <p:txBody>
          <a:bodyPr/>
          <a:lstStyle/>
          <a:p>
            <a:endParaRPr lang="en-US"/>
          </a:p>
        </p:txBody>
      </p:sp>
      <p:sp>
        <p:nvSpPr>
          <p:cNvPr id="542759" name="Line 1063"/>
          <p:cNvSpPr>
            <a:spLocks noChangeShapeType="1"/>
          </p:cNvSpPr>
          <p:nvPr/>
        </p:nvSpPr>
        <p:spPr bwMode="auto">
          <a:xfrm flipV="1">
            <a:off x="3725863" y="1373188"/>
            <a:ext cx="6350" cy="4000500"/>
          </a:xfrm>
          <a:prstGeom prst="line">
            <a:avLst/>
          </a:prstGeom>
          <a:noFill/>
          <a:ln w="19050">
            <a:solidFill>
              <a:srgbClr val="8DB793"/>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84" name="Rectangle 16"/>
          <p:cNvSpPr>
            <a:spLocks noChangeArrowheads="1"/>
          </p:cNvSpPr>
          <p:nvPr/>
        </p:nvSpPr>
        <p:spPr bwMode="auto">
          <a:xfrm>
            <a:off x="774700" y="1189038"/>
            <a:ext cx="7539038" cy="4027487"/>
          </a:xfrm>
          <a:prstGeom prst="rect">
            <a:avLst/>
          </a:prstGeom>
          <a:solidFill>
            <a:srgbClr val="99CCFF"/>
          </a:solidFill>
          <a:ln w="28575">
            <a:solidFill>
              <a:srgbClr val="F6E9C4"/>
            </a:solidFill>
            <a:miter lim="800000"/>
            <a:headEnd/>
            <a:tailEnd/>
          </a:ln>
          <a:effectLst/>
        </p:spPr>
        <p:txBody>
          <a:bodyPr wrap="none" anchor="ctr"/>
          <a:lstStyle/>
          <a:p>
            <a:pPr algn="ctr"/>
            <a:endParaRPr lang="en-US" sz="2400">
              <a:latin typeface="Times New Roman" pitchFamily="18" charset="0"/>
            </a:endParaRPr>
          </a:p>
        </p:txBody>
      </p:sp>
      <p:sp>
        <p:nvSpPr>
          <p:cNvPr id="544785" name="Line 17"/>
          <p:cNvSpPr>
            <a:spLocks noChangeShapeType="1"/>
          </p:cNvSpPr>
          <p:nvPr/>
        </p:nvSpPr>
        <p:spPr bwMode="auto">
          <a:xfrm flipV="1">
            <a:off x="2311400" y="1179513"/>
            <a:ext cx="3175" cy="4062412"/>
          </a:xfrm>
          <a:prstGeom prst="line">
            <a:avLst/>
          </a:prstGeom>
          <a:noFill/>
          <a:ln w="19050">
            <a:solidFill>
              <a:srgbClr val="8DB793"/>
            </a:solidFill>
            <a:round/>
            <a:headEnd/>
            <a:tailEnd/>
          </a:ln>
          <a:effectLst/>
        </p:spPr>
        <p:txBody>
          <a:bodyPr/>
          <a:lstStyle/>
          <a:p>
            <a:endParaRPr lang="en-US"/>
          </a:p>
        </p:txBody>
      </p:sp>
      <p:sp>
        <p:nvSpPr>
          <p:cNvPr id="544770" name="Rectangle 2"/>
          <p:cNvSpPr>
            <a:spLocks noGrp="1" noChangeArrowheads="1"/>
          </p:cNvSpPr>
          <p:nvPr>
            <p:ph type="title"/>
          </p:nvPr>
        </p:nvSpPr>
        <p:spPr>
          <a:xfrm>
            <a:off x="685800" y="228600"/>
            <a:ext cx="7162800" cy="1143000"/>
          </a:xfrm>
        </p:spPr>
        <p:txBody>
          <a:bodyPr/>
          <a:lstStyle/>
          <a:p>
            <a:r>
              <a:rPr lang="en-US"/>
              <a:t>Just-in-Time Rehab.</a:t>
            </a:r>
            <a:endParaRPr lang="en-US" sz="2800" b="0"/>
          </a:p>
        </p:txBody>
      </p:sp>
      <p:sp>
        <p:nvSpPr>
          <p:cNvPr id="544771" name="Rectangle 3"/>
          <p:cNvSpPr>
            <a:spLocks noChangeArrowheads="1"/>
          </p:cNvSpPr>
          <p:nvPr/>
        </p:nvSpPr>
        <p:spPr bwMode="auto">
          <a:xfrm>
            <a:off x="976313" y="5410200"/>
            <a:ext cx="7775575" cy="488950"/>
          </a:xfrm>
          <a:prstGeom prst="rect">
            <a:avLst/>
          </a:prstGeom>
          <a:noFill/>
          <a:ln w="9525">
            <a:noFill/>
            <a:miter lim="800000"/>
            <a:headEnd/>
            <a:tailEnd/>
          </a:ln>
        </p:spPr>
        <p:txBody>
          <a:bodyPr lIns="0" tIns="0" rIns="0" bIns="0">
            <a:spAutoFit/>
          </a:bodyPr>
          <a:lstStyle/>
          <a:p>
            <a:pPr eaLnBrk="0" hangingPunct="0">
              <a:tabLst>
                <a:tab pos="741363" algn="ctr"/>
                <a:tab pos="1481138" algn="ctr"/>
                <a:tab pos="2222500" algn="ctr"/>
                <a:tab pos="2909888" algn="ctr"/>
                <a:tab pos="3651250" algn="ctr"/>
                <a:tab pos="4405313" algn="ctr"/>
                <a:tab pos="5146675" algn="ctr"/>
                <a:tab pos="5834063" algn="ctr"/>
                <a:tab pos="6575425" algn="ctr"/>
                <a:tab pos="7315200" algn="ctr"/>
              </a:tabLst>
            </a:pPr>
            <a:r>
              <a:rPr lang="en-US" sz="1600" b="1">
                <a:effectLst>
                  <a:outerShdw blurRad="38100" dist="38100" dir="2700000" algn="tl">
                    <a:srgbClr val="C0C0C0"/>
                  </a:outerShdw>
                </a:effectLst>
                <a:latin typeface="Arial" charset="0"/>
              </a:rPr>
              <a:t>0	1	2	3	4	5	6	7	8	9	10</a:t>
            </a:r>
          </a:p>
          <a:p>
            <a:pPr eaLnBrk="0" hangingPunct="0">
              <a:tabLst>
                <a:tab pos="741363" algn="ctr"/>
                <a:tab pos="1481138" algn="ctr"/>
                <a:tab pos="2222500" algn="ctr"/>
                <a:tab pos="2909888" algn="ctr"/>
                <a:tab pos="3651250" algn="ctr"/>
                <a:tab pos="4405313" algn="ctr"/>
                <a:tab pos="5146675" algn="ctr"/>
                <a:tab pos="5834063" algn="ctr"/>
                <a:tab pos="6575425" algn="ctr"/>
                <a:tab pos="7315200" algn="ctr"/>
              </a:tabLst>
            </a:pPr>
            <a:r>
              <a:rPr lang="en-US" sz="1600" b="1">
                <a:effectLst>
                  <a:outerShdw blurRad="38100" dist="38100" dir="2700000" algn="tl">
                    <a:srgbClr val="C0C0C0"/>
                  </a:outerShdw>
                </a:effectLst>
                <a:latin typeface="Arial" charset="0"/>
              </a:rPr>
              <a:t>					YEARS IN SERVICE</a:t>
            </a:r>
          </a:p>
        </p:txBody>
      </p:sp>
      <p:sp>
        <p:nvSpPr>
          <p:cNvPr id="544772" name="Text Box 4"/>
          <p:cNvSpPr txBox="1">
            <a:spLocks noChangeArrowheads="1"/>
          </p:cNvSpPr>
          <p:nvPr/>
        </p:nvSpPr>
        <p:spPr bwMode="auto">
          <a:xfrm rot="-5400000">
            <a:off x="-1716087" y="3163888"/>
            <a:ext cx="4121150" cy="336550"/>
          </a:xfrm>
          <a:prstGeom prst="rect">
            <a:avLst/>
          </a:prstGeom>
          <a:noFill/>
          <a:ln w="9525">
            <a:noFill/>
            <a:miter lim="800000"/>
            <a:headEnd/>
            <a:tailEnd/>
          </a:ln>
          <a:effectLst/>
        </p:spPr>
        <p:txBody>
          <a:bodyPr>
            <a:spAutoFit/>
          </a:bodyPr>
          <a:lstStyle/>
          <a:p>
            <a:pPr algn="ctr" eaLnBrk="0" hangingPunct="0"/>
            <a:r>
              <a:rPr lang="en-US" sz="1600" b="1">
                <a:effectLst>
                  <a:outerShdw blurRad="38100" dist="38100" dir="2700000" algn="tl">
                    <a:srgbClr val="C0C0C0"/>
                  </a:outerShdw>
                </a:effectLst>
                <a:latin typeface="Arial" charset="0"/>
              </a:rPr>
              <a:t>CONDITION</a:t>
            </a:r>
          </a:p>
        </p:txBody>
      </p:sp>
      <p:sp>
        <p:nvSpPr>
          <p:cNvPr id="544773" name="Text Box 5"/>
          <p:cNvSpPr txBox="1">
            <a:spLocks noChangeArrowheads="1"/>
          </p:cNvSpPr>
          <p:nvPr/>
        </p:nvSpPr>
        <p:spPr bwMode="auto">
          <a:xfrm>
            <a:off x="203200" y="939800"/>
            <a:ext cx="539750" cy="4419600"/>
          </a:xfrm>
          <a:prstGeom prst="rect">
            <a:avLst/>
          </a:prstGeom>
          <a:noFill/>
          <a:ln w="9525">
            <a:noFill/>
            <a:miter lim="800000"/>
            <a:headEnd/>
            <a:tailEnd/>
          </a:ln>
          <a:effectLst/>
        </p:spPr>
        <p:txBody>
          <a:bodyPr>
            <a:spAutoFit/>
          </a:bodyPr>
          <a:lstStyle/>
          <a:p>
            <a:pPr algn="r" eaLnBrk="0" hangingPunct="0">
              <a:lnSpc>
                <a:spcPct val="170000"/>
              </a:lnSpc>
              <a:spcBef>
                <a:spcPct val="230000"/>
              </a:spcBef>
            </a:pPr>
            <a:r>
              <a:rPr lang="en-US" sz="1600" b="1">
                <a:effectLst>
                  <a:outerShdw blurRad="38100" dist="38100" dir="2700000" algn="tl">
                    <a:srgbClr val="C0C0C0"/>
                  </a:outerShdw>
                </a:effectLst>
                <a:latin typeface="Arial" charset="0"/>
              </a:rPr>
              <a:t>1</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2</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3</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4</a:t>
            </a:r>
          </a:p>
          <a:p>
            <a:pPr algn="r" eaLnBrk="0" hangingPunct="0">
              <a:lnSpc>
                <a:spcPct val="170000"/>
              </a:lnSpc>
              <a:spcBef>
                <a:spcPct val="230000"/>
              </a:spcBef>
            </a:pPr>
            <a:r>
              <a:rPr lang="en-US" sz="1600" b="1">
                <a:effectLst>
                  <a:outerShdw blurRad="38100" dist="38100" dir="2700000" algn="tl">
                    <a:srgbClr val="C0C0C0"/>
                  </a:outerShdw>
                </a:effectLst>
                <a:latin typeface="Arial" charset="0"/>
              </a:rPr>
              <a:t>5</a:t>
            </a:r>
          </a:p>
        </p:txBody>
      </p:sp>
      <p:sp>
        <p:nvSpPr>
          <p:cNvPr id="544774" name="Text Box 6"/>
          <p:cNvSpPr txBox="1">
            <a:spLocks noChangeArrowheads="1"/>
          </p:cNvSpPr>
          <p:nvPr/>
        </p:nvSpPr>
        <p:spPr bwMode="auto">
          <a:xfrm rot="-5400000">
            <a:off x="6762750" y="3094038"/>
            <a:ext cx="4121150" cy="336550"/>
          </a:xfrm>
          <a:prstGeom prst="rect">
            <a:avLst/>
          </a:prstGeom>
          <a:noFill/>
          <a:ln w="9525">
            <a:noFill/>
            <a:miter lim="800000"/>
            <a:headEnd/>
            <a:tailEnd/>
          </a:ln>
          <a:effectLst/>
        </p:spPr>
        <p:txBody>
          <a:bodyPr>
            <a:spAutoFit/>
          </a:bodyPr>
          <a:lstStyle/>
          <a:p>
            <a:pPr algn="ctr" eaLnBrk="0" hangingPunct="0"/>
            <a:r>
              <a:rPr lang="en-US" sz="1600" b="1">
                <a:latin typeface="Arial" charset="0"/>
              </a:rPr>
              <a:t>COST ($)</a:t>
            </a:r>
          </a:p>
        </p:txBody>
      </p:sp>
      <p:sp>
        <p:nvSpPr>
          <p:cNvPr id="544775" name="Text Box 7"/>
          <p:cNvSpPr txBox="1">
            <a:spLocks noChangeArrowheads="1"/>
          </p:cNvSpPr>
          <p:nvPr/>
        </p:nvSpPr>
        <p:spPr bwMode="auto">
          <a:xfrm>
            <a:off x="8147050" y="304800"/>
            <a:ext cx="539750" cy="5054600"/>
          </a:xfrm>
          <a:prstGeom prst="rect">
            <a:avLst/>
          </a:prstGeom>
          <a:noFill/>
          <a:ln w="9525">
            <a:noFill/>
            <a:miter lim="800000"/>
            <a:headEnd/>
            <a:tailEnd/>
          </a:ln>
          <a:effectLst/>
        </p:spPr>
        <p:txBody>
          <a:bodyPr>
            <a:spAutoFit/>
          </a:bodyPr>
          <a:lstStyle/>
          <a:p>
            <a:pPr algn="r" eaLnBrk="0" hangingPunct="0">
              <a:spcBef>
                <a:spcPct val="230000"/>
              </a:spcBef>
            </a:pPr>
            <a:endParaRPr lang="en-US" sz="1600" b="1">
              <a:effectLst>
                <a:outerShdw blurRad="38100" dist="38100" dir="2700000" algn="tl">
                  <a:srgbClr val="C0C0C0"/>
                </a:outerShdw>
              </a:effectLst>
              <a:latin typeface="Arial" charset="0"/>
            </a:endParaRPr>
          </a:p>
          <a:p>
            <a:pPr algn="r" eaLnBrk="0" hangingPunct="0">
              <a:spcBef>
                <a:spcPct val="230000"/>
              </a:spcBef>
            </a:pPr>
            <a:r>
              <a:rPr lang="en-US" sz="1600" b="1">
                <a:latin typeface="Arial" charset="0"/>
              </a:rPr>
              <a:t>8</a:t>
            </a:r>
          </a:p>
          <a:p>
            <a:pPr algn="r" eaLnBrk="0" hangingPunct="0">
              <a:lnSpc>
                <a:spcPct val="170000"/>
              </a:lnSpc>
              <a:spcBef>
                <a:spcPct val="230000"/>
              </a:spcBef>
            </a:pPr>
            <a:r>
              <a:rPr lang="en-US" sz="1600" b="1">
                <a:latin typeface="Arial" charset="0"/>
              </a:rPr>
              <a:t>6</a:t>
            </a:r>
          </a:p>
          <a:p>
            <a:pPr algn="r" eaLnBrk="0" hangingPunct="0">
              <a:lnSpc>
                <a:spcPct val="170000"/>
              </a:lnSpc>
              <a:spcBef>
                <a:spcPct val="230000"/>
              </a:spcBef>
            </a:pPr>
            <a:r>
              <a:rPr lang="en-US" sz="1600" b="1">
                <a:latin typeface="Arial" charset="0"/>
              </a:rPr>
              <a:t>4</a:t>
            </a:r>
          </a:p>
          <a:p>
            <a:pPr algn="r" eaLnBrk="0" hangingPunct="0">
              <a:lnSpc>
                <a:spcPct val="170000"/>
              </a:lnSpc>
              <a:spcBef>
                <a:spcPct val="230000"/>
              </a:spcBef>
            </a:pPr>
            <a:r>
              <a:rPr lang="en-US" sz="1600" b="1">
                <a:latin typeface="Arial" charset="0"/>
              </a:rPr>
              <a:t>2</a:t>
            </a:r>
          </a:p>
          <a:p>
            <a:pPr algn="r" eaLnBrk="0" hangingPunct="0">
              <a:lnSpc>
                <a:spcPct val="170000"/>
              </a:lnSpc>
              <a:spcBef>
                <a:spcPct val="230000"/>
              </a:spcBef>
            </a:pPr>
            <a:r>
              <a:rPr lang="en-US" sz="1600" b="1">
                <a:latin typeface="Arial" charset="0"/>
              </a:rPr>
              <a:t>0</a:t>
            </a:r>
          </a:p>
        </p:txBody>
      </p:sp>
      <p:sp>
        <p:nvSpPr>
          <p:cNvPr id="544777" name="Line 9"/>
          <p:cNvSpPr>
            <a:spLocks noChangeShapeType="1"/>
          </p:cNvSpPr>
          <p:nvPr/>
        </p:nvSpPr>
        <p:spPr bwMode="auto">
          <a:xfrm flipV="1">
            <a:off x="3057525" y="1179513"/>
            <a:ext cx="3175" cy="4062412"/>
          </a:xfrm>
          <a:prstGeom prst="line">
            <a:avLst/>
          </a:prstGeom>
          <a:noFill/>
          <a:ln w="19050">
            <a:solidFill>
              <a:srgbClr val="8DB793"/>
            </a:solidFill>
            <a:round/>
            <a:headEnd/>
            <a:tailEnd/>
          </a:ln>
          <a:effectLst/>
        </p:spPr>
        <p:txBody>
          <a:bodyPr/>
          <a:lstStyle/>
          <a:p>
            <a:endParaRPr lang="en-US"/>
          </a:p>
        </p:txBody>
      </p:sp>
      <p:grpSp>
        <p:nvGrpSpPr>
          <p:cNvPr id="2" name="Group 10"/>
          <p:cNvGrpSpPr>
            <a:grpSpLocks/>
          </p:cNvGrpSpPr>
          <p:nvPr/>
        </p:nvGrpSpPr>
        <p:grpSpPr bwMode="auto">
          <a:xfrm>
            <a:off x="790575" y="1189038"/>
            <a:ext cx="7496175" cy="4019550"/>
            <a:chOff x="1152" y="1296"/>
            <a:chExt cx="3552" cy="2115"/>
          </a:xfrm>
        </p:grpSpPr>
        <p:sp>
          <p:nvSpPr>
            <p:cNvPr id="544779" name="Line 11"/>
            <p:cNvSpPr>
              <a:spLocks noChangeShapeType="1"/>
            </p:cNvSpPr>
            <p:nvPr/>
          </p:nvSpPr>
          <p:spPr bwMode="auto">
            <a:xfrm rot="5400000" flipV="1">
              <a:off x="2926" y="1634"/>
              <a:ext cx="3" cy="3552"/>
            </a:xfrm>
            <a:prstGeom prst="line">
              <a:avLst/>
            </a:prstGeom>
            <a:noFill/>
            <a:ln w="19050">
              <a:solidFill>
                <a:srgbClr val="8DB793"/>
              </a:solidFill>
              <a:round/>
              <a:headEnd/>
              <a:tailEnd/>
            </a:ln>
            <a:effectLst/>
          </p:spPr>
          <p:txBody>
            <a:bodyPr/>
            <a:lstStyle/>
            <a:p>
              <a:endParaRPr lang="en-US"/>
            </a:p>
          </p:txBody>
        </p:sp>
        <p:sp>
          <p:nvSpPr>
            <p:cNvPr id="544780" name="Line 12"/>
            <p:cNvSpPr>
              <a:spLocks noChangeShapeType="1"/>
            </p:cNvSpPr>
            <p:nvPr/>
          </p:nvSpPr>
          <p:spPr bwMode="auto">
            <a:xfrm rot="5400000" flipV="1">
              <a:off x="2926" y="1106"/>
              <a:ext cx="3" cy="3552"/>
            </a:xfrm>
            <a:prstGeom prst="line">
              <a:avLst/>
            </a:prstGeom>
            <a:noFill/>
            <a:ln w="19050">
              <a:solidFill>
                <a:srgbClr val="8DB793"/>
              </a:solidFill>
              <a:round/>
              <a:headEnd/>
              <a:tailEnd/>
            </a:ln>
            <a:effectLst/>
          </p:spPr>
          <p:txBody>
            <a:bodyPr/>
            <a:lstStyle/>
            <a:p>
              <a:endParaRPr lang="en-US"/>
            </a:p>
          </p:txBody>
        </p:sp>
        <p:sp>
          <p:nvSpPr>
            <p:cNvPr id="544781" name="Line 13"/>
            <p:cNvSpPr>
              <a:spLocks noChangeShapeType="1"/>
            </p:cNvSpPr>
            <p:nvPr/>
          </p:nvSpPr>
          <p:spPr bwMode="auto">
            <a:xfrm rot="5400000" flipV="1">
              <a:off x="2926" y="578"/>
              <a:ext cx="3" cy="3552"/>
            </a:xfrm>
            <a:prstGeom prst="line">
              <a:avLst/>
            </a:prstGeom>
            <a:noFill/>
            <a:ln w="19050">
              <a:solidFill>
                <a:srgbClr val="8DB793"/>
              </a:solidFill>
              <a:round/>
              <a:headEnd/>
              <a:tailEnd/>
            </a:ln>
            <a:effectLst/>
          </p:spPr>
          <p:txBody>
            <a:bodyPr/>
            <a:lstStyle/>
            <a:p>
              <a:endParaRPr lang="en-US"/>
            </a:p>
          </p:txBody>
        </p:sp>
        <p:sp>
          <p:nvSpPr>
            <p:cNvPr id="544782" name="Line 14"/>
            <p:cNvSpPr>
              <a:spLocks noChangeShapeType="1"/>
            </p:cNvSpPr>
            <p:nvPr/>
          </p:nvSpPr>
          <p:spPr bwMode="auto">
            <a:xfrm rot="5400000" flipV="1">
              <a:off x="2926" y="50"/>
              <a:ext cx="3" cy="3552"/>
            </a:xfrm>
            <a:prstGeom prst="line">
              <a:avLst/>
            </a:prstGeom>
            <a:noFill/>
            <a:ln w="19050">
              <a:solidFill>
                <a:srgbClr val="8DB793"/>
              </a:solidFill>
              <a:round/>
              <a:headEnd/>
              <a:tailEnd/>
            </a:ln>
            <a:effectLst/>
          </p:spPr>
          <p:txBody>
            <a:bodyPr/>
            <a:lstStyle/>
            <a:p>
              <a:endParaRPr lang="en-US"/>
            </a:p>
          </p:txBody>
        </p:sp>
        <p:sp>
          <p:nvSpPr>
            <p:cNvPr id="544783" name="Line 15"/>
            <p:cNvSpPr>
              <a:spLocks noChangeShapeType="1"/>
            </p:cNvSpPr>
            <p:nvPr/>
          </p:nvSpPr>
          <p:spPr bwMode="auto">
            <a:xfrm rot="5400000" flipV="1">
              <a:off x="2926" y="-478"/>
              <a:ext cx="3" cy="3552"/>
            </a:xfrm>
            <a:prstGeom prst="line">
              <a:avLst/>
            </a:prstGeom>
            <a:noFill/>
            <a:ln w="19050">
              <a:solidFill>
                <a:srgbClr val="8DB793"/>
              </a:solidFill>
              <a:round/>
              <a:headEnd/>
              <a:tailEnd/>
            </a:ln>
            <a:effectLst/>
          </p:spPr>
          <p:txBody>
            <a:bodyPr/>
            <a:lstStyle/>
            <a:p>
              <a:endParaRPr lang="en-US"/>
            </a:p>
          </p:txBody>
        </p:sp>
      </p:grpSp>
      <p:sp>
        <p:nvSpPr>
          <p:cNvPr id="544786" name="Line 18"/>
          <p:cNvSpPr>
            <a:spLocks noChangeShapeType="1"/>
          </p:cNvSpPr>
          <p:nvPr/>
        </p:nvSpPr>
        <p:spPr bwMode="auto">
          <a:xfrm flipV="1">
            <a:off x="1560513" y="1189038"/>
            <a:ext cx="1587" cy="4052887"/>
          </a:xfrm>
          <a:prstGeom prst="line">
            <a:avLst/>
          </a:prstGeom>
          <a:noFill/>
          <a:ln w="19050">
            <a:solidFill>
              <a:srgbClr val="8DB793"/>
            </a:solidFill>
            <a:round/>
            <a:headEnd/>
            <a:tailEnd/>
          </a:ln>
          <a:effectLst/>
        </p:spPr>
        <p:txBody>
          <a:bodyPr/>
          <a:lstStyle/>
          <a:p>
            <a:endParaRPr lang="en-US"/>
          </a:p>
        </p:txBody>
      </p:sp>
      <p:sp>
        <p:nvSpPr>
          <p:cNvPr id="544788" name="Line 20"/>
          <p:cNvSpPr>
            <a:spLocks noChangeShapeType="1"/>
          </p:cNvSpPr>
          <p:nvPr/>
        </p:nvSpPr>
        <p:spPr bwMode="auto">
          <a:xfrm flipV="1">
            <a:off x="3803650" y="1179513"/>
            <a:ext cx="3175" cy="4062412"/>
          </a:xfrm>
          <a:prstGeom prst="line">
            <a:avLst/>
          </a:prstGeom>
          <a:noFill/>
          <a:ln w="19050">
            <a:solidFill>
              <a:srgbClr val="8DB793"/>
            </a:solidFill>
            <a:round/>
            <a:headEnd/>
            <a:tailEnd/>
          </a:ln>
          <a:effectLst/>
        </p:spPr>
        <p:txBody>
          <a:bodyPr/>
          <a:lstStyle/>
          <a:p>
            <a:endParaRPr lang="en-US"/>
          </a:p>
        </p:txBody>
      </p:sp>
      <p:sp>
        <p:nvSpPr>
          <p:cNvPr id="544789" name="Line 21"/>
          <p:cNvSpPr>
            <a:spLocks noChangeShapeType="1"/>
          </p:cNvSpPr>
          <p:nvPr/>
        </p:nvSpPr>
        <p:spPr bwMode="auto">
          <a:xfrm flipV="1">
            <a:off x="4551363" y="1179513"/>
            <a:ext cx="3175" cy="4062412"/>
          </a:xfrm>
          <a:prstGeom prst="line">
            <a:avLst/>
          </a:prstGeom>
          <a:noFill/>
          <a:ln w="19050">
            <a:solidFill>
              <a:srgbClr val="8DB793"/>
            </a:solidFill>
            <a:round/>
            <a:headEnd/>
            <a:tailEnd/>
          </a:ln>
          <a:effectLst/>
        </p:spPr>
        <p:txBody>
          <a:bodyPr/>
          <a:lstStyle/>
          <a:p>
            <a:endParaRPr lang="en-US"/>
          </a:p>
        </p:txBody>
      </p:sp>
      <p:sp>
        <p:nvSpPr>
          <p:cNvPr id="544790" name="Line 22"/>
          <p:cNvSpPr>
            <a:spLocks noChangeShapeType="1"/>
          </p:cNvSpPr>
          <p:nvPr/>
        </p:nvSpPr>
        <p:spPr bwMode="auto">
          <a:xfrm flipV="1">
            <a:off x="5307013" y="1189038"/>
            <a:ext cx="1587" cy="4052887"/>
          </a:xfrm>
          <a:prstGeom prst="line">
            <a:avLst/>
          </a:prstGeom>
          <a:noFill/>
          <a:ln w="19050">
            <a:solidFill>
              <a:srgbClr val="32663D"/>
            </a:solidFill>
            <a:round/>
            <a:headEnd/>
            <a:tailEnd/>
          </a:ln>
          <a:effectLst/>
        </p:spPr>
        <p:txBody>
          <a:bodyPr/>
          <a:lstStyle/>
          <a:p>
            <a:endParaRPr lang="en-US"/>
          </a:p>
        </p:txBody>
      </p:sp>
      <p:sp>
        <p:nvSpPr>
          <p:cNvPr id="544791" name="Line 23"/>
          <p:cNvSpPr>
            <a:spLocks noChangeShapeType="1"/>
          </p:cNvSpPr>
          <p:nvPr/>
        </p:nvSpPr>
        <p:spPr bwMode="auto">
          <a:xfrm flipV="1">
            <a:off x="5310188" y="1179513"/>
            <a:ext cx="1587" cy="4062412"/>
          </a:xfrm>
          <a:prstGeom prst="line">
            <a:avLst/>
          </a:prstGeom>
          <a:noFill/>
          <a:ln w="19050">
            <a:solidFill>
              <a:srgbClr val="8DB793"/>
            </a:solidFill>
            <a:round/>
            <a:headEnd/>
            <a:tailEnd/>
          </a:ln>
          <a:effectLst/>
        </p:spPr>
        <p:txBody>
          <a:bodyPr/>
          <a:lstStyle/>
          <a:p>
            <a:endParaRPr lang="en-US"/>
          </a:p>
        </p:txBody>
      </p:sp>
      <p:sp>
        <p:nvSpPr>
          <p:cNvPr id="544792" name="Line 24"/>
          <p:cNvSpPr>
            <a:spLocks noChangeShapeType="1"/>
          </p:cNvSpPr>
          <p:nvPr/>
        </p:nvSpPr>
        <p:spPr bwMode="auto">
          <a:xfrm flipV="1">
            <a:off x="6804025" y="1179513"/>
            <a:ext cx="3175" cy="4062412"/>
          </a:xfrm>
          <a:prstGeom prst="line">
            <a:avLst/>
          </a:prstGeom>
          <a:noFill/>
          <a:ln w="19050">
            <a:solidFill>
              <a:srgbClr val="8DB793"/>
            </a:solidFill>
            <a:round/>
            <a:headEnd/>
            <a:tailEnd/>
          </a:ln>
          <a:effectLst/>
        </p:spPr>
        <p:txBody>
          <a:bodyPr/>
          <a:lstStyle/>
          <a:p>
            <a:endParaRPr lang="en-US"/>
          </a:p>
        </p:txBody>
      </p:sp>
      <p:sp>
        <p:nvSpPr>
          <p:cNvPr id="544793" name="Line 25"/>
          <p:cNvSpPr>
            <a:spLocks noChangeShapeType="1"/>
          </p:cNvSpPr>
          <p:nvPr/>
        </p:nvSpPr>
        <p:spPr bwMode="auto">
          <a:xfrm flipV="1">
            <a:off x="7550150" y="1179513"/>
            <a:ext cx="3175" cy="4062412"/>
          </a:xfrm>
          <a:prstGeom prst="line">
            <a:avLst/>
          </a:prstGeom>
          <a:noFill/>
          <a:ln w="19050">
            <a:solidFill>
              <a:srgbClr val="8DB793"/>
            </a:solidFill>
            <a:round/>
            <a:headEnd/>
            <a:tailEnd/>
          </a:ln>
          <a:effectLst/>
        </p:spPr>
        <p:txBody>
          <a:bodyPr/>
          <a:lstStyle/>
          <a:p>
            <a:endParaRPr lang="en-US"/>
          </a:p>
        </p:txBody>
      </p:sp>
      <p:sp>
        <p:nvSpPr>
          <p:cNvPr id="544794" name="Line 26"/>
          <p:cNvSpPr>
            <a:spLocks noChangeShapeType="1"/>
          </p:cNvSpPr>
          <p:nvPr/>
        </p:nvSpPr>
        <p:spPr bwMode="auto">
          <a:xfrm flipV="1">
            <a:off x="8297863" y="1179513"/>
            <a:ext cx="3175" cy="4062412"/>
          </a:xfrm>
          <a:prstGeom prst="line">
            <a:avLst/>
          </a:prstGeom>
          <a:noFill/>
          <a:ln w="19050">
            <a:solidFill>
              <a:srgbClr val="8DB793"/>
            </a:solidFill>
            <a:round/>
            <a:headEnd/>
            <a:tailEnd/>
          </a:ln>
          <a:effectLst/>
        </p:spPr>
        <p:txBody>
          <a:bodyPr/>
          <a:lstStyle/>
          <a:p>
            <a:endParaRPr lang="en-US"/>
          </a:p>
        </p:txBody>
      </p:sp>
      <p:sp>
        <p:nvSpPr>
          <p:cNvPr id="544795" name="Line 27"/>
          <p:cNvSpPr>
            <a:spLocks noChangeShapeType="1"/>
          </p:cNvSpPr>
          <p:nvPr/>
        </p:nvSpPr>
        <p:spPr bwMode="auto">
          <a:xfrm flipV="1">
            <a:off x="6057900" y="1179513"/>
            <a:ext cx="3175" cy="4062412"/>
          </a:xfrm>
          <a:prstGeom prst="line">
            <a:avLst/>
          </a:prstGeom>
          <a:noFill/>
          <a:ln w="19050">
            <a:solidFill>
              <a:srgbClr val="8DB793"/>
            </a:solidFill>
            <a:round/>
            <a:headEnd/>
            <a:tailEnd/>
          </a:ln>
          <a:effectLst/>
        </p:spPr>
        <p:txBody>
          <a:bodyPr/>
          <a:lstStyle/>
          <a:p>
            <a:endParaRPr lang="en-US"/>
          </a:p>
        </p:txBody>
      </p:sp>
      <p:sp>
        <p:nvSpPr>
          <p:cNvPr id="544797" name="Line 29"/>
          <p:cNvSpPr>
            <a:spLocks noChangeShapeType="1"/>
          </p:cNvSpPr>
          <p:nvPr/>
        </p:nvSpPr>
        <p:spPr bwMode="auto">
          <a:xfrm flipV="1">
            <a:off x="6805613" y="1192213"/>
            <a:ext cx="0" cy="1009650"/>
          </a:xfrm>
          <a:prstGeom prst="line">
            <a:avLst/>
          </a:prstGeom>
          <a:noFill/>
          <a:ln w="38100">
            <a:solidFill>
              <a:srgbClr val="FF0000"/>
            </a:solidFill>
            <a:round/>
            <a:headEnd type="triangle" w="med" len="med"/>
            <a:tailEnd type="triangle" w="med" len="med"/>
          </a:ln>
          <a:effectLst/>
        </p:spPr>
        <p:txBody>
          <a:bodyPr/>
          <a:lstStyle/>
          <a:p>
            <a:endParaRPr lang="en-US"/>
          </a:p>
        </p:txBody>
      </p:sp>
      <p:grpSp>
        <p:nvGrpSpPr>
          <p:cNvPr id="3" name="Group 33"/>
          <p:cNvGrpSpPr>
            <a:grpSpLocks/>
          </p:cNvGrpSpPr>
          <p:nvPr/>
        </p:nvGrpSpPr>
        <p:grpSpPr bwMode="auto">
          <a:xfrm>
            <a:off x="3795713" y="1143000"/>
            <a:ext cx="3968750" cy="4025900"/>
            <a:chOff x="2470" y="1270"/>
            <a:chExt cx="2420" cy="2612"/>
          </a:xfrm>
        </p:grpSpPr>
        <p:sp>
          <p:nvSpPr>
            <p:cNvPr id="544802" name="Freeform 34"/>
            <p:cNvSpPr>
              <a:spLocks/>
            </p:cNvSpPr>
            <p:nvPr/>
          </p:nvSpPr>
          <p:spPr bwMode="auto">
            <a:xfrm>
              <a:off x="2470" y="1270"/>
              <a:ext cx="1807" cy="553"/>
            </a:xfrm>
            <a:custGeom>
              <a:avLst/>
              <a:gdLst/>
              <a:ahLst/>
              <a:cxnLst>
                <a:cxn ang="0">
                  <a:pos x="0" y="46"/>
                </a:cxn>
                <a:cxn ang="0">
                  <a:pos x="1807" y="553"/>
                </a:cxn>
              </a:cxnLst>
              <a:rect l="0" t="0" r="r" b="b"/>
              <a:pathLst>
                <a:path w="1807" h="553">
                  <a:moveTo>
                    <a:pt x="0" y="46"/>
                  </a:moveTo>
                  <a:cubicBezTo>
                    <a:pt x="410" y="47"/>
                    <a:pt x="1215" y="0"/>
                    <a:pt x="1807" y="553"/>
                  </a:cubicBezTo>
                </a:path>
              </a:pathLst>
            </a:custGeom>
            <a:solidFill>
              <a:srgbClr val="99CCFF"/>
            </a:solidFill>
            <a:ln w="50800">
              <a:solidFill>
                <a:srgbClr val="FFCC00"/>
              </a:solidFill>
              <a:round/>
              <a:headEnd type="none" w="med" len="med"/>
              <a:tailEnd type="none" w="med" len="med"/>
            </a:ln>
            <a:effectLst/>
          </p:spPr>
          <p:txBody>
            <a:bodyPr/>
            <a:lstStyle/>
            <a:p>
              <a:endParaRPr lang="en-US"/>
            </a:p>
          </p:txBody>
        </p:sp>
        <p:sp>
          <p:nvSpPr>
            <p:cNvPr id="544803" name="Freeform 35"/>
            <p:cNvSpPr>
              <a:spLocks/>
            </p:cNvSpPr>
            <p:nvPr/>
          </p:nvSpPr>
          <p:spPr bwMode="auto">
            <a:xfrm>
              <a:off x="4332" y="1880"/>
              <a:ext cx="558" cy="2002"/>
            </a:xfrm>
            <a:custGeom>
              <a:avLst/>
              <a:gdLst/>
              <a:ahLst/>
              <a:cxnLst>
                <a:cxn ang="0">
                  <a:pos x="0" y="0"/>
                </a:cxn>
                <a:cxn ang="0">
                  <a:pos x="442" y="2002"/>
                </a:cxn>
              </a:cxnLst>
              <a:rect l="0" t="0" r="r" b="b"/>
              <a:pathLst>
                <a:path w="558" h="2002">
                  <a:moveTo>
                    <a:pt x="0" y="0"/>
                  </a:moveTo>
                  <a:cubicBezTo>
                    <a:pt x="558" y="586"/>
                    <a:pt x="420" y="1464"/>
                    <a:pt x="442" y="2002"/>
                  </a:cubicBezTo>
                </a:path>
              </a:pathLst>
            </a:custGeom>
            <a:solidFill>
              <a:srgbClr val="99CCFF"/>
            </a:solidFill>
            <a:ln w="50800" cap="flat">
              <a:solidFill>
                <a:srgbClr val="FFCC00"/>
              </a:solidFill>
              <a:prstDash val="dash"/>
              <a:round/>
              <a:headEnd type="none" w="med" len="med"/>
              <a:tailEnd type="none" w="med" len="med"/>
            </a:ln>
            <a:effectLst/>
          </p:spPr>
          <p:txBody>
            <a:bodyPr/>
            <a:lstStyle/>
            <a:p>
              <a:endParaRPr lang="en-US"/>
            </a:p>
          </p:txBody>
        </p:sp>
      </p:grpSp>
      <p:sp>
        <p:nvSpPr>
          <p:cNvPr id="544806" name="Rectangle 38"/>
          <p:cNvSpPr>
            <a:spLocks noChangeArrowheads="1"/>
          </p:cNvSpPr>
          <p:nvPr/>
        </p:nvSpPr>
        <p:spPr bwMode="auto">
          <a:xfrm>
            <a:off x="4781550" y="1465263"/>
            <a:ext cx="865188" cy="384175"/>
          </a:xfrm>
          <a:prstGeom prst="rect">
            <a:avLst/>
          </a:prstGeom>
          <a:solidFill>
            <a:srgbClr val="99CCFF"/>
          </a:solidFill>
          <a:ln w="9525">
            <a:noFill/>
            <a:miter lim="800000"/>
            <a:headEnd/>
            <a:tailEnd/>
          </a:ln>
        </p:spPr>
        <p:txBody>
          <a:bodyPr lIns="0" tIns="0" rIns="0" bIns="0">
            <a:spAutoFit/>
          </a:bodyPr>
          <a:lstStyle/>
          <a:p>
            <a:pPr eaLnBrk="0" hangingPunct="0">
              <a:lnSpc>
                <a:spcPct val="90000"/>
              </a:lnSpc>
            </a:pPr>
            <a:r>
              <a:rPr lang="en-US" sz="1400" b="1">
                <a:latin typeface="Arial" charset="0"/>
              </a:rPr>
              <a:t>Rehab Cost</a:t>
            </a:r>
          </a:p>
        </p:txBody>
      </p:sp>
      <p:sp>
        <p:nvSpPr>
          <p:cNvPr id="544807" name="Line 39"/>
          <p:cNvSpPr>
            <a:spLocks noChangeShapeType="1"/>
          </p:cNvSpPr>
          <p:nvPr/>
        </p:nvSpPr>
        <p:spPr bwMode="auto">
          <a:xfrm rot="-10800000" flipH="1" flipV="1">
            <a:off x="3835400" y="1662113"/>
            <a:ext cx="893763" cy="1587"/>
          </a:xfrm>
          <a:prstGeom prst="line">
            <a:avLst/>
          </a:prstGeom>
          <a:noFill/>
          <a:ln w="3175">
            <a:solidFill>
              <a:schemeClr val="tx1"/>
            </a:solidFill>
            <a:round/>
            <a:headEnd type="triangle" w="sm" len="med"/>
            <a:tailEnd type="none" w="sm" len="sm"/>
          </a:ln>
          <a:effectLst/>
        </p:spPr>
        <p:txBody>
          <a:bodyPr/>
          <a:lstStyle/>
          <a:p>
            <a:endParaRPr lang="en-US"/>
          </a:p>
        </p:txBody>
      </p:sp>
      <p:sp>
        <p:nvSpPr>
          <p:cNvPr id="544808" name="Line 40"/>
          <p:cNvSpPr>
            <a:spLocks noChangeShapeType="1"/>
          </p:cNvSpPr>
          <p:nvPr/>
        </p:nvSpPr>
        <p:spPr bwMode="auto">
          <a:xfrm flipV="1">
            <a:off x="3795713" y="1177925"/>
            <a:ext cx="0" cy="1009650"/>
          </a:xfrm>
          <a:prstGeom prst="line">
            <a:avLst/>
          </a:prstGeom>
          <a:noFill/>
          <a:ln w="38100">
            <a:solidFill>
              <a:srgbClr val="FF0000"/>
            </a:solidFill>
            <a:round/>
            <a:headEnd type="triangle" w="med" len="med"/>
            <a:tailEnd type="triangle" w="med" len="med"/>
          </a:ln>
          <a:effectLst/>
        </p:spPr>
        <p:txBody>
          <a:bodyPr/>
          <a:lstStyle/>
          <a:p>
            <a:endParaRPr lang="en-US"/>
          </a:p>
        </p:txBody>
      </p:sp>
      <p:grpSp>
        <p:nvGrpSpPr>
          <p:cNvPr id="4" name="Group 41"/>
          <p:cNvGrpSpPr>
            <a:grpSpLocks/>
          </p:cNvGrpSpPr>
          <p:nvPr/>
        </p:nvGrpSpPr>
        <p:grpSpPr bwMode="auto">
          <a:xfrm>
            <a:off x="803275" y="1143000"/>
            <a:ext cx="3897313" cy="4076700"/>
            <a:chOff x="2470" y="1270"/>
            <a:chExt cx="2420" cy="2612"/>
          </a:xfrm>
        </p:grpSpPr>
        <p:sp>
          <p:nvSpPr>
            <p:cNvPr id="544810" name="Freeform 42"/>
            <p:cNvSpPr>
              <a:spLocks/>
            </p:cNvSpPr>
            <p:nvPr/>
          </p:nvSpPr>
          <p:spPr bwMode="auto">
            <a:xfrm>
              <a:off x="2470" y="1270"/>
              <a:ext cx="1807" cy="553"/>
            </a:xfrm>
            <a:custGeom>
              <a:avLst/>
              <a:gdLst/>
              <a:ahLst/>
              <a:cxnLst>
                <a:cxn ang="0">
                  <a:pos x="0" y="46"/>
                </a:cxn>
                <a:cxn ang="0">
                  <a:pos x="1807" y="553"/>
                </a:cxn>
              </a:cxnLst>
              <a:rect l="0" t="0" r="r" b="b"/>
              <a:pathLst>
                <a:path w="1807" h="553">
                  <a:moveTo>
                    <a:pt x="0" y="46"/>
                  </a:moveTo>
                  <a:cubicBezTo>
                    <a:pt x="410" y="47"/>
                    <a:pt x="1215" y="0"/>
                    <a:pt x="1807" y="553"/>
                  </a:cubicBezTo>
                </a:path>
              </a:pathLst>
            </a:custGeom>
            <a:solidFill>
              <a:srgbClr val="99CCFF"/>
            </a:solidFill>
            <a:ln w="50800">
              <a:solidFill>
                <a:srgbClr val="FFCC00"/>
              </a:solidFill>
              <a:round/>
              <a:headEnd type="none" w="med" len="med"/>
              <a:tailEnd type="none" w="med" len="med"/>
            </a:ln>
            <a:effectLst/>
          </p:spPr>
          <p:txBody>
            <a:bodyPr/>
            <a:lstStyle/>
            <a:p>
              <a:endParaRPr lang="en-US"/>
            </a:p>
          </p:txBody>
        </p:sp>
        <p:sp>
          <p:nvSpPr>
            <p:cNvPr id="544811" name="Freeform 43"/>
            <p:cNvSpPr>
              <a:spLocks/>
            </p:cNvSpPr>
            <p:nvPr/>
          </p:nvSpPr>
          <p:spPr bwMode="auto">
            <a:xfrm>
              <a:off x="4332" y="1880"/>
              <a:ext cx="558" cy="2002"/>
            </a:xfrm>
            <a:custGeom>
              <a:avLst/>
              <a:gdLst/>
              <a:ahLst/>
              <a:cxnLst>
                <a:cxn ang="0">
                  <a:pos x="0" y="0"/>
                </a:cxn>
                <a:cxn ang="0">
                  <a:pos x="442" y="2002"/>
                </a:cxn>
              </a:cxnLst>
              <a:rect l="0" t="0" r="r" b="b"/>
              <a:pathLst>
                <a:path w="558" h="2002">
                  <a:moveTo>
                    <a:pt x="0" y="0"/>
                  </a:moveTo>
                  <a:cubicBezTo>
                    <a:pt x="558" y="586"/>
                    <a:pt x="420" y="1464"/>
                    <a:pt x="442" y="2002"/>
                  </a:cubicBezTo>
                </a:path>
              </a:pathLst>
            </a:custGeom>
            <a:solidFill>
              <a:srgbClr val="99CCFF"/>
            </a:solidFill>
            <a:ln w="50800" cap="flat">
              <a:solidFill>
                <a:srgbClr val="FFCC00"/>
              </a:solidFill>
              <a:prstDash val="dash"/>
              <a:round/>
              <a:headEnd type="none" w="med" len="med"/>
              <a:tailEnd type="none" w="med" len="med"/>
            </a:ln>
            <a:effectLst/>
          </p:spPr>
          <p:txBody>
            <a:bodyPr/>
            <a:lstStyle/>
            <a:p>
              <a:endParaRPr lang="en-US"/>
            </a:p>
          </p:txBody>
        </p:sp>
      </p:grpSp>
      <p:sp>
        <p:nvSpPr>
          <p:cNvPr id="544812" name="Rectangle 44"/>
          <p:cNvSpPr>
            <a:spLocks noChangeArrowheads="1"/>
          </p:cNvSpPr>
          <p:nvPr/>
        </p:nvSpPr>
        <p:spPr bwMode="auto">
          <a:xfrm>
            <a:off x="7569200" y="1528763"/>
            <a:ext cx="685800" cy="384175"/>
          </a:xfrm>
          <a:prstGeom prst="rect">
            <a:avLst/>
          </a:prstGeom>
          <a:solidFill>
            <a:srgbClr val="99CCFF"/>
          </a:solidFill>
          <a:ln w="9525">
            <a:noFill/>
            <a:miter lim="800000"/>
            <a:headEnd/>
            <a:tailEnd/>
          </a:ln>
        </p:spPr>
        <p:txBody>
          <a:bodyPr lIns="0" tIns="0" rIns="0" bIns="0">
            <a:spAutoFit/>
          </a:bodyPr>
          <a:lstStyle/>
          <a:p>
            <a:pPr eaLnBrk="0" hangingPunct="0">
              <a:lnSpc>
                <a:spcPct val="90000"/>
              </a:lnSpc>
            </a:pPr>
            <a:r>
              <a:rPr lang="en-US" sz="1400" b="1">
                <a:latin typeface="Arial" charset="0"/>
              </a:rPr>
              <a:t>Rehab Cost</a:t>
            </a:r>
          </a:p>
        </p:txBody>
      </p:sp>
      <p:sp>
        <p:nvSpPr>
          <p:cNvPr id="544813" name="Line 45"/>
          <p:cNvSpPr>
            <a:spLocks noChangeShapeType="1"/>
          </p:cNvSpPr>
          <p:nvPr/>
        </p:nvSpPr>
        <p:spPr bwMode="auto">
          <a:xfrm rot="-10800000" flipH="1" flipV="1">
            <a:off x="6870700" y="1674813"/>
            <a:ext cx="622300" cy="3175"/>
          </a:xfrm>
          <a:prstGeom prst="line">
            <a:avLst/>
          </a:prstGeom>
          <a:noFill/>
          <a:ln w="3175">
            <a:solidFill>
              <a:schemeClr val="tx1"/>
            </a:solidFill>
            <a:round/>
            <a:headEnd type="triangle" w="sm" len="med"/>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Asset Condition Table</a:t>
            </a:r>
          </a:p>
        </p:txBody>
      </p:sp>
      <p:sp>
        <p:nvSpPr>
          <p:cNvPr id="577539" name="Rectangle 3"/>
          <p:cNvSpPr>
            <a:spLocks noChangeArrowheads="1"/>
          </p:cNvSpPr>
          <p:nvPr/>
        </p:nvSpPr>
        <p:spPr bwMode="auto">
          <a:xfrm>
            <a:off x="1395413" y="1919288"/>
            <a:ext cx="6324600" cy="4197350"/>
          </a:xfrm>
          <a:prstGeom prst="rect">
            <a:avLst/>
          </a:prstGeom>
          <a:solidFill>
            <a:srgbClr val="4A68CA"/>
          </a:solidFill>
          <a:ln w="9525">
            <a:solidFill>
              <a:schemeClr val="tx1"/>
            </a:solidFill>
            <a:miter lim="800000"/>
            <a:headEnd/>
            <a:tailEnd/>
          </a:ln>
          <a:effectLst/>
        </p:spPr>
        <p:txBody>
          <a:bodyPr wrap="none" anchor="ctr"/>
          <a:lstStyle/>
          <a:p>
            <a:endParaRPr lang="en-US"/>
          </a:p>
        </p:txBody>
      </p:sp>
      <p:sp>
        <p:nvSpPr>
          <p:cNvPr id="577540" name="Rectangle 4"/>
          <p:cNvSpPr>
            <a:spLocks noChangeArrowheads="1"/>
          </p:cNvSpPr>
          <p:nvPr/>
        </p:nvSpPr>
        <p:spPr bwMode="auto">
          <a:xfrm>
            <a:off x="1395413" y="1385888"/>
            <a:ext cx="6324600" cy="533400"/>
          </a:xfrm>
          <a:prstGeom prst="rect">
            <a:avLst/>
          </a:prstGeom>
          <a:solidFill>
            <a:srgbClr val="003366"/>
          </a:solidFill>
          <a:ln w="9525">
            <a:solidFill>
              <a:schemeClr val="tx1"/>
            </a:solidFill>
            <a:miter lim="800000"/>
            <a:headEnd/>
            <a:tailEnd/>
          </a:ln>
          <a:effectLst/>
        </p:spPr>
        <p:txBody>
          <a:bodyPr wrap="none" anchor="ctr"/>
          <a:lstStyle/>
          <a:p>
            <a:endParaRPr lang="en-US"/>
          </a:p>
        </p:txBody>
      </p:sp>
      <p:sp>
        <p:nvSpPr>
          <p:cNvPr id="577541" name="Rectangle 5"/>
          <p:cNvSpPr>
            <a:spLocks noChangeArrowheads="1"/>
          </p:cNvSpPr>
          <p:nvPr/>
        </p:nvSpPr>
        <p:spPr bwMode="auto">
          <a:xfrm>
            <a:off x="1600200" y="1447800"/>
            <a:ext cx="6805613" cy="4500563"/>
          </a:xfrm>
          <a:prstGeom prst="rect">
            <a:avLst/>
          </a:prstGeom>
          <a:noFill/>
          <a:ln w="9525">
            <a:noFill/>
            <a:miter lim="800000"/>
            <a:headEnd/>
            <a:tailEnd/>
          </a:ln>
          <a:effectLst/>
        </p:spPr>
        <p:txBody>
          <a:bodyPr>
            <a:spAutoFit/>
          </a:bodyPr>
          <a:lstStyle/>
          <a:p>
            <a:pPr>
              <a:lnSpc>
                <a:spcPct val="95000"/>
              </a:lnSpc>
              <a:spcBef>
                <a:spcPct val="50000"/>
              </a:spcBef>
              <a:spcAft>
                <a:spcPct val="20000"/>
              </a:spcAft>
              <a:buClr>
                <a:srgbClr val="C0F2C5"/>
              </a:buClr>
              <a:buSzPct val="110000"/>
              <a:tabLst>
                <a:tab pos="109538" algn="l"/>
                <a:tab pos="5253038" algn="ctr"/>
              </a:tabLst>
            </a:pPr>
            <a:r>
              <a:rPr lang="en-US" sz="2200" b="1">
                <a:solidFill>
                  <a:srgbClr val="EED38A"/>
                </a:solidFill>
                <a:effectLst>
                  <a:outerShdw blurRad="38100" dist="38100" dir="2700000" algn="tl">
                    <a:srgbClr val="C0C0C0"/>
                  </a:outerShdw>
                </a:effectLst>
                <a:latin typeface="Arial" charset="0"/>
              </a:rPr>
              <a:t>Condition Description	Ranking</a:t>
            </a:r>
          </a:p>
          <a:p>
            <a:pPr>
              <a:lnSpc>
                <a:spcPct val="90000"/>
              </a:lnSpc>
              <a:spcBef>
                <a:spcPct val="60000"/>
              </a:spcBef>
              <a:buClr>
                <a:srgbClr val="C0F2C5"/>
              </a:buClr>
              <a:buSzPct val="110000"/>
              <a:tabLst>
                <a:tab pos="109538" algn="l"/>
                <a:tab pos="5253038" algn="ctr"/>
              </a:tabLst>
            </a:pPr>
            <a:r>
              <a:rPr lang="en-US" sz="2200" b="1">
                <a:solidFill>
                  <a:schemeClr val="bg1"/>
                </a:solidFill>
                <a:effectLst>
                  <a:outerShdw blurRad="38100" dist="38100" dir="2700000" algn="tl">
                    <a:srgbClr val="C0C0C0"/>
                  </a:outerShdw>
                </a:effectLst>
                <a:latin typeface="Arial" charset="0"/>
              </a:rPr>
              <a:t>Very Good	1	</a:t>
            </a:r>
            <a:r>
              <a:rPr lang="en-US" sz="2200">
                <a:solidFill>
                  <a:schemeClr val="bg1"/>
                </a:solidFill>
                <a:effectLst>
                  <a:outerShdw blurRad="38100" dist="38100" dir="2700000" algn="tl">
                    <a:srgbClr val="C0C0C0"/>
                  </a:outerShdw>
                </a:effectLst>
                <a:latin typeface="Arial" charset="0"/>
              </a:rPr>
              <a:t>		(0% maintenance required)</a:t>
            </a:r>
          </a:p>
          <a:p>
            <a:pPr>
              <a:lnSpc>
                <a:spcPct val="90000"/>
              </a:lnSpc>
              <a:spcBef>
                <a:spcPct val="60000"/>
              </a:spcBef>
              <a:buClr>
                <a:srgbClr val="C0F2C5"/>
              </a:buClr>
              <a:buSzPct val="110000"/>
              <a:tabLst>
                <a:tab pos="109538" algn="l"/>
                <a:tab pos="5253038" algn="ctr"/>
              </a:tabLst>
            </a:pPr>
            <a:r>
              <a:rPr lang="en-US" sz="2200" b="1">
                <a:solidFill>
                  <a:schemeClr val="bg1"/>
                </a:solidFill>
                <a:effectLst>
                  <a:outerShdw blurRad="38100" dist="38100" dir="2700000" algn="tl">
                    <a:srgbClr val="C0C0C0"/>
                  </a:outerShdw>
                </a:effectLst>
                <a:latin typeface="Arial" charset="0"/>
              </a:rPr>
              <a:t>Minor Defects	2	</a:t>
            </a:r>
            <a:r>
              <a:rPr lang="en-US" sz="2200">
                <a:solidFill>
                  <a:schemeClr val="bg1"/>
                </a:solidFill>
                <a:effectLst>
                  <a:outerShdw blurRad="38100" dist="38100" dir="2700000" algn="tl">
                    <a:srgbClr val="C0C0C0"/>
                  </a:outerShdw>
                </a:effectLst>
                <a:latin typeface="Arial" charset="0"/>
              </a:rPr>
              <a:t>		(5% maintenance required)</a:t>
            </a:r>
          </a:p>
          <a:p>
            <a:pPr>
              <a:lnSpc>
                <a:spcPct val="90000"/>
              </a:lnSpc>
              <a:spcBef>
                <a:spcPct val="60000"/>
              </a:spcBef>
              <a:buClr>
                <a:srgbClr val="C0F2C5"/>
              </a:buClr>
              <a:buSzPct val="110000"/>
              <a:tabLst>
                <a:tab pos="109538" algn="l"/>
                <a:tab pos="5253038" algn="ctr"/>
              </a:tabLst>
            </a:pPr>
            <a:r>
              <a:rPr lang="en-US" sz="2200" b="1">
                <a:solidFill>
                  <a:schemeClr val="bg1"/>
                </a:solidFill>
                <a:effectLst>
                  <a:outerShdw blurRad="38100" dist="38100" dir="2700000" algn="tl">
                    <a:srgbClr val="C0C0C0"/>
                  </a:outerShdw>
                </a:effectLst>
                <a:latin typeface="Arial" charset="0"/>
              </a:rPr>
              <a:t>Moderate Maintenance Required	3	</a:t>
            </a:r>
            <a:r>
              <a:rPr lang="en-US" sz="2200">
                <a:solidFill>
                  <a:schemeClr val="bg1"/>
                </a:solidFill>
                <a:effectLst>
                  <a:outerShdw blurRad="38100" dist="38100" dir="2700000" algn="tl">
                    <a:srgbClr val="C0C0C0"/>
                  </a:outerShdw>
                </a:effectLst>
                <a:latin typeface="Arial" charset="0"/>
              </a:rPr>
              <a:t>		(10-20% maintenance required)</a:t>
            </a:r>
          </a:p>
          <a:p>
            <a:pPr>
              <a:lnSpc>
                <a:spcPct val="90000"/>
              </a:lnSpc>
              <a:spcBef>
                <a:spcPct val="60000"/>
              </a:spcBef>
              <a:buClr>
                <a:srgbClr val="C0F2C5"/>
              </a:buClr>
              <a:buSzPct val="110000"/>
              <a:tabLst>
                <a:tab pos="109538" algn="l"/>
                <a:tab pos="5253038" algn="ctr"/>
              </a:tabLst>
            </a:pPr>
            <a:r>
              <a:rPr lang="en-US" sz="2200" b="1">
                <a:solidFill>
                  <a:schemeClr val="bg1"/>
                </a:solidFill>
                <a:effectLst>
                  <a:outerShdw blurRad="38100" dist="38100" dir="2700000" algn="tl">
                    <a:srgbClr val="C0C0C0"/>
                  </a:outerShdw>
                </a:effectLst>
                <a:latin typeface="Arial" charset="0"/>
              </a:rPr>
              <a:t>Requires Renewal	4	</a:t>
            </a:r>
            <a:r>
              <a:rPr lang="en-US" sz="2200">
                <a:solidFill>
                  <a:schemeClr val="bg1"/>
                </a:solidFill>
                <a:effectLst>
                  <a:outerShdw blurRad="38100" dist="38100" dir="2700000" algn="tl">
                    <a:srgbClr val="C0C0C0"/>
                  </a:outerShdw>
                </a:effectLst>
                <a:latin typeface="Arial" charset="0"/>
              </a:rPr>
              <a:t>		(20-40% maintenance required)</a:t>
            </a:r>
          </a:p>
          <a:p>
            <a:pPr>
              <a:lnSpc>
                <a:spcPct val="90000"/>
              </a:lnSpc>
              <a:spcBef>
                <a:spcPct val="60000"/>
              </a:spcBef>
              <a:buClr>
                <a:srgbClr val="C0F2C5"/>
              </a:buClr>
              <a:buSzPct val="110000"/>
              <a:tabLst>
                <a:tab pos="109538" algn="l"/>
                <a:tab pos="5253038" algn="ctr"/>
              </a:tabLst>
            </a:pPr>
            <a:r>
              <a:rPr lang="en-US" sz="2200" b="1">
                <a:solidFill>
                  <a:schemeClr val="bg1"/>
                </a:solidFill>
                <a:effectLst>
                  <a:outerShdw blurRad="38100" dist="38100" dir="2700000" algn="tl">
                    <a:srgbClr val="C0C0C0"/>
                  </a:outerShdw>
                </a:effectLst>
                <a:latin typeface="Arial" charset="0"/>
              </a:rPr>
              <a:t>Unserviceable	5	</a:t>
            </a:r>
            <a:r>
              <a:rPr lang="en-US" sz="2200">
                <a:solidFill>
                  <a:schemeClr val="bg1"/>
                </a:solidFill>
                <a:effectLst>
                  <a:outerShdw blurRad="38100" dist="38100" dir="2700000" algn="tl">
                    <a:srgbClr val="C0C0C0"/>
                  </a:outerShdw>
                </a:effectLst>
                <a:latin typeface="Arial" charset="0"/>
              </a:rPr>
              <a:t>		(&gt;50% maintenance required)</a:t>
            </a:r>
          </a:p>
        </p:txBody>
      </p:sp>
      <p:sp>
        <p:nvSpPr>
          <p:cNvPr id="577542" name="Rectangle 6"/>
          <p:cNvSpPr>
            <a:spLocks noChangeArrowheads="1"/>
          </p:cNvSpPr>
          <p:nvPr/>
        </p:nvSpPr>
        <p:spPr bwMode="auto">
          <a:xfrm>
            <a:off x="512763" y="2566988"/>
            <a:ext cx="914400" cy="914400"/>
          </a:xfrm>
          <a:prstGeom prst="rect">
            <a:avLst/>
          </a:prstGeom>
          <a:noFill/>
          <a:ln w="9525">
            <a:noFill/>
            <a:miter lim="800000"/>
            <a:headEnd/>
            <a:tailEnd/>
          </a:ln>
          <a:effectLst/>
        </p:spPr>
        <p:txBody>
          <a:bodyPr wrap="none" lIns="0" tIns="0" rIns="0" bIns="0" anchor="ctr">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WAM</a:t>
            </a:r>
            <a:r>
              <a:rPr lang="en-US" baseline="30000"/>
              <a:t>TM</a:t>
            </a:r>
            <a:r>
              <a:rPr lang="en-US"/>
              <a:t> Financial Valuations</a:t>
            </a:r>
          </a:p>
        </p:txBody>
      </p:sp>
      <p:sp>
        <p:nvSpPr>
          <p:cNvPr id="538627" name="Rectangle 3"/>
          <p:cNvSpPr>
            <a:spLocks noGrp="1" noChangeArrowheads="1"/>
          </p:cNvSpPr>
          <p:nvPr>
            <p:ph type="body" sz="half" idx="1"/>
          </p:nvPr>
        </p:nvSpPr>
        <p:spPr>
          <a:xfrm>
            <a:off x="4076700" y="3276600"/>
            <a:ext cx="4386263" cy="1928813"/>
          </a:xfrm>
        </p:spPr>
        <p:txBody>
          <a:bodyPr/>
          <a:lstStyle/>
          <a:p>
            <a:pPr lvl="1">
              <a:lnSpc>
                <a:spcPct val="70000"/>
              </a:lnSpc>
              <a:spcBef>
                <a:spcPct val="50000"/>
              </a:spcBef>
              <a:buFontTx/>
              <a:buAutoNum type="alphaLcPeriod" startAt="6"/>
            </a:pPr>
            <a:r>
              <a:rPr lang="en-US" sz="2000"/>
              <a:t>Annual depreciation</a:t>
            </a:r>
          </a:p>
          <a:p>
            <a:pPr lvl="1">
              <a:lnSpc>
                <a:spcPct val="70000"/>
              </a:lnSpc>
              <a:spcBef>
                <a:spcPct val="50000"/>
              </a:spcBef>
              <a:buFontTx/>
              <a:buAutoNum type="alphaLcPeriod" startAt="6"/>
            </a:pPr>
            <a:r>
              <a:rPr lang="en-US" sz="2000"/>
              <a:t>Cumulative depreciation </a:t>
            </a:r>
          </a:p>
          <a:p>
            <a:pPr lvl="1">
              <a:lnSpc>
                <a:spcPct val="70000"/>
              </a:lnSpc>
              <a:spcBef>
                <a:spcPct val="50000"/>
              </a:spcBef>
              <a:buFontTx/>
              <a:buAutoNum type="alphaLcPeriod" startAt="6"/>
            </a:pPr>
            <a:r>
              <a:rPr lang="en-US" sz="2000"/>
              <a:t>Replacement costs</a:t>
            </a:r>
          </a:p>
          <a:p>
            <a:pPr lvl="1">
              <a:lnSpc>
                <a:spcPct val="70000"/>
              </a:lnSpc>
              <a:spcBef>
                <a:spcPct val="50000"/>
              </a:spcBef>
              <a:buFontTx/>
              <a:buAutoNum type="alphaLcPeriod" startAt="6"/>
            </a:pPr>
            <a:r>
              <a:rPr lang="en-US" sz="2000"/>
              <a:t>Repair costs</a:t>
            </a:r>
          </a:p>
          <a:p>
            <a:pPr lvl="1">
              <a:lnSpc>
                <a:spcPct val="70000"/>
              </a:lnSpc>
              <a:spcBef>
                <a:spcPct val="50000"/>
              </a:spcBef>
              <a:buFontTx/>
              <a:buAutoNum type="alphaLcPeriod" startAt="6"/>
            </a:pPr>
            <a:r>
              <a:rPr lang="en-US" sz="2000"/>
              <a:t>Maintenance costs</a:t>
            </a:r>
          </a:p>
          <a:p>
            <a:pPr lvl="1">
              <a:lnSpc>
                <a:spcPct val="70000"/>
              </a:lnSpc>
              <a:spcBef>
                <a:spcPct val="50000"/>
              </a:spcBef>
              <a:buFontTx/>
              <a:buNone/>
            </a:pPr>
            <a:endParaRPr lang="en-US" sz="2000"/>
          </a:p>
          <a:p>
            <a:pPr lvl="1">
              <a:lnSpc>
                <a:spcPct val="70000"/>
              </a:lnSpc>
              <a:spcBef>
                <a:spcPct val="50000"/>
              </a:spcBef>
            </a:pPr>
            <a:endParaRPr lang="en-US" sz="1800"/>
          </a:p>
        </p:txBody>
      </p:sp>
      <p:sp>
        <p:nvSpPr>
          <p:cNvPr id="538629" name="Rectangle 5"/>
          <p:cNvSpPr>
            <a:spLocks noGrp="1" noChangeArrowheads="1"/>
          </p:cNvSpPr>
          <p:nvPr>
            <p:ph type="body" sz="half" idx="2"/>
          </p:nvPr>
        </p:nvSpPr>
        <p:spPr>
          <a:xfrm>
            <a:off x="457200" y="1600200"/>
            <a:ext cx="6218238" cy="4800600"/>
          </a:xfrm>
        </p:spPr>
        <p:txBody>
          <a:bodyPr/>
          <a:lstStyle/>
          <a:p>
            <a:r>
              <a:rPr lang="en-US" sz="2400"/>
              <a:t>Financial valuation methods </a:t>
            </a:r>
          </a:p>
          <a:p>
            <a:pPr lvl="1"/>
            <a:r>
              <a:rPr lang="en-US" sz="2000"/>
              <a:t>Straight-line approach</a:t>
            </a:r>
          </a:p>
          <a:p>
            <a:pPr lvl="1"/>
            <a:r>
              <a:rPr lang="en-US" sz="2000"/>
              <a:t>Modified approach (GASB 34)</a:t>
            </a:r>
          </a:p>
          <a:p>
            <a:r>
              <a:rPr lang="en-US" sz="2400"/>
              <a:t>Financial valuation of assets </a:t>
            </a:r>
          </a:p>
          <a:p>
            <a:pPr lvl="1"/>
            <a:r>
              <a:rPr lang="en-US" sz="2000"/>
              <a:t>Acquisition cost</a:t>
            </a:r>
          </a:p>
          <a:p>
            <a:pPr lvl="1"/>
            <a:r>
              <a:rPr lang="en-US" sz="2000"/>
              <a:t>Evaluated value</a:t>
            </a:r>
          </a:p>
          <a:p>
            <a:pPr lvl="1"/>
            <a:r>
              <a:rPr lang="en-US" sz="2000"/>
              <a:t>Current value</a:t>
            </a:r>
          </a:p>
          <a:p>
            <a:pPr lvl="1"/>
            <a:r>
              <a:rPr lang="en-US" sz="2000"/>
              <a:t>Book value </a:t>
            </a:r>
          </a:p>
          <a:p>
            <a:pPr lvl="1"/>
            <a:r>
              <a:rPr lang="en-US" sz="2000"/>
              <a:t>Salvage value</a:t>
            </a:r>
          </a:p>
          <a:p>
            <a:r>
              <a:rPr lang="en-US" sz="2400"/>
              <a:t>Determine associated financial risk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81000" y="2057400"/>
            <a:ext cx="8229600" cy="762000"/>
          </a:xfrm>
        </p:spPr>
        <p:txBody>
          <a:bodyPr/>
          <a:lstStyle/>
          <a:p>
            <a:pPr algn="ctr"/>
            <a:r>
              <a:rPr lang="en-US"/>
              <a:t>Case Studies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04800" y="355600"/>
            <a:ext cx="8839200" cy="838200"/>
          </a:xfrm>
        </p:spPr>
        <p:txBody>
          <a:bodyPr/>
          <a:lstStyle/>
          <a:p>
            <a:r>
              <a:rPr lang="en-US"/>
              <a:t>Carollo Asset Management </a:t>
            </a:r>
            <a:br>
              <a:rPr lang="en-US"/>
            </a:br>
            <a:r>
              <a:rPr lang="en-US"/>
              <a:t>Case Studies</a:t>
            </a:r>
          </a:p>
        </p:txBody>
      </p:sp>
      <p:sp>
        <p:nvSpPr>
          <p:cNvPr id="569347" name="Rectangle 3"/>
          <p:cNvSpPr>
            <a:spLocks noChangeArrowheads="1"/>
          </p:cNvSpPr>
          <p:nvPr/>
        </p:nvSpPr>
        <p:spPr bwMode="auto">
          <a:xfrm>
            <a:off x="3073400" y="1371600"/>
            <a:ext cx="6070600" cy="5257800"/>
          </a:xfrm>
          <a:prstGeom prst="rect">
            <a:avLst/>
          </a:prstGeom>
          <a:noFill/>
          <a:ln w="9525">
            <a:noFill/>
            <a:miter lim="800000"/>
            <a:headEnd/>
            <a:tailEnd/>
          </a:ln>
          <a:effectLst/>
        </p:spPr>
        <p:txBody>
          <a:bodyPr/>
          <a:lstStyle/>
          <a:p>
            <a:pPr marL="1074738" lvl="1" indent="-501650">
              <a:spcBef>
                <a:spcPct val="50000"/>
              </a:spcBef>
              <a:buClr>
                <a:schemeClr val="tx2"/>
              </a:buClr>
              <a:buSzPct val="90000"/>
              <a:buFontTx/>
              <a:buAutoNum type="alphaLcPeriod"/>
            </a:pPr>
            <a:r>
              <a:rPr lang="en-US" sz="1900">
                <a:latin typeface="Verdana" pitchFamily="34" charset="0"/>
              </a:rPr>
              <a:t>Scottsdale AZ Asset Management Program</a:t>
            </a:r>
          </a:p>
          <a:p>
            <a:pPr marL="1074738" lvl="1" indent="-501650">
              <a:spcBef>
                <a:spcPct val="50000"/>
              </a:spcBef>
              <a:buClr>
                <a:schemeClr val="tx2"/>
              </a:buClr>
              <a:buSzPct val="90000"/>
              <a:buFontTx/>
              <a:buAutoNum type="alphaLcPeriod"/>
            </a:pPr>
            <a:r>
              <a:rPr lang="en-US" sz="1900">
                <a:latin typeface="Verdana" pitchFamily="34" charset="0"/>
              </a:rPr>
              <a:t>Zone 7 Water Agency CA Asset Management Program</a:t>
            </a:r>
          </a:p>
          <a:p>
            <a:pPr marL="1074738" lvl="1" indent="-501650">
              <a:spcBef>
                <a:spcPct val="50000"/>
              </a:spcBef>
              <a:buClr>
                <a:schemeClr val="tx2"/>
              </a:buClr>
              <a:buSzPct val="90000"/>
              <a:buFontTx/>
              <a:buAutoNum type="alphaLcPeriod"/>
            </a:pPr>
            <a:r>
              <a:rPr lang="en-US" sz="1900">
                <a:latin typeface="Verdana" pitchFamily="34" charset="0"/>
              </a:rPr>
              <a:t>Stockton CA Independent Asset Evaluator Services</a:t>
            </a:r>
          </a:p>
          <a:p>
            <a:pPr marL="1074738" lvl="1" indent="-501650">
              <a:spcBef>
                <a:spcPct val="50000"/>
              </a:spcBef>
              <a:buClr>
                <a:schemeClr val="tx2"/>
              </a:buClr>
              <a:buSzPct val="90000"/>
              <a:buFontTx/>
              <a:buAutoNum type="alphaLcPeriod"/>
            </a:pPr>
            <a:r>
              <a:rPr lang="en-US" sz="1900">
                <a:latin typeface="Verdana" pitchFamily="34" charset="0"/>
              </a:rPr>
              <a:t>Honolulu HI Asset Management Study</a:t>
            </a:r>
          </a:p>
          <a:p>
            <a:pPr marL="1074738" lvl="1" indent="-501650">
              <a:spcBef>
                <a:spcPct val="50000"/>
              </a:spcBef>
              <a:buClr>
                <a:schemeClr val="tx2"/>
              </a:buClr>
              <a:buSzPct val="90000"/>
              <a:buFontTx/>
              <a:buAutoNum type="alphaLcPeriod"/>
            </a:pPr>
            <a:r>
              <a:rPr lang="en-US" sz="1900">
                <a:latin typeface="Verdana" pitchFamily="34" charset="0"/>
              </a:rPr>
              <a:t>Sunnyvale CA WPCP Asset Condition Assessment</a:t>
            </a:r>
          </a:p>
          <a:p>
            <a:pPr marL="1074738" lvl="1" indent="-501650">
              <a:spcBef>
                <a:spcPct val="50000"/>
              </a:spcBef>
              <a:buClr>
                <a:schemeClr val="tx2"/>
              </a:buClr>
              <a:buSzPct val="90000"/>
              <a:buFontTx/>
              <a:buAutoNum type="alphaLcPeriod"/>
            </a:pPr>
            <a:r>
              <a:rPr lang="en-US" sz="1900">
                <a:latin typeface="Verdana" pitchFamily="34" charset="0"/>
              </a:rPr>
              <a:t>Union Sanitary District CA Asset Condition &amp; R&amp;R Assessment</a:t>
            </a:r>
          </a:p>
          <a:p>
            <a:pPr marL="1074738" lvl="1" indent="-501650">
              <a:spcBef>
                <a:spcPct val="50000"/>
              </a:spcBef>
              <a:buClr>
                <a:schemeClr val="tx2"/>
              </a:buClr>
              <a:buSzPct val="90000"/>
              <a:buFontTx/>
              <a:buAutoNum type="alphaLcPeriod"/>
            </a:pPr>
            <a:r>
              <a:rPr lang="en-US" sz="1900">
                <a:latin typeface="Verdana" pitchFamily="34" charset="0"/>
              </a:rPr>
              <a:t>Reno/Sparks/Washoe County NV Regional Water/Wastewater Program</a:t>
            </a:r>
          </a:p>
          <a:p>
            <a:pPr marL="1074738" lvl="1" indent="-501650">
              <a:spcBef>
                <a:spcPct val="50000"/>
              </a:spcBef>
              <a:buClr>
                <a:schemeClr val="tx2"/>
              </a:buClr>
              <a:buSzPct val="90000"/>
              <a:buFontTx/>
              <a:buAutoNum type="alphaLcPeriod"/>
            </a:pPr>
            <a:r>
              <a:rPr lang="en-US" sz="1900">
                <a:latin typeface="Verdana" pitchFamily="34" charset="0"/>
              </a:rPr>
              <a:t>CSU Mesa WTP Condition Assessment and Master Planning</a:t>
            </a:r>
            <a:endParaRPr lang="en-US" sz="2100">
              <a:latin typeface="Verdana" pitchFamily="34" charset="0"/>
            </a:endParaRPr>
          </a:p>
        </p:txBody>
      </p:sp>
      <p:pic>
        <p:nvPicPr>
          <p:cNvPr id="569348" name="Picture 4" descr="ScNCPipeline"/>
          <p:cNvPicPr>
            <a:picLocks noChangeAspect="1" noChangeArrowheads="1"/>
          </p:cNvPicPr>
          <p:nvPr/>
        </p:nvPicPr>
        <p:blipFill>
          <a:blip r:embed="rId2" cstate="print"/>
          <a:srcRect l="18140"/>
          <a:stretch>
            <a:fillRect/>
          </a:stretch>
        </p:blipFill>
        <p:spPr bwMode="auto">
          <a:xfrm>
            <a:off x="652463" y="5214938"/>
            <a:ext cx="1847850" cy="1281112"/>
          </a:xfrm>
          <a:prstGeom prst="rect">
            <a:avLst/>
          </a:prstGeom>
          <a:noFill/>
          <a:ln w="9525">
            <a:solidFill>
              <a:srgbClr val="33CCFF"/>
            </a:solidFill>
            <a:miter lim="800000"/>
            <a:headEnd/>
            <a:tailEnd/>
          </a:ln>
          <a:effectLst>
            <a:outerShdw dist="99190" dir="3011666" algn="ctr" rotWithShape="0">
              <a:schemeClr val="bg2">
                <a:alpha val="50000"/>
              </a:schemeClr>
            </a:outerShdw>
          </a:effectLst>
        </p:spPr>
      </p:pic>
      <p:pic>
        <p:nvPicPr>
          <p:cNvPr id="569349" name="Picture 5"/>
          <p:cNvPicPr>
            <a:picLocks noChangeAspect="1" noChangeArrowheads="1"/>
          </p:cNvPicPr>
          <p:nvPr/>
        </p:nvPicPr>
        <p:blipFill>
          <a:blip r:embed="rId3" cstate="print"/>
          <a:srcRect l="11009" t="9480" r="11009" b="13455"/>
          <a:stretch>
            <a:fillRect/>
          </a:stretch>
        </p:blipFill>
        <p:spPr bwMode="auto">
          <a:xfrm>
            <a:off x="519113" y="1758950"/>
            <a:ext cx="1631950" cy="1217613"/>
          </a:xfrm>
          <a:prstGeom prst="rect">
            <a:avLst/>
          </a:prstGeom>
          <a:noFill/>
          <a:ln w="9525">
            <a:solidFill>
              <a:srgbClr val="33CCFF"/>
            </a:solidFill>
            <a:miter lim="800000"/>
            <a:headEnd/>
            <a:tailEnd/>
          </a:ln>
          <a:effectLst>
            <a:outerShdw dist="91581" dir="3378596" algn="ctr" rotWithShape="0">
              <a:schemeClr val="bg2">
                <a:alpha val="50000"/>
              </a:schemeClr>
            </a:outerShdw>
          </a:effectLst>
        </p:spPr>
      </p:pic>
      <p:pic>
        <p:nvPicPr>
          <p:cNvPr id="569350" name="Picture 6" descr="HonoluluCov"/>
          <p:cNvPicPr>
            <a:picLocks noChangeAspect="1" noChangeArrowheads="1"/>
          </p:cNvPicPr>
          <p:nvPr/>
        </p:nvPicPr>
        <p:blipFill>
          <a:blip r:embed="rId4" cstate="print"/>
          <a:srcRect/>
          <a:stretch>
            <a:fillRect/>
          </a:stretch>
        </p:blipFill>
        <p:spPr bwMode="auto">
          <a:xfrm>
            <a:off x="1917700" y="2239963"/>
            <a:ext cx="1301750" cy="1679575"/>
          </a:xfrm>
          <a:prstGeom prst="rect">
            <a:avLst/>
          </a:prstGeom>
          <a:noFill/>
          <a:ln w="9525">
            <a:solidFill>
              <a:srgbClr val="33CCFF"/>
            </a:solidFill>
            <a:miter lim="800000"/>
            <a:headEnd/>
            <a:tailEnd/>
          </a:ln>
          <a:effectLst>
            <a:outerShdw dist="71842" dir="2700000" algn="ctr" rotWithShape="0">
              <a:schemeClr val="bg2">
                <a:alpha val="50000"/>
              </a:schemeClr>
            </a:outerShdw>
          </a:effectLst>
        </p:spPr>
      </p:pic>
      <p:pic>
        <p:nvPicPr>
          <p:cNvPr id="569351" name="Picture 7" descr="TMWRF3"/>
          <p:cNvPicPr>
            <a:picLocks noChangeAspect="1" noChangeArrowheads="1"/>
          </p:cNvPicPr>
          <p:nvPr/>
        </p:nvPicPr>
        <p:blipFill>
          <a:blip r:embed="rId5" cstate="print"/>
          <a:srcRect t="6775"/>
          <a:stretch>
            <a:fillRect/>
          </a:stretch>
        </p:blipFill>
        <p:spPr bwMode="auto">
          <a:xfrm>
            <a:off x="1566863" y="4173538"/>
            <a:ext cx="1754187" cy="1403350"/>
          </a:xfrm>
          <a:prstGeom prst="rect">
            <a:avLst/>
          </a:prstGeom>
          <a:noFill/>
          <a:ln w="9525">
            <a:solidFill>
              <a:srgbClr val="33CCFF"/>
            </a:solidFill>
            <a:miter lim="800000"/>
            <a:headEnd/>
            <a:tailEnd/>
          </a:ln>
          <a:effectLst>
            <a:outerShdw dist="99190" dir="3011666" algn="ctr" rotWithShape="0">
              <a:schemeClr val="bg2">
                <a:alpha val="50000"/>
              </a:schemeClr>
            </a:outerShdw>
          </a:effectLst>
        </p:spPr>
      </p:pic>
      <p:pic>
        <p:nvPicPr>
          <p:cNvPr id="569352" name="Picture 8" descr="Sr1200ExecSumm"/>
          <p:cNvPicPr>
            <a:picLocks noChangeAspect="1" noChangeArrowheads="1"/>
          </p:cNvPicPr>
          <p:nvPr/>
        </p:nvPicPr>
        <p:blipFill>
          <a:blip r:embed="rId6" cstate="print"/>
          <a:srcRect/>
          <a:stretch>
            <a:fillRect/>
          </a:stretch>
        </p:blipFill>
        <p:spPr bwMode="auto">
          <a:xfrm>
            <a:off x="347663" y="3221038"/>
            <a:ext cx="1320800" cy="1714500"/>
          </a:xfrm>
          <a:prstGeom prst="rect">
            <a:avLst/>
          </a:prstGeom>
          <a:noFill/>
          <a:ln w="9525">
            <a:solidFill>
              <a:srgbClr val="33CCFF"/>
            </a:solidFill>
            <a:miter lim="800000"/>
            <a:headEnd/>
            <a:tailEnd/>
          </a:ln>
          <a:effectLst>
            <a:outerShdw dist="89803" dir="2700000" algn="ctr" rotWithShape="0">
              <a:schemeClr val="bg2">
                <a:alpha val="50000"/>
              </a:schemeClr>
            </a:outerShdw>
          </a:effectLst>
        </p:spPr>
      </p:pic>
    </p:spTree>
  </p:cSld>
  <p:clrMapOvr>
    <a:masterClrMapping/>
  </p:clrMapOvr>
</p:sld>
</file>

<file path=ppt/theme/theme1.xml><?xml version="1.0" encoding="utf-8"?>
<a:theme xmlns:a="http://schemas.openxmlformats.org/drawingml/2006/main" name="WaterWave_wo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Humanst5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Humanst521 BT" pitchFamily="34" charset="0"/>
          </a:defRPr>
        </a:defPPr>
      </a:lstStyle>
    </a:lnDef>
    <a:txDef>
      <a:spPr>
        <a:noFill/>
      </a:spPr>
      <a:bodyPr wrap="square" rtlCol="0">
        <a:spAutoFit/>
      </a:bodyPr>
      <a:lstStyle>
        <a:defPPr>
          <a:defRPr dirty="0" err="1" smtClean="0">
            <a:latin typeface="Arial" pitchFamily="34" charset="0"/>
            <a:cs typeface="Arial" pitchFamily="34" charset="0"/>
          </a:defRPr>
        </a:defPPr>
      </a:lstStyle>
    </a:txDef>
  </a:objectDefaults>
  <a:extraClrSchemeLst>
    <a:extraClrScheme>
      <a:clrScheme name="Office Theme 1">
        <a:dk1>
          <a:srgbClr val="000000"/>
        </a:dk1>
        <a:lt1>
          <a:srgbClr val="FFFFFF"/>
        </a:lt1>
        <a:dk2>
          <a:srgbClr val="000000"/>
        </a:dk2>
        <a:lt2>
          <a:srgbClr val="808080"/>
        </a:lt2>
        <a:accent1>
          <a:srgbClr val="6699FF"/>
        </a:accent1>
        <a:accent2>
          <a:srgbClr val="9933FF"/>
        </a:accent2>
        <a:accent3>
          <a:srgbClr val="FFFFFF"/>
        </a:accent3>
        <a:accent4>
          <a:srgbClr val="000000"/>
        </a:accent4>
        <a:accent5>
          <a:srgbClr val="B8CAFF"/>
        </a:accent5>
        <a:accent6>
          <a:srgbClr val="8A2DE7"/>
        </a:accent6>
        <a:hlink>
          <a:srgbClr val="00FFFF"/>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WaterWave_woLogo</Template>
  <TotalTime>1531</TotalTime>
  <Words>793</Words>
  <Application>Microsoft Office PowerPoint</Application>
  <PresentationFormat>On-screen Show (4:3)</PresentationFormat>
  <Paragraphs>126</Paragraphs>
  <Slides>15</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Humanst521 BT</vt:lpstr>
      <vt:lpstr>Tahoma</vt:lpstr>
      <vt:lpstr>Times</vt:lpstr>
      <vt:lpstr>Times New Roman</vt:lpstr>
      <vt:lpstr>Verdana</vt:lpstr>
      <vt:lpstr>Wingdings</vt:lpstr>
      <vt:lpstr>WaterWave_woLogo</vt:lpstr>
      <vt:lpstr>Overview of Water/Wastewater Asset Manager (WAM™) Database</vt:lpstr>
      <vt:lpstr>Water/Wastewater Asset Manager (WAMTM) Will Assist Your Management of…</vt:lpstr>
      <vt:lpstr>Overview of WAM™ Database             and Risk Model</vt:lpstr>
      <vt:lpstr>Run to Failure (Pump Example) </vt:lpstr>
      <vt:lpstr>Just-in-Time Rehab.</vt:lpstr>
      <vt:lpstr>Asset Condition Table</vt:lpstr>
      <vt:lpstr>WAMTM Financial Valuations</vt:lpstr>
      <vt:lpstr>Case Studies</vt:lpstr>
      <vt:lpstr>Carollo Asset Management  Case Studies</vt:lpstr>
      <vt:lpstr>Project Example: City of Scottsdale  Asset Management Program</vt:lpstr>
      <vt:lpstr>Project Example: City of Scottsdale  Asset Management Program</vt:lpstr>
      <vt:lpstr>Below-Ground Asset Manager (BAMTM)</vt:lpstr>
      <vt:lpstr>PowerPoint Presentation</vt:lpstr>
      <vt:lpstr>PowerPoint Presentation</vt:lpstr>
      <vt:lpstr>PowerPoint Presentation</vt:lpstr>
    </vt:vector>
  </TitlesOfParts>
  <Company>Carollo Engineers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dc:title>
  <dc:creator>Rebecca</dc:creator>
  <cp:lastModifiedBy>Ryan Riopelle</cp:lastModifiedBy>
  <cp:revision>2</cp:revision>
  <cp:lastPrinted>2007-03-29T20:46:26Z</cp:lastPrinted>
  <dcterms:created xsi:type="dcterms:W3CDTF">2012-07-02T14:13:41Z</dcterms:created>
  <dcterms:modified xsi:type="dcterms:W3CDTF">2015-10-20T20:42:38Z</dcterms:modified>
</cp:coreProperties>
</file>