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6576000" cy="29260800"/>
  <p:notesSz cx="6858000" cy="9144000"/>
  <p:defaultText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31"/>
  </p:normalViewPr>
  <p:slideViewPr>
    <p:cSldViewPr snapToGrid="0">
      <p:cViewPr>
        <p:scale>
          <a:sx n="26" d="100"/>
          <a:sy n="26" d="100"/>
        </p:scale>
        <p:origin x="516" y="31"/>
      </p:cViewPr>
      <p:guideLst>
        <p:guide orient="horz" pos="9216"/>
        <p:guide pos="115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089815"/>
            <a:ext cx="31089600" cy="6272107"/>
          </a:xfrm>
        </p:spPr>
        <p:txBody>
          <a:bodyPr/>
          <a:lstStyle/>
          <a:p>
            <a:r>
              <a:rPr lang="en-US"/>
              <a:t>Click to edit Master title style</a:t>
            </a:r>
          </a:p>
        </p:txBody>
      </p:sp>
      <p:sp>
        <p:nvSpPr>
          <p:cNvPr id="3" name="Subtitle 2"/>
          <p:cNvSpPr>
            <a:spLocks noGrp="1"/>
          </p:cNvSpPr>
          <p:nvPr>
            <p:ph type="subTitle" idx="1"/>
          </p:nvPr>
        </p:nvSpPr>
        <p:spPr>
          <a:xfrm>
            <a:off x="5486400" y="16581120"/>
            <a:ext cx="25603200" cy="7477760"/>
          </a:xfrm>
        </p:spPr>
        <p:txBody>
          <a:bodyPr/>
          <a:lstStyle>
            <a:lvl1pPr marL="0" indent="0" algn="ctr">
              <a:buNone/>
              <a:defRPr>
                <a:solidFill>
                  <a:schemeClr val="tx1">
                    <a:tint val="75000"/>
                  </a:schemeClr>
                </a:solidFill>
              </a:defRPr>
            </a:lvl1pPr>
            <a:lvl2pPr marL="1881012" indent="0" algn="ctr">
              <a:buNone/>
              <a:defRPr>
                <a:solidFill>
                  <a:schemeClr val="tx1">
                    <a:tint val="75000"/>
                  </a:schemeClr>
                </a:solidFill>
              </a:defRPr>
            </a:lvl2pPr>
            <a:lvl3pPr marL="3762024" indent="0" algn="ctr">
              <a:buNone/>
              <a:defRPr>
                <a:solidFill>
                  <a:schemeClr val="tx1">
                    <a:tint val="75000"/>
                  </a:schemeClr>
                </a:solidFill>
              </a:defRPr>
            </a:lvl3pPr>
            <a:lvl4pPr marL="5643037" indent="0" algn="ctr">
              <a:buNone/>
              <a:defRPr>
                <a:solidFill>
                  <a:schemeClr val="tx1">
                    <a:tint val="75000"/>
                  </a:schemeClr>
                </a:solidFill>
              </a:defRPr>
            </a:lvl4pPr>
            <a:lvl5pPr marL="7524049" indent="0" algn="ctr">
              <a:buNone/>
              <a:defRPr>
                <a:solidFill>
                  <a:schemeClr val="tx1">
                    <a:tint val="75000"/>
                  </a:schemeClr>
                </a:solidFill>
              </a:defRPr>
            </a:lvl5pPr>
            <a:lvl6pPr marL="9405061" indent="0" algn="ctr">
              <a:buNone/>
              <a:defRPr>
                <a:solidFill>
                  <a:schemeClr val="tx1">
                    <a:tint val="75000"/>
                  </a:schemeClr>
                </a:solidFill>
              </a:defRPr>
            </a:lvl6pPr>
            <a:lvl7pPr marL="11286073" indent="0" algn="ctr">
              <a:buNone/>
              <a:defRPr>
                <a:solidFill>
                  <a:schemeClr val="tx1">
                    <a:tint val="75000"/>
                  </a:schemeClr>
                </a:solidFill>
              </a:defRPr>
            </a:lvl7pPr>
            <a:lvl8pPr marL="13167086" indent="0" algn="ctr">
              <a:buNone/>
              <a:defRPr>
                <a:solidFill>
                  <a:schemeClr val="tx1">
                    <a:tint val="75000"/>
                  </a:schemeClr>
                </a:solidFill>
              </a:defRPr>
            </a:lvl8pPr>
            <a:lvl9pPr marL="1504809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F4B0734-A6DD-4AB2-9AC3-E96A7B3E9E0B}" type="datetimeFigureOut">
              <a:rPr lang="en-US" smtClean="0"/>
              <a:pPr/>
              <a:t>3/10/2016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4B0734-A6DD-4AB2-9AC3-E96A7B3E9E0B}" type="datetimeFigureOut">
              <a:rPr lang="en-US" smtClean="0"/>
              <a:pPr/>
              <a:t>3/10/2016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0" y="4998722"/>
            <a:ext cx="32918400" cy="10652421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315200" y="4998722"/>
            <a:ext cx="98145600" cy="10652421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4B0734-A6DD-4AB2-9AC3-E96A7B3E9E0B}" type="datetimeFigureOut">
              <a:rPr lang="en-US" smtClean="0"/>
              <a:pPr/>
              <a:t>3/10/2016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4B0734-A6DD-4AB2-9AC3-E96A7B3E9E0B}" type="datetimeFigureOut">
              <a:rPr lang="en-US" smtClean="0"/>
              <a:pPr/>
              <a:t>3/10/2016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8802775"/>
            <a:ext cx="31089600" cy="5811520"/>
          </a:xfrm>
        </p:spPr>
        <p:txBody>
          <a:bodyPr anchor="t"/>
          <a:lstStyle>
            <a:lvl1pPr algn="l">
              <a:defRPr sz="16500" b="1" cap="all"/>
            </a:lvl1pPr>
          </a:lstStyle>
          <a:p>
            <a:r>
              <a:rPr lang="en-US"/>
              <a:t>Click to edit Master title style</a:t>
            </a:r>
          </a:p>
        </p:txBody>
      </p:sp>
      <p:sp>
        <p:nvSpPr>
          <p:cNvPr id="3" name="Text Placeholder 2"/>
          <p:cNvSpPr>
            <a:spLocks noGrp="1"/>
          </p:cNvSpPr>
          <p:nvPr>
            <p:ph type="body" idx="1"/>
          </p:nvPr>
        </p:nvSpPr>
        <p:spPr>
          <a:xfrm>
            <a:off x="2889252" y="12401978"/>
            <a:ext cx="31089600" cy="6400798"/>
          </a:xfrm>
        </p:spPr>
        <p:txBody>
          <a:bodyPr anchor="b"/>
          <a:lstStyle>
            <a:lvl1pPr marL="0" indent="0">
              <a:buNone/>
              <a:defRPr sz="8200">
                <a:solidFill>
                  <a:schemeClr val="tx1">
                    <a:tint val="75000"/>
                  </a:schemeClr>
                </a:solidFill>
              </a:defRPr>
            </a:lvl1pPr>
            <a:lvl2pPr marL="1881012" indent="0">
              <a:buNone/>
              <a:defRPr sz="7400">
                <a:solidFill>
                  <a:schemeClr val="tx1">
                    <a:tint val="75000"/>
                  </a:schemeClr>
                </a:solidFill>
              </a:defRPr>
            </a:lvl2pPr>
            <a:lvl3pPr marL="3762024" indent="0">
              <a:buNone/>
              <a:defRPr sz="6600">
                <a:solidFill>
                  <a:schemeClr val="tx1">
                    <a:tint val="75000"/>
                  </a:schemeClr>
                </a:solidFill>
              </a:defRPr>
            </a:lvl3pPr>
            <a:lvl4pPr marL="5643037" indent="0">
              <a:buNone/>
              <a:defRPr sz="5800">
                <a:solidFill>
                  <a:schemeClr val="tx1">
                    <a:tint val="75000"/>
                  </a:schemeClr>
                </a:solidFill>
              </a:defRPr>
            </a:lvl4pPr>
            <a:lvl5pPr marL="7524049" indent="0">
              <a:buNone/>
              <a:defRPr sz="5800">
                <a:solidFill>
                  <a:schemeClr val="tx1">
                    <a:tint val="75000"/>
                  </a:schemeClr>
                </a:solidFill>
              </a:defRPr>
            </a:lvl5pPr>
            <a:lvl6pPr marL="9405061" indent="0">
              <a:buNone/>
              <a:defRPr sz="5800">
                <a:solidFill>
                  <a:schemeClr val="tx1">
                    <a:tint val="75000"/>
                  </a:schemeClr>
                </a:solidFill>
              </a:defRPr>
            </a:lvl6pPr>
            <a:lvl7pPr marL="11286073" indent="0">
              <a:buNone/>
              <a:defRPr sz="5800">
                <a:solidFill>
                  <a:schemeClr val="tx1">
                    <a:tint val="75000"/>
                  </a:schemeClr>
                </a:solidFill>
              </a:defRPr>
            </a:lvl7pPr>
            <a:lvl8pPr marL="13167086" indent="0">
              <a:buNone/>
              <a:defRPr sz="5800">
                <a:solidFill>
                  <a:schemeClr val="tx1">
                    <a:tint val="75000"/>
                  </a:schemeClr>
                </a:solidFill>
              </a:defRPr>
            </a:lvl8pPr>
            <a:lvl9pPr marL="15048098" indent="0">
              <a:buNone/>
              <a:defRPr sz="5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4B0734-A6DD-4AB2-9AC3-E96A7B3E9E0B}" type="datetimeFigureOut">
              <a:rPr lang="en-US" smtClean="0"/>
              <a:pPr/>
              <a:t>3/10/2016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315200" y="29132109"/>
            <a:ext cx="65532000" cy="82390827"/>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3456800" y="29132109"/>
            <a:ext cx="65532000" cy="82390827"/>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F4B0734-A6DD-4AB2-9AC3-E96A7B3E9E0B}" type="datetimeFigureOut">
              <a:rPr lang="en-US" smtClean="0"/>
              <a:pPr/>
              <a:t>3/10/2016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171789"/>
            <a:ext cx="32918400" cy="4876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0" y="6549816"/>
            <a:ext cx="16160752" cy="2729651"/>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a:t>Click to edit Master text styles</a:t>
            </a:r>
          </a:p>
        </p:txBody>
      </p:sp>
      <p:sp>
        <p:nvSpPr>
          <p:cNvPr id="4" name="Content Placeholder 3"/>
          <p:cNvSpPr>
            <a:spLocks noGrp="1"/>
          </p:cNvSpPr>
          <p:nvPr>
            <p:ph sz="half" idx="2"/>
          </p:nvPr>
        </p:nvSpPr>
        <p:spPr>
          <a:xfrm>
            <a:off x="1828800" y="9279467"/>
            <a:ext cx="16160752" cy="16858829"/>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2" y="6549816"/>
            <a:ext cx="16167100" cy="2729651"/>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a:t>Click to edit Master text styles</a:t>
            </a:r>
          </a:p>
        </p:txBody>
      </p:sp>
      <p:sp>
        <p:nvSpPr>
          <p:cNvPr id="6" name="Content Placeholder 5"/>
          <p:cNvSpPr>
            <a:spLocks noGrp="1"/>
          </p:cNvSpPr>
          <p:nvPr>
            <p:ph sz="quarter" idx="4"/>
          </p:nvPr>
        </p:nvSpPr>
        <p:spPr>
          <a:xfrm>
            <a:off x="18580102" y="9279467"/>
            <a:ext cx="16167100" cy="16858829"/>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F4B0734-A6DD-4AB2-9AC3-E96A7B3E9E0B}" type="datetimeFigureOut">
              <a:rPr lang="en-US" smtClean="0"/>
              <a:pPr/>
              <a:t>3/10/2016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F4B0734-A6DD-4AB2-9AC3-E96A7B3E9E0B}" type="datetimeFigureOut">
              <a:rPr lang="en-US" smtClean="0"/>
              <a:pPr/>
              <a:t>3/10/2016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4B0734-A6DD-4AB2-9AC3-E96A7B3E9E0B}" type="datetimeFigureOut">
              <a:rPr lang="en-US" smtClean="0"/>
              <a:pPr/>
              <a:t>3/10/2016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2" y="1165013"/>
            <a:ext cx="12033252" cy="4958080"/>
          </a:xfrm>
        </p:spPr>
        <p:txBody>
          <a:bodyPr anchor="b"/>
          <a:lstStyle>
            <a:lvl1pPr algn="l">
              <a:defRPr sz="8200" b="1"/>
            </a:lvl1pPr>
          </a:lstStyle>
          <a:p>
            <a:r>
              <a:rPr lang="en-US"/>
              <a:t>Click to edit Master title style</a:t>
            </a:r>
          </a:p>
        </p:txBody>
      </p:sp>
      <p:sp>
        <p:nvSpPr>
          <p:cNvPr id="3" name="Content Placeholder 2"/>
          <p:cNvSpPr>
            <a:spLocks noGrp="1"/>
          </p:cNvSpPr>
          <p:nvPr>
            <p:ph idx="1"/>
          </p:nvPr>
        </p:nvSpPr>
        <p:spPr>
          <a:xfrm>
            <a:off x="14300200" y="1165016"/>
            <a:ext cx="20447000" cy="24973282"/>
          </a:xfrm>
        </p:spPr>
        <p:txBody>
          <a:bodyPr/>
          <a:lstStyle>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2" y="6123096"/>
            <a:ext cx="12033252" cy="20015202"/>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a:t>Click to edit Master text styles</a:t>
            </a:r>
          </a:p>
        </p:txBody>
      </p:sp>
      <p:sp>
        <p:nvSpPr>
          <p:cNvPr id="5" name="Date Placeholder 4"/>
          <p:cNvSpPr>
            <a:spLocks noGrp="1"/>
          </p:cNvSpPr>
          <p:nvPr>
            <p:ph type="dt" sz="half" idx="10"/>
          </p:nvPr>
        </p:nvSpPr>
        <p:spPr/>
        <p:txBody>
          <a:bodyPr/>
          <a:lstStyle/>
          <a:p>
            <a:fld id="{7F4B0734-A6DD-4AB2-9AC3-E96A7B3E9E0B}" type="datetimeFigureOut">
              <a:rPr lang="en-US" smtClean="0"/>
              <a:pPr/>
              <a:t>3/10/2016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20482560"/>
            <a:ext cx="21945600" cy="2418082"/>
          </a:xfrm>
        </p:spPr>
        <p:txBody>
          <a:bodyPr anchor="b"/>
          <a:lstStyle>
            <a:lvl1pPr algn="l">
              <a:defRPr sz="8200" b="1"/>
            </a:lvl1pPr>
          </a:lstStyle>
          <a:p>
            <a:r>
              <a:rPr lang="en-US"/>
              <a:t>Click to edit Master title style</a:t>
            </a:r>
          </a:p>
        </p:txBody>
      </p:sp>
      <p:sp>
        <p:nvSpPr>
          <p:cNvPr id="3" name="Picture Placeholder 2"/>
          <p:cNvSpPr>
            <a:spLocks noGrp="1"/>
          </p:cNvSpPr>
          <p:nvPr>
            <p:ph type="pic" idx="1"/>
          </p:nvPr>
        </p:nvSpPr>
        <p:spPr>
          <a:xfrm>
            <a:off x="7169152" y="2614507"/>
            <a:ext cx="21945600" cy="17556480"/>
          </a:xfrm>
        </p:spPr>
        <p:txBody>
          <a:bodyPr/>
          <a:lstStyle>
            <a:lvl1pPr marL="0" indent="0">
              <a:buNone/>
              <a:defRPr sz="13200"/>
            </a:lvl1pPr>
            <a:lvl2pPr marL="1881012" indent="0">
              <a:buNone/>
              <a:defRPr sz="11500"/>
            </a:lvl2pPr>
            <a:lvl3pPr marL="3762024" indent="0">
              <a:buNone/>
              <a:defRPr sz="9900"/>
            </a:lvl3pPr>
            <a:lvl4pPr marL="5643037" indent="0">
              <a:buNone/>
              <a:defRPr sz="8200"/>
            </a:lvl4pPr>
            <a:lvl5pPr marL="7524049" indent="0">
              <a:buNone/>
              <a:defRPr sz="8200"/>
            </a:lvl5pPr>
            <a:lvl6pPr marL="9405061" indent="0">
              <a:buNone/>
              <a:defRPr sz="8200"/>
            </a:lvl6pPr>
            <a:lvl7pPr marL="11286073" indent="0">
              <a:buNone/>
              <a:defRPr sz="8200"/>
            </a:lvl7pPr>
            <a:lvl8pPr marL="13167086" indent="0">
              <a:buNone/>
              <a:defRPr sz="8200"/>
            </a:lvl8pPr>
            <a:lvl9pPr marL="15048098" indent="0">
              <a:buNone/>
              <a:defRPr sz="8200"/>
            </a:lvl9pPr>
          </a:lstStyle>
          <a:p>
            <a:endParaRPr lang="en-US"/>
          </a:p>
        </p:txBody>
      </p:sp>
      <p:sp>
        <p:nvSpPr>
          <p:cNvPr id="4" name="Text Placeholder 3"/>
          <p:cNvSpPr>
            <a:spLocks noGrp="1"/>
          </p:cNvSpPr>
          <p:nvPr>
            <p:ph type="body" sz="half" idx="2"/>
          </p:nvPr>
        </p:nvSpPr>
        <p:spPr>
          <a:xfrm>
            <a:off x="7169152" y="22900642"/>
            <a:ext cx="21945600" cy="3434078"/>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a:t>Click to edit Master text styles</a:t>
            </a:r>
          </a:p>
        </p:txBody>
      </p:sp>
      <p:sp>
        <p:nvSpPr>
          <p:cNvPr id="5" name="Date Placeholder 4"/>
          <p:cNvSpPr>
            <a:spLocks noGrp="1"/>
          </p:cNvSpPr>
          <p:nvPr>
            <p:ph type="dt" sz="half" idx="10"/>
          </p:nvPr>
        </p:nvSpPr>
        <p:spPr/>
        <p:txBody>
          <a:bodyPr/>
          <a:lstStyle/>
          <a:p>
            <a:fld id="{7F4B0734-A6DD-4AB2-9AC3-E96A7B3E9E0B}" type="datetimeFigureOut">
              <a:rPr lang="en-US" smtClean="0"/>
              <a:pPr/>
              <a:t>3/10/2016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171789"/>
            <a:ext cx="32918400" cy="4876800"/>
          </a:xfrm>
          <a:prstGeom prst="rect">
            <a:avLst/>
          </a:prstGeom>
        </p:spPr>
        <p:txBody>
          <a:bodyPr vert="horz" lIns="376202" tIns="188101" rIns="376202" bIns="188101" rtlCol="0" anchor="ctr">
            <a:normAutofit/>
          </a:bodyPr>
          <a:lstStyle/>
          <a:p>
            <a:r>
              <a:rPr lang="en-US"/>
              <a:t>Click to edit Master title style</a:t>
            </a:r>
          </a:p>
        </p:txBody>
      </p:sp>
      <p:sp>
        <p:nvSpPr>
          <p:cNvPr id="3" name="Text Placeholder 2"/>
          <p:cNvSpPr>
            <a:spLocks noGrp="1"/>
          </p:cNvSpPr>
          <p:nvPr>
            <p:ph type="body" idx="1"/>
          </p:nvPr>
        </p:nvSpPr>
        <p:spPr>
          <a:xfrm>
            <a:off x="1828800" y="6827522"/>
            <a:ext cx="32918400" cy="19310775"/>
          </a:xfrm>
          <a:prstGeom prst="rect">
            <a:avLst/>
          </a:prstGeom>
        </p:spPr>
        <p:txBody>
          <a:bodyPr vert="horz" lIns="376202" tIns="188101" rIns="376202" bIns="18810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28800" y="27120429"/>
            <a:ext cx="8534400" cy="1557867"/>
          </a:xfrm>
          <a:prstGeom prst="rect">
            <a:avLst/>
          </a:prstGeom>
        </p:spPr>
        <p:txBody>
          <a:bodyPr vert="horz" lIns="376202" tIns="188101" rIns="376202" bIns="188101" rtlCol="0" anchor="ctr"/>
          <a:lstStyle>
            <a:lvl1pPr algn="l">
              <a:defRPr sz="4900">
                <a:solidFill>
                  <a:schemeClr val="tx1">
                    <a:tint val="75000"/>
                  </a:schemeClr>
                </a:solidFill>
              </a:defRPr>
            </a:lvl1pPr>
          </a:lstStyle>
          <a:p>
            <a:fld id="{7F4B0734-A6DD-4AB2-9AC3-E96A7B3E9E0B}" type="datetimeFigureOut">
              <a:rPr lang="en-US" smtClean="0"/>
              <a:pPr/>
              <a:t>3/10/2016</a:t>
            </a:fld>
            <a:endParaRPr lang="en-US"/>
          </a:p>
        </p:txBody>
      </p:sp>
      <p:sp>
        <p:nvSpPr>
          <p:cNvPr id="5" name="Footer Placeholder 4"/>
          <p:cNvSpPr>
            <a:spLocks noGrp="1"/>
          </p:cNvSpPr>
          <p:nvPr>
            <p:ph type="ftr" sz="quarter" idx="3"/>
          </p:nvPr>
        </p:nvSpPr>
        <p:spPr>
          <a:xfrm>
            <a:off x="12496800" y="27120429"/>
            <a:ext cx="11582400" cy="1557867"/>
          </a:xfrm>
          <a:prstGeom prst="rect">
            <a:avLst/>
          </a:prstGeom>
        </p:spPr>
        <p:txBody>
          <a:bodyPr vert="horz" lIns="376202" tIns="188101" rIns="376202" bIns="188101" rtlCol="0" anchor="ctr"/>
          <a:lstStyle>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7120429"/>
            <a:ext cx="8534400" cy="1557867"/>
          </a:xfrm>
          <a:prstGeom prst="rect">
            <a:avLst/>
          </a:prstGeom>
        </p:spPr>
        <p:txBody>
          <a:bodyPr vert="horz" lIns="376202" tIns="188101" rIns="376202" bIns="188101" rtlCol="0" anchor="ctr"/>
          <a:lstStyle>
            <a:lvl1pPr algn="r">
              <a:defRPr sz="4900">
                <a:solidFill>
                  <a:schemeClr val="tx1">
                    <a:tint val="75000"/>
                  </a:schemeClr>
                </a:solidFill>
              </a:defRPr>
            </a:lvl1pPr>
          </a:lstStyle>
          <a:p>
            <a:fld id="{C795D950-0AC0-4247-BEB6-D9845F62D84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62024" rtl="0" eaLnBrk="1" latinLnBrk="0" hangingPunct="1">
        <a:spcBef>
          <a:spcPct val="0"/>
        </a:spcBef>
        <a:buNone/>
        <a:defRPr sz="18100" kern="1200">
          <a:solidFill>
            <a:schemeClr val="tx1"/>
          </a:solidFill>
          <a:latin typeface="+mj-lt"/>
          <a:ea typeface="+mj-ea"/>
          <a:cs typeface="+mj-cs"/>
        </a:defRPr>
      </a:lvl1pPr>
    </p:titleStyle>
    <p:bodyStyle>
      <a:lvl1pPr marL="1410759" indent="-1410759" algn="l" defTabSz="3762024"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645" indent="-1175633" algn="l" defTabSz="3762024"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4702531" indent="-940506" algn="l" defTabSz="3762024"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543"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4pPr>
      <a:lvl5pPr marL="8464555"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5pPr>
      <a:lvl6pPr marL="10345567"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6580"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7592"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8604"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9pPr>
    </p:bodyStyle>
    <p:other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gif"/><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gif"/><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27109" r="2341"/>
          <a:stretch/>
        </p:blipFill>
        <p:spPr>
          <a:xfrm>
            <a:off x="2884262" y="21797305"/>
            <a:ext cx="9305690" cy="7073609"/>
          </a:xfrm>
          <a:prstGeom prst="rect">
            <a:avLst/>
          </a:prstGeom>
        </p:spPr>
      </p:pic>
      <p:sp>
        <p:nvSpPr>
          <p:cNvPr id="4" name="Rectangle 3"/>
          <p:cNvSpPr/>
          <p:nvPr/>
        </p:nvSpPr>
        <p:spPr>
          <a:xfrm>
            <a:off x="885825" y="819150"/>
            <a:ext cx="28908375" cy="4743450"/>
          </a:xfrm>
          <a:prstGeom prst="rect">
            <a:avLst/>
          </a:prstGeom>
          <a:blipFill dpi="0" rotWithShape="1">
            <a:blip r:embed="rId3" cstate="print"/>
            <a:srcRect/>
            <a:tile tx="0" ty="0" sx="100000" sy="100000" flip="none" algn="tl"/>
          </a:blipFill>
          <a:ln w="25400">
            <a:solidFill>
              <a:srgbClr val="FFD8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 name="Picture 6" descr="http://faculty.washington.edu/dacb/CHEM_UW_purp.gif"/>
          <p:cNvPicPr>
            <a:picLocks noChangeAspect="1" noChangeArrowheads="1"/>
          </p:cNvPicPr>
          <p:nvPr/>
        </p:nvPicPr>
        <p:blipFill rotWithShape="1">
          <a:blip r:embed="rId4">
            <a:extLst>
              <a:ext uri="{28A0092B-C50C-407E-A947-70E740481C1C}">
                <a14:useLocalDpi xmlns:a14="http://schemas.microsoft.com/office/drawing/2010/main" val="0"/>
              </a:ext>
            </a:extLst>
          </a:blip>
          <a:srcRect r="80213"/>
          <a:stretch/>
        </p:blipFill>
        <p:spPr bwMode="auto">
          <a:xfrm>
            <a:off x="31901523" y="853965"/>
            <a:ext cx="2368963" cy="17158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faculty.washington.edu/dacb/CHEM_UW_purp.gif"/>
          <p:cNvPicPr>
            <a:picLocks noChangeAspect="1" noChangeArrowheads="1"/>
          </p:cNvPicPr>
          <p:nvPr/>
        </p:nvPicPr>
        <p:blipFill rotWithShape="1">
          <a:blip r:embed="rId4">
            <a:extLst>
              <a:ext uri="{28A0092B-C50C-407E-A947-70E740481C1C}">
                <a14:useLocalDpi xmlns:a14="http://schemas.microsoft.com/office/drawing/2010/main" val="0"/>
              </a:ext>
            </a:extLst>
          </a:blip>
          <a:srcRect l="23995"/>
          <a:stretch/>
        </p:blipFill>
        <p:spPr bwMode="auto">
          <a:xfrm>
            <a:off x="30000884" y="2680139"/>
            <a:ext cx="6326738" cy="1120402"/>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logo-eScience.png"/>
          <p:cNvPicPr>
            <a:picLocks noChangeAspect="1" noChangeArrowheads="1"/>
          </p:cNvPicPr>
          <p:nvPr/>
        </p:nvPicPr>
        <p:blipFill>
          <a:blip r:embed="rId5"/>
          <a:srcRect/>
          <a:stretch>
            <a:fillRect/>
          </a:stretch>
        </p:blipFill>
        <p:spPr bwMode="auto">
          <a:xfrm>
            <a:off x="29922946" y="3965294"/>
            <a:ext cx="6511159" cy="1571304"/>
          </a:xfrm>
          <a:prstGeom prst="rect">
            <a:avLst/>
          </a:prstGeom>
          <a:noFill/>
        </p:spPr>
      </p:pic>
      <p:sp>
        <p:nvSpPr>
          <p:cNvPr id="8" name="TextBox 9"/>
          <p:cNvSpPr txBox="1">
            <a:spLocks noChangeArrowheads="1"/>
          </p:cNvSpPr>
          <p:nvPr/>
        </p:nvSpPr>
        <p:spPr bwMode="auto">
          <a:xfrm>
            <a:off x="1308101" y="1361465"/>
            <a:ext cx="28486099" cy="1169551"/>
          </a:xfrm>
          <a:prstGeom prst="rect">
            <a:avLst/>
          </a:prstGeom>
          <a:noFill/>
          <a:ln w="9525">
            <a:noFill/>
            <a:miter lim="800000"/>
            <a:headEnd/>
            <a:tailEnd/>
          </a:ln>
        </p:spPr>
        <p:txBody>
          <a:bodyPr wrap="square">
            <a:spAutoFit/>
          </a:bodyPr>
          <a:lstStyle/>
          <a:p>
            <a:r>
              <a:rPr lang="en-US" sz="7000" b="1" dirty="0">
                <a:solidFill>
                  <a:srgbClr val="FFD800"/>
                </a:solidFill>
                <a:latin typeface="Arial" charset="0"/>
                <a:ea typeface="Arial" charset="0"/>
                <a:cs typeface="Arial" charset="0"/>
              </a:rPr>
              <a:t>Graphically exploring diffusion of brain-penetrating nanoparticles</a:t>
            </a:r>
          </a:p>
        </p:txBody>
      </p:sp>
      <p:sp>
        <p:nvSpPr>
          <p:cNvPr id="9" name="TextBox 104"/>
          <p:cNvSpPr txBox="1">
            <a:spLocks noChangeArrowheads="1"/>
          </p:cNvSpPr>
          <p:nvPr/>
        </p:nvSpPr>
        <p:spPr bwMode="auto">
          <a:xfrm>
            <a:off x="1382713" y="4664240"/>
            <a:ext cx="26346999" cy="584775"/>
          </a:xfrm>
          <a:prstGeom prst="rect">
            <a:avLst/>
          </a:prstGeom>
          <a:noFill/>
          <a:ln w="9525">
            <a:noFill/>
            <a:miter lim="800000"/>
            <a:headEnd/>
            <a:tailEnd/>
          </a:ln>
        </p:spPr>
        <p:txBody>
          <a:bodyPr wrap="square">
            <a:spAutoFit/>
          </a:bodyPr>
          <a:lstStyle/>
          <a:p>
            <a:r>
              <a:rPr lang="en-US" sz="3200" b="1" dirty="0">
                <a:solidFill>
                  <a:schemeClr val="bg1"/>
                </a:solidFill>
                <a:latin typeface="Arial" charset="0"/>
                <a:ea typeface="Arial" charset="0"/>
                <a:cs typeface="Arial" charset="0"/>
              </a:rPr>
              <a:t>Chad Curtis,* Rick Liao,* Ian Faulkner,* and Elizabeth Nance</a:t>
            </a:r>
            <a:endParaRPr lang="en-US" sz="3200" dirty="0">
              <a:solidFill>
                <a:schemeClr val="bg1"/>
              </a:solidFill>
              <a:latin typeface="Arial" charset="0"/>
              <a:ea typeface="Arial" charset="0"/>
              <a:cs typeface="Arial" charset="0"/>
            </a:endParaRPr>
          </a:p>
        </p:txBody>
      </p:sp>
      <p:sp>
        <p:nvSpPr>
          <p:cNvPr id="12" name="TextBox 130"/>
          <p:cNvSpPr txBox="1">
            <a:spLocks noChangeArrowheads="1"/>
          </p:cNvSpPr>
          <p:nvPr/>
        </p:nvSpPr>
        <p:spPr bwMode="auto">
          <a:xfrm>
            <a:off x="24469155" y="10220159"/>
            <a:ext cx="11874795" cy="707886"/>
          </a:xfrm>
          <a:prstGeom prst="rect">
            <a:avLst/>
          </a:prstGeom>
          <a:solidFill>
            <a:srgbClr val="1C0153"/>
          </a:solidFill>
          <a:ln w="9525">
            <a:solidFill>
              <a:srgbClr val="1C0153"/>
            </a:solidFill>
            <a:miter lim="800000"/>
            <a:headEnd/>
            <a:tailEnd/>
          </a:ln>
        </p:spPr>
        <p:txBody>
          <a:bodyPr wrap="square" anchor="ctr">
            <a:spAutoFit/>
          </a:bodyPr>
          <a:lstStyle/>
          <a:p>
            <a:pPr algn="ctr"/>
            <a:r>
              <a:rPr lang="en-US" sz="4000" b="1" dirty="0">
                <a:solidFill>
                  <a:schemeClr val="bg1"/>
                </a:solidFill>
                <a:latin typeface="Arial"/>
                <a:cs typeface="Arial"/>
              </a:rPr>
              <a:t>Particle trajectory visualization and comparison</a:t>
            </a:r>
            <a:endParaRPr lang="en-US" sz="4000" dirty="0">
              <a:solidFill>
                <a:schemeClr val="bg1"/>
              </a:solidFill>
              <a:latin typeface="Arial"/>
              <a:cs typeface="Arial"/>
            </a:endParaRPr>
          </a:p>
        </p:txBody>
      </p:sp>
      <p:sp>
        <p:nvSpPr>
          <p:cNvPr id="13" name="TextBox 130"/>
          <p:cNvSpPr txBox="1">
            <a:spLocks noChangeArrowheads="1"/>
          </p:cNvSpPr>
          <p:nvPr/>
        </p:nvSpPr>
        <p:spPr bwMode="auto">
          <a:xfrm>
            <a:off x="12370034" y="10216664"/>
            <a:ext cx="11874795" cy="707886"/>
          </a:xfrm>
          <a:prstGeom prst="rect">
            <a:avLst/>
          </a:prstGeom>
          <a:solidFill>
            <a:srgbClr val="1C0153"/>
          </a:solidFill>
          <a:ln w="9525">
            <a:solidFill>
              <a:srgbClr val="1C0153"/>
            </a:solidFill>
            <a:miter lim="800000"/>
            <a:headEnd/>
            <a:tailEnd/>
          </a:ln>
        </p:spPr>
        <p:txBody>
          <a:bodyPr wrap="square" anchor="ctr">
            <a:spAutoFit/>
          </a:bodyPr>
          <a:lstStyle/>
          <a:p>
            <a:pPr algn="ctr"/>
            <a:r>
              <a:rPr lang="en-US" sz="4000" b="1" dirty="0" err="1">
                <a:solidFill>
                  <a:schemeClr val="bg1"/>
                </a:solidFill>
                <a:latin typeface="Arial"/>
                <a:cs typeface="Arial"/>
              </a:rPr>
              <a:t>D</a:t>
            </a:r>
            <a:r>
              <a:rPr lang="en-US" sz="4000" b="1" baseline="-25000" dirty="0" err="1">
                <a:solidFill>
                  <a:schemeClr val="bg1"/>
                </a:solidFill>
                <a:latin typeface="Arial"/>
                <a:cs typeface="Arial"/>
              </a:rPr>
              <a:t>eff</a:t>
            </a:r>
            <a:r>
              <a:rPr lang="en-US" sz="4000" b="1" dirty="0">
                <a:solidFill>
                  <a:schemeClr val="bg1"/>
                </a:solidFill>
                <a:latin typeface="Arial"/>
                <a:cs typeface="Arial"/>
              </a:rPr>
              <a:t> comparison by nanoparticle chemistry</a:t>
            </a:r>
            <a:endParaRPr lang="en-US" sz="4000" dirty="0">
              <a:solidFill>
                <a:schemeClr val="bg1"/>
              </a:solidFill>
              <a:latin typeface="Arial"/>
              <a:cs typeface="Arial"/>
            </a:endParaRPr>
          </a:p>
        </p:txBody>
      </p:sp>
      <p:sp>
        <p:nvSpPr>
          <p:cNvPr id="14" name="TextBox 130"/>
          <p:cNvSpPr txBox="1">
            <a:spLocks noChangeArrowheads="1"/>
          </p:cNvSpPr>
          <p:nvPr/>
        </p:nvSpPr>
        <p:spPr bwMode="auto">
          <a:xfrm>
            <a:off x="12453088" y="5724651"/>
            <a:ext cx="23874530" cy="716404"/>
          </a:xfrm>
          <a:prstGeom prst="rect">
            <a:avLst/>
          </a:prstGeom>
          <a:solidFill>
            <a:srgbClr val="1C0153"/>
          </a:solidFill>
          <a:ln w="9525">
            <a:solidFill>
              <a:srgbClr val="1C0153"/>
            </a:solidFill>
            <a:miter lim="800000"/>
            <a:headEnd/>
            <a:tailEnd/>
          </a:ln>
        </p:spPr>
        <p:txBody>
          <a:bodyPr wrap="square" anchor="ctr">
            <a:spAutoFit/>
          </a:bodyPr>
          <a:lstStyle/>
          <a:p>
            <a:pPr algn="ctr"/>
            <a:r>
              <a:rPr lang="en-US" sz="4000" b="1" dirty="0" smtClean="0">
                <a:solidFill>
                  <a:schemeClr val="bg1"/>
                </a:solidFill>
                <a:latin typeface="Arial"/>
                <a:cs typeface="Arial"/>
              </a:rPr>
              <a:t>Blood-brain barrier and therapeutic challenges</a:t>
            </a:r>
            <a:endParaRPr lang="en-US" sz="4000" dirty="0">
              <a:solidFill>
                <a:schemeClr val="bg1"/>
              </a:solidFill>
              <a:latin typeface="Arial"/>
              <a:cs typeface="Arial"/>
            </a:endParaRPr>
          </a:p>
        </p:txBody>
      </p:sp>
      <p:sp>
        <p:nvSpPr>
          <p:cNvPr id="15" name="TextBox 9"/>
          <p:cNvSpPr txBox="1">
            <a:spLocks noChangeArrowheads="1"/>
          </p:cNvSpPr>
          <p:nvPr/>
        </p:nvSpPr>
        <p:spPr bwMode="auto">
          <a:xfrm>
            <a:off x="1308101" y="2758465"/>
            <a:ext cx="28486099" cy="1754326"/>
          </a:xfrm>
          <a:prstGeom prst="rect">
            <a:avLst/>
          </a:prstGeom>
          <a:noFill/>
          <a:ln w="9525">
            <a:noFill/>
            <a:miter lim="800000"/>
            <a:headEnd/>
            <a:tailEnd/>
          </a:ln>
        </p:spPr>
        <p:txBody>
          <a:bodyPr wrap="square">
            <a:spAutoFit/>
          </a:bodyPr>
          <a:lstStyle/>
          <a:p>
            <a:r>
              <a:rPr lang="en-US" sz="5400" b="1" dirty="0">
                <a:solidFill>
                  <a:schemeClr val="bg1"/>
                </a:solidFill>
                <a:latin typeface="Arial" charset="0"/>
                <a:ea typeface="Arial" charset="0"/>
                <a:cs typeface="Arial" charset="0"/>
              </a:rPr>
              <a:t>Effects of timescale and particle chemistry on effective diffusion coefficient and particle trajectories</a:t>
            </a:r>
          </a:p>
        </p:txBody>
      </p:sp>
      <p:sp>
        <p:nvSpPr>
          <p:cNvPr id="16" name="TextBox 104"/>
          <p:cNvSpPr txBox="1">
            <a:spLocks noChangeArrowheads="1"/>
          </p:cNvSpPr>
          <p:nvPr/>
        </p:nvSpPr>
        <p:spPr bwMode="auto">
          <a:xfrm>
            <a:off x="31423986" y="28654176"/>
            <a:ext cx="5152014" cy="338554"/>
          </a:xfrm>
          <a:prstGeom prst="rect">
            <a:avLst/>
          </a:prstGeom>
          <a:noFill/>
          <a:ln w="9525">
            <a:noFill/>
            <a:miter lim="800000"/>
            <a:headEnd/>
            <a:tailEnd/>
          </a:ln>
        </p:spPr>
        <p:txBody>
          <a:bodyPr wrap="square">
            <a:spAutoFit/>
          </a:bodyPr>
          <a:lstStyle/>
          <a:p>
            <a:r>
              <a:rPr lang="en-US" sz="1600" b="1" dirty="0">
                <a:latin typeface="Arial" charset="0"/>
                <a:ea typeface="Arial" charset="0"/>
                <a:cs typeface="Arial" charset="0"/>
              </a:rPr>
              <a:t>* These authors contributed equally to this work.</a:t>
            </a:r>
            <a:endParaRPr lang="en-US" sz="1600" dirty="0">
              <a:latin typeface="Arial" charset="0"/>
              <a:ea typeface="Arial" charset="0"/>
              <a:cs typeface="Arial" charset="0"/>
            </a:endParaRPr>
          </a:p>
        </p:txBody>
      </p:sp>
      <p:sp>
        <p:nvSpPr>
          <p:cNvPr id="2" name="TextBox 1"/>
          <p:cNvSpPr txBox="1"/>
          <p:nvPr/>
        </p:nvSpPr>
        <p:spPr>
          <a:xfrm>
            <a:off x="24469155" y="11007998"/>
            <a:ext cx="11858467" cy="7478970"/>
          </a:xfrm>
          <a:prstGeom prst="rect">
            <a:avLst/>
          </a:prstGeom>
          <a:noFill/>
        </p:spPr>
        <p:txBody>
          <a:bodyPr wrap="square" rtlCol="0">
            <a:spAutoFit/>
          </a:bodyPr>
          <a:lstStyle/>
          <a:p>
            <a:r>
              <a:rPr lang="en-US" sz="3200" b="1" dirty="0"/>
              <a:t>Rationale: </a:t>
            </a:r>
            <a:r>
              <a:rPr lang="en-US" sz="3200" dirty="0"/>
              <a:t>Plots are an easy way of quickly evaluating and comparing the behavior of particles.  Plots give an idea of the comparative magnitude of diffusion coefficients, distinguish diffusion from convection and other flow patterns, and aids in identifying errors in instrumentation.  </a:t>
            </a:r>
          </a:p>
          <a:p>
            <a:endParaRPr lang="en-US" sz="1600" dirty="0"/>
          </a:p>
          <a:p>
            <a:r>
              <a:rPr lang="en-US" sz="3200" dirty="0" err="1"/>
              <a:t>Bokeh</a:t>
            </a:r>
            <a:r>
              <a:rPr lang="en-US" sz="3200" dirty="0"/>
              <a:t> was used to develop interactive plots within an </a:t>
            </a:r>
            <a:r>
              <a:rPr lang="en-US" sz="3200" dirty="0" err="1"/>
              <a:t>iPython</a:t>
            </a:r>
            <a:r>
              <a:rPr lang="en-US" sz="3200" dirty="0"/>
              <a:t> notebook.  </a:t>
            </a:r>
            <a:r>
              <a:rPr lang="en-US" sz="3200" dirty="0" err="1"/>
              <a:t>Bokeh</a:t>
            </a:r>
            <a:r>
              <a:rPr lang="en-US" sz="3200" dirty="0"/>
              <a:t> provides built-in toolbars, and output can easily be used to generate HTML code to embed in a website.</a:t>
            </a:r>
          </a:p>
          <a:p>
            <a:endParaRPr lang="en-US" sz="1600" dirty="0"/>
          </a:p>
          <a:p>
            <a:r>
              <a:rPr lang="en-US" sz="3200" dirty="0"/>
              <a:t>Functions were written to compare trajectory data side-by-side:</a:t>
            </a:r>
          </a:p>
          <a:p>
            <a:endParaRPr lang="en-US" sz="4000" b="1" dirty="0"/>
          </a:p>
          <a:p>
            <a:endParaRPr lang="en-US" sz="4000" dirty="0"/>
          </a:p>
          <a:p>
            <a:endParaRPr lang="en-US" sz="4000" dirty="0"/>
          </a:p>
          <a:p>
            <a:endParaRPr lang="en-US" sz="4000" dirty="0"/>
          </a:p>
        </p:txBody>
      </p:sp>
      <p:sp>
        <p:nvSpPr>
          <p:cNvPr id="17" name="TextBox 16"/>
          <p:cNvSpPr txBox="1"/>
          <p:nvPr/>
        </p:nvSpPr>
        <p:spPr>
          <a:xfrm>
            <a:off x="24469153" y="21024273"/>
            <a:ext cx="11858467" cy="584775"/>
          </a:xfrm>
          <a:prstGeom prst="rect">
            <a:avLst/>
          </a:prstGeom>
          <a:noFill/>
        </p:spPr>
        <p:txBody>
          <a:bodyPr wrap="square" rtlCol="0">
            <a:spAutoFit/>
          </a:bodyPr>
          <a:lstStyle/>
          <a:p>
            <a:r>
              <a:rPr lang="en-US" sz="3200" dirty="0"/>
              <a:t>as well as in an overlay format:</a:t>
            </a:r>
          </a:p>
        </p:txBody>
      </p:sp>
      <p:sp>
        <p:nvSpPr>
          <p:cNvPr id="11" name="AutoShape 6" descr="data:image/png;base64,iVBORw0KGgoAAAANSUhEUgAAAg0AAAINCAYAAAC9GEyUAAAAAXNSR0IArs4c6QAAAARnQU1BAACxjwv8YQUAAP+6SURBVHhe7J0HYFPVHsb/ULroboFSVlll7733FgQRRVFUFEVxgThQRFRQcLDc+HCiKAoKyJK9995QRlkFWgqllFJaiu98J/c2J7c3s0matuf3Xsy9NyFN7jrf+c8i//33XzH2KEsSiUQikUgkFihy9+7d6CJFisQp6xKJRCKRSCS6FFWeJRKJRCKRSCwiRYNEIpFIJBKbkKJBIpFIJBKJTUjRIJFIJBKJxCakaJBIJBKJRGITUjRIJBKJRCKxCSkaJBKJRCKR2IQUDRKJRCKRSGxCigaJRCKRSCQ2IUWDRCKRSCQSm5CiQSKRSCQSiU1I0SCRSCQSicQmpGiQSCQSiURiE1I0SCQSiUQisQkpGiQSiUQikdiEFA0SiUQikUhsQooGiUQikUgkNiFFg0QikUgkEpuQokEikUgkEolNSNEgkUgkEonEJqRokEgkEolEYhNSNEgkEolEIrEJKRokEolEIpHYhBQNEolEIpFIbEKKBolEIpFIJDYhRYNEIpFIJBKbkKJBIpFIJBKJTUjRIJFIJBKJxCakaJBIJBKJRGITUjRIJBKJRCKxCSkaJBKJRCKR2IQUDRKJRCKRSGxCigaJRCKRSCQ2IUWDRCKRSCQSm5CiQSKRSCQSiU1I0SCRSCQSicQmpGiQSCQSiURiE1I0SCQSiUQisQkpGiQSiUQikdiEFA0SiUQikUhsQooGiUQikUgkNiFFg0QikUgkEpuQokEikUgkEolNSNEgkUgkEonEJqRokEgkEolEYhNSNEgkEolEIrEJKRokEolEIpHYhBQNEolEIpFIbEKKBolEIpFIJDZR5O7du9FFihSJU9YLDTNmzKC5c+cqa5YpWbIkRUdHU+PGjWnAgAHKVlPWr19P48ePV9bsB587bNgwZc08u3bt4n/rzJkzdPr0aUpLS1NeIapduzb/nr1796aYmBhlq+sYMWIEHTp0SFmzDL5XxYoVqV27dvyhh3hMxo4da/Z99pKYmEjr1q3j+w7L2Hcqthxba2iP/aRJk/jn5ZahQ4fy72rLvrDn/NOea+K/tfU8dDb2nEsiOOenTZumrJkSGxtLixYtoh07dvDjDnC8mzZtavM1gvNx48aNJt8Nf7NNmzYOny+2Yu8+seUaE8H+mTNnDh0+fDh7/xQvXpxq1apFPXv2dNr1p4c95yu+U6VKlahRo0b8e+EYWkLvd+Hf4HcNHDjQoXsjPvPVV1/l99sVK1YoWwsn0tJgAzjxdu7cyQc13Mgx+LgbnLS4iYwePZqWLFnCbyaiYADYhteGDx9Ob775ZvYF4wlg8MPAjRuFO7/bzz//zI8Zjh2OoSgYgHhs+/btS0uXLlVesR3cAEUc+QwtEyZMyPFdLXHkyBFlSQIw2OMmj+tBPNewjG14zdJ1jPep54124Ma6ei9w13lsC+I1hvPHEvj+uE/g/eJvwD0F14O7r1NL4Dthn8+aNYvvc0vXF4673u/CMrbhNVsniyr4tx999FGO+21hRVoaGJg51KxZky/rERcXxy8kFSj6mTNnKmsGROUMVdu+fXu+bCv4++aUPb4nLhj1pIXy7tChA5UvX55KlSrFtyUkJNDRo0f5rEp9H77nxIkTrSpzRxFnQvi9lv4Ovpc4CPbq1YtGjhyprBkQj0luLQ240D/44AOTG756nMVjjcFW+90w07Z1Fom/gxsZ9jl+P9ZxfHB+OLrfccPHDU7Fln2BGzzOUfxt7FtLaM81T7M02DODj4iIyPF+nEM4l4B6rcDyc/PmTS4U1H2L1z799FPdmaf4fXAd9ejRg19ruM6WLVuWfb5YsnTkFvE7DB48mFsRzKFe/+J5Y+5YQkjjfgLE/QNwr8Pvw3kMmjRpwu8hzsae+yW+i3hfM3fctNYLXAfq78Jxh1hUsfX+gr+Na0u8PxR2S4MUDQxbbpQ46d5///3sExcX8WOPPcaXgXjCOvNGgr8L64IKvmv//v3NDkg4yadMmZItctx1U7PlIhRv5kBrxnemaFAHUYCbPo6Vpc/D7OWbb77JPr62/n3xN73yyit83wN7hIcKjvXXX39tcoMCtnyXQYMG8WPvyE3e00RDbm7K2AeqiMPg8s477+RwFYmDJgart99+my+r2HIti98Xxx1mc2dj7/UFtIJJK15t2T/agTK316Ie9t4vtd9J7zy3tr/Ev6k38dOivSeoSPeExCZwYT377LPKGtHu3buVJdcyefJkZckwEOFhaQaL13Ax4UIEuIhwsXgCGJDEWbBovXEmuHGKggH7w9pNDzf9UaNGKWtEf/31l7JkGfi7Afa76G/FbM1W4HqCdQHiUCsYbAE3VDyApdloYQDHTRT22gERQECqxwkzWC0Qbyr4DD2ef/55Zcn0/XkNrjH12sd+EC0PAAOhtf2DfaOdEOU16n1NRXvvwPmvCgYICr3rHdtUiwauM1x3euD3QoBgAqAVDBIpGuxCnE2oJ6grwYxIHQxwIdgzc4U1QsVTRAMQb1Ku8sOrs0jw3HPPZQ8Q1sBNRRRb5m4qKnhdPQ8QZAUQZAdwU7J1MPnyyy9Nbu441tZcDCLifrTkZisMqPsRx9zS9aIeJwTYqdeYiijc9AZVIJrGr1y5oix5BuI5kJSUpCwZEM8VS/tHHHQ95ffhmKrXJxDva+LvsiScxXvBxYsXlSVTYI0Q7++iEJNI0eDRiLPVJ598UlmyDXUAxABk7sZXEIGVQZ0dYFZh72/v3r07t05g0A4NDVW26rN69WplyXiTFW+29gZEwlwMSxJmVFi2FVeLBgyqMGl37dqVP6wF2eUVEHGqALDkIweIp4GZGWZxrajE8VcxJxxFoeHv768seT6Iy8Dvs1VI5xfE814rAkVEy0FAQICypA/2E9wceeGu82SkaLAD8QYi3lhcAWap6smPv+VImhBuiBiAXOFvdRQEbKm4Yh+Ks3tHxBL2FXydGFSs3VjFWa0qFvA31d8F07elG5hKiRIl+GwGf9cea5IKgtcA/i6+E3y/yARRB3kM+KLVyh7wb0Rfsl4MgKdw4sQJZSl34gkBxipI2dRDdF95migXjzMCRUVwXuM8mz17trJFH/Fe50miSLx/iMcY16B6veK60xN72C9r167ly3ivueOG6whCAftJnARIDEjRYAfff/+9smQI3nElonlMNaXmd3DRijfbGjVqKEvOA7nZKq4USzCNqjdn7fFRbzR6PmU9MAhbi1WxhDqg4xlBcPD3ijMqbIfLBoO/Pf73/CQYwNmzZ5UloqioKP4MyxP806qAQsAoLCXmLAhANEcj4n7q1KnZ78ezGLCLAcYRoecqcHzVcw7WKmsWF3OgzoGKp4giUfhiv2uvFzXmDOf+uHHjTCx9WMa5rF4X5mJVgKPivbAgRYMVcJLihMONRw2+wcWI4jDmwICv3qRseajRziK3bt1SlnLOFvIbuNHiJvvyyy+bXPSuGNTVm4KjA7CtiP5U7WykZcuWypJ9AZGOgP2p7lOA340bIsyqeGBZ3RcY/JEBJL7fEjgv80Iw6F0jeg9LsTpwLcHCgt8gCnD8dgyqqNOgDvx6jBkzJjuuRK19gr8p5vljn4jBeXkJxAJ+K46vyv333+/QdYD9KlrR8noAxfeB0BNjlfDbtOA6xDmP74zjjEBG9VzBMs5lvOaqbJfCghQNDNwE1JNL+8DMBCeceOPBjdgRd4E9qCZnoNZi8GQQPKS3//DAjRY3NHWwguhCgKKzEWfRrtxn+B1q1D3Ej3YmhnMDsSQANyp7Zvf2gtk1ZsXqrBJmZzW9FA8sY5s644So0hOpWsRaEe4UDM5CtZBgkIAVB4MJBgvtfrAkPIC52BJst+YTdyaWri88kHmD+5gqmjHQixkQtoJzVczYEjPGXIW1SRZ+u2ixwzE0N+ijFoela9/dx60gIus02AFuzshKwM1YC24+ag4wblTqzckW4JvTfqY9Odq4sKxh7TMcQfyOtoL9Yq6Uq3hMHPm+4jHAsbKU+23L8Tf3Gfh36sALAal3cxbf48igm9t9oQVCR7T0QEjgPAXifsNgg/e4WzCI55KtM9tOnTqZnEfaY2ruu4vHBvtA69/HwCnWZFFT+DDYaAtE4d8jVdcVJnx7ry8IWJyzjpaR1/5uiC1XWRnEc85WsK9x/zX3nUShC3EAa4SaSaEtWgUrkra4nCXEYyGLO0nRwC80S4FTeA0+UksXoj0Dli2I38+aOc0TRANu0OogpAWBVLh4sR/NvQc4Y6BU9wVuoPBNmkM7wOhh7jiKv/urr77SPS9wcxKL6OC7WPrtWpyxL7TAN69WxRPPKfHcxXdVBw1gThQ5G2fclMV9hn09ffp0s/tcHGC0RcZw3FS3jLmBE38Hfw9YO9ccRdwnOA7aVEJkzeB4qucYBklHj5U7BQMQzzkcI9w/zFGhQgVuPbAkzOBCVgur4XjAbaQ99rgmxRgde9wUUjQYke4JBgYzXCTmHrhhO6Lcc4MYsSwGeOmBi1vvgUHPXWAf6e07PHAjw+v2DJqOgpsnUG8M5sAx19tneFgC8RnqzQOovm7tA24t9QaMZ9G8mlfUEAJPzZ1TomAA8+bNsxg06KkgONXS+SYOQGKhIAye6rmDgczc+YDt6kCH99ubXmsvEAy4hsQHri2IFQySOG7w+UMM2QsEkDsFgxYIAvF+oX1gYLdmyYEIUXnjjTd0jz224TUVnNsS+5GiwUMRB3wxD18PvQsND0vWk4KKWmQJiDcSLepNV+9hCbE2gz24OiDSFmz15WIwxCwMYCBB8an8hioezWFuX4gCAueIJcRZqjVh7yowECI+SP29EKfIMrAVWEvwyCvB4CzU44b7pqUJHl4T440k9iNFg4cCZa2qZcxs8+NsLy8QZySWRIOjiD5TuA2sPdRjiBsUZrGuAGZXW36rGFxrLiMHN1TEAWBAVIUrzj97BqK8wt0i2drs113ge4jZBLA42HKuwSqhunNwPsNNkx8Fg71YqhgpsY4UDR6M6OcT86Yl5sE+E2ddzhRbGJjVQCqYvzETtfZAd0QVV5iw4aOFKwT+YWsDhTgbRvlkPcQbKvorqPsyP7gpRNEgCiQ9ENCoYk5Aie/Rw1Ui0BHgAhStk2h8Zglt0KBe46r8SGpqqrJkHmvnhsQyUjR4MGI3S1zg6qxAYh7sL3HWhT746kCfW8TZvK03WLFmg60VIu1BHChF07oWDPjqIIF9ZMv3hylX3ZcwX4vFzTwR/C514MS+sCRy/v33X2WJqH79+sqSwdKiYk0UiPsbwXp5jSjyYNlSAzW1YLt6LqhBnPldMIguB0vHHdefWgAOv11iP1I0eDC4CSKdS70R4GJHBLy1gQev471i//jCBGZdYpAaUg1tMd/jPYiS1gP7VK3NgONha9S16EPFwKverJ0Fvod6fkBU6g10+O4QTyqIxLcV7Ev15opB0tUBf7lFbNRmTjBiP6nBrDhPRB84Bk/191oS6tiuvobr1NbzwZXgd4iNznD9awdQnB/q98Z5Yy5oML/Rrp0x/sTcccc2sSqkaAWU2I7XuHHjQosUKaJ/pyzA4OJRFSeC58QZhiNgcBIHJnSGw9+w56H3HcqUKUPVqlWjzZs3U2ZmJr8J4MZ98uRJbma7fv06/9t4INgOZuTPP/+c/za8HzcG9CEQZ9/OQsx7xs03t8od+0A9Juyc5AGg2n2kfWAfiMGPKriJwByP/YKbBI4NHuhsh++MZ7wGIYBZJ/YZ9qv6ezBjxeCK/Q/w2tatW/lyq1atTG5S1khOTubfFeC8uPfee/myJfB+dV9Y2rcI6PP29s7+/JUrV2a7IfD7MPDhJqp2KsRnPfXUU3xZBe9Tz129a6Fs2bL8c8G+ffuoS5cuTi+QI55LjqYNAuwn9bjj2sDvgpsBy9ifsJb8888//L24NhDwqXVP4Peq1xv2K9rgw+yNfYjPgKtQjLyHsM/tua+HI9cXjh1+M34vvj+uD3Fw/Pjjj7M/E/cV/C78RksPc9dYbhDPOWRP5HYAh2ASjzuu10uXLvF9oF4HX3zxBcXHx/P34/pWg31twVnnZ0FA1mlgIPjHWtS8NXAB2FusRIul/F+csKJZ0RZwozFXSMkZiLnLCPqzZyDVQzwmtoKL31JNDNw8EBimXvDWwKxLr4CM+Fu1ef3WwN9WazYAW/69uC9s2bcIVBTL7OqB80Gv2JF47pq7FsQaDxiYnF0+2dl58OL31QOCwZIfH4OlmIaoBz4DFRNdZWVw9PrS3ovUegSYcCBF2F6sXWOOIH5HZ36+GKthDpy/2Cf2WFicfX7mZ6R7Ip+AExw3fBQTwgwYJ772pMdMBAMDbvqocof3u0ow5Bdws8S+wE0CplvcoERw48c2DJYYzPFerWDAzVa9YWCf2+v/xb8Rm1pByDgbzH5wbuD4i+cFlrENg46eYLCVRx99NPtz84ObAtX+8Ju1+wPXCI6vNT8+XsN7cK1pzxn1fMHrnuCW0AJxIbopvvnmGy5cYV0r6OAc1zvuWMY9E6/pFX6S2E6htTRIJBKJRCKxD2lpkEgkEolEYhNSNEgkEolEIrEJKRokEolEIpHYhIxpKEQ4I8MD2BPJLSmYOJLpokdBikQv6PtEzCBwFGdmSkjyBmlpkEgkEolEYhPS0iCRSCQSicQmpKVBIpFIJBKJTUjRIJFIJBKJxCakaJBIJBKJRGITUjRIJBKJRCKxCSkaJBKJRCKR2ITMnnAhaMlrqUueRCKRSFwDmtE5u4W7RIoGl4Ke+6tXr6a6detS6dKleW/3goy3tzex84mysrKULQUPdq1QsWLF+G/Eby2oFC1alLy8vOjOnTv033//KVsLHviN+K3y2sz/aK/NDh06yG6WLkCKBicwf/582rdvn7JmZPHixbRjxw5eKQ6tdv38/JRXCibp6en8Buzj46NsKXjgZpSRkcFvTngUVCAW8MCxxDEtqOBY4pjKazP/o16bt2/fpgsXLkjR4CKkaHACQ4YMoR9//FFZy8kPP/zArQ2W+vcXBHbt2kVBQUFUrVo1ZUvB48aNG3T8+HGKioqiMmXKKFsLHvHx8XTx4kV+LHFMCyo4ljim8trM/6jXJsQ8nqVocA0yENIJjBs3jtasWZPj0a9fP+UdEolEIpHkfzxeNCxdupSGDh1KXbt25Q8sO9oUJjY2liZMmEB9+/blnzVo0CC+npiYqLzDMSpWrMhVrfZRkGeiEolEIil8eLRogDiYMmUKnTlzhqKjo/kDy4gRwGBvDzDPvfrqq7Ru3ToeUYtua8huwDqECF6XSCQSiURiHo8VDbAKQBwgbQatmGfOnMkfkyZN4tsw2KPVs61MnjyZpz+2b9+eZs+ezduzLliwgK9j+6xZs5R3SiQSiUQi0cNjRcOcOXP4c69evahdu3Z8GSBgafDgwXwZrgtbwPvggkBQzNtvv61sNTBs2DD+jD7xECoSiUQikUj08VjRgFRF0KRJE/4sMmDAAP68c+dOm+IR4IaAawNWBS1idC2ixSUSiUQikejjkaIBQkCtpGguFQoxCeDIkSP82RIQGXBtqFYFETWWAS4P0aIhkUgkEonEFI8UDaoQgHXAGrAiOAKECQIt33//fb4ON4hEIpFIJBLzeKx7AgQGBipL5jl79qyyZDvIvEC6JQItYdGAJULPCiGRSCQSicSIR1aERFbE+PHjuQsCWQ56jBgxggcvOjLgQzRcuXKFEhISsmMiYGkYOXIkX7ZGXFwcVapUSVmzHdRtWLhwobImkeQ/zl3PpHB/Lwrw8ej5hqSQc+7cOWrdurWsCOkCCqVoEMHfUtMxkZXx2GOPKa+YJzk5me677z5lzSAisE0LPhO10KtXr86tJmFhYfTll18qrxY8UMYVDYAQH1JQQTMcHFfU8Pf19VW2FjxQvx/nLo4ljqnKoYR0+nb7Fb5cL9KP6pcpTnXZs2+x/CkicCxxTAtyqWxQmK5NNK7CPblt27ZSNLgAjxYNiGlAAKMeqmh45ZVXqGfPnspWx/j55595nQZLf88Rnn/+efrqq69k74kChOw9YWDC4sM0c8NpZY2oeeUIalEpnFpUiaDm7Lkou3HnB2TviYKD7D3hHjxyelCzZk3+jOqP5khNTeXPzuiXjjLQwNLfk0gkRt6+pxbNfLwJlQ83zFy3nUqi6ati6eFvt1KVN5dQ/68305drTtCuM9f46xKJpGDgkaIB6lBViOYKLqkDvCowLDF16lTeb8LRnhUSiSQnXWpG0rKX29IDTcorWwz8xx67mVj45N9jdD8TD7XH/UtDf9pJ/9twivafz+nGk0gk+QePdUTWqlWLP69evZo/i6iDP2IebDU/wde1ceNGZc0UNcVTr5CURCIxT4BvMfpkQD2a/GB9CvIrpmw15ebtO7TyyGX6YPERuveLTdRo/Ap67pdd9NPmODp66YbyLolEkh/wWNEwcOBA/gyBIJaLhm9O7RPRv39//myN3r178wAgxEAgfkEE66oIyW1shERSWLm/UTn6d0Q7qlM2RNlinqs3M2jpwUs0buEh6jFtPbX4cBW9/Pse+m37WTp9xbG6KxKJxD14rGiIiYnJzopAp0t0okTw4+jRo7nVACWhtRUcEUCpttDGsgo+S+1XAcGBGg34LDyrAgR/S1aElEgcp0yoPy16sQ2N62Oo1morl1LSacHeeHrzrwPU8dO11O7jNfTa3H00b/cFunDtlvIuSX7kRIIh9kxScPBY0QCQTonsCLUlNiwFWMYAr208ZQ18FjpkwgWBKpL4LDxjHV008bpEIsk9Q1pXpKUvt6Vgf29lixHkVNQpE0LhAT6GDTqcvZpGf+48T6P+2EutP1pNXaasozF/H6BF+y9S4o3byrsknkzGnbv08b/H2HE8p2yRFBQ8MuWyoCBTLgseMuXSlHXHEul00k16opUhA0kL3A96cQtda0bSC52q0va4q7T1ZBJtPX2Vxz7YQq0ywdS8UgS1VNI7Q3TEia3IlEvn8/uOczRtxXEqG+ZP855rpWx1PTLl0j1I0eAE5s+fT/v27VPWjCxevJh365SioeAgRUNOnv55J6WyAf/17jWoYYVQZauREb/vpfl7LyhrRkoF+dL0hxrywR/sZAJiGxMPW08xEXHqKmVm3eXbrdGA/c0WTES0qMxEROVw8vc2FqOyhhQNzmPzySs0feUJdgyTyLeYF/3zYhuqFmm9FYCzkKLBPUjR4ASGDBlCP/74o7KWEykaCg5SNOTkDhvcB83cRtvZgD+sXWV6vWcN8tIUd/pj1zkaPfcA3f0PCZmmvNw5hkZ2NT1n7rK3bT11hbYx8QArBOpA2AqsEBAPsEJASHgVNV9oSoqG3HP+WhpNWxlLc3edV7YQTRnYgPo3LKusuQcpGtyDFA1OACVL8dAyffp0boWQoqHgIEWDPsiIgHA4ejGFosOLc+FwT90o5VUDqN3w8P+20u07OS0IzdgA/26f2tz1oEd6Zha3QKgiYs9Z24pGFfMqYmKFaFoxXHnFgBQNueOzVbE0deVxErUgYlrsDYZ1BlI0uAcpGlyIjGkoeEjRYB6kSz7ChEN8siHjoU/9MvR69+rZVSPB9VuZ1HnyWrqSmqFsMeWd3rXoyTbWm8GlsM+BK2OLIiQOxV9XXrFMgE8xLh6yXRlpCR4lGrAPlx28RA80KUclAp3X28TZ1+b8PRd4BVBtimwzJsr+eLalsuZepGhwDx6dPSGRSPIPlUoE0NePNqJApcjTP/viqdPkdSY9KhC0uPPtrlQtUl+IvL/oMI+RUIWHOZCZ0bVWJBcZi19qwz6zC30xqBE92iKaYsx8NriZcYdWH02gD5ccob5fbKIBv56iT7Yk048oNHUxRXlX7kCGx8QlR5U165y7dotXy0T1TKScfrTsKJ330FTTPWeT6bHvt9OIOXtzCAZ4gSbeX1dZkxRUpGiQSCTZjGeDdmc20Kdm2BaEqKV+uVD6+hHjrB3BjGhu1WLiKh7zoLJ8ZLvsAEgtKw5fpu7T1vM6DbaCWXnvelE0oV8dWsE+e/PoTjSqW3WrQZEpt7No6/l0eheFpqZvoHrvLefPk9jAfSrR/hoD6LfR5qPVVCPKsnUGouj7jafpwW+2UFv2flTLFPt0IE7Ak0hKzaC35x+k+77aROuPJypbTZk6sCFVKem+wEdJ3uA1bty40CJFioxQ1iVOZMmSJTx7ol+/fhQZGVmgzdkA5my0i46I0B8M8hKYfEf8vof+2X+RL685lkCbTl6hHXFXaf/563Q4PoVOskHi/NU0usxmitfSMnkKYObdu7zVrreXQV+jXXRSUhI39dpqts8vzFh3kj5bfYL99gz6e/8VqhzmTbWjS9ndAjw6ojif7S85cFHZQjy74s9d57l7Aq6BYmx/Dmhcjs4kpemmZCLPf/mhS3QhOZ1aM3HhY2Pr7bSMLLp0PZ0PcihxDdcI+l1kZuUMwNQD8RZXUm/Tzrhr9NOWM1y44Ny4wb5/sJ+3bu0JMI/9NpTGXsLOray7/9HonjUorLhpLQoUsUKwICwJ7/1zmNaxwfeCGYtK3bKhOeIvckNurk1YQYbN2mmx+djTbSvT0+0qK2t5g3ptFi1alD+jEaEzGhpKTJExDS5ExjR4Dl+tPUkfs5u1oxQrWoQPQsW9i5JPkSwKCfCl8KAAts2Lgtj2QDagBLJn9F8I8PHi61jGNpjrA32UZ7ZuKZofxCXdpIMXUvjM2Z1UHL1YWTLyQvuK9GpPx4LaUBYaVR61oHIkYh36KdH1aGyFGbo5okL9+KBUlc1ik26ygYEN6oiJQPAllpOYwOPP7AHR4Eowk0YsREseExFBxy/f4MGAohWldLAfTbivLnWpWYq7Kv5l4gdCdeOJK8o79EE7cTW75JHmFegD9hnOwpFrE9976orjVvuDwGL029MtlLW8Q8Y0uAcpGlyIFA2ew6g/UJbYmBKWl0B8GIQFExm+TGyo4oIJkEC2jps1ZqUVSwTQCx2r8jgAowBhy/j37L1+dtQjsIX3Fh2mHzYa4w9U0M0SZv/SIX7KFlMQlPgzm5WjXkKbqiWUrQZQFfArM4IAGRM96pTmg+UmNqCiqZVORqbbgJjDdzpw/jq3jDhKrahgCi3uza0p5kz5KpFMYGAfdK9dmj5YfJgOxRviKtpXK0k/PdmMLzsDe67NIxdTeAolzkMtEHxivEkQOx9Rj6FihDHYNa+QosE9SNHgQqRo8Bz6frmJ9p0ztGUuzgZs+MAxMOABU3h+BC4TVUxAiBgsHoYHxAiEhWrpUMUJxAr/NxrLCFwwYMb6k7pBfNhfH9xXhw9uKueupnGx8POWOHqkRTT1ZIMf3AJ81g8rgPLYc+aaWTO8u/AtVlQ31VMEM3vM8AFM8agNgfROpHo68xzBvuxeO5KJhShqG2MUWcNm7coeqKuWCqSVr7Tny87AlmsTVhpYFuCO0IJz5NGW0fTT5jM8/VXli4cbUu/6nuF2laLBPUjR4EKkaPAc6r67nG6kZ/JlDHAfsJmzCgaTVPYa/NY3b2dxIYH3pqYbREUq32ZYv5p6iy4nXaesosUok4oZ38Pef9PFpnFXogoIiAnEcpjLXsAMGLNxDKQbYg3m9pJBvlStVBCPEXEXsAqUZINvBHuEB3jzgRj9LPCs3RZ7+QYN+2UX3bEQ13BPvSj6clAjZc0UWD+Q3vnNuhO08UQSL2ZlL9i/GFwhrLAP9UAQ6neKpQdWpKPje/BlZ2Dt2pzFxN+0VbFc8GkZzMTCyC7V6Jmfd9JOIa7h2fZVeOyGpyBFg3uQosEJDJEVITmeKhouXk+nlhNXKWu21wLQQ70x6dVpQBVDVVzcUMQEBmCIEVVcQIxAXBjfo4gTZRvWr6dlUh5a6fMUBBpilo1YAewPS7SuWoLevbc2xbD3mwOxBo9+t82qpQBulV+GNlfWTEFAJwJEc5uSibgYQ42IErxaJcSXyA+b4+i9hYeUNfbdx3ThpbadgblrE+4TFGdCKqWWdkzcjOwSQw0rhPHsEqSlqljaX3mFFA3uQYoGJ/Dee+/R2rVrlTUjOHFRJEeKhrwFAWiPztymrBH3FZub7VnDkmhwJlOWH2cDVayyZkq5MH96sHE5usUGQhPLiCBO1OVbgik5P4E4B8SL3oESswDe16d+FK/ZgHgQgyvGEPOx9OAl+mjpUaufoYLAxZmPN1XWiHafvcaDHNcesxyXIAInj62CD24ylLxuUYU9mIBIuJFOT/+8S3mV6K/hragRG7CdgfbajLtyk4sFtCTXglgaWBb6NjCc38j4ePVPY28dxGv880Ibk6JdnoAUDe5BigYXIt0TnsFPbIY0TpjBbXyjEx94HcFdogFYCt6EufuzhxtSpxqllC36wJSebcVgjxuKZQPWDlFoGFwzxuWrKWkUf/0WXb/9H08hLChAiFj6OXXKBNPglhVp2aFLtOZogrLVdu5vVDa7vgTSRCtGBHCriS3APQTrk8pnDzWke5WB2xZgEUH6sJ7LQL02q1SN4ZUcIYa0wOUzgomFFztVVbYQt670+WKTSfOwrx9tzN0snoYUDe5BigYXIkWDZwDBAOEAMLs7/L7jvmJ3ioY2H62xWuTngSbl6ZMB9ZS13INgOOyrHzaepIRUQwyINVBAqVvt0txNIFo9YAUxuGYM6xgQse32nfwb+yHSg/1mDKWoJ6FSr1worwuh8uezrahsqF92906UvEZKrS0guHVElxiebmqOhJR0+mPnefY4x91wCJ5EnQwtuDa3XPqPfjuQohuUipoZsC6gnbXIfV9tNunz8XzHqvRa9+rKmmchRYN7kBUhJQWekwnGyn6VS+SPYi9frD5hIhggdvT4kw0WnSav5QN1bkDgI0z5TSes4MWHbBUMAC6Qf/ZdoIhAHz7LRRYCWl7PfLwJzXmmBS1+qS2te60j7R7blY5N6EHHJ/Skec+14u8XaRwdRh2q69/kfb0971aFmbkYOFgjKtgkswBsOpHI0xQxkMOSgGJhtoI6HeYEA0TIK3P2UrMPV9Gny4/R2atp9Cbb93qCAXEd7667Rp9uuJxDMCCuAjUWPn2gfg7BMHbBQRPB0L56KY8VDBL3IUWDpMCDSo8qVTRBc5tPXuE1/5+ZtYsXIsIN+PtNp2nB3gs8FgI56wk3btvsF3cGSFsUix2VYIPr3Odamw34O5V4kxpPWMnTH+0F5ue32O9uNWk1fb3upMMZINg92H+j5+23uq9gtodA+N9jTchPEANIc4SffNGLbXgQnsjtTMNgW6xozluWpWJZYcW96fFWFXO4ozCAWysxbY3FBy6aVElsFh1qIlABrAAQdf3ZjB09OC6Y6SmBGJtJ99elmkx4qMByIAI30eztZ3n68MAZW+ivPcYy2yiwpA3uvXj9FjseB+hB9t4DCaZZEShAhb/3x7CWuuW85+w4xzMqVJCFMvE+Y8aRpPAi3RMuRLon8h7MwJFuqfJK12r0UucYZY147f/tccZqfpZAWeBQ/2JUvGgWlQrxpzIRwdlpfUjzi8h+9ubPjoIIekTSqyBD4Ak28KEK4vBfdln8vh1rlKIfnjAG85kDNQggMjDwORvMuJHSCmFgDQQZPvHDdmXNgGoC/3XbGV4tMjnN1OphT7Dh4y0rUnSJ4vT+P4eVLQaR4WicRlSIX47BXOWtXjV5IyxbQTntnnVLU886UdlZEs/9spuWHjQck8olA2n1qPY8JgLiY86OsyYxDyILX2hD9cqFKGvEC2ohhVIva2Q427/IilBLo2tBgak+n28wif34dnBj7oLyZKR7wj1I0eBCpGjIe1DQCTMzlS8GNaTe9QyxCObKHDsLUUCoggICwyA0TLeHKj0Njl26wZs1qVQvHUT/jminrBkCG4fP3k3LD11WtuQEA9CPTzbjlQm14N+hGJO1ksbmQJZCubDi9MOmnJUjtdia2rpwXzy99NseZc3Am2wAHtauMi8V/fGyY/Q7GzA9AczMj1xKoXELjIG1KrCSoOCVJRqUD2VCIYoHElbQyT5Acy+1KygqSraLKcG7cloCIhhiGCxi+xJi4YTG4gHaVw6isf0a8ZRWS9z7xUYeUKkifr4nI0WDe5CiwYVI0eBaxsw/SNvZjBnNkRpVCOUDLAY0mKLVWRSyD5CFoLLs5bZ8JoxgvHYfr6XLKcZZYxgbyK+n3cmu/+9OkMMPQZGeeZdShPiEPvXLUKsqETlEBwYXmJDNgVRE+MPf7GWIpP+TzVQhFg5cMA4G1gjwLko3FbcAwGdi8EBK3t97LtCqI6bCBZYYNLsS6dugLK8kiWwPS/yy9QzvoigysX9deriZoUIjLBJj5h8wa97PLdj/1twqz3WoQm/0MOxPiByIHVuAIBzCxFMvJhYs1ZQAcEvBumIrcGcsZec0BvlpK4/rCgxYIHpXLEodqpWwem3CVQUXiAqyc763wXLlCUjR4B6kaHAhUjS4lmpvLzVbtAdVCpHuhr4Ix4SUt1Wj2vPtn7IbM3z4Ki+z2dRIZTalNkK6ejOTdzy8ygZCtTTy5eSbdP7Kdbp1txhdT8/i780LEBcAYYQ0SUtEhfrzAdHaDFgEJZcfbRxJe85epd0Xc1YItASqUWs1F6obwupRIaI4D+iEgFD7bxie2cOvGK04dIl+1wghWIbKhPjz2bO1Pg6O4s9+L2peWONeJuDaxpTkqY3okmoJcT/AorD+9Y6GFTMgsBEZEOiWaY56ZUPowvVbPOZFBemPcDWJhZdUUE8BKZRwbdlybUIsQDSolAry430lIoOdU2DK1UjR4B6kaHAhUjS4DpQG7jrVaMbPDahCOPaemty8rFoqzKHemNSUS0xOs3stcKGh9FwQRQdbV5/RGtqTeaZdZV4e+PdNR+nj1cYBHEWGQtgg5EjtAlcAq0duLUK29KNwFstHtqNqkaat1HHuIE4BYkGvIqPKfQ3L0oNNynMrgtgXAq2z4c4SLVMqQ1pX5CmUaitva9cmLBVwS4h890RT6mylDognIUWDe5CiwYVI0eBaar2zzCWtkDEgQTgYHgYRoT6H+dyllEtnHK7TABO4Vkhg5ogc/hWHjeZ+zMIR8Ye6Bs5Czwqg8miLaCYWKvPfiUC/zpPXmuxbZDTUYTPdGetP0UQ7gv3yE7B6RLFZ9YlE2+oo2MM7fWrRk60N8R2INzCIhfNWReRzTMC90bMGtyYM/HarstXQrEwsuKSCjqSo7YBjJWLp2oR4QeCj2mET4DNgpchPSNHgHqRocAKyjLQBd4sGcC0tk3advUbrjiXw9Lfjl1MdaihkDwiXKMMGl4oljTEUxmd/3u7YXnpMW09H2axRRZ2ZIu/fIDAy6PPVsSbCwhnc36gcDWNiQZwFv/jbHvpH8NdrM072sVnpG3P3s+9ruRdDk4phdP7qLd7mW8SSeCmowCVWv3wIP8awDpgDXS9hdUAxLICYDsR29PtyE+1VurTqgeOHQb5XXf0MB0vX5hvz9pvEx0B4oMZGfkOKBvcgRYMTGCIbVnHyQjTogZvurjNXaX3sFZf5wS0Bs7eJmAj3p/KCsEAgowj80WgIpDKEzUjHsZmpFrG9d27BIINKkvXLhypbDCDAceScvcoaUd0yQfTPS8bsDRFkNXy11lhPQgtSG38c0pROX0mjdxaYBjmCZ9pV4Wb0tIw7vIjQr9vOWjTTmwOWIWiQ/wqIEhFFFWJAgvy96bKZNE+caxALCNK0hLlrE7UYUMRJBSmliGPQnqP5ASka3IMUDS5EuifyluVsVo52vio1SgdbnR27AwwEqoAoHeLPC0mpAY0odrR5dGeeJaFl2cFL3KcdezlV149tLyga9WTrynwGjCh8DPJdpqyjxBvG4McfBtejjrXLK2s5WR+byOtKnDRj0vf2KkI/Pdmcm/7H/LWfDgomcIBuj2VD/U0KFdlDs4phdCvzrl1ZIQWFumVDuEXAFsuW3rUJoYYy0SI/DmlmtiqnpyNFg3vQr+4hkRQAtNX5zgllmX28inIfM9or21sZEEUMQ/y8+KAb5GcINLMHxAqgYA8C22ZvO2OSAYGUy3Yfr6Ee0zfQ00zwvPfPIfpu42n699AlHqiJ9Lf973ajbW91oSkP1qfutUs7PCuEy+Pjf4/SIzO3UaPxK6jFxFUmgqFTRT9qUsHUErEj7ppJtcp2MSXp35HteUyEHplZ/9FTP+6g9Iw7tOiltvRIc0MKpQqyBhwVDOhouZ19H1cIBoi2zwc1VNaMFFGePYEutSIdcoUBxEO8+bep9efVbtXzrWCQuA9paXAh0tKQt4z6c192ChuEgdgmWi0epAKzP1oh7zqTTIv3x9tccVAFnx/i701hbLBBieI7bLCENQCDsLMzJvB3sl0f7Pn8tVu8HLa5aoG5wbeYF9UoHchrW8BSUzMqiH7YFEdF2eg56f56/LuoLNp/kYscUXiowLry81PNqUl0GI2Ys5cWMKFgyz5G7Y2m7N/8wY6jufRac2CAd9RhgQJI6J+x9MBF+kIQSbkBRbd+fqoZTzlFuW6IRQS68u6i7AExeeHaTZq/N54up+Tch9qMkVFskBc7UlpCe22i1TVaXqv0qFOavnk0f9+fpKXBPUjR4EKkaMhbzAWP1WAD0TKhyqKWqm8tcWqvCdSMQNMiiAlYOHDjxwCBgDhXpWCijgMsEBASuW1mpQdcGfgt3dlgg8A5iIkqJQN5Jsi7TDiIgZQq+Deo2WCttkR0RACviYCB7M7du/T8r7u5MHI2qLjYtUog3UzPoPVn9WMG0KNBG8iZG5DOigJPpdjnIpbj2s1MeqiZwf2DltXTVhw3K3QQa9Dnc2NaJEpto+S2LYjXpjaGBuJz4QutdV1i+QkpGtyDFA0uRIqGvKXee8t5cSctmFFhQDIHTLcrD1+mZYcu8Q6B5noNOBMIijZVS/LMDJj0MfNMvJHOB0tXpJW6AlhbDBYJtMjOYrP0S3zQtxcM5uhdAUvNB4vdm96ZF5kdcLPAimLJkvIqEwjPtK3MC5qpoDqltQBIFfXaTPEtSQO+No1jgPUDbqb8jhQN7kHGNEgKJJgd6gkGNN2xJBgAcuDRHwDm6S1vdqY1r3ag9/vW4TNqzJRdASwCaFQEEz/iFzaduEJnr97icQy4oWPmjfgLT54Nwv2D4Lrftp/jlgZrggHxII+1jOa+dNHNgZRZpAHqCQZYM1xJXiRgpLJjb8318suWM/TAjC3KmgHExcCSpufK0AOFrN5k+1UEwqMgCAaJ+5CWBhciLQ15BwZdBPhpWfJSW6pVJmcjJ1tJSUmhuRsPUuyNYrTn0m3eWjovgd++eulgalghlPx9vHj3Rpj/0c77HBMd56+l6RYBcgbsvpGrNEeUOUYgZ50yIRQe6EOzt53lx80c6N2Ax9j5B3h9DkfI7Xf2VOD6gQsMKZOGZzx8+TPWE+KO0S+HbtGqk8YaEfewffnlI42UtfyPtDS4BykaXIgUDXkHmjO9o+lE+HS7yjSmV01lzTHUG5NaERI9HTawgW7D8UT+jFmjJ4B4hgrh/jw+AI2ukMqJQDqknK48nJDrEszuBtYfuG6QXVJQgRUJFidXiTwRpMAi46ViRHEuNFRxATdZfkWKBvcgRYMTiIuL4w8t06dPp/nz50vRkAe89uc++lOIDsfAuf61DvxmmRu0okHLlpNJvHbBxtgrHls7AANw1t27vHywiL8PfOtZ3FrhTGANgd/eFdkdBQFk3NQtE8IzTBBHowXZFm1iSnDr0e4z15StrgG9KqKCmYgI9eONwtDwzCAqDBYMBIbCouWJSNHgHqRocAJDZEVIjieJhuYfrjJpez2hXx2ztQTswZpoEEEAJcSDKiK0baOdAQaaLDbG3xbSST0VdNvEoIRsDgR7SnIHmouhaVV88i12ruFxmz8b1tOdLv5UYBFRXSGilQJCwyA4DJ1V3Y0UDe5BigYnAGvCvn37lDUjixcvph07dkjR4GY2s9n+oP8Zm/vgJrd7bFdlLXfYIxq0vD3/IP2y9Yyy5hoQJ4CZKdwPMOUjC8Pe+ga2gCwD+NHvsoHJRWOTxApda5Wm/o3K8L4WaDuOFuMiCAaGxW0DE6wqsB6UCvbl4sLWAEpHUDNpxLiK7DgLxWLhbKRocA8eLxqWLl1K8+bNozNnDDfb6Oho6tGjBw0YMICv2wMGtblz59Lhw4cpLc1QHbB27drUvXt36tmzJ193JjKmIW/o/9Um2i30MLivUVma+mADZS13OCoaUI+h9aTV2Y2IkC2ARlC/bT9r0qjKEhgUirKB2hV1FyTOAdkdTSuF01+77S9GlVtQPKpiCSYgwotTNBMRJxNQKMpYbbNssDctH9Up20WHWiQXYZVg4uJicjrFw1rB1uPZssFykc6bpTkLCIfBLaPpsRbRuXYT6iFFg3vwaNGAAX7GjBl8GWIBqOKhffv29Pbbb/NlWxA/CydSqVKlKCEhgRITDQ2N7P08W5Ciwf0g3e/Nv0zTyr54uCH1rm9/G2s9HBENa44m0Eu/7zUZ7DvWKEU7465JAVDIQXxALTYjR4dWFVTBTLudZVL23BlUCPWhhhVLckEBYQGBEc2eUXzMHLBWiS4PPVeItViV2mWCaTATCg81My0h7mykaHAPHisaYmNjafjw4VS8eHEaNWoUtWtnqOCHgen999/nloKxY8dmb7cEhMHQoUP5vxk8eDA99thjyitE69evp8mTJ9v1ebYiRYN7QR46+jaIsQxg6ctteUMmZ+CIaEDvhVVMOFjDkPFQnNIys+hUYqrbZ6oS54MYDr16IeZoVCGMXupclRf0Gv7rbmUrUb1yoRQZ7MuDIVF18+rN204r+oVZP1wcEBMQEXB1qOuwDugBKwU6ZCJL6fQV/WZlbWNKcrHQrXakssW1SNHgHjy2uNOcOXP4c69evUwGcgy8GPgBXBe2gPdBFMAVIQoGgM/G3wC2fp7EM5m28ngOwQBcXRDIGltOJSlLlrmSepv3v0Dth9wKBvSJQEOjTjVKUeWSAcpWibuxRzAAHP8nfthhIhjA/vPJtOLwZd4jBbU3LAkGlBC3B9T1OBR/nZYcuEhfrztJb/51gB7+31ZqNWk1r0DZbep63jxt/KLD9PXak7x3SNMJK3ifET3B0Kd+Gfrj2ZY066lmbhMMEvfhsaIBAYSgSZMm/FlEjWfYuXNntnvBGrBY1Kypn6Ovbr91y/n17SXu4fjlVH5D04IZk703UUdBJcNjl2/Q0oOXeCfIV9jNtcWHq5wyI8RssF65EH5DvrdBWZ6Ch8h1cxjqMVzmnTRTbt1xuBuiJH+B1GJRcOIcQWOrrpWLU/3ShoBEe8BnofIkBMsfO8/TR8uO0vw9F3IU10Jg7GMtK9KKV9rT5w83pGYVw5VXJAUNjxQNEAJqoKI5kz6sBuDIEeu16WFdWLBgAQ0bNkzZYgpiGyT5G1gZ9HDFLPt6ehbtvZBKv+84Rx8uOUJDf9pJHT5dS1XHLKXubFb23C+76JN/j/GWz85qdoTmRqfYrA4+ZHSKnPxAA17iGo23ULCqXbWSvHiTHrBgiBYYBMy1rBLBS1P3b1SWp+0h60JixNy+9HSS2LEW+YwN4OiE+WzjYPqkVznaPLoTHZvQg5aPbEefDKjPLVFiCW89VHGqF3+DzKSXO8fQjjFd6P2+tXkzLknBxiNFgyoE1OBHS9y8qe9Ps4eNGw2d4xo1KjglVQsTK49c5qZVFfF2nxvXBOIKMMOasf4U74XwwDdbqN2ULfTkP4k0fF4sjWbbvmWv4e/HmfHr6gHLB26uaL8cwW66KLZkDRRwRLVJBMy9s+AgNf9wJcUwkTJs1i5urh7eoQrtGtuVZj7elB5vVZGJJfO/G35xFKFauC+eVh9N5FaIN3vWpGHtq1BY8fzd6dBZiBUzvTxQQGjrIEQE+lBpjeVpXJ/aXBBq2XLyKn22KpZem7uPW6L0Oq0G+xXj8TVAr2EbxPi4PrVoOxMLI7tW4/E4ksKBRwZCIjhx/Pjx3Jowbdo0ZaspI0aMoEOHDnFXhTkLgi38/PPPNGvWLO6+mDlzplMDZ2QgpHu457MNdChevwfEpPvr0UNNDa2H9cANE+LgVOJNOskG/uzlhFTKymWpZXRrhMtC5b17a/OsCfVmrAUVLOfuPM9dC/CFO/LXYTGoXy6UutQsTaWCfbhlYiPKXMdecShOonyoH127dSc7VTSv8MYgyQZvd5RY9lSQAdS2agkqx86f4b/sMhnsG0eHmWRg3N+4HE1+oL6yxoT1ph205eJdWnsmnU6yc9wcyHRANsTZq/qZG/g7CG7s17CsssVzkIGQ7qFQiwYxDfOVV16xuVZDcnIy3XfffcqaoYw0tmmBiyUjI4OqV69OgYGBFBYWRl9++aXyasEDF62XlxcXYO7ir0PJ9M02Y1xL47LFadcF4w1vcq9yVLe0P128kUnnr2ewRyadTWbPKYblpLTcDYYwY5cL8abyIT7G52BvOpyYTt9uNxbVubdmKL3QUv8GNnHdJTabNQyMxdhCMfaZ3uz5+q0sOn71Nl1m3z39Dooo2S8j8P3C/ItSdKgv+RQrQmkZd/m+SLxp/Xdjhl01gv2eUB86kpBO8SmmM1LUjEBxJ1eB4lF1Iv14oaCDl9IolX33wky1CF9qVymQtp9Po/2XjPFXdSP96cBl43qlMB/64t4K/Bzaya6F5bEptPaU+VogpQKLUVkmMHFdmLse8Jk9q4dQv1qhyhbPIysri99z2XjG78lt27aVosEFFFrRIAoG/Ht7ikXhhKxUqZKyZjtI0Vu4cKGyJsktKbfv0vAliXSLDajAjw2Krcv70arTxhsotmVk5b5qYZBPESoTxG6ueAQbnssEeVGZQC9+kxJBheTnFidQ0i3DIAdT8te9SlC4f86a/bP236D5x3LvYpMUTsKZILyqnGcqb7UJo7Mpd2ht3C0mjs2Lw/qlfcjXqyjtvXSbXyPmiGDnbfcqxalTJT8K8/PMvhNazp07R61bt5aiwQV4tGhATANcBnqoosEeC4HK1KlTacmSJXzZXsFgD9I94Vrg2/95i3PLMqPrH+IBqpQKpMolAnhMBPy3qs/WljoN01fF0tQVxsDMEV1i2EN/n0xYfJhmbjitrEkkuaNsqD9dSDafBYaYlbJh7D3X0qy2F29ROYLHx/SsU1rZ4tlI94R78MhASDUFUq3+qEdqqsEvFxBgX3T8hAkTuGCACR3FnFwlGCSuZe+5ZKcIBlgBIAwebFKOvnm0Mc17rjV9/0RTnpHwcLMK1KxSuF1BXshS+GL1CWWNeI39FzrFKGs5uSMbN0mciCXBANA07eCF62YFg2+xolwoLB/Znn5/poWuYEBszKXr6byeCGqQLD5wkfdU2WZjPRJJ/sZjK0IOGjSIp15iph4Tk/Om27WroQHR7NmzbVaTqAoJIQLB8M4777h85i8tDa7j8e+307rjlmt08AY+RQzFa+wB3gb48xHI6OddlNdIgF8dD19YZ+/cpohgf4oMC6ZQNnML9ffm7Y2RI//HjrO0aL8xk8OW7ppHL6XSrYw7dPtOFq9qieV09nw78y6lZ2bxx20mLtIz2Xsy2TN7H9/GXscNnG/H+/kye43/2yy6xR43M7Iok61L3EtIcW+6bmUm70lA3CLQsn75UPa9M7ioQN8JPA4xkYFrAMvXbmXwLB4R1EJ5uFl5eoSd52iWlldIS4N78FjRAIvAunXrdGMW1HgESzEPWtTPg8vjjTfe0BUizkaKBtewYG88vfz7Hr7sxwZyuA8qlwikKnjmDywH8rbRIJndBPeeu057zl7jjaw2xNpWEMwZqAIEQX1IrcRMzocJEX9vCBEmSJiwCfTzZg8vCmbPGGxC/X0onD2HMxESxFQKbtj4LXg+fSWNPl52lP58tqXyF4wg4wIVBXefMfzObaevFupsA4lrgfvikeYVeMExT0CKBvfgsaJB7T0BxLgFDEz29p5AeegpU6a4zcKgIkWDa/h+42kuDqqUCqLyYfZVuEM6Wd13/1XW8i+wgiDbgosS9nyXaYObGfZZVCQSR+jfqBy3LOjVgMhLpGhwDx4rGoC2yyXSFhH8CPS6UqoBlEAUFKpbwhr2WC5sQYoGz+Q7JjqS2awc5uOU9Ey6gWUmJq7cSGfrd7g7A2Z/GW0gkRhAKvAzbStzFwSCLT0RKRrcg0cGQqrANQErAwQDBn0IBizDXWFPG2tbBIOk8PBUm0o0qms1XvZ22sAG9N0TTWnusy1p7WsdaffYrnRsQk86PekeXqL5w/516YEm5SgmMkj517bjW8yL+3hRphcV9uBeQDVIWAYkkvwAusMiLufY+J70eo8aHisYJO7Doy0N+R1paShYIPJ887GLtPZAHJ1JLUKHE27lCAqzBEQDWh83KB9K9cuHULXSQeRdpAilZmSxz8mkJASeoe0x+zvnr96iNccT6MI1y9HwEokr6FyzFA1qHk2da5RStng+0tLgHqRocAIo9oSHlunTp9P8+fOlaChAqDcmtU7DkYsp9Nj32ynxhmmjIFtB/4mGTEg0ZEICYqJWmWCasf4kffrvcatBjAiqRMaERGIJBOCWDSxKRdlz0q3/dHtNANi/4H4Y1KwCPw/zG1I0uAcpGpzAkCFD6Mcff1TWciJFQ8FBKxoQHzF+0WHlVeJ1+dFfApkae84m055zyXalfKLssyPloiWFG4jPAU3K0dmkNJq97ayy1XZgWfj0gQYUlo+7nUrR4B6kaHACsCbs27dPWTOyePFi2rFjhxQNBQhRNISWiKTWk1ZztwVA/MKm0Z1ytBo+HJ9iEBFMQEBIWGoYZA60s0Z3SolEBDEykezciAzx4+ddeIAv+bNtRy+n0L5zKbz2hzUGNa9AH95XV1nLv0jR4B6kaHAhMqah4CGKhln7U+jrtSeVV4hG96xBz7avoqyZBzEL36w5Sf8eukRnzHQTtEZ4cR9eiAddLWF+RkdOZINAwOCRrBTnySsQ7BnEBjGYvK/l4feQWAbHp165EH4uoTgZCpXhnFKLlqFuCIo35QekaHAPUjS4ECkaCh7qjelu8XB64CejWwI31rWvdVDW9Dly8Qb9tfs8/bXnAiWlmrcaYMDNcmH3SInEGtVLB/E22QOblqfmlSKUrZ6NFA3uwaNTLiUST+WnHZeVJQMvdKqqLJmCYMY5O87RwBlbqOf09fS/DacsCga4ISKD/ZQ154NZZLkwf6v9NFA0yhJouywpmKB406T+dWnKgw3yjWCQuA8pGiQSOzmelEmLDhub8zSODqMBjcspa8TbcC87dImembWL6oxbTm/M289LOtsC4hbirTQdchQEy3WvXZqe71iVfnmqGbeMvMjEThmd3Hu9WEy4QYa1q8JrWcx6qrmy1QiqdKKbJyLwu9aK5NkgyOuH313iWSD+JsjPm0oykYpUYFEkwhp231ebafB327gLTSIRke4JFyLdEwUPmEAfm7mN9lw2Wgt61S1NxYoWpXPXbtGpxFSzKW25BYO2moaJBlmPscEZTamupGbQ2aSbdPhiCqVlWA98Uwn29+aDelrGHTqTZFtsBaLrvxncmMb8fZBOJBgDOmEhWfhiG974SA/EWPy56xzN2nKGzpqJ44C4QCVOSe5BT5YIdo5UiCjO9vct3gpb5b6GZWnqwAbKmhGcOzgX+PNt9oyGZ7ezqG1MCeUdno10T7gHKRpciBQN+Q9YCTDTxwNthi9eT+fP8UwQYNsZNjiji6SzQVOrMmH+fNZfNtSPP0eF+PFB3bDNn6d2/r7jHH9/KTY4b3+rM18WQdtjZGigdTiaV52+clN5xT4w8bQnquKPYS15G3E9/t5zgfcLOcC+myXQkhnWCdS8SGJC6FD8ddp3Ppn3C5E4hzplQ2j+8Na8LHRBQ4oG9yBFgwuRosHzgBVAFATqMkSBus0d1C8XQoNbVqRKJQKyBYI1Plp6lL5eZ8jWwE3/xAe9eMDkefbd8Th39Wb28nk2s8TzpZTc/R5UvLYWk4k4iRqlg7nIMLTsNrTuRntlVMxEZofE+bD7Nv1nx7718SpKC15ozUtDF0SkaHAPUjS4ECka3AsG0Hg26F9UhQAeijBQRUGqHYWWHMXf24uXiEaqodYUHxHoQ+P61KZ77WgnjFLSEAGztp6lRfvjla3ExQZ+m6Tw8sWgRhRTKpCf23icZ+cbf1bE4xUh6HZ0+0h6tmcTZa3gIUWDe5CiwQm89957tHbtWmXNCE7c+Ph4KRqcBOoO7D9/nfvuUSAJN8jLN27zwRlVF+9YmxI7CHz/KNl8hf0tS3+hfbWS1L9RWT7If/zvMWWrEQgFCAYIB5HLKbd1rQR4nGO/Uc7UnY9X0aLE7n35vpMpAltnDDZ/X0HMC87HtTv2U7uYEgU+3kiKBtcjRYMTGCLLSHNyIxpgJThy6QYdunCdjl2+wWMH4pPTeXoifNroseCK8sowv6OoDdwDlUsG8nRENYYAgX7rjyfSOvYwR1n2/v4Ny3GxkJF1l97/5zBtOnFFedVAcd9ivLNm9cggRQiYCgRn949AEBzcA55CVIg/1SoTRCm37lD8dTYjZr/bVvBbmlcK5+dDnI3BmrYC19Cj9UJo1u5Eikt2TfBqbsF3bFIxjP7ceV7ZkpP1r3ekCuHFlTV9CkK8kTWkaHAPUjS4EOmeMHKJDRYIhEOBo1OJGDTTeHph8q1MHqntKiuBvSAFDVkKV5lYsRTw2LZyCA1uXZW6sZlecloGfbX2FH273lgdUqUYUyWu+m0tq0Twrpnl2YCRyb7rmmMJPIvC36cYH2z9vIvyZ1882G/COmaeGMRT0jN5JoMKYixe6BSjvL8o3bh2lVKuJVH1qpUoIjSYR9H/tv0srzPhThBcibgIWJcKE6j4+Uz7ytkVRmuMXWZWCL7UOYZe6WpZDEjRIHEWUjS4kMIiGmAl2HcumZZtO0iX04vS9Swf7muHOwExBAiMc5UkgKXA37sYBfsX4wWLwgN9KD0ji6f4JdxI58F4zibQpyiFsL93l7y4YMBA7Exg+YDFozx7lAsrzpfxYJcrPfHDdsObGEibQ/qcozz3y25aevCiska06MU2PLoewK128eJFPshgsAGPztxGGzVWFGcTHuDD3U353W3gLGABQ1VGWK92xF1TtprGs+A9W97MmUkjIkWDxFlI0eBCCopogF8dsQTHLqfyOgQItEJaHAZMzH5caSVA7j6Kz2AwQQ0AmGFRpKhmVBCbHYfy1yyRciuT10/Ab0BQ4rlr7HH1Flu+yfPX71hpP+0K0FiIiwL2W0RRgGUIBXO/CSKs0fgVyhrRO31q0ZOtKylr9rPlZBI9/L+tyhrRA03K0ScD6vNlrWjYcvIKe+82/poewX7e9FCz8lSbiY7F++Jp7fFEh2outKlagqLYgLiMiRmZammA3Z95tS3xKkOvCAh1lS8ebki9LQTXStEgcRZSNLiQ/Cgatp++SmPmH+B58rASoJiQq+LwUJvAz8eLD6JwCyA+oHKJAJ6+V6dMMFVky84AlhAIBrhE4BpZfTSBu0rc2dAJv7V0qB/vUQE/NcQPRANEAgrwYNC1BtLrKr25RFmzzSxtjUdmbjOJwVD946poKBNdhebsTaQv15zILiwlAjGHeI0n2QNZIyKfrYqlqSuPu+z8sQaCHbPuGr8zzjNnp4CipfRWJr5u2lFUyxIonoXW6tiXx5lIR3wPhK+WaHYeIc5DBUG4Pz3ZTFnLiRQNEmchRYMLyY+iYcTve2n+3gvKmuNgcoS88EA2GKIyXekQWAn8KSYyiGpFBXMrgTPLC6tBhWrGAZZhYcB6fkhLDCvuw0QEExCK9QFCojyeubjwp6LYoQxYGlSx82iLaJrQrw5fdhSUCR42a5eyRlwAjO1di46cOkcz15+kJSdv0a3MnGIBFSAhFPB+xICYA2Jt6orjvMCTFjTmAhB1toIsFpxL2DeI0ehUI5JOXblJM4VYi5/Z4IlYiDtZ/1G995ZnB9D2qFOavhzUiD5YcoR+3nIm11am5pUjaM4zLfj51WrSamWrc+jEhMPr3atTDXat4Bw+eimFu5NE4dalViStPGzsgbJ8ZDuqxq4vPaRokDgLKRpcSH4UDUgV/IrNKq2BAD9/Hy/eQrdkoA+VY4Obf2YK747Xo2lN7nN1Jii6pIoCVSAYxIFh3ZmZFRjMYAFAkCZiI1Tqlw+hfedyVjXsWTeKarLfDZGCQEQ8O1uoGCwSAbRfqJDYJqYEffZQQz7bzw19Pt+YXa2xGBMAg5tXoF+2nWEDlP4+RZ+NTx6oz6tG2sraYwlcPOw7n3P/wSefm6JasNyIlS8/HlCPHmxSni+/+Nse+mefsbbFnne6coEGXv59Dy3ad9Gi5QFarSj7pXrv+ebRxlyIwEWHQEVXIFqTukxZZ1K6G31DPl9tvFafaVeZ3upVU1kzRYoGibOQosGF5EfR8MvWMzR2/kEecR/kV4xbCXBTh6sgplQQ1SoTzEv96pGbGxOK0GDwV4UAYg9UQQCB4OyeBJjkoptkrTIhVK9cSHY8AWILIHgWsYHmBTbgqMBcrA14xL97p09tahIdpmwxghkhYifwO84mmcZSQFTomZwdBc2Hsi0TyrPq9sCyNYvO3F3n6dU/9ylrlsFMFjNaR/lhUxxNYeLhRrptvx+CADE09hx/ZIC0qhJBDSuE8eMAN4nKu/fWpiMXU5iQuMj7LOQGcWZf+51lOVwUvsW8yLtYEe4SsQU/dpz0MnZgnXutWzVaevCSicXmnnpR/NxSBR9cG3ve6caXtUjRIHEWUjS4kIISCGkrlm5M19IyTESAaCXAuj2NlnIDMhNaswFlEJtN12aCAcJIjx7TN9BRC2l+g5uUpvEDHD+ecDHwAE3FMqEVF860nED0GeInBFGhuEIwGH+/6TQfzPUIZwPRVcHagkH3iVYVlTXHwG+HcIBAtcS4PrVoiBLoiaC/3UpPjT1nr3G3hyOwe51dpZctsfedrtzSBtp8tJqfyyIT+9el+xuVo1+3naUfN58mW5qChfh5U5VSgbxviBaUf4bgUYEYfKtnTXr3n0PKFqJPH6hv0nFVRYoGibOQosGFFCbRAJP58k07KfU/X8ryD80WBGohI2dHwpcIRAxAAA+gvJySzgd4R4okoZ0zxANSDWuXCeaPhWwWOm7BQeUdplQtWZweqeVH3etHU5kytpeCtgeMaVrLhJr94ejvtJdQ/2I0oEZx2hB/l2fNAAisXW93dVosys4z17jLQlsMC8DCMG1gA54loAd6akA87FWEBNIRcyu0ivt48TiRlUcSeJaQNZDN82DT8vQAG6Qf+nYrt4iodK5Rir57oqmyZmDOjnO87bS1NumIEXm8ZTTN3xtvUgZaj6kD69PoeQfZOWEQ3WqchRYpGiTOQooGF1KYREPs5RvUdep6ZS33wO+spiLqpSbiBq8F/l50RjwUn8K7PeLZkTbV8NXrDT9DWlekkR0qUCy7IUVFRblMNFjiwyVH6Nv1hqA/DC6v96huFBeKO8RV7aVRSApplarFAlUzncEfO8/Rp/8e53U1tPB93qUaL+VtCRSd+mDxEWXN/X05EPsgapaVr7TnqcF69P1iE+/eaY3RPWvw6pmzLFhkUKcDFUd/Fd6z8IU23HUmIkWDxFlI0eAE5s+fT/v25fQJL168mHbs2FFo3BNtJy6nc9dtG6SD/Ay1ClQRAB+8QRwY1s25DewFAXIQDwYhkcyfHUm1hFsDsQtVI3wpOCuFWlQvS/WrRSuvuo+v156kj5YdVdaIDr/fI4eAQlChapnAMywVxy6hEmeqUwtRIWBUTR1Vn3ksRXgAW/bnKY62AqHTdeo6XRM+BOQr3arR4Bbm9/f62ER67Dtj4avv2Swf5nzVnYFsCXeV1kb8y/YxXcyew9XeXpot7NBs6vSVNLojpIaKPNSsAvWtX4Y+WX6Mdp/J6bJAQPLPTzanQTON9Tawn8ZrsmqkaJA4CykanMAQ2XuC89IPa2nhMWMUO0zMeJhaCSAOAnjQVl6BgVS0RsA6gZLW9gLztOjWwLKzs0a0oJTzm38dUNaINo/uZPFvovDWtBXH6QszGTEQHOi5gfRDiAxnxpaoaaSmsRRGcaGmXKog1bdGZBBNWRlLyw9dUrYaacxE28iu1XgBKC0oNtb0g5XKGtEbPWrQcx0MJZjBJ/8e47UmcguCTlG/BPscKcVxQq0EEfy2gU3Kc/eFGDi87VQSDfzWOMAjBgFNp95fdJjm7TpHetmnCOj8e3irHNYUlWAELDNRq2aQQLQgSwQBoSpSNEichRQNTiAuLo4/tEyfPp1bIQqLaPhh6RZ6b53RX/th/7o0iM2UPBnMQt9fdIQ/OwPEWtQpG2oiJDALdxbaugqLX2rL/441MLh9tuoE96lrQc2FEV2q8eDQ0UyQ/M6EiRaU6LbmX7eXbMtERAB/NooLf9p66iovDCWmGKog0G9Ut+o8wFOk+YereHwLQEfRzx5uyJcBep70nK7vPitC/1FUKI7Rf5SQctuuCqeon2EtlgI1IyAg7mffezoKXjERp7LhjU789wKk9w7631bdPhsQYLOeakZPs2OP1u/WQP0OxGeoSNEgcRZSNLiQwpg98fjCRDYTM8xWu9WKpG8f89z+/V+sPkGfLs/ZwhpgIP5hSDPFGqFaJFK4lcJeUEfBICKMAZewwDgCKnY+OGOLskZsIGlObWNyzrzNsflkEk1jgzE+RwtmtA+xmfEb8/YrWww0rxxOc55pya0RcHVkZ3nwZWOgpiPxI+YIZLNniAgUaDqReCNHVUnEc6B+gWhNeOz77bwrKUC9kH9HGFND0Uq9+9T12YIARaKe71iVyninUXTxTGraxHCe4u/MWH+SJi01uoCcBVqi+xXzyg6YxDmw5tUOfFkEMSuIXdED/0asSWEOBJAueL61siZFg8R5SNHgQgqjaPhi901ac/IGX0ee+uHx3XkJZU8CaWswB6P3gjn+x8ROVyZ6tJy9fJVW7DxKV7L86Vzqf1xUONKyGYF9BiFhsEZAUMC/bY3jl29QNyHg9HM2m+5joeeAOf7ceY7PerVpggAuJHE7ZuyYuVsDabWGoEyDqDivCdC0p/KjrcA0365aSV56GWWXZ6wzdhqN/aAnFxdoWoZsmOvpmbTumLHNOSpHlqZrfLBRr018w86T15lkT6AxGDJG1EwNpEM647fge+M76IEMi6E/7chV1tGobtXoxU4xfFmKBomzkKLBhRRG0bD18n/0yXpjadvvHm/K6/N7Cig3PEHHLyyCEr4IpNNDvTGJ2ROYYRvjIwyxEpjZ2kuATzGNkAjmZYRFrqRmUJMJxqZV7/etQ4+1dCwgE/UKpq86wYsfmTOxlwv1o42jLXdQtBUIB4OVwphCqgZqJjnB9QFzvFj74Z8X21Bdth9VtOWeUTVyaD0/E9EgZqcAvVLd2FcdPlnLv39ugWvovkblaFi7yjkqeyKNcsA3W+iAThVNLeayRfo2KEuvda9Gl08dkaJB4hSkaHAhhVE03PUuTg/MNt509SK584K4KzfpvX8O05pjCcoWA5iJ4oYrNv/567lW1EinyiPQEw16oAqg6NaAkEDzIXuBGV10ayAj4N4vNiqvEo3oEsPjEXID0vpgdUDqoxZ/76I0uldNerxl7go6WQPBhUYhYbBMiG4QtFe3l08G1KMHlHLSKqILI8DHi+Y9UpluphpEg9b1g5gJpE5qu45qgyrh0kGHSbQOV0GMp73GCJyHHauX5JUe4SpSG4C99uc++nNXzlgUEcTSIPhzzPyDOVJucY4PqhNAjzQuLUWDJNd4jRs3LpSJhhHKusSJLFmyhKdc9uvXjyIjI/Mkr9+doCticIAfHUtmA5Ey60Fwl1rVL6/A7HPozztzzP47sBs0ZpuL919UthjaQz9uoeJhRkYGJSUl8VkbHuaAORtZI7j5Izp+cMtoGta+Cjej1y4bzItSAUT9WwJmcKRQIq9/5ZHLPHtChF273K2Bz1ObWtkLXCVwxbSqWoLNVg3pmiqIAVh7LJFWHUngf6NKSesuFEfA/sLno7YBBFvH6qWoX8Oy9BgTK+ixMLBpBerG9mPLyhG89DfiA66zc8tSd0mkfqL7owjKSq9Qmjyht0aFUB8qE8AGbHZtvvDbbrok9MBAIK9oqQAImB0llNzG95j5eFMeqIjsBpV3+9bmrgHEVsCFgu9pzdWA11ESet7uC1yUYJ8fvXSDmlYMp2qRgbTDQlEoZL3gvG0aHU4r2HkiAsvIvssZtPPCLapcKogHoBZE1GuzaNGi/LlixYoUEOCcTrkSI9LS4EIKo6UBA+mq+KL00TJjgOGiF9vwmbK7wWD7/j+HeM1+LWPY7PnpdpWp46drTQLL1r3WkaIjzN9UbbU02AoGMdEaoVonHPGZq9YIw8NgnYClwl7Q32DKv0foXHJOQQMB9HLnGN6DxBNYxo7t87N36+6v1kwE/Tq0ubJm4ObtO7zzpfr+1tGB9EqzQNqWEsKbtakgTgTxIlpgiRCDSCc/UJ9nRUBcVX3L2LYc1h9YgVQgUKqNWZJdNCw8wJeupd3OEeBpCQgT9Cwx12BLbY8tZpHoAQH7WrfqVgtm5TekpcE9SEuDCymMlgZfX1+KLhPJ6+2rwOyKtDN3Mm/XeRr6004+AIu0YDPVbwc34d0JZ6w/ZdIBEcWbYNpFoNv+89f5rA//Hm4FBCCeSEylUwmpFHspma5lFKXrmUXoUsptbi24mpbBAwFT2Gzx5u0sSsvM4iZ1WIrVAUpblwBgG1o9o4Jfl5qR9HCzCnxmjbbH2BYVgnoGRXlBKmtCArUm8H3XHEvkrgZkhyw7dJn2nEvmlp9M9u/RKwH1BSwBF0iPyn6UcO0GxV3PMvm7sNbg2CKOA1YUsRZAXgDLBCwUmJVrwewbsQIisGggjRPHE5y7nkH1In1o/Eqj+R9uAVgPtMWZYEn4fbvRhYMCZakZd2j7qas8uBYdPNXW1VVKBlBndjxVkLXyl9BsatL9demLQY2oXUwJLjgSb2RYrZGB4lSWzgAUxsK5V5edNzvijMLGp5iXyTHEuf3HrnMU6o/0YPeLeVchLQ3uQVoaXEhhtTTAb9rhkzXZWQUwr/75bEu+7GowcI9fdES3HoEYTZ6SnkmtJ612ek8MaxTzKkLe7KbmzQYvVPPzxrqXl7KdPdh2vM7X2eCO14sp77/FBij4/o9dSmUDjOPfGyKuYkRxXtQJaYfaegcgPj6ei8DQqGj6butFmq1TuwGDKmbUT7XJW/cTePaXXdzqoGXLm51z/D5trYvywV50LsU4YOsFlyImpvOUdVaFmwgEGgRhVDATYDfSTQTs78NaUN0yISbxEhAe3208zTtwqr0kHAFdMVHWXQWup4ybKbTuTM5ASVgnXutevUCIB2lpcA9SNDiBIbIiJEcUDe8uPEQ/bjaeVjvGdMn247uKRfsvcneEtrojKvK907uWSXCjNkq+sNKzTmn6+tGc56UqGnAscUxRwhjBkuuUIEIRZHi83Lkq+6woZYv7QYooUlG1YuqHJ5ryOBItjcav0C0n3jamJC+ipAUiA2LD2YQW91aEhaElO5ZxnRy7lMKtEyj/7QjaXhjf9i5JF9O96Zf9KRSrUzAL4hHiIT8jRYN7kO4JJ6D2nYA5THzAXIYTubC5JyIiIvg6uvSpIJALfnZXkJ55l95ZcJD3ZNAGxuFmCN90FLshqyCG4cPFR8jX24vP7g1uA+uV/Qoi7dgg2b56zhsrztvU1FR+LHFMsf/QHAnugNiEmyYDLipFIpgUqYGVSgRSJJtZuxv45+HzX3XU6KbAdy3FvgssXVrOJ9/iZnotMwY3ziFucX41ZMKzOxNYrapEUP1yodxKUyrIj/x9DKZ/R3t64LORRouKnXCHoXYIAl5RDyKJbQewNpkzcCD41ZazNtCnKPWpFU4jezfmYkLbaRPujAXsesWxs6VeiCci3RPuweMtDUuXLqV58+bRmTOG/Ovo6Gjq0aMHDRgwgK/nhhEjDFpp2rRp/NnZFGb3BKg5dln2zbR3vTL0xaCcgWW5BTfY8YsO52h0hNkvrAu4ydsDKhBm3r1LmXfucl8zAtgys7L4M9aTr9+gU+xcDA2LoJCwcGW74f2IGeD/Xni/cTt75g/D9ow7Wfy9hmX8LfZg6xnsPYbtd5Xt+LfYbnw/BhO4V1Tgg1f/hr282asGDWtnrKqoorU0aEE8yPSVx3X98Mh4QLAkMgvczTOzdtLyQ8bsAdElJbL1VBJvZy2CCpMvse/tCBj8R/6xl5YeMGTiIN6hb4MyPBsjNuGGbiMudxLu70W/P1w5+9pEVsYnTGSLIksFQaCwOjiz/Lk7kJYG9+DRomHu3Lk0Y8YMvgyxAFTx0L59e3r77bf5siNMmDCB1q1bR7Vr15aiwUloRcNzv+zKzlyA7/bQe935srNA3YUfNp1W1ozAxz6WCQZXoN6Y8qo1Nvh12xka8/dBZY0NgG925mZtFGviQoWJCwgULlSwrhFAEB/YfjE5nQ0Q+i4Fa6IBwNqAktToIKkFjbAwAD/bPqcgcSWo8wA3hdjRcsELrbl1QGQxG9yf/3W3skbkV6woHZ3QU1lzjIlLjnAxBZC1ckz5PFjA0J1U5atHGnExDUGBDB88ozDTpZR0hzqw2op/sSJUsWQQj/HgLhH2QI0OuF1QNVME1rfXe0BQmgaSejJSNLgH+/Ox3ERsbCwXDMWLF6exY8fSzJkz+WPSpEl8Gwb89ev1G9BYIjExkd58803+7yWupUN1oy8ZqW5qUZ3csulEEu8joBUMCO5DJUdXCQZPAQF2IslphoGGiX8ePIkBG22p0fkQnTiRl4+eBaqLCH0JkCliTjDYCioYImhw4QtteOaHCCwQ6N/QZco6kwwVV4PZ8dv31FTWDGg7Q95mIgoDvEg627bvXLKy5hhhQkVH/A3VVSamaNYoHUS96kbR/Y3KcdcZqk3OfLwJLXm5Le0e25WOjO/B+1HMfroFTX6wPp/xoypl5xqleJqrtmqkPdy68x8Ptlx9NIFmbztLk5cfp993nMshGABcLthHLSau4tebRKLisaJhzpw5/LlXr17Urp2x8Qxm64MHD+bLcF3YAywXL7/8Mu3cuVPZInElKJ4kstYJogGztkdmbs1RXREdGv8d2Z6XgC7oaAcOvZu+O0FqKAa+bx5tzNM1RZDe+OJve3glRqSyugMMsmLfEAzaYgVHiBm9nhsIpM0NOY7LzQwulnedMf5upPxaAq4mCDy41URh8R0Tw0te0hMWDbgL5hF2/qNcuxi74wxgBcH1BsuWMxuSSfIvHisaUN8ANFG6z4mo8QwY/GE5sAVYJWC5wPvxma+88oryisRVIKiqUQVjxsJaTQlne8CNt+8XG03MvAAz6S8HNaIP76vrUCGj/AgC/kT+2e++mbwlUPtiKZsxI5YEVRBFYGXq/9VmeuvvA9wM72revqcWb5imgtLPCDTceOKKiYUKgbAqi5R4BEcJ1xwXuBq0AYfOqFdiKizK8piND9j5jz4vW0Z3oi8faUTDO1TJFhaIrVCpGBHAhF0QO4fsK+wElxgKoWkrkkoKHx55l8XAnpZmCBwyFweAWARw5Ijl5kMiEAtwdUycOFFG1boJ0dpwKvEmD8CyFzRUuv/rzbx4jghmYv+ObMdr9RcmkKYnAlOzXipkXvFkm0q8yRWeteC7tv1oDS885UpQ1fPt3qZuigmLD+doed2xijFe42LyrVztR9E9AVAzZNspU9O+NUuDM7inbhT1qV82W1hMf6ghTewUTlUjfOlW5h0m7NrRnne6ZVssUDUTlS1f7VadHmkRza11yKBAISwRiKA3/zpAg7/bxgWYpHDikaJBFQJq8KMlbt603lsewMUBsSC6OiSuR4xrAPbclFFSeeC3W2nKiuPKFgMYNOHvxQO++8IGrCuoGiny8m97uCvAU4ClARYHWB5ggRBBkOany4/xAmAoWe0q0Cyti9Bhddupq7xUt8qAxuXo8Uamg/iiXFhttO4JraUB5b1zE5NgD7AmiFSL8KGv+lagrrVK00IlxkS1WKDcNkphv8DOqQ/61eFxQSteaU/HJ/TkwmL1qPZGYdG9Oo+RmcquSbWHh6Rw4dH23MBA6/nCZ89Kc5knA393WcHPaquLAoWX7vlsY46ZGmZRy9hMCVaGwswoNisU90HyrUx6+fc9DtcLcBWIcUCsA8oya5s/oWLoyDl76ZGZ20yCBZ3JmHtq8eBQLRCbo3vWoJIBxahhaWNdBtSbMNfbwRpaSwMsF6i3oNLcDVYGayA+ItKOImsQFqhJkS0sOlblrkAICzFuRFJ48MiUS8QfjB8/3mI6JGosHDp0iMc3DBs2TNlqO7b8DXMkJyfT9OnTlTWio0eP0qVLOavFIe0HqWv33nsvlS5dmsqWLUtDhw5VXi14IEXPx8cnu7iTyserz9H8g1eUNaKlz9SlEI3PW+XM1XSavuECbT1j2jMC8QovtytL/eqUULbkDWoBGQhac6mI7uT5v07QnvNGl0+7KiE06R7H0+Q+Z/u+YrgfxYQWoZCit/mxxDF1FnP3JdL32y8xkZOzDPY9tSLoyWaRFBXs3Mqh+JtT1pmWFR/duQLdWzuCH8tlx6/TlzuMFoj3elSkrtX0W6Nbo83ne7ILMXWqGkqrTxhFw8R7KlH7Kqapn+7C3LVZkBCLO506dYpblWXKpfORosEB0RAXF0eVKtlfbx95/QsXLlTWCg874m/TpE3GCPKXmoVQ++icUd5LT9ykH/al5qjv36SMHz1RP5CiAvWFRmEm6dZdenvNVUq4aRyE74kJoCcbOCZoEm5m0XNLDC6kEsW9qGYJb6pV0oc9+/IeDc7gVuZdmnvkJs0/ltO1iPLHD9YKpAfYI2d7L8dYHJtG3+81FaGD6wVRv+qGuCakIj4+/zJlKadds7J+9EYrxwb3J/9JoOvphiJb0aHF6Eyy8bj81DeSAn2c9askljh37hy1bt1aigYX4NGiATENqM2ghyoakAXRs6f9RVlya2nYu3evskbcyqBnaUAly40bN9Lrr79OVapUoTp16vAiTwUVWFZQQ6NcOVPXAYoJNf1kI38G99QpRZP61uDLAJ0iJy0/SauOGa0RKm90rUKPNiurrOU9CNA9f/48n7F5yqxtz/kUevznvSa9Bl5n+22wg/vt3cWxNG9vzkyCEoE+1Lh8CDWqwB7lg6lGZO7KDZ+8kkbfbDxLyw7ldFnB2jC8XUXqVz93JvD467epzzc7eHVNLX8+1YgC7yTzYzrzUBYtPWyMt1k/sqXdGQag34yd/HcBxHWg6ymoHRVIvz/ZiC/nBeauzYKEem16eXnRiRMneAFAKRqcj0eKBmRPDBo0iC+vWLGCP2uBmR/VIZEN4UhwY25Eg60U9oqQIk//vDM7cCrU35v2juvGl//ceZ7e++cQ794ogqjvd/rU5sVwPAlPqAipB/oGIKZBBLEE2iBEWzgcn0K9PtugrJkHqZ9NK4VTs4rh1LRiGC8a5QgIjkVlyT1ncxZXas4+H5Ul4VN3BFR9RPVHPXCOvds+nB/TJL9yvAS1yvh+dXggpb08OGOLbnzG020r0xhN0Sl3YunaLCjIipDuwSMDIXGg1YONypB6qOWka9bMuwtRYjtiFgWC9lC6FoPca3P35RAMqIKH/HJPEwyeDHLxX9d0KRwxZ69DqXGoPNixqnUBgJTC5ew4IpWx75ebqM67/9KTP+6gr9eeoJ1xthdyQnvmv4e35rUGtM2ukH2AQEkETKLRmD0gM0MUDKiC2VFIAUYXyT8OGL5nt9qRJpkNjhZ6Mpcd4Yz6DBKJJ+Cx2RO1ahlKAa9evZo/i6CyI4CVQCrJ/IG2OuTIOfv47FgEhaAWPN+aV8GT2M9wtt9QGVMF/RcgHBzpZzCgvunxQu+G7rVL5yhgJJKafoeXKP5o2TEa8M1mqjF2Gc/pR50NNIiylpWAqoYbXu+oe/whAFBcCEWakLJpjRvpmTlKRb/Zqya93bsWeSFwQmHmjit05rpBtCIzRwVZO/aKFGBu/7ijPoNE4g48VjQMHDiQP0MgiOWiYWabNWsWX+7fvz9/lng+SLtE+qVKWoapdQF1B/4a3sphE7fEANLhMHNXOZmQyoWDvTQsG0j1ShkHwH3nk3lHzN3vdOXljN/rW5t614uy2AYbomVD7BVeZwMdJau9tZQ/Yx3bxaZSKigoBEvT2lc78FbcWlAOus1Hq2m2lcqEKOKUcOO2skb0XPsq1Dg6jKqUDKQxmqJPP+4zBEni94g4UrNBm3YJGrBzOshMtpBEkt/wWNEQExOTnRUxZcoUHsOA4MfRo0fzgBcEuWhjGRCn0LVrV/7AssSz0BZ6AjCF//5MC153QOIcpj3UgGIija4dlHB+86/9yprt9IoxrZr602aDSxDH7PGWFemLQY1o21udafnIdlys9GtQhsqGme99AEsDLA6wPMACAUsELBKwTMBCAUuFSsUSATR1YAP6ZWhzHjMhcjnlNr311wFellqvWBg+69dtRlFRtVQgvdHTGHj7ZOtKJpav/ZczeF0Q1FFAsSMVR1wUeu4JaWWQFCQ8VjQApFMiOwJZFIhhQLYEliEmctMWW5I3aF0UCA7DrFXeVJ0LAhSnsQEX3S5Vftt+zu7SzU3L+FIdobLgz5vj6KrSUVOkGhMocItMe6ghbXqjE7cSfDygHj3QpDzvdWAJxD4gBgKxEIiJQGwEYiQQK4GYiTZVS9Afz7bkn6cVJGiA9fj32+mF2btNqmFqS0W/2TNn3BN6UxQV3BQfLjnCS5z3rmcMbj3G1sXiTLag7QsCPKGok0TiLDwye6KgILMnctL8w1UU4IsSwzV1LQ+ejqdmT+ix/NBlk4wAgNm7ntlfC4qSoSDQ0fQQGvPPMWUr0YguMexhXwQ+OkpuP53EBcL2uKt2lbuuFRXMgwiRpYFARoif6ati6T+d+Ihn21fhNT7+t+GUsoXo4WblaWL/esqaKd9vPE3vLzqsrBG1jSlBY3rVpB7TjZkjQ5mw1bbatsTaY4n0xA/blTUDh97vTgE+eeuekNkTEmfh0ZYGScEDpWf/HdE2XwqG/AYyAsb1MQQUqyALwZ6SzffWizQx2cNFcceGQESRcmH+1L9ROfqwf11a+Up72vpWZ+7aeKxltNUMmcMXU+jHzXE8dRKCc8mBizxTRC8b4Zt1J00EQ8kgX10rgwoaajUpV1xZIx5nseHEFWoodGZdbGdcgzamoUrJgDwXDBKJM5GiwQkMGTKEihQpkuMBK4PEFNS+1+sFIHENQ1pXoqc03SYRGBmffEtZs85gNrirwGXw8xZDbIOjoOEWgg7f71uHlo1oR7ve7sJrSmAQr1fOciDs8cs3aP6eC9nCB70RzHFv/TIUbKWh2TNNS/BrVeWDxUeoWUWjaLh4Pd2ulu7hmoJQ0VbcMxJJfkPevZ1AxYoVuSlM+/B087WkcDC2dy2TIk8QDPZkVCDoUQzw+2mLc72ZEYG+/PuhK+bCF1rTvnHdaObjTWhYu8o8DdcSlhp0fbfxND37yy6L7dgrhvnS4/VMK1vu1bRgtycgUhsI+USrisqSRFIwkKLBCYwbN47WrFmT49GvXz/lHRJJ3oLASLHLJGbqcFXYglfRIvS4MPidSUqjP3eeU9acDzpQdqkZyesqIA338Ps96Kcnm/HWzXBLiAGM1lh28BL1mLaexi86TCm3MpWtpvSpFsDjGVRQo6FqKaPbBC4RbT8UcyBeB2mjKrKok6SgIUWDRFII8PP24sJBLD6EgkmfLjcGOVoC8QfFmHhQya2Lwh6QBYLaE692q05/DGtJxyb0oF+HNucBma2rRpgM0qBRdE4XB6wObT9ew4Mf9UDRJ5ETCUbrRFpGln3WBmUfN68Uwfe7RFKQkKJBIikkVCkVSNMfbqisGUAa5m9WCiUBpBKK1gaUp0Yp8LwAMTHoRYFMjl+HtqBj43vytEwUhUKA7V/PtaZ5z7WidkKRK3D9VibPlug5fQP77oY+KCrVI4Ny9IYQ7Rn2FHpSgyGbVXKsvbZE4slI0SCRFCJghtemIL751wGeOWANUTSAnzZ7RqY2vBUoAIXy0z8Oacq3ofrjz082o8+ZSEJxJ5EjF1No2KydvIlabJKxaiTqhohuCtEhgWZrtpbjVuMaZH0GSUFEigaJpJCB2gWIDxBB87BTiZZ7LVQIL04PNDG2VkbDpy3s4cn0qV+Gp3m+0aNGjkwLCIHnF5ylmXtSsgUB6jSYw1YXBawyiLtAh06JpKAhRYNEUghBfIBY5AmDJoSDXj8IEWRSiDg7k8JVPNehCm14o6Nuu+ulJ9Ko7UdraMa6k1QjKpjeFEpOi0xdcdymrqHhAd48AFKmFksKIvKslkgKKagOKUb3Y0C0lopZp2yISfomshMOOtB+Oy8oEehL4/vVoQUvtKbONU2Li93MuEMTlx6lrlPWUdmw4jz9M9jPtOYCalT0+XwjvffPYd7e3RxwT7SoLK0MkoKJFA0SSSEGGRVlQo09HSACkJ5oCWRSiLgzk8IZoM33d483pa8fbUyVwn2VrQZiE1J5L4v1sVfoy0caUU9BIKn8sOk0tf1otdlMDLgnkDkhkRREvMaNGxdapEiREcq6xAHmz59Pc+bMoXXr1pk81q5dy2v4o15DZGRkgS/2hF4Fvr6+FBFRcG+YGRkZlJSUxOv445HfCWKzadRv+HPXeWUL0Z6zyRTo60XRgf/xY4ljKlI+vDiv83DumqGq5KH4FF4mGvUV8hMxpQKpVck75HU3k05ev0sZd4zlseOSbvKUVFhiElNvU+pt01bueC86bK44nEClgnx5y22VmlFBfB/ZU0/C1RSma7No0aL8GUX3AgJkRU5nIy0NTmDBggX07rvv5njs2LFDeYdE4rlgYISrQmT6+gu0/YIxs0DL461MS1N7SiaFI6C404bXO/GS21pmbztLiSnm98Oh+Os8C0OsPOlbzIsXxJJICiJSNDgBWRFSkt9BUCTqHIhM25ZMRy7pd6TsXjuSxzeowEWRnGbez+/phBb35s290Kq9e21Tl0SWpqNm04rhJm3HgVp5Er0rbmqsEhJJQUKKBicge09ICgKoczCoeQVljeh21n80esFRs0F/YiZFZtbdfJNJYYlaZYJpxuDGvPdFHbasx7mrabT+9Y70qE4mBrpsovJkfovzkEhsRYoGiUSSzYf31TWppHjqShq9/NseZc0U1GxA7QYVuChsbNHg8aD3xaKX2tK799bO0YTqUko6HTh/nXds/Xt4a17iWgTpq+8sOEh9v9xEa+zokCmR5AekaJBIJCYgoyI6zE9ZIx7w99bfB5Q1U8QqkRgs83Nsgx7oUrnh9Y70TLvKyhYDiw8YSmg3rBDKm2l99nBDqiwEQ4J955JpyA876IXZe+hEgr6bRyLJb0jRIJFITMDMelz3aPLxMgbzISDwqzUnlDUjcFEgxVClILgotKBz5Vu9atLyke2pdz2Dy3Hx/ni6k2U0q9xbvwytHtWex4Voizqhb0WXKevoo2VH6baQoSGR5EekaJBIJDmoUao4vdzMGOgIPv73GC3Ye0FZM1CMCQuxbkPclZs0b7fpewoK1SID6YtBDemHJ5pS9dJBtOhAziZWiAtBvMNDTY2xISpfrz1J7T5eQ7NtaBAmkXgqUjRIJBJdWpTzo9e7VlHWDKBi5M4z15Q1A3BRiCmGPxcwF4WWjjVK0fznW5vNkogK8aNJ99flnTfRjVPkcko6vfXXARrw9WabmoRJJJ6GFA0SiR1sOZ1Ms/bfoCOX05QtBZvBzcrSkNbGuAVkH474fS9dvJ6ubDG4M8RMin3nk3kzqILOI81zZk+IoPPmr0Ob0+QHG5gEjAIIr8HfbaORTIShkJREkl+QokEisYOWlUIpzK8oPTXnGM/L/3x1LJ1KLNhBbuP61DapXXD+WlqOHhWD83lpaVdyf6OytO61DjSiSzUqoqkSiaqTHT5ZS1NWHKesgpJ6IinQSNEgkdhJ72oB9G73aF4BcPLy49Rp8jp64JvNvCdBwg3jDLwgMe2hBibFnLadSqJRf+xT1ogqlQig+xsb22ZviE3k75EYgFgY0SWGiweICC2frYrl8Q5/7jynbJFIPBMpGpxAXFwc7zOhfaDvhKRg0q26wfSs5vDviLvGux82+2AV9f1iE83ddZ7SMiy3mc5P+Ht70bt9aplkSszbfZ7PkFVyts2W1gYtcFPAXYFzB+4LkQvJt+i1ufvpoW+30lYpuCQeihQNTuC9996jjh075nigkZWk4IIgt9lPt+CNj0Tg03/1z31U991/6cXf9vASw/mdr9aepAHfbKEAX9PyyZgh/65kA9QrF0Jda0XyZbDkwEU6cjFFWZOI4NxBoOSk/nV54KQIBAOEw2tz99EFpSmYROIpyC6XTqJmzZo5ykjfvHlTdrksYGi7XJYI9KV76pahAxeu03nNDR5Bg8cv36BF+y/SD5viePlhXzZj1wbFeSI3btyg1NRUfiwvpGTSM7N28e0p6Xdy+OVXHkmgxtHhFB1RnFte/hJSLuGn7yIICU8DxxLHNK+uTbh8kH2SmfVfjqyUw/EpVKVUABNjocoWx5FdLiXOQloanABEAZpWaR9NmzZV3iEpyEQE+tBvT7fgjYzMcf1WJs/Pf3TmNmr90Wr6cMkRXjEwP3D4oqF7o8p/mgZOYMScPXT6yk1qw2bQzSsZ98PvO87xwEmJeW4wIbb7rKlgAJ891NBqhoZE4m6kaJBInMSfz7Y0SU80B0zO364/xXsT9Ji2gaavivXoMsO960XRs+0r56h0KJKUmsFTMTPu3DUpLQ1kJoV5zrFzAUJy++mryhYin2JF6fsnmtK9DWTDO4nnIUWDROJEkJ6obTENxABCkaOXUmjqiuO8zPD9X2+m7zee5g2RPI3RPWvSnrFdqVGFMGVLThDLgVTMXnWjeLdIFfSjSDHTKbMwg3gPCIbDQtxHODtPfnmqOXWqUUrZIpF4FlI0SCROBqWEURFQ5FpaBlWPDKJnO1Sl+mZ81LvOXKP3Fx2mFh+uose/305/7DxntupgXhDoV4z+Gt6Kpj5Yn4LYsh4IfkSTJrG0NPotFMSeFLlhe9xVeoQJhjNCYSfEuvz6dHNqJrh3JBJPQ4oGicQFoPfAzMebkL+PMdvg2OUbtGDPeRrbuyYte7kdvdipKlUuqR+ohc6Sr8/dT3XG/UsvzN7NB2NP4b5G5WjfuO50T70oZYspaAc9Y90pigw2ZgVIF4WR1UcTuIUBXUFVakUF8zTMmuxZIvFkpGiQSFxEl5qR9BsbCMqF+StbiJdffuh/W+nM1Zs0qlt1Wj2qQ3YsRKkgX+VdRhByiOyL4b/u5imco+cd8IieBWg18eWgRjzltEyo8fepICgSfRZUEm/cLnBtsx1h4b54evLHHTz2QwWWhV/ZfiyfD7JqJBIpGiQSF9KgQhj9/kxLalDe6JJAS+Vhs3bRr9sMs29kXSAWYvuYLryD4oDG5Xg7Zi2Isv99x1nes6DVpNU0YfER2nM2bzMwWlWJoM2jO9FzHUwbW+nhLhcF0lz/PXSJvll30qOKJKG9+Eu/7VHWDHSuUYpmD21BYcW9lS0SiWcjRYNE4mJgaYBw6FLTNLhtzN8HadpKY0VFgA6Knz5Qn/aP60ZfsJl8zzr6LoD45Fs0c8Mpuu+rTdR1yjr+ORgs84o3etTgnR8tDX6nEm/Sp8tNf68rePLHnVyUTVp6lJ77ZbeyNW+ZwQTMW38fUNYM9G1Qhr5jIhHtxSWS/IIUDU5AVoSUWMPPuyjNfLwpPdS0vLLFwLSVsTR2wUFlzQhaTSPV8etHG9H+d7vTxP51qW2MaZtlldiEVP453aau5yICYuIiExXuBtaUPe90430ozPHF6lg+eMJd4SpuZRqDRxGAmpKet5kbk5cfo4lMwIig/sL0hxoqaxJJ/kGKBicge09IbGXS/fXohU5VlTUDs7acYTPiXZSlUzTp03+PUcP3l9Pnq09QoK83jbmnJg1tW8nE3SECdwXcFi0nrabB323nxZXg1nAnc59tSWV14hxUYKbv8OlaJm5OK1ucS8lA09gQsQaCu3lv4SF+7ESebV+FPrivjrImkeQvpGhwAj/88AOvkqd9DB8+XHmHRGLk1W7VaVyfWsqagaUHL9FDM7aYBA+CXWev8VLMcEcsPXiRPmCCAIMtaiJUjCjOo+5RyloPdJocPW8/D6BEICUCKt3RfDmCfZ+vHm3EixSZA6mkExYfpj6fb+TZBM6kbJhpQOHOuJzVFt0Bmk/9oAn+xLEf3bOGsiaxBZwrqF0Sm4fuN4mRInfv3o0uUqRIoQhrTkxMpBkzZtCOHTsoLS2Nihcvzks9Dxw4kGJiYpR3OY/nn3+evvrqKy4q6tatS40bN1ZeKZjs2rWL92OoVq2assX9cMFGRegue8YIiWcMlFjNXmaDMJ75urIdqOvia4bPY+vKv7mRmkqnT52mEiVLUslSpax+rmG74TPF1/C5m05c4dUgRSKDfXmdhwrhAUws3OU9HyAabAVuDUvv9y3mRbXLBPPiS1VKGhptab8vfmtKSgpdZ4+IiBLk4+tr8r3V9/BnbNSsY1PDCqHsuxTlFhRb6NugLI3sGsOEUO57BbzBhNKcHcYW042jw2jec62UNVOOHz/O+2w4+9pELAVEnsi799amJzTVMt1FXlybtzKzKDX9DqWyQR8uInUZli88DMuG7TeEZcP7Dc9YxzmFviYf31+fmlc2X8MCxxHHs1ixYvwZ/X9KsutU4lwKjWiAYHjzzTfpzJkzXCxUqlSJTp8+nS0e3nnnHaffOJwhGhAFjhz3UH9vCuVVBXFrNgyKuDnzZ7YFN23AlzWvmR0kle38NXVZeI/edr5NXVbfw5fZjIDtyyJsoPDx9jH8G+Hf87/J/m/L5/L3Cu8R/w1Ql9XXsKC+R/mnkjwETat2j+3Kl2EVgUXBVkZ2rUYvd86dgIc15n8bTilrBo6O70F+3qYdOoGzRQNmxc8yoaRNi538QH26v3E5Zc392CMaMrPuGgbxW8rAjUH8FhvQleUbbBmvG5aVZ2W7+h6IBGQJOYNutSO5YAi1kmEiRYN7KDSiYcKECbRu3Tpq3749DRs2LPtkUrfXrl2bpk2bxrc5C2eIBpQWRqVAiSS/8GSbSvROb6P75b1/DtMPm2yPX6hcMpBe6RpDves51nvhi9Un6NPlx5Q1A7Oeaq4bSOpM0QAT+rOzdtFeTSOyGYMbU/fapZU11wELkzpoY4bOZ/fK8sHjpyirqDf5B4XxGT0f9Nl2Prtny+LsPz0zS/nEvAcCEkLSFqRocA+FQjTExsby+AJYFGbOnJnjRBo0aBC3REyaNMmp1gZniIYOn6yhuCTZJVDiGSA5sCgqO+G5SBFCl2wMVqJLZMELrXOUyn7655204vBlZc1AgI8X3cwwP0B1rRVJI7tUM+ljYQuztp6hsfNNM1LMDT7OEg1oOAYLg9h4LNC3GBMMTah1VevtqGGhMJjoDYM5Bm9Tkz4b6LOXjQO8aN73pJLjtuLv7cXPoTTNeVCMnWOfPdyIetW1XWxJ0eAeCoVo+Pnnn2nWrFnUpEkTmjhxorLVCOIc5s6dS7169aKRI0cqW3OPM0RDvfeWO9zsB/nfvl5FyZddmDDN+hYryp9xkfIbPnsPltnxNwwGeBZfYxeuuJ1v07wHA4hhO9H168nk4+1NQYGB2e8B6nvMfa66Hf/Rfi7/DJ3twORzlfcYt/+X/W+wOfs3Wvlc/tD5XHX77fR0unzpEoWFhVJ4WJju5+LfaLfz78OWgd7n8veyddRb0Jq2+zcqS0PbVM7+N0D8e0gr3HnmGu2Mu8ozBdCG25n4sHMIA3fdciFUo3Qw1YoK4uWOcS59teYEffyvcVYfUyqIVrzSTlkzcjPjDj3wzRY6HG9szgTub1SO5u0+r6zpM6xdZT7g67kX9EDVRW0RpVZVStDsp5sra0ZE0YB9Z2/fh1tssNt6Oole+3M/XUk1ppHClD6A/baQ4j6Gwd3EpK/M7rOXs7JdcvkFdDwNYqIoyL8YF0d4BPt7Zy8HsWW8blhWnpXt6nuKsjN4zPwDtFhTIr1JdBh9PKC+2RLr5pCiwT0UCtEwdepUWrJkCQ0YMIC7JrSsX7+exo8f73QXhTNEA24mxy+n8m6Ixy7eYM94pPByxI6Ai71G6SCqzh4YAAzPQVRSp4Sxvej5TVceuczLKRcU1BtTVFQUlSnjmtbF4xcdpu82mprzIRymPNhAWbMMBMSG44m0PjbRpRUjY0oFUlzSTcrU+K7RmAt9KeBeEG/8xy/foH5fbjKZVSL9sEXlCPpg8WFeb8IcpYP9uHAYqKlzocfaYwn0xA87lDUDENDHJ/TMFl3cb89m6PuPHKdzV1Jo7on/eEYKrodHW0Tz2bto3jeY9A2BfaJJH5+Tn0CgrDpoowFZsJ8yiPNl4/Ygtp0P+soytqNJGR5YtlXAmQPn6Btz99PJRNNj/kjzCvTBfabN3mxFigb3UChEw4gRI+jQoUP0yiuvUM+ePZWtRlTREB0dzd0XzsIZosEcaHaTLSYUIYFnrZnPViAa9MQERIat6ImGNUcTuE/72Q5VchQ2yo+4QzSAr9eeoI+Wmfrl4ZNHvwfM6GwFRZQgHjYcv8KfxSZJ5oCVBAGqzqBu2RBeFhuFqpCKifNhyI/GAR3m6R1juvDBCRUcUfrZErAYPNOuErdo6M7c2YB+IuEm/bnTmD2hEhXiT3fuQixkUnpm/hrsAUqLGwZ5L76/MHjzdWWZD/TZy8qAr2w/dewwlY4IoXq1crZtdzcon45qqFom9KvDBZujSNHgHgqVaBg7diy1a5fTdKqKBrBixQr+bInk5GTau3evskZ06dIl/tAyb9482rhxI73++utUpUoVqlOnDhcPruTM1Vt0nM3YYhPS6ERiGl/GNkepymaKVUsWpxj2HFMqgKqxR9lQY/dCEVyoiBspV840Svyr9XH09YazTIQE0lMty1GPWqbllPMTyLY5f/48RURE8Icr6TBtCyXdNHU1YB9+0q8Gr9HgCHvPp9CW08m06dRVNrM2dRW4mqhgX6pXLph82ax/4QFjbYYuNUpQo/IhfOZ+KimNtscl07W0vK3i6ExQDRQDOWI4MOBjEMcyHkF+2Ka8hoGeb2Ovs/dhG2b//L1sXbWSOIK5a9PdfLDsBP2+y7ToXXS4P73fuzo7B3LX4VO9Nr28vOjEiRM86F2KBucjRQPDXtGACpBI2bQXzEwXLlyorLmP9Dv/0dnrd+jM9Uz+fDaFPdhzym3HZlsBPkUpOqQYVWCP6BBvKh/sxdeLs5ujOT7ceI12XTT4fGuV9KH7qgdQo6jcu0QKKtsupNPHm/VdC/7FitCwJiHUtry+eLOVLefT6dMtedvwypNBCEogO9dxXmOfw8ATwJavpd+lE1dNRU1MuDfdXzOAv16c/Rv+fvbAuh3GugLLxdQs+mrHdTp8xdTS1aKsLz3fNJTtY8cFkR7nzp2j1q1bS9HgAqRoYDhiaZg+fbqyRnT06FFdSwPUPUpJ33vvvVS6dGkqW7YsDR06VHk170lIzaSTSbfoxJVbdOpKOntOo9NXbzsclBUZ4EUVw3yoZlQIVSnhT1Ui/KhiuGFgw9968vdjdFWYQVZl7xnVoTzVL5P7gj7uIiMjg5KSkigwMJC7YlzFqIUnaUucZUtA2RBf6lEjnFpVDKaakY5ZHl7/5yQdupRG127lv8h7c2CwF5I5soE/v0+tCC561Zk8Zdwi7yJZ5BcYQpNWnaUMTXzGvbUjaHTnCsoa0Y87LtO3W0xnyr3ZZ77VxfgeT+TixYvk4+PjcuuYHmtOXKOJq87xgE+Rp5qXZg/9hmyOoF6bRYsWpVOnTvF7vRQNzkfGNDDyY0yDq0DqHALWEHApxko4GniJUsJqrAQ73XR9zX3ql6HhHarwiHxPx10xDegI+ca8fbTDxhLI0eHFqVPNUtS5ZiS1qarf2MoSqN733YbTtPzwJX68b9/xHJ8/rPK26NhedaNoRJdqVC0ykGq/8y/P2NCy4PnWVF/o24FjiWOKaxNR/M//mrMr5oNNytPHA+rRxCVHaMZ606JRQ1pX5G3N3QGCLnFtxl5OpXbVSvIiWraSV9VakQ2EZmoiIf7ePDuie23nBkjLmAb34DVu3LhQJhpGKOsFkiNHjvBaDZjpI+1Sy+HDh2nLli3c39ejRw9la+5BxgZKVvfr148iIyNdOsg4C/hNERSJAbxNTAnq17AsDW1bmR5rWZHaVy9JdcqFUlSwP49GR2rfHb0pnQBEyOWU2zzVTptup4Ib4a/bztKl67epGhMXuKl4KupsBjdgV1oawtiAgMGqbUxJnsp3+spN5RV9cCxQVOiv3Rd4BVFkImDSDDGBGbY1EPCKdMOHm1WgFzvFUJ3wIpR68yZdTvsvR3aEp4Lf/Nv2c/z3IpYHMRJaqpYKokbRYcoa8WOJY4prs1pkEA+QRGS/yCF23i7YG08rj5j2yHipU1V6s1dNZc153GHi4Bi7JracSuL9Qn7aHEdT2eD7/j+HebOv9DtZ/DjZAywNvr6+brM04HwcMWcv/bL1rLLFAM6x759oxtMqnY1oacBzxYoVKSAg/1gx8wuFQjRcuHCBK22oTj33xOrVq7lwQB+Kli1bKltzT34UDebw9/Gi8mwAashmaV1qRdJD7KaFbo331i9DzStHsJtxIBXJTCP0fbjhYKzEwfjr9MOmOPqH3SgTmNDA7BeWCnuyBVyNu0SDSplQf96XoU7ZEDp3LY0JK+sWH+y3wxdTaDHbj1+vO8UHPWwrzcRecZjkbcDvv9tUM/gOvdSzHi0+eIVnJ7gC1DNwZiYDXGubTyZR2u0sXlYcoD6JWnwKQYmwbKmIogFAKKMC69mrpgXVkjWBmW8xsfACE1e5AV1Nj18yiANYOSD2pq44xrONIKLRxAy1I5CWKAaGPtO+Cs9KsQd3ioZt7Ds/9dPOHI3CHmsZTV890thqOWhHkaLBPRSKEJ369evzZwzgqPyoBWWkQX5wH3gaKPkLszBy6F9rGUo/DKhIh97vQX8Nb0Uf9q9Lj7esSM3Z7CKM982wjZNslvjlmhM0lN142ny0huq/t5wenLGF3llwiM+0UMQI+fKFCdS6+Ht4a/r0gfpUsYTtN0LMWtG/BINeRKDtx0CluLcXjell2pWxdIjzAljxvWAZsMXUbk/ygNhmXHS1bDxxhRfPSko1n3o6sX89i+frh/fVpWfaVVbWrAMhA8sBrAZTVxznHUe7TllHVd5cQj2mb6AXf9tDn62K5Q2uTiZatiiBbky0eyo/b4mjgexajdNYxtAK/P2+sh14QaBQxDQAscfEmDFjsn1dnt57Ij9hzW+K9s5qrMSqI5dzmIHtBZ3vqpcOzo6ZwLPaudFVuCumwRpoyIQBSK8uB2ofwLKgghiHX4bmrIZoCQTwYnaKY4ljOuqPfbqVG+H5+PKRRmxAvERb2Yw5SaiK6Ahwk1SPDOQzfXQ6NAfSFGH9Qt0JsYS1PUSF+FGFYC8qF1iEOjasxtuMq8Wo/th5jl6fu58va4Gl4vOHGyprpvCYAyZ6EXeAktLHL6fw5dw4eCCq1N+IWIafn2zGl+3BHTENb/19gIt6EVggP7q/Hu806mpkTIN7KDSiQa/LZUJCAt/uyV0u8xP23pi03Qgx20SzHEcLVAGYog0iQhQTwQ7NsvXwFNEA0LfhlTl7uSXBEstGtOP7wh60ogFxFV2nrOclq0W0lSpRIXLVkQQ+qz5w4Tq3dDgKXDOIb8FAbEkY4D3OKp0N9w2sZxeupVmsFYH4noFNygsCwSAWHBUwoEJ4cYphggmFq1BtMyYyiC5dv8Xbo6uMZ7P1wS3tL4DkStEAcYR25NrGeijohYBHW11iuUWKBvdQaEQDgEBAnwm4KdSW2IhjGDhwIMXE5M4/qYcUDdaB2wF+W5XnOlShMiH+9NXak3SR3TCdRWk2q4SQwCxWrHqJxjj24EmiQWXR/nje+0C0Loig6+TzbL+iIqOtaEUD+HPneXpt7j6+rPLTkGZ8ADUHXAHLDl6iNccSuKXJUVBGGmmStpjvPZ1yYf5cFFRj5yAXB+yBGTkqPmp56y82e99unL1ve6szRbJ9YS+uEg2IxYBFRtssa1S3ajyg1p1I0eAeCpVocDdSNFgHs5Ten280acf7zaONqUed0vQ1Ew4oK6w3i8QsFAMJzNOY3TqKaJVAqh7ERFl2UzeHJ4oGcCoxlQmwrSZNk0TQK+D5jlV5aqst2RR6ogHUGfevSVDkGz1qcKFnC+ev3aJZW+NoxrpTXKxZy7wxR8kgP/YbyKagUEsgNiTjdgbF33COlUILziODKMC5FaRYEfTFgTmaTFiZfUxbVYmg2U+34Mv24grRMGXFcR6LIQJrIdwR6FDqbqRocA9SNDiB9957j9auXausGcGJi5uvFA2Wmbf7Ao36w1iWGzeexS+2oSgmDDCD+ZoJh2+YgNAbZDpWL8Vz5XEjVutKqHETjpqsEd2tdW/AQoG/4amiAb+3+7T1ypp54MeHeLBW419PNCBm4aFvt/JlEXvcHx8tPcqPJ1Lv0PYa/TDgXkFdCntBYGSInzdfSNa4TWzFi30GzqpceBW4CKvEBAjqPzSrGM6FAVKHEXeRG9YfT6THvt+urBG9e29teqJVRWXNPpwpGuC2eX3uvhytzlsyUQPBADdLXiBFg3uQosEJDBkyhH788UdlLSdSNFhn3MJDPB9dpWONUvTDE02VNaLLKenc6oCUTD3gPx3OBkMEs6lcyA68ZELiokFIIIrdUdDvoUqJ4hThlU71K5akljWj7W7fKwKzM7JA7InEN8dj323nA7CtoA7HC2x/oRulHnqi4c2/9vM6CFpsCc6D6wQBmp0nr812MRwZ34NvA3BdILNhHRso1x5LzGHutgX4zhFTkJeFqeB6QFMtWAVaVS1BpXLRPXbsgoM0a8sZZY1oy5udeNMtR3CWaIBwhDtCm5LqziJX5pCiwT1I0eBCpHvCPtA2GQWKVEZ0ieEV/kRghkftAb3KkgCdNJ/rUJVnVuiBwDwuJC6nGsQEFxU3uChxBETww/QsWiWwbC2FEDn577BBAWD2D+EwpLX9/UwAgkkRVKqCbpgQBd9qqhfqgcHt+Y4x1Lqqaf6+VjSgGiFSX9UgVaQkikGRlmbBW04m0cP/28pm5KiXYBzQUX+iReVwHm8CVxN89ep+23Y6iTbGJtHqo5d5nQl34qMUusJxRawB3Ar4bsN/2UUH7fwuqK/BBYQiJFB3xFaaf7gq+7xE2vKcYY7XkHGGaPiRifp3mbjXMun+uuy6y/sy2lI0uAcpGlyIFA32gYqRiG8Qe198/0RT6lQjZ1fM/eevc8vDkgMXlS2moIrlc+0R/Gdb1gT8xqpV4tglCAqDq8PRWSuEgF7gJUzZ3208TeMXHVbeaQSzVIgHVN+0FVhOuk81dUssH9mOD3gz2P6ZuPSostUAKn7q9RZBFVDEJ6CNNdCKhrm7ztOrfxqDIEd1q06Tlxtbd2MwXPlKe13TNGbLmDXbAmIvuIBQhAQegX5eFHcljf9WxMCI8S+uAL/lla7V6dn2phYgDOB92PmZcMMYN2Juf+qBUBLRCtFAKGetBQWqBjGhpfJO71o8oNVRcnttvvnXAfpNCMgEOJ/hjrD0O9yJFA3uQYoGFyJFg/3gxoQblArMsYtebGN28McsFj5y+H+14OY/vENVfvPHYOQIGKSyXRwQEhdT6Nw1x7IA4IMvEeBLiVZqGSBAD+JhkA2lggd/t41nKKiMZYPLU8LggtoKqLEgElbc22w6IYL2pg6sT+FFbpqIBvHvYF/uH9eNvtt0mscoqCB4FUGsWrSup/xCjaggGsXEgxjUt+poAj314w5lzQDSfEVxieNsi46AVUW0QohFuzCjx8xeZeMbnbiodBRHr83jl1N5/IJoAQSoBAvBAEubpyBFg3soFGWk84qCVEbaFjDI5LZULcrjolfFwQvX+Toi9c8kpZmU/hVBaev7GpalOmVC6Py1NJPGWvBvwwcLP3zRouRQgRnc2DFrx40dN8oH6peg1iXSqVvdstSyehSVDfUnv2JedCM90yarhF4NCjbGmIAqiah1sPjAJe7zr11Gv5EX3A8oN6yC2ALk8YsgxqNRhTBaeeQyZSjfD2WbEezZJDo8h28a2SiItdh7IZWalfGmyJIlKP7GHXpfsIwMaFyeujOB0LRiOJ8RI3YEQGAhq6U2OxYiUcF+vLQwPjs/cSU1g/7ZF8+FKfpV4FyorAzsW08Z04RxDmLfij064B7q16AM3yZaJkQQ54FBGUIEAgH9LVDrAZaU7zeezs5SwX4e2tZxKwNw5NrEb4dAQtaLyOvdq9M7fWrzQlyehCwj7R6kaHAhUjQ4BtwRK9ggl6jcbFF734cNzLh5mgMFeQY2rcBna6cTb1KSMEDh5oxZMpo5+bJB2N66/SK4MaVcu0pVo8Kpdc3y/Ls+0MQQR3F/o3LUumpJbrZVayKI38NeMMgiQh1Nf+KT0yg6IiC7vDHcJ8OEoj+Y3c58vClF6MRS4N+1Z4ICg5/aQwHCAYIB5b8xU4YwE7mYkkF/H7lJF5gIu3wjw2SQHHNPTT5QAhQg+n2HMb5kR9xV7uIo7mPIHICIO8f+zqkrN3OUFs4vQBQhBmU9O4dwbNHE7eCFFP6bAPap2lhMFWZYxqA6a2hzerJ1ZR7bgB4qKbcyzVa6xOccOH+du9zEtNYO1UvxDqZacWkPuDYzi3hTVCnbOqB+8q+hB4aYsVSCndOfP9yIXWfllS2ehRQN7kG6J1yIdE84DsyhCIwUQSlkW9s+Ywb+1ZoT2bNgEcwCEe9wL5sJ2otqArU15RIBhHC3ICbAGRRjAxFS+q4xQXFJCN6Ezxs3+N+3n6VBzSvwmA4t8Mmjz4FYTAuM61OL5uw8xzNM9BD99hAJK0aaNn3T5usj/RDiBbNmZ1VqtARiBXKTMmkvSKWsUzaYB2iKnTSfZvsc5afF32zo6tjUJP0SFhlYaDafvEKbTlzR7capBcIOcRBwY7SsHMFFiD2Mn7OB/om9Rdvf7qZs0Qc9OVDdEZYpEVx3cEdYqmGS10j3hHuQosGFSNGQO+AHhz9cJcivGKG7YAt208TAZAsIlsRDnWGLwHKBeIfONW0vRGOvaJiw+DDN3HBaWTOgBhyKsRIwUyPwUp2p2gssEDBrq1UhvdhA35QNWBjIOrNZqsqdu3fpxdl7eAdFEfjLtWZoPbrWLk2Pt4zmpZNjEwyBiVjWlpe2B7hK1CJIECVwceB3nE5MpT1MPO45e82mgVUFsSwIREUap+oysDXOILcgxfIq2xd3BFcF+qFM6FeHqrDfqJeCiR4sm5l4gJCAO80WkM3BBQSPiYhgx08/W2jdsUTeVluNSZj+UEPqa0YsQ8AgnVIrtBEjg1gZT0eKBvcgRYMLkaIh96AjoF6GBAIjG5QL5QV1EL1dr1wIG3z0gyURR/D12hM8VVOvF0KH6iW55QEtvq1hj2jQBrMBbaCiCgYL1O7vxgZlVUggQ2TP2WQeL5EbkLGBuIyedUpzsYJBWVsDQAQxEOm3M+jwZde4EypGBJhU8dwxpgvP3rDEQbYvDsQb9gcGQPSjyA2l2d+7ZCbWwJWgEqaYGZK9rDwjyFYsdGYrcJvAAqEGVsItNo2Jhb/3XFDeYQAi4zedqpKIoRDjVgAsTB/dX5e73/IDUjS4BykanEBcXBx/aJk+fTrNnz9fioZc8NLve2jh3nhlzTKYpUI8qGICyyIJKelcOPywyXTmr4ICUYhNMBd4CGwVDXod/967tzY9rlPL4PPVJ7LTFxFY+XynqiaZE8eZgMBsUWsdcBQMXKXYAIVeDrASaCnmVcRkpuwoqHHwMPsdf+w4l11UC1U+J6FlulDpEB0jzQW6qjw6cxs92LQ8D0YFsBxBPMAKsZs9sGyPNcKb/UYxcNFTQQAm6kYgDgJNtJzh7vl7eCtqyIQhgPUF7gi4VUTgwoM7QnsNeTJSNLgHKRqcwBBZEZLjbNGARkfP/mIM9rMXmKlVK4QqJBDAd/rKTd7XQnujVEGgF8QDKkBqsUU0wMSr/ewP2UCpTaFEYCBm/GLKpAqCNVHuGWmMKhOXHuF9GzyNShEBdF+jsvw7j1t4kM5eNZq3P3mgPr0m1HeAaHqzZw2qMXaZsoXokebR9MF9plkfIqg1gZoToGedKHq9R3Vd9xTSYfecgzXiGm05ecXh1NiCDgoxoSAT9tcb8w7QvvOm6ZTIRoJgwPWTn5CiwT1I0eAEYE3Yt880Fx4sXryYZ09I0WA/mAF1mryWD/B6ILAsLMCHR+bbA3zBqksj2K8Yr++wXFNDXwXFdNDgCVHjKtZEw8g5e3OYhD8ZUC+HiReiYtyCQ9kxCOZAB0mIhyD2e3tO36BsdZ+PXgV/L8jPm26wma7en0WmwIudqlKtMsE09KedylZDxL3YRGvWU815xcqB326lbYr/HhYJFIbSY8HeC/Ty7znN9Uj7Q9lwPVBO+7lZu3jrcBFkH3iCbQGxOdVKBfHYBwSn5qYVvKMgywjZM3c1EaSjmaB7tr1tDcg8DSka3IMUDS5ExjQ4zkfLjnJrgApKFGPwWbTfGN9wP5vdvtGzJu07Z/Bz43nf+et2xwCgiiGyHMQaDyoYDCEcnmUP1EywJBpe+G0PLdpn6kqZ9lAD6tegrLJmiK9AcKe2DDYCF9sxgQARg/oSWuDzV1NQAWbbkcH+9OvWM9w87ykgIBNll7UZGgBpqLve7sKXp644TtOFjItNb3TKEZmPIMt7v9hodlCFZeM1th/axRgHBsS/IA5Gj8kP1OexIii7ndcE+HjRC51ieKbLf0z9IRPm81UneKtpFcTY4FxGN09X17hA/AL2P4I21RiLyGBf3RLfnooUDe5BigYXIkWDY0AAiOmWiIRfNaoDD2JEmWmxIJFenAD856KQcEbvAlRRhMvi4YYldUUDaiagW6PIF4Ma8TgJFQgC9JuI09REQDYIfgeC2SBcvlxzgn5hYsAcPl5FKCMX/nh3WCn0ZvWIb5jYvy5f3nIqiR4WOmZOfrABF4EiD3yzhdd9UMF5oCfs4PZ5nc2QVxy6TK/NzWnxU1n3WkfqPGVddjAsBOFnfcrR+Ss3KNW3hEOxEdawpcw0AlTvYefJ5OXHsy1rEET/vNiGL4Pbd7KYeLjNLRMQERAXa48luLU5FyqBNqwQSkPbmGbkeApSNLgHKRpciBQNjoH2y2Lq2dSBDbifFWyITaTB3xmD6MD84a2pAbuZmQMuANUKoYoJpOM5Qoi/N7Ur70Mju1SlyhXK8QHh6Z930SpNXvu3g5tQt9rGVM5Plx+jL1afUNaMwKSPPg5a0Ifjy7Vs5ilYVpyBn3dR/vdC2e+Ai2RHnPusFMh4qRkVwmNMIJRQbRAWHvBAk3L0yYD6fBloM0+QFTD76Ra8yBKsUNoumOhwac3Mj3LQYjtnZLK0LZXJBxvx2oQ1YvOJJJq1Nc6se8xeEB+AAFRbXRE4Rjg3tCD+ZcqKYzyLRAt+H/qW4BxVxQUsGHjEnkugU8l3KDXDMZEBK8PLnWN0A3k9BSka3IMUDS5Eigb7Qevr9/4x1mZA4NvXjzZS1gxgJo6KdSrwo6M/BWZ1tnLx+i0Tlwae7fUtw5wLVwJuzipwM/zv8SbZTbYwAMEdofrvVeBTRsln+Pct0Wv6Bjp80bKlBAOSocYBah0E8hRLDHqWWmVXCPenV7vVoHLs+Y8d5+n3HaaZHtbA34BZ3VlFldDDADUlmkSH8XoVHy4x9rRAHYeFL7ThbiSALJiP2fHPTcGsZhXD6Y9nW/LBRSsaRGA9Gr/oCC9R7ixwjmRZsT7ALQC3FiwQsDogqHMqEwuoaqoFMSHoBitatbTg2rxTrDgN/M3omkEwKeJlICpQzGk/uwb0jieOCzrOBggFqjwRKRrcgxQNLkSKBvuA6bnjp2t4iWMAEbB6VHuTRj4qWneAaPp2FAzOopBAdLk9wHz7v8eaZAsBuBjgjtDeiB9sUp7e61ubx0hYAo24xIZQ0ER6Y41epgVAXAH6U2ir+4mgJsMbParzDAX8dkdARgpiGeB/R2EgRwtUmQMDJwZQDI5i1gT6cyAzAwGF9jLvuVa8F4k10QDwez5YckS36RZasKNsMQpRuQoUhEKTM+2xh+UCYuEFHYuEFvXa/N/+dJN4mle7VaN5TIjoWVTaVytBb/aqxVu95wekaHAPUjS4ECka7OPl3/fwpj0qliK5ERTZ5/NN3GKgAtEA8eAsUtPvGKwQ55Np15mrtO3UVZOeACKYeY/pVZNnXKA6IjIjFmqCImFCR+yCLcVyEIeBSpawHKAwE6wICFKDyR6WFjEoUgUNq15g4gGli0VQ6Q/iYZ1OJ1AVmLSdUQMAPm+0AV9++BIvSexssJ8xC4dlBcGB+zXpgrYwjJ1TSPsEtogGlbXHEulDJh60haWw7zATh7j9h52/G9n+NtekylmgBPob3WvYXNZZvTZv+Jak+7/erGzVp165UHqpc1XqYkelVE9Aigb3IBtWuRDZsMp2EPWOHgYqGHw+fcDo49aChkiVSwaYiIw1RxO5X9dadUFbgdkfJnGUm+7LZrpI8WteIZBOX7xGF1NNXRmYBWJQ3ngiiT5fFcvLH4tgsEPBHG/2mRhMsa42tdIDs8tedaN4BD1m2GrkOlJFkUkCK8zOuGsmwYZoOvXnrvP8Wfw3+A2ICWlYPowupqTTBZ36BeYC6jpXL8FmuRmUoVNJUw+4atCh9Jadrh5bwX5GoCIqSsJvL4J9omOIMQHVKL8d3DjblYXGRmh0ZMu1CVEwuGU0d2OheqcK9h2OPSwSr/eoQa92r85rISDl88jFFF3rkCVQoRQVHS1ZbNCw7FIKO47sd0BUWkO9NkuVLEEL915k3y2n+MX58gYTU6jRgAZw+Q3ZsMo9SNHgQqRosA3EBcDdkCzMdKcNbGC2nr6KwVRdJDtoEvdmzNAfcqK1QUsoG4drB6bR/U0qkJePX47MDARY6sVGYODAIIcANrhVZm09Y5j9s9nrkYs36AobJJiOMKkJYQ4IDpQDHtisPHfloNy0COIoEDCIKoJwXSBeAGDQe6BxOarLZpIoLIUW5JYI8S1KfwxtTCO71+IiAG4bZ8UwuAJbvto99ctQsJ83+ft6cfeQPaJBBR0tm1eK4BYH0aKAFFG0YQ/2L0atq5bgM/XmlcLtjr1Ado0tLh40BIPY/n5THK9X4uddLDvuQwuuzb+P3qRX/jrKzoucFiW03p7xaJMcVqr8hBQN7kGKBhciRYNtfLTsmEn2wZOtK9EjLaKVNcsgCh8uBLXtMoK6rqVlUsfqrkkJU29MZUuGUv/mBhMubsJoOGUvKGOMGABYJZYzIYEW2Kj4iFkrsieusBk+FxJmLCcocIWAy261SvOyyhhERCBQIB4ArCXK5JoqM/EANw4sH5ixmq0BwN5fkomY+tERfKDsViuS1rLvZq61c34AradhjcF+/pkJt61nUul4UgZdSSdKvZ3FrUsovmQNxHGgxgJE1DahJgU6ja5hQhBCrnYZZIqEUoBPMZ71oKIeB1tBrxJYuQKZ0EG1Ta1VCOsHLlynv3afp3nst8F1heBRlAoHKMM+ZulpWh93U7cGCH7Lj0Oa5bsKkFqkaHAPMqbBhciYBusgN77/V0YfK5opIfgRQYW2ggDKez7bYDL4TX6wPt3fqJyy5jxUv6m2TgOyI9DXArnzWmAZqMEGaFgbDsebWgVsAfsC/TDQDrkOG4jwXDMqp0kavnTEO2w5mbNTInzfKFKFks1akPOPSpbmZrcI9hvftza1q1aKx5I8/+tuk4GyoIHKl1VLBbBHEFUpiedAvqxXVhxAnH2w+DDvVinC7qv0Vq8aPPtAG69jCxjEPx5Qz6Q4GMDxQiquXiM3EbjvcM7pBTnC/SVaSWYMbkzda5sG0uY3ZEyDe5CiwQkMkb0nOI6IhgdnbDGpHjj9oQY8fsBetH0qMNAiDRM3fGdiTjSoIKIfAYxiUSIV1EYY1r4y70J4MD6F+/7xgIvDWgEgLRhQVAGhCgq10dY/++J5TQi1SZSIuUyLvl9u4u4HS+Dz0VoZA+mLqH5pRw0JFFJSazI4An6vLSZ7V+JbzMsgIpSgVIOYMCwjk0GbCqyCGhOou4CeJCftzLJA8Oxvz7Sk+jqNoxC4umh/PBMPl3iwqy2gE+zLnXH8o6jlxFXKVuIWq++faKqs5U+kaHAPUjQ4gffee4/Wrl2rrBnBiRsfHy9Fgxm07Xh71S1NXz3i+D7Slp6Gf/aPYS2VNedgTTSoIHPiKzaIIL5AC2I1nuOzfkPsBXL2DQIihbsl+HL8dV1TsiUwMGdbJNgDwYKquVqLNtOiwydrTCpV+rFBOt3MII14iv8NbsILVmlbf6Puw3mhYZUWmObt1Ec89kDs0VEuzJ9nQKAT55drYrkbJ69RRQTcAmiYpeeueqhZefp9u36TNEtAkPz5bMvszpR6oEoqrA84HtoAUS331I3iaawodCX2SVn2cltuEcuvSNHgHqRocCHSPWEeRPB3mryOUB4XFCtalFa92p6izQRy2cojM7eZzLpgGh5zT01lLffYKhpUZm8/S18z8aDXcRH570gp7adUuxSB5UG1QkBMQERg3V4hAdcIskkSUm7rWjNg+n6+YxUa8M0Wk5TLpc/UY6LuFC2KTWMDdk7xgOwDZKrATTJtpbGHhKupw0TRDCZY4G6BNQXCRQUWqvsaluG9J+wt1OVszFlWEM5g7ggiPgcxLDjm2vRXWDl61ImkMqHF2TFlx5Xt/6LszTi+WEZBLLin7ElzRbEmsbLmkNaVaFyfWspa/kOKBvcgRYMLkaLBPC/9vocHaKm81asmPdOusrLmOJgt9/5sg0k9hS8GNaTe9ZwThGqvaFD534bT9PXaE7pBhygyBPGAQdgaqhUCQsIgKK7nyuyvBxoV/f1ELR7YimP58eqzNGfHWV33AAY5pL+aq1/hTCBU4FZB5UNkzohdP729ilD10sF8f4hERwTQmSSDT78me/0tJiCxjmBIa+6YgoQv2z+3rfQrKcbUyJxnWvDzMT8iRYN7kNkTLkRmT+iDQC50OVTBTQoBX84A5uFy4cVp6UFjtUjUToA5FkV4cosaoQ1xhIet4Dc+3qoSnxkiW0K0GCCQE3EIu88m846CiGY3ByLi4XqAD/qhpuXppc4xXGygfkNUiD//fOT422uREAnz96HapYuTT9Zt8gsModJhgdwqcirxJt3QiAP8FVtrOASz/Y8ZuK3v14K/hQwRnD9IbRR/IX6utqAS3AXIXkCGCEC2CWbS2IbskU41Iun4hSt08UbOFMSyof5Umu1PpJoiIyK/81TDYOpRI5wCAwN5aqgesEShH8nqo4nc0oEiWjhm+QWZPeEepGhwIVI05AQdBp/5eZeJ+RXBdbZWtrMFdItEASC1qQ9S0k4k3KT+jewPsNTiqGgAxdhsD/EAg5pF80Fd23QIRZnm7T7P/eHlw/15O2JbKBXkR0jv68iExEAmJF7sFMMj4SEkyrAbv3cxL27hsHXwQ0rlwkNJ9OeRVPpuyzleZwBpoHr5/daAdQDCBh0/X+1WnQ/0m3WyO+zFll8CIYpiU2odC/ZVTCqMYv82DMukgKJZdOL6f5QuxE3g/IEFZ3TPmvRh/7pcmCFtFZU5sb8xMMG070xBAcFX3NuLB/EijgMuCcz+8b3v5vLvVA33pvvqRNDjHevSE0y8op4D3E7ndHpqICYCrg7Uf0ARK3RURY0PT0/JlKLBPUj3hAuR7omcfLD4CP1vg7FpDsouv9PbNX5UbWtlZA281j1nR0l7cNQ9oQcCFb9Ze5J+36EfHIfOj8M7VDXpt5Ab0EvjEHvAhL8zLpmOXU5xW0bCB/fV4bP3J37YoWyxDQykCAQ0V7HSHG1iStAvTzU36S6Kzzr5YS++rIJjiWNaqUZdnvnw2/acjbuQ/fB69xq6nVRh3UCNELg8zlxN41U6UQtCr+Kiu8D+qlIqkNfjwLmDVNEqRRN1r00I1Tfm7TfpKmsOuIVgsUMTOU9Euifcg7Q0uBBpaTAFeeyj2Q1KBVkEaPCEm7krwEx7zs5z2aZ6CIhaUSH8huooubE0aEH6Wxc2g8UsNuXWHdL2NEAmBZokwSpTq0yIQ10GYdlBeicKDvHHUTwn8KJSuXFh2Mvqowm08kiCiWsCfTjgAtDGIYggdtOR74lsgl+3neUWA7h/AD5raNvKJjNmHEsc0yrR5XmhrobsnIELRMw4QRArhB2qb7asimBF4/mKYwIrGRp2IRthOXtYizHBv3fmnkdaJrI3mlWK4OXCX+lWjf/OAY3L88qUtcuGmL024c5DqfIfNp1WthiyVfQsKLCAqRka2Cf4u+WtVG11J9LS4B6kaHAhUjSYggI38cnGdDDMPtHW2lWgtwP8/LiRq2w+dYVH2cO/7QjOFA0qMHejzwTqN6CctFrdUgXdJ79nN/VMNtuuXyGMfBA+rwPEBd67/NBlXl1y5Jx9NHnFcT57RqdLBP6hzDUqUeYFomBAp09YfZCCeEqn+JAzQAaFKhhUMICKvRpU0aBemzDDowAWsnm0bhSI3gV7L1BJdrzEz0B9hmdm7cpRUhzaAoO2NxPFqFKq4uy9j+OJtFOInU3sO89hAgcVL3/afIbH9sCKgNTfq0wHFfXxJ18mmhC8qoJYnxOJN7NFKwTDpPvrUgn2O2EN01qjIJ5gTUE6L1I20ZsEoslZPV8cRYoG9yDdEy5EuieMzNxwiiYsPqKsGUyd8HO7g7HzD/JeDyqd2Yzyu8ebKGv24Uz3hDkwK0eBKLHolQpu8M91qEr31o+iI2wggDUCVSbRvwI3eGdQs3QQRQV50epY/eyCqBA/unE7i1IdiHEAsCyhJgdiDWAedyb4bGuWCdR5QBYGChwF307kx1Tv2kQhpo+XHSOxBbsKzt+mlcLZDD0uh8hzBnDloCS6q6xBCHCE2wKxDRBKEAbohaLydLvKvGsr/vri/fG8kBcKqFmifrlQflyRqeTMGCVbke4J9yBFgxOYP38+7du3T1kzsnjxYm5pKOyiAc10UJNBNdsiIHD1qA5mm+u4gr5fbOQ9KlRGdq1GL3eOUdZsxx2iQQUZFV8z8QBhoKVMqB/vlZCiyed3NjDE6w1bGJyRxYG6GhArarChM8HACRfWjdsZbB/kLJKFxlM3bmfqFotCN1F8cWuugrLB3tQ0ypue6NKQu7P0mL/3An209GgOq4WzwPWAQlXW6Fa7ND3dthJ3H2Cfow8FBAvKROM5MTVnES9HwfFFrxEICnQGxSM0wJvHbKAKpV6pcpF2MSV5/APElSNuNUeQosE9SNHgBIbIMtIcc6LhhdkoOWysyfD2PbV4Vz13Ar957883KmsG0KQHbYj1QPMfTPIQE4BnVG3E8q3023TpcgIFBAZRAPut2a+z/+CxM+4qj1XADdavmFf29qy7d9lnGN8nbtN+Bv5WFtumvgbTdtLN22yZbVCAXx6DJl6/w9+Xxf6t4TPwrv/0RlKJRZCiCetDraggvg+PX7rBS3EjZVOvf4O7gAsPAtdabwi4YxCQiVolEBGI64C4gDUHbilnAMGCXiRwRWSwE+/M1Zs8Q8UcEJ0G8VCGW3dciRQN7kGKBicQFxfHH1qmT5/OrRCFWTTArPnC7N3KmqHbIkri5gUIjBvz9wFlzWBmX/RSG4oIMPXFYrydtTWOm/xh+j/Mnp1dQEmSN8B8jrgaxH7kB9pVK0E/P9lcWXOcLdt3Usp/vlQksJRBSDBBcQYWCrZ8XqdaqSMghsOSVkXcAwQEylgj9djZSNHgHjxeNCxdupTmzZtHZ84YfNLR0dHUo0cPGjBgAF/PDSNGGOI/p02bxp+dTWGPacBA2/HTtSY3JQgGCIe8AullCBRTweznm0etH5cjF1O4eNgbl8geV+hMyh1KSc/bUsUSI3DXwJ3h4+VFp66k6roSEO0fxd5TItCHjsTfcKjuRG6AOw6zf5WibJCFhUkPpHki2BKZCjMfb8IzO3KDpXgjXKewTJy5eou+23jKquvBGYQH+PAgUZRQ71zDOW3spWhwDx4tGubOnUszZszgyxALQBUP7du3p7fffpsvO8KECRNo3bp1VLt2bSkanIT2xjR+0WF2EzKmcsElAddEXoLIcJSZFhtJvdGjOg8utAUxpuGOX6gxEJF9HqLnHTUDY0CD7xdZHWjNHMIevt7oLVCUPeBjZs9sKoe0UaRLqmDWFhnix1/Lfh8bjfiDbYO/HCl+4mdglonAVBXk3e89dy17oG1aMYwerhdO169fowrlyrFjGmD4LPaZ6HeAAXfjySu07lhCjh4JnkCwXzHuvkGRqrzqjIkW7z3ZsWlRKZzXSqhcMpB+3GTaoM0aaO3elw2qyw9d4s3FUKHRUSyJBhG4YSD0VZDVg6JcqpvD4P4wLpsTPfZQr1wId18g/gH7zVGkaHAPHisaYmNjafjw4VS8eHEaNWoUtWvXjm/Hyf/+++9TWloajR07Nnu7rSQmJtKUKVNo586dfF2KBuch3pgQ+Y+21yrlw/xpzWsd+cCT1+w+c436f71ZWTPw69DmfOZjDVE06AVComHQoYuGbAY1q0Fbf8FWMDOtGRXMfdq12DOqPqKC30Bhv/ZtUIZX1LQH1MoQC0qtebUDPf3zzuzywrh5v9WhNE+hxbHEMV1/PJFndaDGg70ZD4+2iOa/YdaWM9xio8J0iEVztqcDczsadsHKsfXUVV0zP6phvtLVMFD3/nwDoWeIPSDTY2L/utQ2JneDn62iAaDFvJgpsfa1DjwQUgviZmCd4EKCWyoMLg88Q1jYEtypBd1Xcf5BDNsbQClFg3vwWNGgWgLghhg2bJiy1YBqgWjSpAlNnDhR2Wod/Lu//vqLCwcVKRqch3hjQtdEBAWqIL0SNwNPAcVs3vvHOOtD+tmiF9tSIJulWsKaaNADbZ25eyM+hT/DIgExoXb4tAeYdYHY+MqelsaYedd/b3l2q+m2MSVo1lPNqfPktXQy0RDsh1nfiy1L0OI9Zyg21Yc2nLxmU0OqILbvUExJi593UT4YoH6ECooRLRvRll79cz+vfZDfaVYxnJd/Xh9rvLeowMoAK8FmofuqFtROKBXsS+fMtBUf0SWGPQwDPoJfUSFTfaD89e1MLGcZlrWvse0nTp2hIsV8KCg0nG9H8KK/jxd/Df9W/HdXUm+bBH7CCgdrnL3AFaNaJLiQYJ95IuEGz/pAwK4lMLe4R7E+WAsAVZGiwT14rGjo27cvtyZMmjRJd7Dt2rUrf549e7ZNJ8b69etp/PjxfBliAxYKWBykaHAeqmhYd9mbPlhsHJD71C9Dnz9s32zYHYycs5cXp1G5l33Pz6x8T0dEgzngIhHFxGH20OuCaQ24DuqVD8m2RmBWDwsFBiItf+48T6/NNaYHf/pAfRrQuBx1nrKOTiqWBkTGixURzQEBI37f3mz/LdpnzJKxxC9Dm1MbxbLz1ZoT9PG/xhbXngwGM2smebiYbO36Cctb1chAig4P4J8be9l8vQ24nJDWgewaVwKXBLKN1PgLHOddb3flliFngdb4q48l8N8kWifOXEErdlMxjb+P7wQBgfbh5pCiwT14pGiAJWDQoEF8ecWKFfxZC4IYDx06ZLOLAqIBQZU9e/bk71dFhBQNzgOiIZX86Ml5Z7JnEvAtrx7VnufbexpIUevzxcbswRKM7V2LnmpjPh3UmaJBD5i41YyNw4qbA3UuHKF6ZJDBtcGEBMzoEBUv/baHNyMCiKNA2ilmxyjsY4v/v0l0GHWqGUkdq5ek0fMO0L7zhiwErdDAZ2N2jc6YWsIDfen+RmV5cyZ3pTQaSjez/7l2vM23wNXyULPyvOEZXBE/bYmjcQsOKa8Sd5GgM6g7QGwNt04kqSmjeNziyzjP0EJ/kM53kaLBPXikaFAHdAQ/zpw5U9lqiioaXnnlFS4E7EWKBucD0TB9Ryqtj7N9EM5rUGL3oW+3KmsGLGV4uFo06IHZPI+REGIlxEBOR0E5amttqhFIiRbSEAlox6123tQGzGFQRmtllbd61eQNkyYtO2q2FbMk76lfPpQLBbRZF3tqwE3R6P3ldJMJa4DCV/Ofb82X8xK1QVizSjmvTyka3ENO+6UHgd7v1jh7NmdXOknesPFcuolgaF4pwqMFA4C5EwOcyJi/D+ZZ1L0ehvS0CHq6bWWa8mB9WjaiHR2f0NOk/wGAT90ezAkGWIfurR1Bb7QOo+2vtaZvBzfms0wIBsz27v1iI/X6bIPybgOiYAAfLjlCQ4XgSol54HVAeXBkWTSKDuM1DFB0DOnACIBENogeKCKGVt/TBjbgacM/DGlKs59uTqN71tAdVEXgMvx1aAtawIQAZu2iYABwbQ0UZvOoa7H5pPmYDHdRKsjX6m+TuBaPtjRYsgKolga9QElbyI2lAYWcKlWyfzDEzHThwoXKWsEik40/Ly5LpMSbRn/kh50iqHqEt7Lm2UzZep02nTMGoXWs6E8vNA1R1jwTiLSpW41FivpWD+DfOy45k/YnZNCRxExKSLvDK0Xai7dXEYoOKUaVQ72pYmgx9vCmCmz9cuodOnUtk77dncKPeUEAg7YfGyThUrutE/GPfYEhNcOBbAB7qRrmTe2i/altBT8K9jXO6WbtT6H5x/TdVIPqBFGvqsVp5ek09rhF51P04ylC/IpSl0rF2cOfSgVYF5jnUrJoxL/GwM62FfxpRHPPviZUzp07R61bt5aWBhcgRYMDoiE5OZnuu+8+Zc0gIrBNCwI50XmtevXq3GoSFhZGX375pfJqweKrrQk0/7Cx/8ADdcPo6abWUxg9hdSMuzR8wVm6dMNYd+DFlqWoT03Tm2RWVhY/rj4+PryjZ14zbP4ZOn3VEIyIwa93jVDaezGNzibbH1DpSSBALsC7KKXcNg2KY+M3L69tC83LB7LjF0y7LqTRP0eu67Z7fqhOMD1QszgP4AXLY6/TrD1XuTjS0r5yEDUt409Jt7LoRNJt2sk+95YLlVP7SoHUqUoQtaxgsLjid0zZeJkJ85zfDaLG3G6pVcqfOlTwoW5VA3kKuz2MW3mRtpw1Wot+ebASlQp0Ty8Je1GvTTae8Xty27ZtpWhwAXkiGtQBWw8EPqqvy5iG/MG2U0k0UIgLQG36VaM6eERNBnvYEHuFBn+3TVkzsOCF1rx7n0pexDSYA4GccAP8InTwtJU5z7Tg0fo74pJo55lk2sh+u9bF4CxwGtQuG0qV2HkBE/zVm5m8TLcl4JIZ2LQCfb32hLLFCOJNECSXcMPxBlJoj440xsyrF/gxFa9N7IfpK2Np+qpYZYsRnNFwISBtFmmK7gAdI/ux79uvQRmqUiqQu8/Q7twaqLaIWAW44Oyp0yCClupDfzLUtAEvdqpKo7rZn37pDmRMg3vwyJiGmjUNPma1+qMeqakG9Sv7pec9Hy0zTZd7vXuNfCcYAGoWvNrd9IaIG7QngWqQKJL05I87qNY7y6wKhvLhxXk8guizRtGoL9acoBFz9tCUFbG8cJOrBAMY3CKaPupfl6ezRjPRoBUMeucKgj/1BANAVUwE8D3f0bYqniJ1y4bQD080pekPNeACRg/sK3RBRVGj+9jAK4K9tOvMtRyCAbu3XbWSdOi97rTnnW689sUbPWpQqSDHqziqID3xS3a8uk5dT50+XUcrDltuUY0aGJtHd+KxDpZSFG0B5atjmFBRmbPjvLIkKazkiWhAyiMsCnoPAHWoKkRUhtRDFRSqwJDkDTPWn6LdZ68pa0SdqgTzpjT5FZTr7VrLWOcf+epvCU2u8oL955P5rLfvl5uo9aTVNHbBQV6d0RzorYC8doiFOmWC+SAjigLk38OqcjnF/lbK3qhHbSc/MZGDwMnKby2hV+bsVbYagIAR3QaaeLxstNUB8Zu2nb5K855rSQ80Ka9stQ4CMw/G21aVEamHU9nA+0jzChZFMAbVjW90op+fbMa/Z1hxby5AH2L7X7SGQFS82asmD0I0J1isgUDUK6mWXU8nE1OpHztXxFbwuQG/QwW/Z+4uKRwKMx6bPVGrlqFHwerVq/mzCCo7ArgWpPkp70AL3o+XHVXWkMJXhJ5snP8jmz+8r252aiGYve2sSZMrd7COzf7HMXHQ7uM1dO8Xm2jqiuO0z0JnRl74RwGDypIDF7kJe+nBS1YHGS3InogK9qUGkT70dOsK9NUjjXjVSWRsiIIKBPgUo261S9s0CN7ViSkQGziBx1tG0yA2SGu5qVMsCRVHR/2xn/+bZztU4d/bGigcNHn5Mar77r+8OZMl0J+j4fsreHdUvXgIlVgmRL5aezJHQSz0jBCBxWVYu8q80BlKd+9/tzvNfroFz95BYbESQY7FyODIa7MfkJrY94uNdvW6MAdcHOK+dfe1IPEsPFY0DBw4kD9DIKAokwp8c7NmzeLL/fv358+SvOGjpUdMysE+UjeQSgXmj2wJS6CAzAdMOIigpbYzaiOYIzktk1enfPG3PVR73L/0+Pfb+QxdO6iqaAcJa2V5RfBvq5cO4gPVa92r0/8ea0Kv96hOfwxrSTvGdOHiYN4TtWhsu3B6qUNFbrVAmWpYlCBGRGY81pinZH5tQ6dQW/hx8xku0mwFM29YYL5hg7Y9abIodz1+0RF6YPYpnnGgAoPM/9afosYTVtKExUfoWlpOweWvk9r669YzXODB8qYiigZYILSCC6mU6GaJYkVw3exk+x61EOy1QuDIm3Mvfb/xNLWauJqOJTkeGIvv/lBTo5CDewi9ZSSFE48VDTExMdlZESj3PHToUB78OHr0aB4hiy6XcHOIILgR5aXxwLLEdcxnAxxmsSrNK4VT75iCE1/SpWYp3mxIBTNNZ7spUCAJXUAfmbmVGry/nJe1/mdfvO6sWoutMQjoByECc3vsBz3p3xHt+ECFuAAMZsM7VOX57xBMemCQfX3ufmXNQJ2yIdmloMXqgQCdC83hiIvDElrBBJcHGnmhjoE1rqdn0dc7r1OLiav4/m/24Ur6YMkRSkrN6brB936tWzU6Mr4H75vRs45pTwRYMSayf9t96nqat/s8rRJcSN1rW25tDSsSGonBreDs6pjx12/RW6uvUp+fT9Kg/23jwbPo9wE3hq2gWqTIHzultaGw4rGiASCdEtkRyKJADAOyJbAMMZGbttiS3IGb40eaXgGjexa82BJ0J2xfzej+QnfMSctPKmuOAZP6J2zfdZmyjldURPvwTSeSlFcdB9kGCHoUQTVOtNlWwSCPwD7RlWErGNC0Vg9E0oNP2e/Zdtr4G1CYaOELbbjw0hIV6k9/D2/FTeoiAb72FaYyBwIdF73Yhnf+3PB6Bz6LtwU0cIKlx1zPDbhMtr7ZmZ7vZBCSNUoHc+vK/x5rTLXLmDYLQ2nsUX8Y+3uAbrX0my4t3BvPBvKt3Foidh41R1SIPy0f2Y7evqcmRWuOtzVQ5REFmlAy/OXf91Lnyeuo7rvLeUXUCYsP03wmJK6l6bc6Rwly8VpAXMPlFMezVyT5F4+s01BQKKgpl+gOiS6RKqhKhyp0jqZ1eTLIVuj92UYTM/VLzULooRaVbUq5hG8ZPuC1xxJ4Cei0DOtWBEvAt4yeEtVKB/FnuBlQGTIqxI9bKJp+sJKnYgJsQx1/lTFsoEFVSVuIj4/Pbo09a+flHA2lYKI/+F53PggN/m67stVgyl7yUlvazkTEaxrLhAoqV4rZByg3vfrVDvT2/IMm2SCoknj9lv4gZg2Y+DHQofdGKPucdbFXcsQY2AIE0Mgu1Xi2hiUQHzFtZaxul08EUe58uyuFFjcIOHSRhED4bdtZfn7pgV4tXWuV4q4aDPYqDSuEsb+RSacSU8kOj5QuEJrY9+jCyR8lilPzyhF8v+sBy+Jzv+xS1ohnmLwsWOPyGply6R6kaHAC8+fPp337TGcWYPHixbRjx44CJRq2nrrKZiZblDWiirjhj2rP/eQFUTQA+PGH/7pbWSPy9SpCPw2qSS1qG6uC4saOxkvH2Sxzz9lk7vfFzDw3ufy4kXOBEBnIhQEEQlUh/U0PWDGQnqfH9jGdbU4BVEVDYrGS9OxvOd0yyAD4ZEA96jl9g4k5HV0z4TkRO2kCmPYzzZSmXMxEBvbT/V9vVrYQlQn15+cVXA//Hr7MgxLRDTQ3QDzAxIH4EVtBo6/x/eryRl3WgLCctuI4j0XRgoZQ/RuVpRQ24KPTqDkQ44BsBcSbwJXgytLNcZPuUZZsp8Ona3nvB4BjhNROT0GKBvcgRYMTGDJkCP3444/KWk4KkmiAzxV16FW+frQR9axjSLEsqKIBTFp6lL5ZZ3RNVI7wp3sbluciAWLBHv+wFmRqiNYDw3Og3b0kQFJqBvfLa/386GOA/gS2AtFwNC6exqy7bmKtUEEGwKaTSfS7UGTogSbleOElbezDoy2ieVOk52fvprNJpi4OvB8Nwh78ZgttZ0JLBfEWPWqXpqls9m6uXoMKTPYYsF1ZbAkxGsiqgYvHGrA4TFt5XFmzDWQoINiwQQWDRcOS+NODWw1KBlDlEgarQaCvFxeucH3BsqEFvwNuHHvBNYBrQQW1IFBEyhOQosE9SNHgBFCyFA8t06dP51aIgiIavl57kj4SUixRoW7aQw2VtYInGuDnVkUB/NQwz9oSpGgOWGMwO0PHwMZs5lq9tMGSEBHo3HLUiJNAgKUIBAOEg61ANLw89zDtiM854CAm4oP76vDW2Crwrz/drjJ3MYgMbhlN4/vW4csPf7uVtpzKGb/RoXop7r5RuaduFLVn26auOKYrWETKsv2JIkywZGgHNFfQtFI4Tepfj6qwAdocz/6yi5YJQcLmgPvosZYVuaDCoK+y6kgCPfXTDmXNFNSAaMyEVhWNW8HSOYTaFOP+3EY7L2ZkuzpmDG5M3Zkos5fkW5nUePyKbFGK5lq/Pd2CL+c1UjS4BykaXEhBimmACbrT5LXc9AyK+3jxUtG48ankV9GQmn6HiwI8jisCAUIBVQlzAwZXFP5Bh0qUAa4rlKN2Jagg2PojY30TtLc+8UEvZc023v9rF32/3TjwQfCoGRsoUoSg0FRBQD3ZuiJ9v8n0NoK6BOP7GQQDRMETP+gPhCJeRYuyWX0wd/FoQcEkxAyIlq5pD7GZLtu3Kvg7L8zeY/LdrIFeCgk6vSYs0bZqCZp0fz1e4llk4wlDKXIbk1toeMeqNKJzTHYdBAQiohDWRZ1Yh0YVwuiv4a2UNftQr834/8LYtZxKQ1o73n32rb8O0GzBwvT38NbUULGQ5CVSNLgHj86ekHgOsDCIN8LXe9QwEQz5AXx9iIGF++K5+ffpn3fy3Po67/7L/em4Gf64OY62nExyWDCUDjbMHn96shmd/LAXb2M9tndttwkGcOWmqXXgTtZ/tOLwZWXNOssPXTYRDEBM8USxKHFQ7lijVA7BgH2gCgYw6k/TGAf0J9Ej6+7dHIKhHBuYJz9Yn+6pV8ZEMCBVVBQMoFWVEnR/43JmM0SQUvpqt2r057OtuAVkTMfS9HXPEjx40x5LzAYmDiDMcA4hPXPervM0gJ1Dj87UFwxeTHTpxaN8teYEPwfVzImx8w/qCgbwTh9DwbvcgMDO3AgGILbMBr/vsL2uhiT/Iy0NLqSgWBr+2n2eXhFSyMyZJD3J0nDualoOywFcDbmNONcDtRCealOJOtWItFifwF2gCiCK+oi0ZjPjX4c2V9bMg2j+Pp9vNBFNmOGKpcJFUGoZBZZEHmsZTe8rLgmALIo/hbz+AB8v3p/hTSbSUM/AEi92iuFR+nALIQhPrJ+AWhMIDgUwuyNYEm4ZS4Lv3b616QkmaFQwI8UMVb021xxLpM9WxTLhov977QVZHAhsRMwCshJQFAnxDpuZMNWC+hLminmNYkIH+8JRnH1toraImCq8e2xXExdLXiAtDe5BWhokFsHN+mNNQ6o3utdQlvIeDBBbTyXRT5vjePElzPZQIrgtm72hOx9SBRfsjefVHG0RDGxCaBNBQl0BmMwxm/cEwQDwe7VsYjNj9JuwBuoxiIPuwMZl6ISFIE+tYHi8VUUTwYD9LgoG8HZvw4x5jRDHoAXCdPWoDnywhNHgk3+PmggGpPpBMCD48YvVsdTiw1XceqQVDL6a0tLvLjhEk5ebD1LsyGbiqCMxsX9dHn+SG2CyR7lolI5W0xhRQAulo5FlAguKiDnBgDTI3AgGVyBWiARiQKykYCNFg8QiGHQvCUVcnutQNTvC252gRPCBC9e5GRgV7R7/YTu1nLiKGo1fwYvTjFt4iOe07zxzTTdXXg/MAuFiESsUmvNFYxYFs/cn99WgX++LpK8GVDNpYoSukfa4AFzF4gMXdasZArG2hh4IIhSFRbUIb2pXNZxSbKyV8AQTDO/dW1tZM4CgQBGcO00qhlO3aestWgTgIjpwweCKQOv1n4U0Rpj50WsC+xyVHD9lIkBb7hluorfvqUVHx/fgDadEPmciA1YOS6DZ14bXO9KILtXMujqsAReNOQawc2n9653oJaVAliXG3uN5hdOQciuKnjkW0kglBQspGiRmgQkVM3gVRGq/0cP1vfRRuGbpwYvcjDv8113UefJaqvb2Um42h28cFe3WHUu0GlmvUirIlwfRwYXw8YB6tOD51rwUMGaBKA9trn4AIuRRDAmuGJhfJ7PZYY9apcivWBH6f3v3ASZFma0B+Aw5DDiARAmD5CAgMIKgBBUFREAuiuGCouxiWBVZXMGVjGlVMCu7RlhRruCirqDiksRFSQpKFiQoGURkQEDk1vd3/dPVNd3T1T1V3TXN9z5PP93V09Oxwqk/nFOnQgl52DgbtUJLR7Kz5NlbGawj5FEZM1LNAKSvtk4pLWYEUre3Pkvmb3SWJwABwxhbwDBx7sacOf2Ag2/z6hnSZeLCkPsBA2ur2zIcImshfmu0IFghaRNaFpCJ0p5zAdMvkS3xiwculUEX15a0NMz0OM84+IeeqaOY1x+mrJATEX57wPvF/y02gofrbWmUncAYGdSviASxyNDLG6iU15EgvwMKYvmRtbVh24Fs+ffq0LoklJo4psFDBX1MA1LbWisrRpumFWu/KQ6w1imNG3cfUdfxzrdHNkI0WVtzHgSmNEbua0VOAWsefTQfX9KwkpoG2NDsL7fS/aZVq1ZVGSFRyApVEDWkTn75pixzKbF2/XxMLnwkOGsCCYJubp8pfV4IJk1C8SlUrbTasi9brnpucch00pFdakmLjOPyx9kH5UAeLQKAgXWjbYP00NrRxngvv1kOysgdcOR47t/24noV5al+zeWsksXkrrdWhtQ0sYuUJAotRoOMAA+BYSTINmmfEtqoUkkZkpUuV1x8gXlPZBiEifEOuiz5pY0qq7EKGNR53zurZdUPoQM4tfQSRWRgu9qqq8Xu3ZU/ytD/Cy0XHk4H4zu6xwhgMFU3Hl6MN0L+h9YTPjWXArNbpt4afdyMVzimITEYNHioIAcNGNVtTR3c5/xzZGK/FuZSeJF2TDgYBQcjGoGBGSREakZ3QqdPVoGBeTvSiPy84ACANM8IFHCJVLBJswcNgBYQdJ1oqFlxdxLS69rzFLxiBC+XGkEMzqjnrg0eiFEXwjr+wp5YCQfeW1tmyMertsnYhXlXMxxoBCWjrwptYYCrjUDFyWDCcAcae5ryvCBYQGvQLXkEC1Zowbpr2lchpa4rlS4s/xjYVrWCOPHxmt3GulY6JKi0p1gOB2mkUQsDxcEApeWvfPozyY4htfiNbWupKZrR1lM7rwYpI/OnNcPlB3ddpOp/JAODhsRg0OCCgSmWERLZDVHMRkPT8fxhnaVy2bx3VMuXL5cDp4rL8eIVQmYsRBrg5QSS99hbD3BtHU+QSOGChtXGGWbP5z5XtzVMubQW+EkEpHRetyuQahnf2+dmil+kIkZKYq1Py+oy8drm6vbYD9YYB+jg5t/23Ary9h/bquRO4z9cL3M2h5/+B7e0rx12GiAGxQ2PMmYAUL8CNSfCTd19+tNNMimPrIoYpIhgAUFLrJApESXIkbxLw3t57obzVetBJJh2ilDj9O+B23oZ18NnrJYPLM3zGC8TqVoluhww3uHzzftk+dbwgdXAdply+Nffws4uweBOdGtggKVTXgUNK7b9FJL+G+NH7GXlE4VBQ2IwaHDB2LFjZcGCBeZSEFZc7HwLWtDwx6krQor7YDQ8ptFZ/fDTsZygQAcIG3YfdjRDIRzsSHO6FIxrXWuhrK20c7KFCxrA3vSNpD9I04vPlQg4EF7zUrAmyB2d6qhcGhqKSn22aZ+5JPLJvR1VsDPMkj+hbMmi8v6f2qtplFhvL39plRw5Eb7PP1ILAzR48CM5/lv0LiYkvjqnXKnAwdc8CJ88dVp2HjqmLuHWJcxuKV+6uFQ2zrTVAdz8v9OSJr8b/6CfSy3jb+Z9gOcL/B2lzn9XSb2sLQ5QtHCaIMGU+l88UP1P4P/8BtvKkC71c5XoDseroAGunbwkZ6xMkcKFZOXIy4ztNnzRKy8xaEgMBg0eKojdEzNX/ih/tvSxtqldwTirqZ/TpaDzHjgdUW+HPml7ywGWC0qiqEhBA9jHR4QbP+AVe4VIaw4DwPTGgZaMjN2M94bZHtYxB88b7xUpnGH2so1yx8xN6rYdugJGmdMmrfB8yOeBKox2aPqP1OdP+XNZ48qqyyKvuhheBg32cRkPdG/kuCS5mxg0JAZnT1CO7OOn5LE5oaO9v/z+gPQzziRGvfetvGkclHBG6zRgQAVMDJxE//5zN7SUufd2kE0PdVNn4Mjwh+ZVZKgrKAFDNKjH0LBKWXMpUB3TOiPBKzgLfu/rH82lQBeDNWCAzg0qyQWZ5c0lkTnGe7MGDGiZ0AEDfLYlOEbD6taLzs0VMKC2AVI3IzuiPWBA3/9z158vuw9H7uag/PnUCNZ6PLtYJfWKN5jPD1TvtG7D0215OSi1sKXBQwWtpQEpbKdazladqmRWaTxLjhoHq3Tp0KyuakVAP3GqyaulAex9vIApm0hW5JV/ffWj3Ds9eKb3SJ9mYacIRhqsh7EXGINh1XLcJ3LQNp0RAyRHWgIGNO1PmrsxYjVG5FP4dGhHI+BcYzZfn5ZChdICdSyM/z2QfVylpLZX5LTC2BXkdcD0RySKsg+exTRgDEjEEBdjP4bK1+r5CxmnQ7gGtYy/pZ1Wj8lZNv52+PAhOXnypGw/WkRW/xAaKKH7pGvTqsZjA90iwf81bht/TzNuYHniJxtyCkHVq1RGbmxbM+zjsIxcItZU2OFgvAameqJrS/2f+VnUc6nnCXyWwHPiduC58Xd8vyiIZudlSwNgejSqe2rxFsTKD7Y0JAaDBg8VpKABhXaQNz8vpYsVMbsU0tWZrB53cLZZYc/rHZMfRAsaAAMLMcBQw6C4f999sUqf7AUUgtJVInGQXT3mCjV4NRzUS0BBKw3VEdHyYz1TfGT2Opm8aIu5FIDpjMh/oM1YsUOVrbY+lxVef+24ruZS0M/GmTBSPSPl89ETucc9YNqsdern2F5N5SbLeBp7sSTAme7Ea/Oe2RMJfkv8ptg2/2G8p4dseRVQy+K5G8+X8hHGpny6bo/KPKohkyQSQ4VjXy/ygoyXSJ/tFq+3TeRMQbI1DZk1XxsYfRqrmxg0JAa7J0j5m6XkNdQ3AoMezaqqueV/N84aUH54zbgrVIpdVPfD3HzUM9ABAwVhkGDv84OFlDCKHvkcvICZKday0njdSAEDznDtB/kLMsuFBAzIvJg7YKidEzAs33pQBZfD3lkdMWCAv14Z2oVx6OgJlb4ZSZmQ68AeMGC6LJIFWQMGjKexBgyAhFr2gyn61G803lN+pvACZmPoWSUaZp5cN/kLNeA3HBT3sop0do18J3kFDCWKBnfFGJCajDEB+YF16GrLOo8aHmgZotTDoIFU8zICgEn9Wsjsey5W1Rkxuh7jEJDz/nJjR4gR9eTcw1efp1oYtFlf/RgytdEt9gyQvWxVHzWk4Q43DRJ5KnD2D8j+ibErVje1qW4EDI3VARmDLfu+tES1SllhxLwVmsd16uZDxnM/8ckGle4Z6ZuP2RJ3Yb1CtcmF93WWpVtDiziFS4YEOAt/1JaNE7U1rjUO7mvNKafxwnTUKbdekFMrAhAwIHBAAGFnnWWEkuGRijbZk0pZYcDs+vHdVKCAgA9jfdDiUtAg0ZUV61GkJgYNJHd2riv3d22ozhSQojfeXPsUhJ0/AgcrnGlizIObrAMgEaQgWVI4I95dLevDHFDRF49ESm8s2abqd1h1q1NKhl12rupO6PD4gpDZGRoyaFoHVBYpnKbGR/x09KRK/4yWhefmfSe/ngyduplZoZRM6N1UtWD1v7CWPGkEFshMqSEtNZ47ElSOfH3gBarCqIb8Ite89N+cjI3xQvZF5Ko4t2Iw6Dt49ITKdfG+JUjDjBQERVqkVgZ8r9bkX1ZlShTNacXBrAN06WB7LIhQWMuasRIDIsN1QVHBxqCByCMY/Di8W2hFUHRT2HMDxAtn15i5oEVqZUCZbEyl1aqXKyU1LHUeJi/cIqNtLQwd62RIi6rF5dpXVsr4f68N6TYAnB1/ePfFsmpH6MFwQNtM4/k2G8HCp6oFy54SHDNqMMtkwX2d5X/bBroeEMw8awQWGrId3ndF9BonmHnzzm3t1IBFDTOAbnl9mby1NH8j+BsZwfPbf2ibK3C5++2vclqM7F0TXRpVMm8FoSXIWr/F3iqDmSj5rabpJ/0srQ3HjIDh7WVsbUg1DBqIPHRbxzrqAKuhnxeD+dyQu2si98DML78/qKbiWWGwnrVGg73LALMRMKDykcU/ybrdocWScDD9x4DWKv8EWk6sSZwyShWTf365TV5YsDlnNoGGVhC0vCwY1klubBM6TgFVKq0QMDhtnsd7nT74QrmobmgLC1pWMKI/PzArCC0O1qmogM+NcvFIJ63h9fF4K4w3sXdLWFtlehq/1zWtq5tL/oRuLXRNYVwOWktQxA6fe8aKH+TVz7+Xp/+zSSZ8uFbun7la7py2Uv69aldIYDQ9n8Eb+Q9nT3iooBesihVnT4SHpvoez34WMnAQqXbtJZtjgTP45mM/yTk4h6vhgJwJPZ/7r7HDDx740fKBQAbOG/NxrjLimOGRHaZJGdNnMQBRD9CzT/OMBFMib70oM1egoL1rPM9Qy/N0bFBR3ohz1D0qoKJ0uhX62TFwNxLr7Im8YKyHtTy3HUqC39QuNKX1gFeXyqKNwSycVhj78Mm9HTwdSIx1A+sAfuOlX38jp4uUkIyzq6hl3I801frvOdfHcTu4HG/xOKtXbs6SSxvmboVxG2dPJAaDBhekWhrpeDFoiGyhcfC4yTiIWCFlczOHRZLsUGQLZ3caynb/T6vQs9Y/4czPUg/hqubV5Nnrz1e3cZY47oPQFgikUEYaZ7sbLqipAgZrkaRmRsCSVyIhjAcYdNG5ckMegREOap0enx9S4jy/BY8wjsKeN6KzccDC504P03rhNGgAzPpAue9wloy4NGQWCnIWWFs6MMbF2r+PQcfW2QZ2GANiPaDrAzyqhOr7D1v+nutxv54KaQVKpi6NK6vWKa8xaEgMBg0uGJhiBavixaAhb/aDDgIGBA7xuOEfGM0fmG2A1oFVoy8PaRZ+ccFmecwyjbZOpXT1Wsi14TRfQNNKxWRY10bSqXEwGEE5ZNS4iFSMqU7FdDVFM1KuAis0a7/8WbCaJVpA7GNA4jFlCWaBhH4+dKsgcEDCKatYggZAjgh79xLGriCBlzZ33R75gyV3A4YVW0OxRlXKqv/JfdAPBgLhyn/7FQIi1JrAoFQM7NTXZUsWUYEalrs1rZrru3cbg4bEYNDgIXZPpJ78BA2AREBICKTFUxUQgx8vmxisQoqmfwwu1NAkjqZxq/8bfKEa1IdBkfYxDnY4Yx6YVUlalTuhfkv8pvt+Oa4SMuESpjFCHRCQAMo+7S4SlM1G+WytZvlSMn9YJ9dm7mCQ4l1vrQwZW4EugWeMwME6/sEeNGDAJw7aRyzN9PZm/DU7D6uWI53JsorxfRUvUjjnsdZxC36XbhzQccBPL1445ICPa2sgoP+OAnIhjzMCg8Jp/phtxaAhMRg0eIhBQ+rJb9Cw5/Cvqk4ADsLa3/o2k2tbOzvYAqYnWmcb6IAA0BKAMt2oEqmNvqqxSsblJGAoZxxYvxxxqezfu1t27dol5arVkulf7w8EC2FmfaCVY9RVTUJGzTuBZEyY/aGhFQDdJ/mBA771AI8qns/P36y+E6vWmeVUimac1e8/lK0ef+I0Dvq/GQFRmIjIp/SBWx/IrQf+nAN+ycD1nh+2SYWypaRJvXMD95t/RxrqVMGgITEYNHiIQUPqyW/QAKgGieJOGmYqIM00ZgI40eFv89XIfMD/fDSkg7oN9paMvq2qyxPXNFe5FjB10gmkZK5X9pQKFD7YmK1KQ4dTvGhh2TA+d6roaFB/4QFLhsyuTauo94iDtmqePxZ6Zo9AwHrmn/M4yzIufixfHQ4O0/qgjYO69exdN+eHbe63/B3LsRzvz6Rtk0GDtxg0eIhBQ+pxI2gAZElE0iMNSXFm3t7OXIpswYZ9cvNrwa4HJOW6vVNgNoS9aFCjqmXkg7suVgWVMA0ynIZVy8ot7TPVoEp9zMWI/oPZJ6IehMf1air929a0Dc6zHshzH+APZp+UJZv3h+SqMPY/xmsXjAM+uk+sB260tGCqKVoo5ueRVKpy2RLy5qA2qisj3IBMrzFoILcwaPAQg4bU41bQAP1f+VI+2xRsokfNitFXNTGXwsM0R0x31P47/BKVHMjeegGz7mwvT368QT6zpX2GEuYUSqQsBgQNmJERCQ6W1u6JooULSfEihVQLQEGBpnh7IFS+ZBFpWqmo1D6nck4goK4tgYG+xpl+pPwRvZ7/XNWX0DJKFZVDliqhk/u3liuaVDaXEo9BA7mFQYOHGDSkHjeDhh0Hj6rxDbr2AzzVr0VIsSsrnK0jN4M+8F3WqLK8fFNrlf+hp3HQshZsuqZVdfl03V756egJ854gzGxA6WWc/WK6I7oh0H3hZ0hPbW+yxxl7roF55rW9KR8D9jBzBLM1MGvDql75ovLKoIvUYMx4YOoqprBq55QrGZKTA5kvkTI7mRg0kFsYNHiIQUPqcTNoAORRQD4FDc3dGN9gLXalTV2yVUZaphLqwYP2FouqZ5U0goHcFShxMJt4TXNVIwDBAkpBY3Ck15D/AQduDFS0zmZoV6eCNKhcJuegrg/64UbtR6rcGY8PVu1U6aCtjQ6YMYKZFVmZketdhIPnuuutr8ylwGyEI0Zwp6EgF5I4FSuS3OS7DBrILQwaPMSgIfW4HTTAw7PXyd8t5ajt8/61vi/+V5abBa8w+v+rUV3ksTnr5cWF4ccrWF3SsJK8enOWCib+YZxtOw0W7E366NZAzQfrAd4+Xc9+9o+yz/aBmEhshARHybJ060G5e9pXsvtwMLEUPusz17WQHg5ncaA14cpnF6uy3xpmn/yUHVxOVDbEaBg0kFsYNLhg69at6mL39NNPy6xZsxg0pBAvggboN3mJqhOh2RMdrd15WLo/85m5FKgC2do4K7a2UkRyeydUMW2gngNdEUgCFe4Aj7PkV4y/z98QPvUxRut/dE8HaeBwloeGVo3OTyzISUmMs27UoEh2oaZtB7Llj69/IRv2BQMHGNmjcUhtjkgGvrZMVbrU0GqyYc8v5pKzMSqJwqCB3MKCVS5AGunOnTvnuiBgIHLi4T7nqfoO2ksLN8vsb4IpoK0lsCErs5zc984qcymyuy4JBAzQuFpZmWic3SMvBA6MGNdwi3FwRNEkTHtE0qM/XxE5I2PvFufEHDDAEx9vCKlhgIJUfqjsWKtCaXmye3W5oFpo/Qe0iDz04TpzKTzkybAGDOhOsgYMSHY1soc/AgYiNzFocEGvXr1kzJgxuS5ZWVnmI4jyhvTL1qyO8Nd/fSs/mkmarBUtcUY76v21uapT2t19aT358+XRS0xbNTUCC3tVR6iQXiyu7oT/rNsrM1cGi0i1qJkhf7g4MGPDD4oVTpP725eTAReGFpvCeA+Mewhn8Xf7VYItLS0tLaSLAlDy2qXklkS+4vugYc6cOTJo0CDp0qWLuuD2jBkzzL/GBk10I0aMUAd5/XxDhgxRr5EfvXv3ltGjR+e6MGigWPRpWV11O2iY+YA6B5+s2R3S944zWutMiXAQMAztEl9T9MAwTfOPxJjqWkM+CqthMQYxiTKuVxPVAmL1vhGoXTt5iew5HPyuUXTKXu66RY2zVCVTDUFRh/psFqfU5OugAcHBxIkTZdu2bVKrVi11we3JkyfLhAkTzEc5g+caPny4LF++XEqXLi1NmjRR/V1r1qxRrxHr8xF5YUzPJtKyVjlzKVAd8/GPw1dWjOSefAQM0Np4/ToVQrsP4ulOeNwIGNbtOmwuBaplWus++M2dneuqaqFWS78/qMabrPohkINhpBEwbLUU68J39dX2YH4GFMb665WNzCWi1OPboGHTpk0qOChVqpSMHDlSXn75ZXV59NFH1X0LFy6URYsWmY/O2759+2Tq1Knqdv/+/WXatGny1FNPqWs8d6zPR+Slh3o3VamltU17g33l0SBgQNKm/Lq7Q2iuiNf+m3ugb7Zx1r1+92GVtvq1zwOzI/44ZbkasNlk9MfyvCXj5Vkli8ow25m8H6G8+D8HtVHFrbStB7KNwOEL1cJg7WpBXofv9oZW+xzZgwEDpTbfBg3Tp09X1927d5cOHYK59TEDAQd+cNqtgMcdPXpUtS4MGDDAvDcAz43XgPx2UxC5IXC22thccg4DG90IGCCrRhlpVjk4QHDmih9k+LvfqNkavZ//XFpNmCtNRn0kXZ/6TNW7GPvBWjWt8pO1e9QsDeRksELTv/VA7GdoDZk++EL1O2gYyPnPL7aZSwHIe3HoWHAswx2d60q7Ov5tSSFyg2+DhmXLlqnr1q1bq2urvn37qmt0NaAVwQm0JjRqFP4sQN9/7FjuhDhEifa6cVaPOhKxQMAw5LLYAwbkGvhyy0GZYQQFeM0//9/Xqh+/96vfyuo9oeMm3l66XSWj+nrHITlwJHTgX16QdwJZEQuSepXSVfVQ5KQI5/ImVWTJ5gPmkkiz6mfJXwpASwpRfvkyaEAggJYBiJTbAK0GsG5d3lOjAK0L7733ngwePNi8J9TevZELzRAlCsYvoIbBmPfXhKSWjgbBQqSAASW40eeOQX0oWjXi3dUqg2Snx+dL3QdmS/vH5km/vy+RYe+sUsWuZq78UfXj7z3i/PU11KLAVEMcaPtfmCkjujeS529oKQ8Y1wURcle8PvACVdTLbt76YCVR4PRKOlP4MmjQgQAGPkaTnR3apxiPxYsXq+uWLVuqa6JE2nbgqAx5+2u56dWlIUWPnECFyy6NK8tH3+5WdRVGv7dGbn1juVw+aaE0HvWRZD30qVz9wudq+uDfPlovby3doVJObzVe01pp0ikcSJH+uV9WDfnz5fXlqetayIzb2smXD1wmGyZ0k0+HdlQH2vG9mqhiWFc2qyrnnXOW+d8Fz4ff7JL1lsGc2m+ngt8dxpEgbwbRmcC33ROQnp5u3ops+/bt5q34TJkyRc2gQPdFt27dzHuJEgNdAh2Ns/5ZtuRNqCIZrd4C0jO/uGCzXPnMZ3LbP1eoQkxvLNkq/1m3RzbuOaKmB8aqStkSakZA14blpW+j0jKuR32pXTFYByP7+Cl5+rrz5bH/aSZ3XVJPJXxqbRwwK5cNTZCUCpDJErMl8tKyZjnXxpEQFQS+TCONWQzjx49XXRCY5RAO8ivgYI/xDZG6HaLBNEzM0IChQ4c6DhoOHTokV199tbkUSCON++zQxXLixAlp0KCBCoDKlSsnzz//vPnX1IM0roULF1YBWKo6deqU+l2LFSsmxYvHf6Cct/mwTP3qoPx4OHc3QLWyxeT06dOy65fYuwiiOatEYamSXlQqpxeRKmWKqou+jetiRrACx48fV+sufst532fL44uCzfHXNS8vt7SqYC4VbPgt8ZsixbLd6E93yZLtR8wlkasbZ8j51UrKIwv3yLGTgcJbz1xVQxpWLKFu+9mZtG0i2Rb2yRdffDHTSHvgjA0arAED/l8PrnQCK2Tt2tFz09uhVsH7779vLtGZ6LufTsr0NUdk5a68kzPFq0SRNHXwr1iykBEcGNelCgWWzeuSxt/jMeTj/bLjcGBGRPHCafLyVZWkVNHUTXk4c90RmfZtMGCoW76oPHZpIFD6/tBvMvGLQ9KxVknVGkP+s2PHDmnfvj2DBg8kJWjQQUE4c+fOzfk7xjQgN0M4OmiIpYVAmzRpksyePVvdjjVgiAWrXKaeeAtWHT52UibN3Rg230EsChdKk1oVSkmN8qWlekZJqV6upHHbWDav3ZrWuHPnTtm1a5f6LfGbvvnlNpXWWkOTPPryCzr8lvhNrdsmZkVc/48vzKWAD+66KGRsxv4jx+Xs9ILTJcOCVeQWX45p0FMgkf0xkiNHAmcByO4YC2R+RMCAZjokdvIqYCDS3jAChY6PL3AcMCARklWb2hXU9L8lIy6VzQ93l3l/7iRvDMxStSowELJHs6rSvEaGp3kQbmxTSwUm2uufb5UTvwWa6FMJ8jHY00SP69U012DOghQwELkpKUEDEiqhRSHcBRAd6ggRmSHD0QFFpNwL4aBuBTI/ImAYNWpUSNIoIrct2rhPJUIa/f4aVUdCq1SmuLSqVU5NTfzTJXXl0f85T94c1FYW3tdZtjxypVS1pGy+qnk1mT64rVxQu7xUPSu5fee3XBQsNIXPk99WEz8a+d4a2bwv2C2BgZ4DLixYOSaIvOTb2RONGwcy4s2bN09dW+mCVbp+hBNoYdA1LJ544omU7yqg5EJehLeWblcHexRDem1glsy9t4OsH99Nlv71Mpl5ezs1NREFnK7Lqint61ZQ3Q7Ltx3MmeJ3bsV0ebRPfIWivDCwfaYR8AQDF7Q2pJJpxu/1zvId5lKgdPYEW+VRojOdb4OGfv36qWsECNb0zuib03Uk+vTpo66jwf/rFobbb79d6tUr+H2x5G89W1STF/+3lUpshLLLnRtUknqVy6hpknmxlsBGwFC6eBFzyR8QOGi7fj6mpnimgg27f5GRljEbgFwT6T77/omSzbdBAw7selYEqlCiawGDH1GpEtNqOnbsmKt7AQModclr3NZmzpyprvF/+H/9GPsFz0+ULKdOnzaChkC+hlFXNVatFH6DoKGsZczFa4u/N28VbBjHgO9fQ4bNDixvTZSLb4MGwCBFzI7QJbExWwK3EUw8+OCD5qOiy2tAJZFfzPrqRzny62/St1UNuaV97FN6E6FE0cIysF2wtQGZJVGToiCbsvoXWbb1oLkkKlhALQ8iys2XeRpSBadcpp54p1w6MeDVpapWxAd/ai9FzCRLyWKfcml16OhJueDhT3NmTzSsUkY+GlIwBxW/+slKGTdvl7kUSJP94d0Xq7LXqYRTLsktvm5pKCiQ7GnBggW5LtjxEjmx9UC2mm2BcQzJDhiiyShVNKQlZP3uX1QrSUGz5/Cv8uyS0Cq5E3qfl3IBA5GbGDS4YOzYsdK5c+dcl1mzZpmPIMobBkAi7wLyLRQEN1u6KKAgTr/E9MqfjgWyXMJNxmfq1cLd1iOiVMOgwQW9evWSMWPG5LpkZWWZjyDKW/+2tVQCpYKiylklQgIHVOdEpc2C4sWFm+WTNcH326x6hoztyfLWRNEwaHBB7969ZfTo0bkuDBrIKS+zOXploG2w5qufF4yZFEu/PyiPzVlvLgVM6M18DEROMGggorggGdX1F9Q0lwIH4/nr95pL/nTy1O+50kTf0qKsNKsemiaaiMJj0EBEcStoYxsQMGzc84u5JNLp3DJyZT0OfCRyikEDEcWtQZUycvX555hLgXobqBLpR9OX7VAXrXq5UnJ3u0rmEhE5waCBiPLlZktqafBjawNaF+zdEhjHkF6Mu0CiWHCLIaJ8aV49Q7o1rWIuiZqV8NX2Q+aSP2B6JcYzaHdfWk9VGSWi2DBoIKJ8G3iRf2dSYKbEl1uCXSYX16soQ7ukbmZEIi8xaCCifLsgs7xc0jA4PuCDVTtl7c5Aie9kmrt2j8rJoJUuVljGc3olUdwYNLiAGSGJQstmQ7LHNuw/cjzXOIbxvc+TzAqcLUEULwYNLmDtCaJAs3+7OhXMJZF3lu+QLfuyzaXEQ8CA+hLa/7atJX1aBmd6EFHsGDS4AFUsT58+netyxx13mI8gOjPYs0S+9t/kjG34+6ItIWmtm1Q7i1kfiVzAoIGIXNOlcWVpWbOcuSQydck22XnomLmUGMu2HpSHZ68zlwIYMBC5g0EDEbnqliTOpDj1+2k1vdJqZI/Gcn7NglE9lMjvGDQQkat6NKuqugO01z/fKgeOHDeXvDVy1reyfldw1kaPZtXkVlsQQ0TxY9BARK6zzqT4zTj7T8RMihkrfpBpS7ebSyJVzyrB6ZVELmPQQESu69uqutSpmG4uiby6+HvJPv6bueS+zfuOhEkTfZ6UK1XUXCIiNzBoICJPWFsbjp445Wlrw4P/+lZ+PXnKXBK5s3NdubQRi1ERuY1BAxF5AnkRzskoaS4FWhswUNFtj3+8QZZY0kS3q3O23HdFA3OJiNzEoIGIPGOdSXEw+4TrMyk+XbdHnp//nbkkUqJoIU6vJPIQgwYi8szN7TLl7PTi5pLIa5+710WBIGSUbXolxjGcW7G0uUREbmPQ4ALUmED9Cftl2bJl5iOIzkyFC6WFjG1AoqepX2wzl/IH0yutiaNubFNLDcAkIu8waHDBe++9J2PGjMl1YdBAFEgtnV68iLkUGNuQX68Yz/HhN7vMJZGGVctyeiVRAjBocMHo0aNl/vz5uS69e/c2H0F05ipVrHBIa8P3+7PlneU/mEuxW7n9Jxn/77XmUgDGMRRKMxeIyDMMGlyQmZkpnTp1ynWpVq2a+QiiMxtaG4pYjur5GRCJ6ZVWD3RvJK1rBetdEJF3GDQQkefKly4WMpNi3a7D8v7XsZeORwKntZY00d2aVpU/djjXXCIirzFoIKKEwEwKq1iTPc1c+YP80zKIsnLZ4pxeSZRgDBqIKCGqZZSUARfWMpdEvtr+k3yyZo+5lLet+7PDTq+skF7MXCKiRGDQQEQJc0t7e9nsLeatvKFbwlq74vZOdaVL48rmEhElCoMGIkqYzLNLS7+sGuaSyBdbDsqijfvMpfAmzt0oi7/bby6JtDm3vNzflWmiiZKBQQMRJdRA29iGvGZSzF+/V575zyZzSaRo4TTVLUFEycGggYgSComYerU4x1wSWbBhn3xpKTil/XzsZNhy1/UqBUtuE1FiMWhwwcCBAyUtLS3X5YUXXjAfQURW1mRPEG4mBQKGHy1poq/LqhnStUFEicegwQVM7kQUmxY1MuSKJlXMJZGPvt0tq3YcMpcCXRYfrArmcahfOZ3TK4l8wPdBw5w5c2TQoEHSpUsXdcHtGTNmmH+NzaZNm2TChAnSq1cv9Vw33HCDWt63L++BWNEwjTRR7KzJnkCPbUDwMO4De5ro86RIYeaJJko2XwcNCA4mTpwo27Ztk1q1aqkLbk+ePFkd7GOxYsUKGTZsmCxcuFBKly4tTZo0kezsbLWMQAR/J6LEaVO7vHRqUMlcEnnv652yYfcvucYxDO/WSC4wHktEyefboAGtAggOSpUqJSNHjpSXX35ZXR599FF1Hw72ixYtMh8d3ZNPPilHjx6Vjh07yrRp0+Spp55S1SmxjPunTp1qPpKIEsU+tuFPb62Ub3782VwSubxJZbmtI9NEE/mFb4OG6dOnq+vu3btLhw4d1G1o1aqV9O/fX91G14UTeBy6ICpWrCgPPvigeW/A4MGD1fWaNWtUoEJEidOxfkVpe24Fc8k4WdhzxLwlcnZ6MU6vJPIZ3wYNy5YtU9etW7dW11Z9+/ZV18uXL3c0HgHdEOjaQKuCHQIJbdeuYH1+IkoMe2uD9tDVzaRSmeLmEhH5gS+DBgQC6DIAtCyEgzEJsG7dOnWdFwQZ6NrQrQpWeiwDujysLRpElBiYRYHZFFaDO5xr3M800UR+48ugQQcCaB2IBq0I8UBggoGW48aNU8voBiGi5LDOpMjKLCcjujcyl4jIT3zbPQHp6dEzv23fvt285RxmXmC6JQZaokUDLRHhWiGIKDF6Nq8mDauUkSKF0mQ8xzEQ+Vba77//XistLS22wvYew6yI8ePHqy4IzHIIZ8iQIWrwYjwHfAQN+/fvl7179+aMiUBLw7333qtuR3Po0CF5+umnzSWR9evXy+7du82loI0bN8rOnTulZ8+eUqVKFTnnnHPU9M5UhTEhxYoVkwoVggPbUs2JEyfkwIEDKqAtU6aMeW/q+eWXX+TIkSPqt8Rvmgj/XntATv1+Wno1Pdu8x3v4LfGbVq1a1bwnNZ1J22ahQoVky5YtqrvZOmaN3HFGBg1WeC09HROzMgYMGGD+JbKtW7dK7dqhiWmcQIbI999/31wiIiIv7NixQ9q3b8+gwQNJCRp0UBDO3Llzc/6OMQ0YwBiODhqGDh0q3bp1M++Nz5QpU1SehrxezwotDV9//bW5JKqVIVxLw8yZM2Xx4sXyl7/8RerUqSNNmzaV885L3aZXtKxgQGn16tXNe1IPgssffvhBnbGl8lkbzthwwW+J3zRV4bfEb1q/fn3zntR0Jm2bhQsXlu+++07NlmPQ4D5fBg3oMsCYA70cDpr5kR0SiZ/yO+vB+n4ivV487rzzTlW06rXXXlPBQqSZIKkCM1HQZJ/KO2A022MHjObsVK4tgm41NGnjt0zlbhj8lvhNuW0WfHrbLFKkiLpG/R8GDe5LykBIHORxcA53AfzQ+seOlHAJAQM0ahR9lPWkSZNUvYl4a1YQERGRj2dPNG7cWF3PmzdPXVvpgz/GPDiNJNF0ha6CcPQUz3CJpIiIiCjAt0FDv3791DUCBGu6aDSz6ToRffr0UdfR9OjRQ/XnYQwExi9YYVkHIfkdG0FERJTKfBs01KtXL2dWBCpdYgwDBj8OHz5ctRpgkIt9LAPGJugS2rit4bl0vQoEHBgvgefCtQ5A8Fr5HRtBRESUynyd3AnTKTE7QpfERksBbuMAby88FQ2eCxUy0QWBLJJ4LlxjGYMp8XciIiKKzJd5GlIFZ0+kHs6eSC2cPZE6OHsiMXzd0pAqnnnmGZUVMtXhMyJQSmXffPON+pxO8nkUZPh8+Jz4vKkM6yu3zdSgt80333zTvIe8wKDBBQMHDpS0tLRcF7QywLFjx9SZW6rDZzx8+LC5lJp+/vnnM+Jz4vPhc+LzpjL9OVPdmbRtosWBvMPuCReMHTtWFixYYC4FoYkMK3GNGjVUWtN//etf5l9S09VXXy0NGzaURx55xLwn9axatUrGjBmjZu7owbWpCAOE3333XfVZmzdvbt6bekaMGKFqx3DbLPj0tonZcpgJd80117B7wgMMGjz07LPPysMPPxw2xTQREXnjjjvuUAEEgwb3MWjwENJhv/322zJs2DBVgQ0rcl7QKjFr1izJyspSFyfQBYIBeb179zbvyRueH6/j1XtBJb1olTyXLVumLnjPTgYTevm9xPpeVq9erZKExfKde/VeYvlenP7umn78RRddJM2aNTPvjczL9xLL9xLr9oCxG062Tc3L9+L19+Jk29ScvpdYfnfNq+/Fum1iHFnXrl2ldOnS5l/JNQgaTpOnMjIyThtftbkU2fz589XjjAjZvCc6PL5Tp07mUnR4rJfvBZ81GjwnHovXcMLL7yXW9zJp0iTHz6159V5i+V6c/u6afjw+rxNevpdYvhc8Lpbfxum2qXn5Xrz+Xpxsm5rT9xLL767h8V58L/FsmxQ7DoQkIiIiRxg0EBERkSMMGoiIiMgRBg1ERETkCIOGBMjIyDBv5S0zM1NuvvnmmObF4/GdOnUyl6LDY/E/0cTzXsDJZ8Vz4rnxGk54+b3E+l6qVKkScu2EV+8llu/F6e+uxfo5vXwvsXwveJyT71pzum1qXr4XL78XiOWzOn0vsfzumlffSzzbJsWBsye8Z6z0jkb/FnT4jPisqSye0eIFUSwj8wsybpup40zZNpONLQ1ERETkCIMGIiIicoQZIRPg0KFD6uK077Gg2rp1q+o3jbWfuCDRvyU/Z2rQn5PbZsF3pqyzycaggYiIiBxh9wQRERE5wqCBiIiIHGHQQERERI4waCAiIiJHGDQQERGRIwwaiIiIyBEGDUREROQIgwYiIiJyhEEDEREROcKggYiIiBxh0EBERESOsPaEQ/v27ZPJkyfLsmXL5OjRo1KqVCnJysqSfv36Sb169cxHxWfRokUyfvx4GTlypHTo0MG8N9SUKVNk6tSp5lJuTZo0kaeeespc8gY+/8KFC9V3Aa1bt5Zu3bpFfM9O4fkGDRok3bt3l8GDB5v3emvOnDkyc+ZM2bZtm1quVauWdO3aVfr27auWYxHPutGrVy/12EjyWhe8tGLFCpkxY4YsX75cLVesWFE6duwoffr0Ubf9ws11MdZ1wQ/bopvrr1UytkUv17khQ4ao67x+D79ui37FlgYHsCGNGDFC7aQAOwXA8rBhw9RKHy/875NPPmkuRbZu3TrzVnJMmDBBbdj4LvD5sTFjI0ewg/vjpb/bvDZat+H9Tpw4Ue1wsbPFBbdxIMLnjEU86wbuS+TndQrva9y4cep3xe+Lz4LPh+8LnxG3/cDNdTGedSHZ26Kb669VMrZFL9c5fBdr1qwxl8Lz67boa2hpOE15MnZGpy+77DJ1vXfvXvPe4P333HOPeU9sZs+efbpnz57qOXAxDjTmX3K7/vrr1WOMjcu8J3Heeecd9dq33nrr6Y0bN5r3Bu/HZ7B+L07hs+A59ed/6aWXzL94B+9fv2fr9433on+LvH4Hu3jWDf29DR8+3LzHH/Q69sYbb5j3nFafSf9Gifh9onFzXYx3XUjmtuj2+qslY1sEL9Y5/D+2Lf1Z8to/+3Vb9DO2NESxadMmddaIJmc011mbyx588EG1jGg23BllJHhORME4W3AS5SLaxgXvoVWrVua9ifPuu++q6wEDBoQ0t6MpFM2I+Axz5swx740OnwVnRTjDwBlSIk2fPl1do/nV2uSI77V///7qttPPEu+6sWPHDnXdqFEjde0H1jN3/M4aPsP999+vbhtBrrpOJjfXxXjWhWRvi26uv5DMbdGLdQ7PaQQJOV0d0fhxW/Q7Bg1RLFmyRF03btw45KCgYUcFGJfg1PPPP59zsBk6dKjaaPKim0PxHhINBzy9k7TupDR9XyyfHzt+bNzYwWNnn99+2Fhg3AGgD9xOvw/scPCZo4l33dA752i/eyLpwKZly5bq2goHZ7zXWINDt7m9LsazLiRzWwQ3119I5rbo9jqH3x0BED47vh/sW6Px47bodwwaojhw4IC6zszMVNd2OkKNJUo/++yz1cb58ssvq8Fb0egd1bFjx9TAni5duqgLBvCgxcLpDiIee/fuVde1a9dW13Z6Rx3L5y9ZsqQ6oL7wwgsJG2wF+J6wE4JIZ4l65+Gk3zredUP3s2JneMMNN+T8nhiAlqyDsl6Hon2W7du3q+tkcHNdjHddSOa26Pb6C8naFsGLdQ7BAgYuPvLII1K6dGnz3sj8uC36HYOGKPQOqGbNmuo6kiNHjpi3okPTtb05Oy9btwYmt2AF//7779WOARfsQNBigRXc3gTuFr3BYrBVNE53mGiKxHcQaWaBV/SO1Mlnyc7ONm9FFs+6Yf2ddGsTfkusC3g+dFnlZzBbvPRnidZMqw9ayeDmuhjvupDMbdHt9ReStS2C2+scgkYEC+FaocLx67bodwwaHIoWteoNwAv6tXXrBKYP4YKzA+xAsFG9+OKL6jFewQYVjdOzm2RLT083b0UWy9lNLOsGdubYKeF3wxmR/j2nTZuW0yeNHViyznKiBbJerudOubkuxrou+GFbdHv9TbZkrXN+3xb9ikFDAYAzgblz5+ZqncDZASJr7ESxYXHl9j+cBWGnhB2U/YwIZ326Txlz8Ml/uC2mDm6L8WHQUMBhx6UHZRWkswsKTw9w88MZPcWG22Jq4bYY3hkfNFgHM1kvGIVrFa2P0Ek/o1ciDSRyAp8z3OfXmdQ0J/2K0fomvYbR0+E+Cy5WTsafRBunYOXmupGMaXxW0cYCJHM919xcF91eF/KzLTrl9ntONr+uc8neFv2KLQ1R6BU20pmDPmA46WfMD68GV0Wjdz6Rom3rBm9trvUjfSDJ68xB75CdjLyOd91Afgeng0YTRX+WSGMB9IHayXgCr7i5LuZnXUjWtuj2+ptsfljn/Lgt+t0ZHzRg4Av6KO0XPf2oRo0a6jrSiqUPGF5Fw/rsefjw4eY9uemNDtOnYoXPGe7z43uBunXrqms93c1Ov7ZXnz8W6JcM91lwARxI9MEEO4tw9A7ZyZlqPOsGWnDuuOOOnCRFdjrHQKIPzvoMOdLvrL+XZJ7BurkuxrMueL0tRuP2+ptsyV7n/Lot+h1bGqJo3ry5ukZSlXAHB4yuBa+asnAg1CttuMFVOOvRc40vvPBCde0mDPDCjgqfXW9EVvo+FGgqCHSf87x589S1FZLcgJ52FU0864ZOZKOT9Njp3zjR32fDhg3V9eLFi9W1FQ5QWMewHoZLKpQobq+Lsa4Lyd4Wwc31N9mSvc75dVv0OwYNUWBHpdPTPvTQQyEHB53MBRspdihe6dSpk7p+6aWXQppGcVtP70JaWbxXL6DaHNhfHzspPb9ZP8bvUHkS8N6tO358Ll250OlniWfdwMEE3xfOouxzwDG+BNn88Hf9PhMFI8VxoMGOetKkSea9gVaUxx57TN3GOpbsg5Gb62I860Kyt0U3199kS/Y659dt0e9YGtsBrMSouIaVCysRMtKhSQ33Y3nUqFG5WhrQ9IWNAQcN3dQfiX5spBKs1tcHNL+inxz/A05eI7+wUekzZ7we+k71+0EXh56epGGjw44NdPdAJPqxeA7dLeQlvBZeE+zfJYIATKuzwhns+PHj1W37bxTPumF9/XD/c9tttznKFOo2HHhQgwBBEHbUlSpVUgmMsIzvCVMKkx00gJvrYqzrgh+2RTfXXzv9XSVqW4xnndMDm6O9R/258/pN/Lot+lnh0aNHZxhBQ+hQeQqBQUWISvfv3y87d+5UF2jXrp3Kb960aVO1bPXRRx+pFQ8bAerc50U/Fhs8NhQ7vH7Pnj1V6loMrsMOC4/HY6+77jpHOdbzCzsavD5eF1nxfv75Z9VseOutt4bdqLAzWLt2rbptLUYTjn4sml4T0fyN18GOCL+j/bvETsIOj9FN3/bfKJ51A6+PHdmhQ4fUa9v/p02bNmo50apVqyb169dX7+u7775T7y0jI0Od7d11112+CBjAzXUx1nXBD9uim+uvXaK3xXjWOd2iEu096s+d1z7Yr9uin7GlgYiIiBzhmAYiIiJyhEEDEREROcKggYiIiBxh0EBERESOMGggIiIiRxg0EBERkSMMGoiIiMgRBg1ERETkCIMGIiIicoRBAxEREXrDQhEAAAEHSURBVDnCoIGIiIgcYdBAREREjjBoICIiIkcYNBAREZEjDBqIiIjIEQYNRERE5AiDBiIiInKEQQMRERE5wqCBiIiIHGHQQERERI4waCAiIiJHGDQQERGRIwwaiIiIyBEGDUREROQIgwYiIiJyhEEDEREROcKggYiIiBxh0EBERESOMGggIiIiRxg0EBERkSMMGoiIiMgRBg1ERETkCIMGIiIicoRBAxERETnCoIGIiIgcYdBAREREjjBoICIiIkcYNBAREZEjDBqIiIjIEQYNRERE5AiDBiIiInKEQQMRERE5wqCBiIiIHGHQQERERI4waCAiIiJHGDQQERGRIwwaiIiIyAGR/wfGftBNGbnfXQAAAABJRU5ErkJggg=="/>
          <p:cNvSpPr>
            <a:spLocks noChangeAspect="1" noChangeArrowheads="1"/>
          </p:cNvSpPr>
          <p:nvPr/>
        </p:nvSpPr>
        <p:spPr bwMode="auto">
          <a:xfrm>
            <a:off x="63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0" name="Group 19"/>
          <p:cNvGrpSpPr/>
          <p:nvPr/>
        </p:nvGrpSpPr>
        <p:grpSpPr>
          <a:xfrm>
            <a:off x="25405927" y="16019248"/>
            <a:ext cx="10001250" cy="5000625"/>
            <a:chOff x="25945371" y="11138154"/>
            <a:chExt cx="10001250" cy="5000625"/>
          </a:xfrm>
        </p:grpSpPr>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945996" y="11138154"/>
              <a:ext cx="5000625" cy="5000625"/>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945371" y="11138154"/>
              <a:ext cx="5000625" cy="5000625"/>
            </a:xfrm>
            <a:prstGeom prst="rect">
              <a:avLst/>
            </a:prstGeom>
          </p:spPr>
        </p:pic>
      </p:grpSp>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898073" y="21595112"/>
            <a:ext cx="5000625" cy="5000625"/>
          </a:xfrm>
          <a:prstGeom prst="rect">
            <a:avLst/>
          </a:prstGeom>
        </p:spPr>
      </p:pic>
      <p:sp>
        <p:nvSpPr>
          <p:cNvPr id="23" name="TextBox 22"/>
          <p:cNvSpPr txBox="1"/>
          <p:nvPr/>
        </p:nvSpPr>
        <p:spPr>
          <a:xfrm>
            <a:off x="24469151" y="26757964"/>
            <a:ext cx="11858467" cy="1569660"/>
          </a:xfrm>
          <a:prstGeom prst="rect">
            <a:avLst/>
          </a:prstGeom>
          <a:noFill/>
        </p:spPr>
        <p:txBody>
          <a:bodyPr wrap="square" rtlCol="0">
            <a:spAutoFit/>
          </a:bodyPr>
          <a:lstStyle/>
          <a:p>
            <a:r>
              <a:rPr lang="en-US" sz="3200" dirty="0" err="1"/>
              <a:t>Bokeh</a:t>
            </a:r>
            <a:r>
              <a:rPr lang="en-US" sz="3200" dirty="0"/>
              <a:t> was also used to develop animated videos of particle trajectories.  This is much more compact than large video files that are regularly used in presentations of particle diffusion.  </a:t>
            </a:r>
          </a:p>
        </p:txBody>
      </p:sp>
      <p:sp>
        <p:nvSpPr>
          <p:cNvPr id="22" name="Rectangle 21"/>
          <p:cNvSpPr/>
          <p:nvPr/>
        </p:nvSpPr>
        <p:spPr>
          <a:xfrm>
            <a:off x="368304" y="6603985"/>
            <a:ext cx="11791449" cy="3539430"/>
          </a:xfrm>
          <a:prstGeom prst="rect">
            <a:avLst/>
          </a:prstGeom>
        </p:spPr>
        <p:txBody>
          <a:bodyPr wrap="square">
            <a:spAutoFit/>
          </a:bodyPr>
          <a:lstStyle/>
          <a:p>
            <a:pPr marL="457200" indent="-457200">
              <a:buFont typeface="Arial" panose="020B0604020202020204" pitchFamily="34" charset="0"/>
              <a:buChar char="•"/>
            </a:pPr>
            <a:r>
              <a:rPr lang="en-US" sz="3200" dirty="0" smtClean="0"/>
              <a:t>Neurological disorders account for 13% of the global burden of disease ($700 billion annually)</a:t>
            </a:r>
          </a:p>
          <a:p>
            <a:pPr marL="457200" indent="-457200">
              <a:buFont typeface="Arial" panose="020B0604020202020204" pitchFamily="34" charset="0"/>
              <a:buChar char="•"/>
            </a:pPr>
            <a:r>
              <a:rPr lang="en-US" sz="3200" dirty="0" smtClean="0"/>
              <a:t>Therapeutics for neurological disorders take 35% longer to develop than drugs for other disorders</a:t>
            </a:r>
          </a:p>
          <a:p>
            <a:pPr marL="457200" indent="-457200">
              <a:buFont typeface="Arial" panose="020B0604020202020204" pitchFamily="34" charset="0"/>
              <a:buChar char="•"/>
            </a:pPr>
            <a:r>
              <a:rPr lang="en-US" sz="3200" dirty="0" smtClean="0"/>
              <a:t>Childhood neurodevelopmental </a:t>
            </a:r>
            <a:r>
              <a:rPr lang="en-US" sz="3200" dirty="0"/>
              <a:t>disorders </a:t>
            </a:r>
            <a:r>
              <a:rPr lang="en-US" sz="3200" dirty="0" smtClean="0"/>
              <a:t>are </a:t>
            </a:r>
            <a:r>
              <a:rPr lang="en-US" sz="3200" dirty="0"/>
              <a:t>chronic disabilities with no effective cure, and are often underserved by novel drug delivery technologies, which primarily focus on adults. </a:t>
            </a:r>
          </a:p>
        </p:txBody>
      </p:sp>
      <p:sp>
        <p:nvSpPr>
          <p:cNvPr id="24" name="TextBox 130"/>
          <p:cNvSpPr txBox="1">
            <a:spLocks noChangeArrowheads="1"/>
          </p:cNvSpPr>
          <p:nvPr/>
        </p:nvSpPr>
        <p:spPr bwMode="auto">
          <a:xfrm>
            <a:off x="270913" y="10238245"/>
            <a:ext cx="11874795" cy="707886"/>
          </a:xfrm>
          <a:prstGeom prst="rect">
            <a:avLst/>
          </a:prstGeom>
          <a:solidFill>
            <a:srgbClr val="1C0153"/>
          </a:solidFill>
          <a:ln w="9525">
            <a:solidFill>
              <a:srgbClr val="1C0153"/>
            </a:solidFill>
            <a:miter lim="800000"/>
            <a:headEnd/>
            <a:tailEnd/>
          </a:ln>
        </p:spPr>
        <p:txBody>
          <a:bodyPr wrap="square" anchor="ctr">
            <a:spAutoFit/>
          </a:bodyPr>
          <a:lstStyle/>
          <a:p>
            <a:pPr algn="ctr"/>
            <a:r>
              <a:rPr lang="en-US" sz="4000" b="1" dirty="0">
                <a:solidFill>
                  <a:schemeClr val="bg1"/>
                </a:solidFill>
                <a:latin typeface="Arial"/>
                <a:cs typeface="Arial"/>
              </a:rPr>
              <a:t>Effective diffusion coefficient (</a:t>
            </a:r>
            <a:r>
              <a:rPr lang="en-US" sz="4000" b="1" dirty="0" err="1">
                <a:solidFill>
                  <a:schemeClr val="bg1"/>
                </a:solidFill>
                <a:latin typeface="Arial"/>
                <a:cs typeface="Arial"/>
              </a:rPr>
              <a:t>D</a:t>
            </a:r>
            <a:r>
              <a:rPr lang="en-US" sz="4000" b="1" baseline="-25000" dirty="0" err="1">
                <a:solidFill>
                  <a:schemeClr val="bg1"/>
                </a:solidFill>
                <a:latin typeface="Arial"/>
                <a:cs typeface="Arial"/>
              </a:rPr>
              <a:t>eff</a:t>
            </a:r>
            <a:r>
              <a:rPr lang="en-US" sz="4000" b="1" dirty="0">
                <a:solidFill>
                  <a:schemeClr val="bg1"/>
                </a:solidFill>
                <a:latin typeface="Arial"/>
                <a:cs typeface="Arial"/>
              </a:rPr>
              <a:t>) calculation</a:t>
            </a:r>
            <a:endParaRPr lang="en-US" sz="4000" dirty="0">
              <a:solidFill>
                <a:schemeClr val="bg1"/>
              </a:solidFill>
              <a:latin typeface="Arial"/>
              <a:cs typeface="Arial"/>
            </a:endParaRPr>
          </a:p>
        </p:txBody>
      </p:sp>
      <mc:AlternateContent xmlns:mc="http://schemas.openxmlformats.org/markup-compatibility/2006">
        <mc:Choice xmlns:a14="http://schemas.microsoft.com/office/drawing/2010/main" Requires="a14">
          <p:sp>
            <p:nvSpPr>
              <p:cNvPr id="25" name="TextBox 24"/>
              <p:cNvSpPr txBox="1"/>
              <p:nvPr/>
            </p:nvSpPr>
            <p:spPr>
              <a:xfrm>
                <a:off x="368302" y="11061216"/>
                <a:ext cx="7932223" cy="10373930"/>
              </a:xfrm>
              <a:prstGeom prst="rect">
                <a:avLst/>
              </a:prstGeom>
              <a:noFill/>
            </p:spPr>
            <p:txBody>
              <a:bodyPr wrap="square" rtlCol="0">
                <a:spAutoFit/>
              </a:bodyPr>
              <a:lstStyle/>
              <a:p>
                <a:r>
                  <a:rPr lang="en-US" sz="3200" dirty="0" smtClean="0"/>
                  <a:t>Effective diffusion coefficient (</a:t>
                </a:r>
                <a:r>
                  <a:rPr lang="en-US" sz="3200" dirty="0" err="1" smtClean="0"/>
                  <a:t>D</a:t>
                </a:r>
                <a:r>
                  <a:rPr lang="en-US" sz="3200" baseline="-25000" dirty="0" err="1" smtClean="0"/>
                  <a:t>eff</a:t>
                </a:r>
                <a:r>
                  <a:rPr lang="en-US" sz="3200" dirty="0" smtClean="0"/>
                  <a:t>) is a useful measure of the ability of a nanoparticle to penetrate brain tissue and therefore overcome the blood-brain barrier.  </a:t>
                </a:r>
                <a:r>
                  <a:rPr lang="en-US" sz="3200" dirty="0" err="1" smtClean="0"/>
                  <a:t>Diffusibility</a:t>
                </a:r>
                <a:r>
                  <a:rPr lang="en-US" sz="3200" dirty="0" smtClean="0"/>
                  <a:t> is experimentally assessed in </a:t>
                </a:r>
                <a:r>
                  <a:rPr lang="en-US" sz="3200" i="1" dirty="0" smtClean="0"/>
                  <a:t>ex vivo</a:t>
                </a:r>
                <a:r>
                  <a:rPr lang="en-US" sz="3200" dirty="0" smtClean="0"/>
                  <a:t> rat brain tissue through mean-squared diffusion (MSD) measurement, with a simple calculation then generating </a:t>
                </a:r>
                <a:r>
                  <a:rPr lang="en-US" sz="3200" dirty="0" err="1" smtClean="0"/>
                  <a:t>D</a:t>
                </a:r>
                <a:r>
                  <a:rPr lang="en-US" sz="3200" baseline="-25000" dirty="0" err="1" smtClean="0"/>
                  <a:t>eff</a:t>
                </a:r>
                <a:r>
                  <a:rPr lang="en-US" sz="3200" dirty="0" smtClean="0"/>
                  <a:t>:</a:t>
                </a:r>
              </a:p>
              <a:p>
                <a:endParaRPr lang="en-US" sz="1600" dirty="0"/>
              </a:p>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charset="0"/>
                            </a:rPr>
                            <m:t>𝐷</m:t>
                          </m:r>
                        </m:e>
                        <m:sub>
                          <m:r>
                            <a:rPr lang="en-US" sz="3200" b="0" i="1" smtClean="0">
                              <a:latin typeface="Cambria Math" charset="0"/>
                            </a:rPr>
                            <m:t>𝑒𝑓𝑓</m:t>
                          </m:r>
                        </m:sub>
                      </m:sSub>
                      <m:r>
                        <a:rPr lang="en-US" sz="3200" b="0" i="1" smtClean="0">
                          <a:latin typeface="Cambria Math" charset="0"/>
                        </a:rPr>
                        <m:t>=</m:t>
                      </m:r>
                      <m:f>
                        <m:fPr>
                          <m:ctrlPr>
                            <a:rPr lang="bg-BG" sz="3200" b="0" i="1" smtClean="0">
                              <a:latin typeface="Cambria Math" panose="02040503050406030204" pitchFamily="18" charset="0"/>
                            </a:rPr>
                          </m:ctrlPr>
                        </m:fPr>
                        <m:num>
                          <m:r>
                            <a:rPr lang="en-US" sz="3200" b="0" i="1" smtClean="0">
                              <a:latin typeface="Cambria Math" charset="0"/>
                            </a:rPr>
                            <m:t>𝑀𝑆𝐷</m:t>
                          </m:r>
                        </m:num>
                        <m:den>
                          <m:r>
                            <a:rPr lang="en-US" sz="3200" b="0" i="1" smtClean="0">
                              <a:latin typeface="Cambria Math" charset="0"/>
                            </a:rPr>
                            <m:t>4∗</m:t>
                          </m:r>
                          <m:sSup>
                            <m:sSupPr>
                              <m:ctrlPr>
                                <a:rPr lang="en-US" sz="3200" b="0" i="1" smtClean="0">
                                  <a:latin typeface="Cambria Math" panose="02040503050406030204" pitchFamily="18" charset="0"/>
                                  <a:ea typeface="Cambria Math" charset="0"/>
                                  <a:cs typeface="Cambria Math" charset="0"/>
                                </a:rPr>
                              </m:ctrlPr>
                            </m:sSupPr>
                            <m:e>
                              <m:r>
                                <a:rPr lang="en-US" sz="3200" b="0" i="1" smtClean="0">
                                  <a:latin typeface="Cambria Math" charset="0"/>
                                  <a:ea typeface="Cambria Math" charset="0"/>
                                  <a:cs typeface="Cambria Math" charset="0"/>
                                </a:rPr>
                                <m:t>𝑡</m:t>
                              </m:r>
                            </m:e>
                            <m:sup>
                              <m:r>
                                <a:rPr lang="en-US" sz="3200" i="1">
                                  <a:latin typeface="Cambria Math" charset="0"/>
                                  <a:ea typeface="Cambria Math" charset="0"/>
                                  <a:cs typeface="Cambria Math" charset="0"/>
                                </a:rPr>
                                <m:t>𝛼</m:t>
                              </m:r>
                            </m:sup>
                          </m:sSup>
                        </m:den>
                      </m:f>
                    </m:oMath>
                  </m:oMathPara>
                </a14:m>
                <a:endParaRPr lang="en-US" sz="3200" dirty="0" smtClean="0"/>
              </a:p>
              <a:p>
                <a:endParaRPr lang="en-US" sz="1600" dirty="0"/>
              </a:p>
              <a:p>
                <a:r>
                  <a:rPr lang="en-US" sz="3200" dirty="0" smtClean="0"/>
                  <a:t>By convention, </a:t>
                </a:r>
                <a:r>
                  <a:rPr lang="en-US" sz="3200" i="1" dirty="0" smtClean="0"/>
                  <a:t>t</a:t>
                </a:r>
                <a:r>
                  <a:rPr lang="en-US" sz="3200" dirty="0" smtClean="0"/>
                  <a:t> is taken to be 1 second to allow the particles enough diffusion time.  In this analysis, we sought to account for potential effects of t-values on diffusion differences between particle chemistries.  Therefore, a </a:t>
                </a:r>
                <a:r>
                  <a:rPr lang="en-US" sz="3200" dirty="0" err="1" smtClean="0"/>
                  <a:t>bokeh</a:t>
                </a:r>
                <a:r>
                  <a:rPr lang="en-US" sz="3200" dirty="0" smtClean="0"/>
                  <a:t>-dependent Python function was developed to visualize particle-chemistry-specific </a:t>
                </a:r>
                <a:r>
                  <a:rPr lang="en-US" sz="3200" dirty="0" err="1" smtClean="0"/>
                  <a:t>D</a:t>
                </a:r>
                <a:r>
                  <a:rPr lang="en-US" sz="3200" baseline="-25000" dirty="0" err="1" smtClean="0"/>
                  <a:t>eff</a:t>
                </a:r>
                <a:r>
                  <a:rPr lang="en-US" sz="3200" dirty="0" err="1" smtClean="0"/>
                  <a:t>s</a:t>
                </a:r>
                <a:r>
                  <a:rPr lang="en-US" sz="3200" dirty="0" smtClean="0"/>
                  <a:t> from an input range of MSD </a:t>
                </a:r>
                <a:r>
                  <a:rPr lang="en-US" sz="3200" dirty="0" err="1" smtClean="0"/>
                  <a:t>timepoints</a:t>
                </a:r>
                <a:r>
                  <a:rPr lang="en-US" sz="3200" dirty="0" smtClean="0"/>
                  <a:t> and provide mean </a:t>
                </a:r>
                <a:r>
                  <a:rPr lang="en-US" sz="3200" dirty="0" err="1" smtClean="0"/>
                  <a:t>D</a:t>
                </a:r>
                <a:r>
                  <a:rPr lang="en-US" sz="3200" baseline="-25000" dirty="0" err="1" smtClean="0"/>
                  <a:t>eff</a:t>
                </a:r>
                <a:r>
                  <a:rPr lang="en-US" sz="3200" dirty="0" smtClean="0"/>
                  <a:t> values for each chemistry.</a:t>
                </a:r>
              </a:p>
            </p:txBody>
          </p:sp>
        </mc:Choice>
        <mc:Fallback>
          <p:sp>
            <p:nvSpPr>
              <p:cNvPr id="25" name="TextBox 24"/>
              <p:cNvSpPr txBox="1">
                <a:spLocks noRot="1" noChangeAspect="1" noMove="1" noResize="1" noEditPoints="1" noAdjustHandles="1" noChangeArrowheads="1" noChangeShapeType="1" noTextEdit="1"/>
              </p:cNvSpPr>
              <p:nvPr/>
            </p:nvSpPr>
            <p:spPr>
              <a:xfrm>
                <a:off x="368302" y="11061216"/>
                <a:ext cx="7932223" cy="10373930"/>
              </a:xfrm>
              <a:prstGeom prst="rect">
                <a:avLst/>
              </a:prstGeom>
              <a:blipFill rotWithShape="0">
                <a:blip r:embed="rId9"/>
                <a:stretch>
                  <a:fillRect l="-1920" t="-764" r="-2688" b="-1058"/>
                </a:stretch>
              </a:blipFill>
            </p:spPr>
            <p:txBody>
              <a:bodyPr/>
              <a:lstStyle/>
              <a:p>
                <a:r>
                  <a:rPr lang="en-US">
                    <a:noFill/>
                  </a:rPr>
                  <a:t> </a:t>
                </a:r>
              </a:p>
            </p:txBody>
          </p:sp>
        </mc:Fallback>
      </mc:AlternateContent>
      <p:grpSp>
        <p:nvGrpSpPr>
          <p:cNvPr id="44" name="Group 43"/>
          <p:cNvGrpSpPr/>
          <p:nvPr/>
        </p:nvGrpSpPr>
        <p:grpSpPr>
          <a:xfrm>
            <a:off x="8300525" y="11192764"/>
            <a:ext cx="3845183" cy="10057958"/>
            <a:chOff x="8300525" y="11192764"/>
            <a:chExt cx="3845183" cy="10057958"/>
          </a:xfrm>
        </p:grpSpPr>
        <p:pic>
          <p:nvPicPr>
            <p:cNvPr id="7" name="Picture 6"/>
            <p:cNvPicPr>
              <a:picLocks noChangeAspect="1"/>
            </p:cNvPicPr>
            <p:nvPr/>
          </p:nvPicPr>
          <p:blipFill>
            <a:blip r:embed="rId10"/>
            <a:stretch>
              <a:fillRect/>
            </a:stretch>
          </p:blipFill>
          <p:spPr>
            <a:xfrm>
              <a:off x="8303342" y="11192764"/>
              <a:ext cx="3842366" cy="10057958"/>
            </a:xfrm>
            <a:prstGeom prst="rect">
              <a:avLst/>
            </a:prstGeom>
          </p:spPr>
        </p:pic>
        <p:sp>
          <p:nvSpPr>
            <p:cNvPr id="26" name="TextBox 104"/>
            <p:cNvSpPr txBox="1">
              <a:spLocks noChangeArrowheads="1"/>
            </p:cNvSpPr>
            <p:nvPr/>
          </p:nvSpPr>
          <p:spPr bwMode="auto">
            <a:xfrm>
              <a:off x="8300525" y="11283450"/>
              <a:ext cx="2583788" cy="400110"/>
            </a:xfrm>
            <a:prstGeom prst="rect">
              <a:avLst/>
            </a:prstGeom>
            <a:noFill/>
            <a:ln w="9525">
              <a:noFill/>
              <a:miter lim="800000"/>
              <a:headEnd/>
              <a:tailEnd/>
            </a:ln>
          </p:spPr>
          <p:txBody>
            <a:bodyPr wrap="square">
              <a:spAutoFit/>
            </a:bodyPr>
            <a:lstStyle/>
            <a:p>
              <a:r>
                <a:rPr lang="en-US" sz="2000" b="1" dirty="0" smtClean="0">
                  <a:latin typeface="Arial" charset="0"/>
                  <a:ea typeface="Arial" charset="0"/>
                  <a:cs typeface="Arial" charset="0"/>
                </a:rPr>
                <a:t>Particle chemistry</a:t>
              </a:r>
              <a:endParaRPr lang="en-US" sz="2000" b="1" dirty="0">
                <a:latin typeface="Arial" charset="0"/>
                <a:ea typeface="Arial" charset="0"/>
                <a:cs typeface="Arial" charset="0"/>
              </a:endParaRPr>
            </a:p>
          </p:txBody>
        </p:sp>
      </p:grpSp>
      <p:pic>
        <p:nvPicPr>
          <p:cNvPr id="27" name="Picture 26"/>
          <p:cNvPicPr>
            <a:picLocks noChangeAspect="1"/>
          </p:cNvPicPr>
          <p:nvPr/>
        </p:nvPicPr>
        <p:blipFill rotWithShape="1">
          <a:blip r:embed="rId2"/>
          <a:srcRect r="78980" b="56368"/>
          <a:stretch/>
        </p:blipFill>
        <p:spPr>
          <a:xfrm>
            <a:off x="322870" y="21789999"/>
            <a:ext cx="2858240" cy="3181821"/>
          </a:xfrm>
          <a:prstGeom prst="rect">
            <a:avLst/>
          </a:prstGeom>
        </p:spPr>
      </p:pic>
      <p:sp>
        <p:nvSpPr>
          <p:cNvPr id="28" name="TextBox 27"/>
          <p:cNvSpPr txBox="1"/>
          <p:nvPr/>
        </p:nvSpPr>
        <p:spPr>
          <a:xfrm>
            <a:off x="487502" y="25108281"/>
            <a:ext cx="2499996" cy="3139321"/>
          </a:xfrm>
          <a:prstGeom prst="rect">
            <a:avLst/>
          </a:prstGeom>
          <a:noFill/>
          <a:ln w="19050">
            <a:solidFill>
              <a:schemeClr val="tx2"/>
            </a:solidFill>
          </a:ln>
        </p:spPr>
        <p:txBody>
          <a:bodyPr wrap="square" rtlCol="0">
            <a:spAutoFit/>
          </a:bodyPr>
          <a:lstStyle/>
          <a:p>
            <a:r>
              <a:rPr lang="en-US" sz="2200" dirty="0" smtClean="0">
                <a:solidFill>
                  <a:schemeClr val="tx2"/>
                </a:solidFill>
              </a:rPr>
              <a:t>The output plots show populations of calculated </a:t>
            </a:r>
            <a:r>
              <a:rPr lang="en-US" sz="2200" dirty="0" err="1" smtClean="0">
                <a:solidFill>
                  <a:schemeClr val="tx2"/>
                </a:solidFill>
              </a:rPr>
              <a:t>D</a:t>
            </a:r>
            <a:r>
              <a:rPr lang="en-US" sz="2200" baseline="-25000" dirty="0" err="1" smtClean="0">
                <a:solidFill>
                  <a:schemeClr val="tx2"/>
                </a:solidFill>
              </a:rPr>
              <a:t>eff</a:t>
            </a:r>
            <a:r>
              <a:rPr lang="en-US" sz="2200" dirty="0" err="1" smtClean="0">
                <a:solidFill>
                  <a:schemeClr val="tx2"/>
                </a:solidFill>
              </a:rPr>
              <a:t>s</a:t>
            </a:r>
            <a:r>
              <a:rPr lang="en-US" sz="2200" dirty="0" smtClean="0">
                <a:solidFill>
                  <a:schemeClr val="tx2"/>
                </a:solidFill>
              </a:rPr>
              <a:t> and how they compare with other particle chemistries over the input </a:t>
            </a:r>
            <a:r>
              <a:rPr lang="en-US" sz="2200" dirty="0" err="1" smtClean="0">
                <a:solidFill>
                  <a:schemeClr val="tx2"/>
                </a:solidFill>
              </a:rPr>
              <a:t>timepoints</a:t>
            </a:r>
            <a:r>
              <a:rPr lang="en-US" sz="2200" dirty="0" smtClean="0">
                <a:solidFill>
                  <a:schemeClr val="tx2"/>
                </a:solidFill>
              </a:rPr>
              <a:t> before outputting mean </a:t>
            </a:r>
            <a:r>
              <a:rPr lang="en-US" sz="2200" dirty="0" err="1" smtClean="0">
                <a:solidFill>
                  <a:schemeClr val="tx2"/>
                </a:solidFill>
              </a:rPr>
              <a:t>D</a:t>
            </a:r>
            <a:r>
              <a:rPr lang="en-US" sz="2200" baseline="-25000" dirty="0" err="1" smtClean="0">
                <a:solidFill>
                  <a:schemeClr val="tx2"/>
                </a:solidFill>
              </a:rPr>
              <a:t>eff</a:t>
            </a:r>
            <a:r>
              <a:rPr lang="en-US" sz="2200" dirty="0" smtClean="0">
                <a:solidFill>
                  <a:schemeClr val="tx2"/>
                </a:solidFill>
              </a:rPr>
              <a:t> values.</a:t>
            </a:r>
          </a:p>
        </p:txBody>
      </p:sp>
      <p:pic>
        <p:nvPicPr>
          <p:cNvPr id="10" name="Picture 9"/>
          <p:cNvPicPr>
            <a:picLocks noChangeAspect="1"/>
          </p:cNvPicPr>
          <p:nvPr/>
        </p:nvPicPr>
        <p:blipFill>
          <a:blip r:embed="rId11"/>
          <a:stretch>
            <a:fillRect/>
          </a:stretch>
        </p:blipFill>
        <p:spPr>
          <a:xfrm>
            <a:off x="547033" y="21395050"/>
            <a:ext cx="9904947" cy="254439"/>
          </a:xfrm>
          <a:prstGeom prst="rect">
            <a:avLst/>
          </a:prstGeom>
        </p:spPr>
      </p:pic>
      <p:sp>
        <p:nvSpPr>
          <p:cNvPr id="32" name="Rectangle 31"/>
          <p:cNvSpPr/>
          <p:nvPr/>
        </p:nvSpPr>
        <p:spPr>
          <a:xfrm>
            <a:off x="12370034" y="11043238"/>
            <a:ext cx="11777409" cy="4278094"/>
          </a:xfrm>
          <a:prstGeom prst="rect">
            <a:avLst/>
          </a:prstGeom>
        </p:spPr>
        <p:txBody>
          <a:bodyPr wrap="square">
            <a:spAutoFit/>
          </a:bodyPr>
          <a:lstStyle/>
          <a:p>
            <a:r>
              <a:rPr lang="en-US" sz="3200" dirty="0" smtClean="0"/>
              <a:t>For analyzing the effective diffusion of particles, we started with experimental effective diffusion data of 6709 particles calculated at t=1 second from the 20 different particle chemistries. As done previously, organizing this data manually to visualize and decipher meaningful trends was laborious and inefficient. </a:t>
            </a:r>
          </a:p>
          <a:p>
            <a:endParaRPr lang="en-US" sz="1600" dirty="0"/>
          </a:p>
          <a:p>
            <a:r>
              <a:rPr lang="en-US" sz="3200" dirty="0" err="1"/>
              <a:t>Bokeh</a:t>
            </a:r>
            <a:r>
              <a:rPr lang="en-US" sz="3200" dirty="0"/>
              <a:t> was used to explore the relations between nanoparticle chemistries and diffusion rates for the 20 nanoparticle formulations with histograms. </a:t>
            </a:r>
            <a:endParaRPr lang="en-US" sz="3200" dirty="0" smtClean="0"/>
          </a:p>
        </p:txBody>
      </p:sp>
      <p:pic>
        <p:nvPicPr>
          <p:cNvPr id="31" name="Picture 30"/>
          <p:cNvPicPr>
            <a:picLocks noChangeAspect="1"/>
          </p:cNvPicPr>
          <p:nvPr/>
        </p:nvPicPr>
        <p:blipFill>
          <a:blip r:embed="rId12"/>
          <a:stretch>
            <a:fillRect/>
          </a:stretch>
        </p:blipFill>
        <p:spPr>
          <a:xfrm>
            <a:off x="17488468" y="14999576"/>
            <a:ext cx="6417152" cy="6558798"/>
          </a:xfrm>
          <a:prstGeom prst="rect">
            <a:avLst/>
          </a:prstGeom>
        </p:spPr>
      </p:pic>
      <p:sp>
        <p:nvSpPr>
          <p:cNvPr id="34" name="Rectangle 33"/>
          <p:cNvSpPr/>
          <p:nvPr/>
        </p:nvSpPr>
        <p:spPr>
          <a:xfrm>
            <a:off x="12366226" y="15409277"/>
            <a:ext cx="5158964" cy="6001643"/>
          </a:xfrm>
          <a:prstGeom prst="rect">
            <a:avLst/>
          </a:prstGeom>
        </p:spPr>
        <p:txBody>
          <a:bodyPr wrap="square">
            <a:spAutoFit/>
          </a:bodyPr>
          <a:lstStyle/>
          <a:p>
            <a:r>
              <a:rPr lang="en-US" sz="3200" dirty="0" smtClean="0"/>
              <a:t>With interactive features, the output from a single call of the “</a:t>
            </a:r>
            <a:r>
              <a:rPr lang="en-US" sz="3200" dirty="0" err="1" smtClean="0"/>
              <a:t>interact_plot_deff</a:t>
            </a:r>
            <a:r>
              <a:rPr lang="en-US" sz="3200" dirty="0" smtClean="0"/>
              <a:t>” function allows the user to choose whichever nanoparticles to display, based on the size of abscissa bins, whether the particles are PEGylated, PLGA particle type, surfactant, categorical size ranges, and categorical zeta potential ranges.</a:t>
            </a:r>
          </a:p>
        </p:txBody>
      </p:sp>
      <p:sp>
        <p:nvSpPr>
          <p:cNvPr id="36" name="Rectangle 35"/>
          <p:cNvSpPr/>
          <p:nvPr/>
        </p:nvSpPr>
        <p:spPr>
          <a:xfrm>
            <a:off x="12370033" y="21504056"/>
            <a:ext cx="11777409" cy="1077218"/>
          </a:xfrm>
          <a:prstGeom prst="rect">
            <a:avLst/>
          </a:prstGeom>
        </p:spPr>
        <p:txBody>
          <a:bodyPr wrap="square">
            <a:spAutoFit/>
          </a:bodyPr>
          <a:lstStyle/>
          <a:p>
            <a:r>
              <a:rPr lang="en-US" sz="3200" dirty="0" smtClean="0"/>
              <a:t>An example of the histogram produced with all nanoparticle chemistries included is displayed below.</a:t>
            </a:r>
            <a:endParaRPr lang="en-US" sz="3200" dirty="0"/>
          </a:p>
        </p:txBody>
      </p:sp>
      <p:pic>
        <p:nvPicPr>
          <p:cNvPr id="37" name="Picture 36"/>
          <p:cNvPicPr>
            <a:picLocks noChangeAspect="1"/>
          </p:cNvPicPr>
          <p:nvPr/>
        </p:nvPicPr>
        <p:blipFill rotWithShape="1">
          <a:blip r:embed="rId13"/>
          <a:srcRect l="3719" t="10817"/>
          <a:stretch/>
        </p:blipFill>
        <p:spPr>
          <a:xfrm>
            <a:off x="12901735" y="22457289"/>
            <a:ext cx="10710197" cy="6399276"/>
          </a:xfrm>
          <a:prstGeom prst="rect">
            <a:avLst/>
          </a:prstGeom>
        </p:spPr>
      </p:pic>
      <p:sp>
        <p:nvSpPr>
          <p:cNvPr id="39" name="Rectangle 38"/>
          <p:cNvSpPr/>
          <p:nvPr/>
        </p:nvSpPr>
        <p:spPr>
          <a:xfrm>
            <a:off x="12453088" y="6617787"/>
            <a:ext cx="23724706" cy="3539430"/>
          </a:xfrm>
          <a:prstGeom prst="rect">
            <a:avLst/>
          </a:prstGeom>
        </p:spPr>
        <p:txBody>
          <a:bodyPr wrap="square">
            <a:spAutoFit/>
          </a:bodyPr>
          <a:lstStyle/>
          <a:p>
            <a:pPr marL="0" lvl="1"/>
            <a:r>
              <a:rPr lang="en-US" sz="3200" dirty="0"/>
              <a:t>Less than 5% of therapeutics are able to cross the blood-brain barrier (</a:t>
            </a:r>
            <a:r>
              <a:rPr lang="en-US" sz="3200" dirty="0" smtClean="0"/>
              <a:t>BBB). Lack </a:t>
            </a:r>
            <a:r>
              <a:rPr lang="en-US" sz="3200" dirty="0"/>
              <a:t>of penetration within the brain parenchyma is the most cited reason for failure of clinical </a:t>
            </a:r>
            <a:r>
              <a:rPr lang="en-US" sz="3200" dirty="0" smtClean="0"/>
              <a:t>trials. </a:t>
            </a:r>
            <a:r>
              <a:rPr lang="en-US" sz="3200" dirty="0" smtClean="0"/>
              <a:t>There is great opportunity to bring </a:t>
            </a:r>
            <a:r>
              <a:rPr lang="en-US" sz="3200" dirty="0" err="1" smtClean="0"/>
              <a:t>nanotherapeutic</a:t>
            </a:r>
            <a:r>
              <a:rPr lang="en-US" sz="3200" dirty="0" smtClean="0"/>
              <a:t> approaches to neurodevelopmental disorders, with results that can then be translated to adult neurological disorders.  Nanotechnology-based approaches provide potential platforms for site-specific, controlled release of therapeutics to central nervous system (CNS) diseases, which are both targeted to the regions of the brain that contain diseased cells, as well as to specific cell types within those regions.  Optimization of this nanotechnology’s CNS mobility can enable faster and more effective development of therapeutics for these disorders. A vital step towards finding effective therapeutics is understanding how nanoparticles move in the brain, and how the chemical properties of nanoparticles affect the effective diffusion.</a:t>
            </a:r>
            <a:endParaRPr lang="en-US" sz="3200" dirty="0"/>
          </a:p>
        </p:txBody>
      </p:sp>
      <p:sp>
        <p:nvSpPr>
          <p:cNvPr id="43" name="TextBox 130"/>
          <p:cNvSpPr txBox="1">
            <a:spLocks noChangeArrowheads="1"/>
          </p:cNvSpPr>
          <p:nvPr/>
        </p:nvSpPr>
        <p:spPr bwMode="auto">
          <a:xfrm>
            <a:off x="270913" y="5724651"/>
            <a:ext cx="11874795" cy="707886"/>
          </a:xfrm>
          <a:prstGeom prst="rect">
            <a:avLst/>
          </a:prstGeom>
          <a:solidFill>
            <a:srgbClr val="1C0153"/>
          </a:solidFill>
          <a:ln w="9525">
            <a:solidFill>
              <a:srgbClr val="1C0153"/>
            </a:solidFill>
            <a:miter lim="800000"/>
            <a:headEnd/>
            <a:tailEnd/>
          </a:ln>
        </p:spPr>
        <p:txBody>
          <a:bodyPr wrap="square" anchor="ctr">
            <a:spAutoFit/>
          </a:bodyPr>
          <a:lstStyle/>
          <a:p>
            <a:pPr algn="ctr"/>
            <a:r>
              <a:rPr lang="en-US" sz="4000" b="1" dirty="0" smtClean="0">
                <a:solidFill>
                  <a:schemeClr val="bg1"/>
                </a:solidFill>
                <a:latin typeface="Arial"/>
                <a:cs typeface="Arial"/>
              </a:rPr>
              <a:t>Important Neurological Problems</a:t>
            </a:r>
            <a:endParaRPr lang="en-US" sz="4000" dirty="0">
              <a:solidFill>
                <a:schemeClr val="bg1"/>
              </a:solidFill>
              <a:latin typeface="Arial"/>
              <a:cs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424</TotalTime>
  <Words>624</Words>
  <Application>Microsoft Office PowerPoint</Application>
  <PresentationFormat>Custom</PresentationFormat>
  <Paragraphs>34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 Faulkner</dc:creator>
  <cp:lastModifiedBy>Rick L. Liao</cp:lastModifiedBy>
  <cp:revision>43</cp:revision>
  <dcterms:created xsi:type="dcterms:W3CDTF">2016-03-07T04:15:55Z</dcterms:created>
  <dcterms:modified xsi:type="dcterms:W3CDTF">2016-03-11T08:02:18Z</dcterms:modified>
</cp:coreProperties>
</file>