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16" d="100"/>
          <a:sy n="16" d="100"/>
        </p:scale>
        <p:origin x="1668" y="31"/>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3/11/2016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84262" y="21797305"/>
            <a:ext cx="9305690" cy="7073609"/>
          </a:xfrm>
          <a:prstGeom prst="rect">
            <a:avLst/>
          </a:prstGeom>
        </p:spPr>
      </p:pic>
      <p:grpSp>
        <p:nvGrpSpPr>
          <p:cNvPr id="30" name="Group 29"/>
          <p:cNvGrpSpPr/>
          <p:nvPr/>
        </p:nvGrpSpPr>
        <p:grpSpPr>
          <a:xfrm>
            <a:off x="29369497" y="372702"/>
            <a:ext cx="6511159" cy="4875138"/>
            <a:chOff x="29922946" y="420828"/>
            <a:chExt cx="6511159" cy="4875138"/>
          </a:xfrm>
        </p:grpSpPr>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901523" y="420828"/>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4"/>
            <a:srcRect/>
            <a:stretch>
              <a:fillRect/>
            </a:stretch>
          </p:blipFill>
          <p:spPr bwMode="auto">
            <a:xfrm>
              <a:off x="29922946" y="3724662"/>
              <a:ext cx="6511159" cy="1571304"/>
            </a:xfrm>
            <a:prstGeom prst="rect">
              <a:avLst/>
            </a:prstGeom>
            <a:noFill/>
          </p:spPr>
        </p:pic>
      </p:grpSp>
      <p:sp>
        <p:nvSpPr>
          <p:cNvPr id="12" name="TextBox 130"/>
          <p:cNvSpPr txBox="1">
            <a:spLocks noChangeArrowheads="1"/>
          </p:cNvSpPr>
          <p:nvPr/>
        </p:nvSpPr>
        <p:spPr bwMode="auto">
          <a:xfrm>
            <a:off x="24469155" y="10099844"/>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10096349"/>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12366226" y="5440478"/>
            <a:ext cx="23961392"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grpSp>
        <p:nvGrpSpPr>
          <p:cNvPr id="29" name="Group 28"/>
          <p:cNvGrpSpPr/>
          <p:nvPr/>
        </p:nvGrpSpPr>
        <p:grpSpPr>
          <a:xfrm>
            <a:off x="260187" y="337888"/>
            <a:ext cx="28908375" cy="4743450"/>
            <a:chOff x="885825" y="819150"/>
            <a:chExt cx="28908375" cy="4743450"/>
          </a:xfrm>
        </p:grpSpPr>
        <p:sp>
          <p:nvSpPr>
            <p:cNvPr id="4" name="Rectangle 3"/>
            <p:cNvSpPr/>
            <p:nvPr/>
          </p:nvSpPr>
          <p:spPr>
            <a:xfrm>
              <a:off x="885825" y="819150"/>
              <a:ext cx="28908375" cy="4743450"/>
            </a:xfrm>
            <a:prstGeom prst="rect">
              <a:avLst/>
            </a:prstGeom>
            <a:blipFill dpi="0" rotWithShape="1">
              <a:blip r:embed="rId5"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gr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11007998"/>
            <a:ext cx="11858467" cy="7478970"/>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16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16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1" y="20994644"/>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6019248"/>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21595112"/>
            <a:ext cx="5000625" cy="5000625"/>
          </a:xfrm>
          <a:prstGeom prst="rect">
            <a:avLst/>
          </a:prstGeom>
        </p:spPr>
      </p:pic>
      <p:sp>
        <p:nvSpPr>
          <p:cNvPr id="23" name="TextBox 22"/>
          <p:cNvSpPr txBox="1"/>
          <p:nvPr/>
        </p:nvSpPr>
        <p:spPr>
          <a:xfrm>
            <a:off x="24469151" y="26757964"/>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4" y="6339292"/>
            <a:ext cx="11791449"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Neurological disorders account for 13% of the global burden of disease ($700 billion annually)</a:t>
            </a:r>
          </a:p>
          <a:p>
            <a:pPr marL="457200" indent="-457200">
              <a:buFont typeface="Arial" panose="020B0604020202020204" pitchFamily="34" charset="0"/>
              <a:buChar char="•"/>
            </a:pPr>
            <a:r>
              <a:rPr lang="en-US" sz="3200" dirty="0" smtClean="0"/>
              <a:t>Therapeutics for neurological disorders take 35% longer to develop than drugs for other disorders</a:t>
            </a:r>
          </a:p>
          <a:p>
            <a:pPr marL="457200" indent="-457200">
              <a:buFont typeface="Arial" panose="020B0604020202020204" pitchFamily="34" charset="0"/>
              <a:buChar char="•"/>
            </a:pPr>
            <a:r>
              <a:rPr lang="en-US" sz="3200" dirty="0" smtClean="0"/>
              <a:t>Childhood neurodevelopmental </a:t>
            </a:r>
            <a:r>
              <a:rPr lang="en-US" sz="3200" dirty="0"/>
              <a:t>disorders </a:t>
            </a:r>
            <a:r>
              <a:rPr lang="en-US" sz="3200" dirty="0" smtClean="0"/>
              <a:t>are </a:t>
            </a:r>
            <a:r>
              <a:rPr lang="en-US" sz="3200" dirty="0"/>
              <a:t>chronic disabilities with no effective cure, and are often underserved by novel drug delivery technologies, which primarily focus on adults. </a:t>
            </a:r>
          </a:p>
        </p:txBody>
      </p:sp>
      <p:sp>
        <p:nvSpPr>
          <p:cNvPr id="24" name="TextBox 130"/>
          <p:cNvSpPr txBox="1">
            <a:spLocks noChangeArrowheads="1"/>
          </p:cNvSpPr>
          <p:nvPr/>
        </p:nvSpPr>
        <p:spPr bwMode="auto">
          <a:xfrm>
            <a:off x="270913" y="10117930"/>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25" name="TextBox 24"/>
              <p:cNvSpPr txBox="1"/>
              <p:nvPr/>
            </p:nvSpPr>
            <p:spPr>
              <a:xfrm>
                <a:off x="368302" y="11061216"/>
                <a:ext cx="7932223" cy="10373930"/>
              </a:xfrm>
              <a:prstGeom prst="rect">
                <a:avLst/>
              </a:prstGeom>
              <a:noFill/>
            </p:spPr>
            <p:txBody>
              <a:bodyPr wrap="square" rtlCol="0">
                <a:spAutoFit/>
              </a:bodyPr>
              <a:lstStyle/>
              <a:p>
                <a:r>
                  <a:rPr lang="en-US" sz="3200" dirty="0" smtClean="0"/>
                  <a:t>Effective diffusion coefficient (</a:t>
                </a:r>
                <a:r>
                  <a:rPr lang="en-US" sz="3200" dirty="0" err="1" smtClean="0"/>
                  <a:t>D</a:t>
                </a:r>
                <a:r>
                  <a:rPr lang="en-US" sz="3200" baseline="-25000" dirty="0" err="1" smtClean="0"/>
                  <a:t>eff</a:t>
                </a:r>
                <a:r>
                  <a:rPr lang="en-US" sz="3200" dirty="0" smtClean="0"/>
                  <a:t>) is a useful measure of the ability of a nanoparticle to penetrate brain tissue and therefore overcome the blood-brain barrier.  </a:t>
                </a:r>
                <a:r>
                  <a:rPr lang="en-US" sz="3200" dirty="0" err="1" smtClean="0"/>
                  <a:t>Diffusibility</a:t>
                </a:r>
                <a:r>
                  <a:rPr lang="en-US" sz="3200" dirty="0" smtClean="0"/>
                  <a:t> is experimentally assessed in </a:t>
                </a:r>
                <a:r>
                  <a:rPr lang="en-US" sz="3200" i="1" dirty="0" smtClean="0"/>
                  <a:t>ex vivo</a:t>
                </a:r>
                <a:r>
                  <a:rPr lang="en-US" sz="3200" dirty="0" smtClean="0"/>
                  <a:t> rat brain tissue through mean-squared diffusion (MSD) measurement, with a simple calculation then generating </a:t>
                </a:r>
                <a:r>
                  <a:rPr lang="en-US" sz="3200" dirty="0" err="1" smtClean="0"/>
                  <a:t>D</a:t>
                </a:r>
                <a:r>
                  <a:rPr lang="en-US" sz="3200" baseline="-25000" dirty="0" err="1" smtClean="0"/>
                  <a:t>eff</a:t>
                </a:r>
                <a:r>
                  <a:rPr lang="en-US" sz="3200" dirty="0" smtClean="0"/>
                  <a:t>:</a:t>
                </a:r>
              </a:p>
              <a:p>
                <a:endParaRPr lang="en-US" sz="16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panose="02040503050406030204" pitchFamily="18"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panose="02040503050406030204" pitchFamily="18"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3200" dirty="0" smtClean="0"/>
                  <a:t>By convention, </a:t>
                </a:r>
                <a:r>
                  <a:rPr lang="en-US" sz="3200" i="1" dirty="0" smtClean="0"/>
                  <a:t>t</a:t>
                </a:r>
                <a:r>
                  <a:rPr lang="en-US" sz="3200" dirty="0" smtClean="0"/>
                  <a:t> is taken to be 1 second to allow the particles enough diffusion time.  In this analysis, we sought to account for potential effects of t-values on diffusion differences between particle chemistries.  Therefore, a </a:t>
                </a:r>
                <a:r>
                  <a:rPr lang="en-US" sz="3200" dirty="0" err="1" smtClean="0"/>
                  <a:t>bokeh</a:t>
                </a:r>
                <a:r>
                  <a:rPr lang="en-US" sz="3200" dirty="0" smtClean="0"/>
                  <a:t>-dependent Python function was developed to visualize particle-chemistry-specific </a:t>
                </a:r>
                <a:r>
                  <a:rPr lang="en-US" sz="3200" dirty="0" err="1" smtClean="0"/>
                  <a:t>D</a:t>
                </a:r>
                <a:r>
                  <a:rPr lang="en-US" sz="3200" baseline="-25000" dirty="0" err="1" smtClean="0"/>
                  <a:t>eff</a:t>
                </a:r>
                <a:r>
                  <a:rPr lang="en-US" sz="3200" dirty="0" err="1" smtClean="0"/>
                  <a:t>s</a:t>
                </a:r>
                <a:r>
                  <a:rPr lang="en-US" sz="3200" dirty="0" smtClean="0"/>
                  <a:t> from an input range of MSD </a:t>
                </a:r>
                <a:r>
                  <a:rPr lang="en-US" sz="3200" dirty="0" err="1" smtClean="0"/>
                  <a:t>timepoints</a:t>
                </a:r>
                <a:r>
                  <a:rPr lang="en-US" sz="3200" dirty="0" smtClean="0"/>
                  <a:t> and provide mean </a:t>
                </a:r>
                <a:r>
                  <a:rPr lang="en-US" sz="3200" dirty="0" err="1" smtClean="0"/>
                  <a:t>D</a:t>
                </a:r>
                <a:r>
                  <a:rPr lang="en-US" sz="3200" baseline="-25000" dirty="0" err="1" smtClean="0"/>
                  <a:t>eff</a:t>
                </a:r>
                <a:r>
                  <a:rPr lang="en-US" sz="3200" dirty="0" smtClean="0"/>
                  <a:t> values for each chemistry.</a:t>
                </a:r>
              </a:p>
            </p:txBody>
          </p:sp>
        </mc:Choice>
        <mc:Fallback xmlns="">
          <p:sp>
            <p:nvSpPr>
              <p:cNvPr id="25" name="TextBox 24"/>
              <p:cNvSpPr txBox="1">
                <a:spLocks noRot="1" noChangeAspect="1" noMove="1" noResize="1" noEditPoints="1" noAdjustHandles="1" noChangeArrowheads="1" noChangeShapeType="1" noTextEdit="1"/>
              </p:cNvSpPr>
              <p:nvPr/>
            </p:nvSpPr>
            <p:spPr>
              <a:xfrm>
                <a:off x="368302" y="11061216"/>
                <a:ext cx="7932223" cy="10373930"/>
              </a:xfrm>
              <a:prstGeom prst="rect">
                <a:avLst/>
              </a:prstGeom>
              <a:blipFill rotWithShape="0">
                <a:blip r:embed="rId9"/>
                <a:stretch>
                  <a:fillRect l="-1920" t="-764" r="-2688" b="-1058"/>
                </a:stretch>
              </a:blipFill>
            </p:spPr>
            <p:txBody>
              <a:bodyPr/>
              <a:lstStyle/>
              <a:p>
                <a:r>
                  <a:rPr lang="en-US">
                    <a:noFill/>
                  </a:rPr>
                  <a:t> </a:t>
                </a:r>
              </a:p>
            </p:txBody>
          </p:sp>
        </mc:Fallback>
      </mc:AlternateContent>
      <p:grpSp>
        <p:nvGrpSpPr>
          <p:cNvPr id="44" name="Group 43"/>
          <p:cNvGrpSpPr/>
          <p:nvPr/>
        </p:nvGrpSpPr>
        <p:grpSpPr>
          <a:xfrm>
            <a:off x="8300525" y="11192764"/>
            <a:ext cx="3845183" cy="10057958"/>
            <a:chOff x="8300525" y="11192764"/>
            <a:chExt cx="3845183" cy="10057958"/>
          </a:xfrm>
        </p:grpSpPr>
        <p:pic>
          <p:nvPicPr>
            <p:cNvPr id="7" name="Picture 6"/>
            <p:cNvPicPr>
              <a:picLocks noChangeAspect="1"/>
            </p:cNvPicPr>
            <p:nvPr/>
          </p:nvPicPr>
          <p:blipFill>
            <a:blip r:embed="rId10"/>
            <a:stretch>
              <a:fillRect/>
            </a:stretch>
          </p:blipFill>
          <p:spPr>
            <a:xfrm>
              <a:off x="8303342" y="11192764"/>
              <a:ext cx="3842366" cy="10057958"/>
            </a:xfrm>
            <a:prstGeom prst="rect">
              <a:avLst/>
            </a:prstGeom>
          </p:spPr>
        </p:pic>
        <p:sp>
          <p:nvSpPr>
            <p:cNvPr id="26" name="TextBox 104"/>
            <p:cNvSpPr txBox="1">
              <a:spLocks noChangeArrowheads="1"/>
            </p:cNvSpPr>
            <p:nvPr/>
          </p:nvSpPr>
          <p:spPr bwMode="auto">
            <a:xfrm>
              <a:off x="8300525" y="11283450"/>
              <a:ext cx="2583788" cy="400110"/>
            </a:xfrm>
            <a:prstGeom prst="rect">
              <a:avLst/>
            </a:prstGeom>
            <a:noFill/>
            <a:ln w="9525">
              <a:noFill/>
              <a:miter lim="800000"/>
              <a:headEnd/>
              <a:tailEnd/>
            </a:ln>
          </p:spPr>
          <p:txBody>
            <a:bodyPr wrap="square">
              <a:spAutoFit/>
            </a:bodyPr>
            <a:lstStyle/>
            <a:p>
              <a:r>
                <a:rPr lang="en-US" sz="2000" b="1" dirty="0" smtClean="0">
                  <a:latin typeface="Arial" charset="0"/>
                  <a:ea typeface="Arial" charset="0"/>
                  <a:cs typeface="Arial" charset="0"/>
                </a:rPr>
                <a:t>Particle chemistry</a:t>
              </a:r>
              <a:endParaRPr lang="en-US" sz="2000" b="1" dirty="0">
                <a:latin typeface="Arial" charset="0"/>
                <a:ea typeface="Arial" charset="0"/>
                <a:cs typeface="Arial" charset="0"/>
              </a:endParaRPr>
            </a:p>
          </p:txBody>
        </p:sp>
      </p:grpSp>
      <p:pic>
        <p:nvPicPr>
          <p:cNvPr id="27" name="Picture 26"/>
          <p:cNvPicPr>
            <a:picLocks noChangeAspect="1"/>
          </p:cNvPicPr>
          <p:nvPr/>
        </p:nvPicPr>
        <p:blipFill rotWithShape="1">
          <a:blip r:embed="rId2"/>
          <a:srcRect r="78980" b="56368"/>
          <a:stretch/>
        </p:blipFill>
        <p:spPr>
          <a:xfrm>
            <a:off x="322870" y="21789999"/>
            <a:ext cx="2858240" cy="3181821"/>
          </a:xfrm>
          <a:prstGeom prst="rect">
            <a:avLst/>
          </a:prstGeom>
        </p:spPr>
      </p:pic>
      <p:sp>
        <p:nvSpPr>
          <p:cNvPr id="28" name="TextBox 27"/>
          <p:cNvSpPr txBox="1"/>
          <p:nvPr/>
        </p:nvSpPr>
        <p:spPr>
          <a:xfrm>
            <a:off x="487502" y="25108281"/>
            <a:ext cx="2499996" cy="3139321"/>
          </a:xfrm>
          <a:prstGeom prst="rect">
            <a:avLst/>
          </a:prstGeom>
          <a:noFill/>
          <a:ln w="19050">
            <a:solidFill>
              <a:schemeClr val="tx2"/>
            </a:solidFill>
          </a:ln>
        </p:spPr>
        <p:txBody>
          <a:bodyPr wrap="square" rtlCol="0">
            <a:spAutoFit/>
          </a:bodyPr>
          <a:lstStyle/>
          <a:p>
            <a:r>
              <a:rPr lang="en-US" sz="2200" dirty="0" smtClean="0">
                <a:solidFill>
                  <a:schemeClr val="tx2"/>
                </a:solidFill>
              </a:rPr>
              <a:t>The output plots show populations of calculated </a:t>
            </a:r>
            <a:r>
              <a:rPr lang="en-US" sz="2200" dirty="0" err="1" smtClean="0">
                <a:solidFill>
                  <a:schemeClr val="tx2"/>
                </a:solidFill>
              </a:rPr>
              <a:t>D</a:t>
            </a:r>
            <a:r>
              <a:rPr lang="en-US" sz="2200" baseline="-25000" dirty="0" err="1" smtClean="0">
                <a:solidFill>
                  <a:schemeClr val="tx2"/>
                </a:solidFill>
              </a:rPr>
              <a:t>eff</a:t>
            </a:r>
            <a:r>
              <a:rPr lang="en-US" sz="2200" dirty="0" err="1" smtClean="0">
                <a:solidFill>
                  <a:schemeClr val="tx2"/>
                </a:solidFill>
              </a:rPr>
              <a:t>s</a:t>
            </a:r>
            <a:r>
              <a:rPr lang="en-US" sz="2200" dirty="0" smtClean="0">
                <a:solidFill>
                  <a:schemeClr val="tx2"/>
                </a:solidFill>
              </a:rPr>
              <a:t> and how they compare with other particle chemistries over the input </a:t>
            </a:r>
            <a:r>
              <a:rPr lang="en-US" sz="2200" dirty="0" err="1" smtClean="0">
                <a:solidFill>
                  <a:schemeClr val="tx2"/>
                </a:solidFill>
              </a:rPr>
              <a:t>timepoints</a:t>
            </a:r>
            <a:r>
              <a:rPr lang="en-US" sz="2200" dirty="0" smtClean="0">
                <a:solidFill>
                  <a:schemeClr val="tx2"/>
                </a:solidFill>
              </a:rPr>
              <a:t> before outputting mean </a:t>
            </a:r>
            <a:r>
              <a:rPr lang="en-US" sz="2200" dirty="0" err="1" smtClean="0">
                <a:solidFill>
                  <a:schemeClr val="tx2"/>
                </a:solidFill>
              </a:rPr>
              <a:t>D</a:t>
            </a:r>
            <a:r>
              <a:rPr lang="en-US" sz="2200" baseline="-25000" dirty="0" err="1" smtClean="0">
                <a:solidFill>
                  <a:schemeClr val="tx2"/>
                </a:solidFill>
              </a:rPr>
              <a:t>eff</a:t>
            </a:r>
            <a:r>
              <a:rPr lang="en-US" sz="2200" dirty="0" smtClean="0">
                <a:solidFill>
                  <a:schemeClr val="tx2"/>
                </a:solidFill>
              </a:rPr>
              <a:t> values.</a:t>
            </a:r>
          </a:p>
        </p:txBody>
      </p:sp>
      <p:pic>
        <p:nvPicPr>
          <p:cNvPr id="10" name="Picture 9"/>
          <p:cNvPicPr>
            <a:picLocks noChangeAspect="1"/>
          </p:cNvPicPr>
          <p:nvPr/>
        </p:nvPicPr>
        <p:blipFill>
          <a:blip r:embed="rId11"/>
          <a:stretch>
            <a:fillRect/>
          </a:stretch>
        </p:blipFill>
        <p:spPr>
          <a:xfrm>
            <a:off x="547033" y="21539428"/>
            <a:ext cx="9904947" cy="254439"/>
          </a:xfrm>
          <a:prstGeom prst="rect">
            <a:avLst/>
          </a:prstGeom>
        </p:spPr>
      </p:pic>
      <p:sp>
        <p:nvSpPr>
          <p:cNvPr id="32" name="Rectangle 31"/>
          <p:cNvSpPr/>
          <p:nvPr/>
        </p:nvSpPr>
        <p:spPr>
          <a:xfrm>
            <a:off x="12370034" y="11043238"/>
            <a:ext cx="11777409" cy="4278094"/>
          </a:xfrm>
          <a:prstGeom prst="rect">
            <a:avLst/>
          </a:prstGeom>
        </p:spPr>
        <p:txBody>
          <a:bodyPr wrap="square">
            <a:spAutoFit/>
          </a:bodyPr>
          <a:lstStyle/>
          <a:p>
            <a:r>
              <a:rPr lang="en-US" sz="3200" dirty="0" smtClean="0"/>
              <a:t>For analyzing the effective diffusion of particles, we started with experimental effective diffusion data of 6709 particles calculated at t=1 second from the 20 different particle chemistries. As done previously, organizing this data manually to visualize and decipher meaningful trends was laborious and inefficient. </a:t>
            </a:r>
          </a:p>
          <a:p>
            <a:endParaRPr lang="en-US" sz="1600" dirty="0"/>
          </a:p>
          <a:p>
            <a:r>
              <a:rPr lang="en-US" sz="3200" dirty="0" err="1"/>
              <a:t>Bokeh</a:t>
            </a:r>
            <a:r>
              <a:rPr lang="en-US" sz="3200" dirty="0"/>
              <a:t> was used to explore the relations between nanoparticle chemistries and diffusion rates for the 20 nanoparticle formulations with histograms. </a:t>
            </a:r>
            <a:endParaRPr lang="en-US" sz="3200" dirty="0" smtClean="0"/>
          </a:p>
        </p:txBody>
      </p:sp>
      <p:pic>
        <p:nvPicPr>
          <p:cNvPr id="31" name="Picture 30"/>
          <p:cNvPicPr>
            <a:picLocks noChangeAspect="1"/>
          </p:cNvPicPr>
          <p:nvPr/>
        </p:nvPicPr>
        <p:blipFill>
          <a:blip r:embed="rId12"/>
          <a:stretch>
            <a:fillRect/>
          </a:stretch>
        </p:blipFill>
        <p:spPr>
          <a:xfrm>
            <a:off x="17440342" y="14879261"/>
            <a:ext cx="6417152" cy="6558798"/>
          </a:xfrm>
          <a:prstGeom prst="rect">
            <a:avLst/>
          </a:prstGeom>
        </p:spPr>
      </p:pic>
      <p:sp>
        <p:nvSpPr>
          <p:cNvPr id="34" name="Rectangle 33"/>
          <p:cNvSpPr/>
          <p:nvPr/>
        </p:nvSpPr>
        <p:spPr>
          <a:xfrm>
            <a:off x="12366226" y="15409277"/>
            <a:ext cx="5158964" cy="6001643"/>
          </a:xfrm>
          <a:prstGeom prst="rect">
            <a:avLst/>
          </a:prstGeom>
        </p:spPr>
        <p:txBody>
          <a:bodyPr wrap="square">
            <a:spAutoFit/>
          </a:bodyPr>
          <a:lstStyle/>
          <a:p>
            <a:r>
              <a:rPr lang="en-US" sz="3200" dirty="0" smtClean="0"/>
              <a:t>With interactive features, the output from a single call of the “</a:t>
            </a:r>
            <a:r>
              <a:rPr lang="en-US" sz="3200" dirty="0" err="1" smtClean="0"/>
              <a:t>interact_plot_deff</a:t>
            </a:r>
            <a:r>
              <a:rPr lang="en-US" sz="3200" dirty="0" smtClean="0"/>
              <a:t>” function allows the user to choose whichever nanoparticles to display, based on the size of abscissa bins, whether the particles are PEGylated, PLGA particle type, surfactant, categorical size ranges, and categorical zeta potential ranges.</a:t>
            </a:r>
          </a:p>
        </p:txBody>
      </p:sp>
      <p:sp>
        <p:nvSpPr>
          <p:cNvPr id="36" name="Rectangle 35"/>
          <p:cNvSpPr/>
          <p:nvPr/>
        </p:nvSpPr>
        <p:spPr>
          <a:xfrm>
            <a:off x="12370033" y="21504056"/>
            <a:ext cx="11777409" cy="1077218"/>
          </a:xfrm>
          <a:prstGeom prst="rect">
            <a:avLst/>
          </a:prstGeom>
        </p:spPr>
        <p:txBody>
          <a:bodyPr wrap="square">
            <a:spAutoFit/>
          </a:bodyPr>
          <a:lstStyle/>
          <a:p>
            <a:r>
              <a:rPr lang="en-US" sz="3200" dirty="0" smtClean="0"/>
              <a:t>An example of the histogram produced with all nanoparticle chemistries included is displayed below.</a:t>
            </a:r>
            <a:endParaRPr lang="en-US" sz="3200" dirty="0"/>
          </a:p>
        </p:txBody>
      </p:sp>
      <p:pic>
        <p:nvPicPr>
          <p:cNvPr id="37" name="Picture 36"/>
          <p:cNvPicPr>
            <a:picLocks noChangeAspect="1"/>
          </p:cNvPicPr>
          <p:nvPr/>
        </p:nvPicPr>
        <p:blipFill rotWithShape="1">
          <a:blip r:embed="rId13"/>
          <a:srcRect l="3719" t="10817"/>
          <a:stretch/>
        </p:blipFill>
        <p:spPr>
          <a:xfrm>
            <a:off x="12901735" y="22457289"/>
            <a:ext cx="10710197" cy="6399276"/>
          </a:xfrm>
          <a:prstGeom prst="rect">
            <a:avLst/>
          </a:prstGeom>
        </p:spPr>
      </p:pic>
      <p:sp>
        <p:nvSpPr>
          <p:cNvPr id="39" name="Rectangle 38"/>
          <p:cNvSpPr/>
          <p:nvPr/>
        </p:nvSpPr>
        <p:spPr>
          <a:xfrm>
            <a:off x="12453088" y="6353094"/>
            <a:ext cx="23724706" cy="3539430"/>
          </a:xfrm>
          <a:prstGeom prst="rect">
            <a:avLst/>
          </a:prstGeom>
        </p:spPr>
        <p:txBody>
          <a:bodyPr wrap="square">
            <a:spAutoFit/>
          </a:bodyPr>
          <a:lstStyle/>
          <a:p>
            <a:pPr marL="0" lvl="1"/>
            <a:r>
              <a:rPr lang="en-US" sz="3200" dirty="0"/>
              <a:t>Less than 5% of therapeutics are able to cross the blood-brain barrier (</a:t>
            </a:r>
            <a:r>
              <a:rPr lang="en-US" sz="3200" dirty="0" smtClean="0"/>
              <a:t>BBB). Lack </a:t>
            </a:r>
            <a:r>
              <a:rPr lang="en-US" sz="3200" dirty="0"/>
              <a:t>of penetration within the brain parenchyma is the most cited reason for failure of clinical </a:t>
            </a:r>
            <a:r>
              <a:rPr lang="en-US" sz="3200" dirty="0" smtClean="0"/>
              <a:t>trials. There is great opportunity to bring </a:t>
            </a:r>
            <a:r>
              <a:rPr lang="en-US" sz="3200" dirty="0" err="1" smtClean="0"/>
              <a:t>nanotherapeutic</a:t>
            </a:r>
            <a:r>
              <a:rPr lang="en-US" sz="3200" dirty="0" smtClean="0"/>
              <a:t> approaches to neurodevelopmental disorders, with results that can then be translated to adult neurological disorders.  Nanotechnology-based approaches provide potential platforms for site-specific, controlled release of therapeutics to central nervous system (CNS) diseases, which are both targeted to the regions of the brain that contain diseased cells, as well as to specific cell types within those regions.  Optimization of this nanotechnology’s CNS mobility can enable faster and more effective development of therapeutics for these disorders. A vital step towards finding effective therapeutics is understanding how nanoparticles move in the brain, and how the chemical properties of nanoparticles affect the effective diffusion.</a:t>
            </a:r>
            <a:endParaRPr lang="en-US" sz="3200" dirty="0"/>
          </a:p>
        </p:txBody>
      </p:sp>
      <p:sp>
        <p:nvSpPr>
          <p:cNvPr id="43" name="TextBox 130"/>
          <p:cNvSpPr txBox="1">
            <a:spLocks noChangeArrowheads="1"/>
          </p:cNvSpPr>
          <p:nvPr/>
        </p:nvSpPr>
        <p:spPr bwMode="auto">
          <a:xfrm>
            <a:off x="270913" y="5435895"/>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Important Neurological Problems</a:t>
            </a:r>
            <a:endParaRPr lang="en-US" sz="4000" dirty="0">
              <a:solidFill>
                <a:schemeClr val="bg1"/>
              </a:solidFill>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624</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Rick L. Liao</cp:lastModifiedBy>
  <cp:revision>44</cp:revision>
  <dcterms:created xsi:type="dcterms:W3CDTF">2016-03-07T04:15:55Z</dcterms:created>
  <dcterms:modified xsi:type="dcterms:W3CDTF">2016-03-11T08:10:40Z</dcterms:modified>
</cp:coreProperties>
</file>