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294" r:id="rId3"/>
    <p:sldId id="295" r:id="rId4"/>
    <p:sldId id="296" r:id="rId5"/>
    <p:sldId id="297" r:id="rId6"/>
    <p:sldId id="298" r:id="rId7"/>
    <p:sldId id="299" r:id="rId8"/>
    <p:sldId id="322" r:id="rId9"/>
    <p:sldId id="300" r:id="rId10"/>
    <p:sldId id="333" r:id="rId11"/>
    <p:sldId id="301" r:id="rId12"/>
    <p:sldId id="304" r:id="rId13"/>
    <p:sldId id="305" r:id="rId14"/>
    <p:sldId id="306" r:id="rId15"/>
    <p:sldId id="307" r:id="rId16"/>
    <p:sldId id="308" r:id="rId17"/>
    <p:sldId id="309" r:id="rId18"/>
    <p:sldId id="335" r:id="rId19"/>
    <p:sldId id="323" r:id="rId20"/>
    <p:sldId id="324" r:id="rId21"/>
    <p:sldId id="325" r:id="rId22"/>
    <p:sldId id="315" r:id="rId23"/>
    <p:sldId id="326" r:id="rId24"/>
    <p:sldId id="327" r:id="rId25"/>
    <p:sldId id="311" r:id="rId26"/>
    <p:sldId id="312" r:id="rId27"/>
    <p:sldId id="313" r:id="rId28"/>
    <p:sldId id="314" r:id="rId29"/>
    <p:sldId id="316" r:id="rId30"/>
    <p:sldId id="318" r:id="rId31"/>
    <p:sldId id="319" r:id="rId32"/>
    <p:sldId id="320" r:id="rId33"/>
    <p:sldId id="328" r:id="rId34"/>
    <p:sldId id="329" r:id="rId35"/>
    <p:sldId id="334" r:id="rId36"/>
    <p:sldId id="331" r:id="rId37"/>
    <p:sldId id="336" r:id="rId38"/>
    <p:sldId id="337" r:id="rId39"/>
    <p:sldId id="33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82"/>
  </p:normalViewPr>
  <p:slideViewPr>
    <p:cSldViewPr snapToGrid="0" snapToObjects="1" showGuides="1">
      <p:cViewPr varScale="1">
        <p:scale>
          <a:sx n="88" d="100"/>
          <a:sy n="88" d="100"/>
        </p:scale>
        <p:origin x="184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21E1C-C01A-6346-83A7-0C1D21DCC58E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11129-E28D-8147-9859-4F6069E8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2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4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8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5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5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9957-3F9D-C341-B2AD-DEE308582882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3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3: Morphology and Finite-State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/>
          </a:bodyPr>
          <a:lstStyle/>
          <a:p>
            <a:r>
              <a:rPr lang="en-US" dirty="0" smtClean="0"/>
              <a:t>USC </a:t>
            </a:r>
            <a:r>
              <a:rPr lang="en-US" dirty="0" err="1" smtClean="0"/>
              <a:t>VSoE</a:t>
            </a:r>
            <a:r>
              <a:rPr lang="en-US" dirty="0" smtClean="0"/>
              <a:t> CSCI 544: Applied Natural Language Processing</a:t>
            </a:r>
          </a:p>
          <a:p>
            <a:r>
              <a:rPr lang="en-US" dirty="0" smtClean="0"/>
              <a:t>Jonathan May -- 梅約納</a:t>
            </a:r>
          </a:p>
          <a:p>
            <a:r>
              <a:rPr lang="en-US" dirty="0" smtClean="0"/>
              <a:t>August 30, 2017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317" y="6043961"/>
            <a:ext cx="462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from </a:t>
            </a:r>
            <a:r>
              <a:rPr lang="en-US" dirty="0"/>
              <a:t>Jordan Boyd-Graber </a:t>
            </a:r>
            <a:r>
              <a:rPr lang="en-US" dirty="0" smtClean="0"/>
              <a:t>and Kristy Seitz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We'd like to analyze words to understand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8059" cy="4351338"/>
          </a:xfrm>
        </p:spPr>
        <p:txBody>
          <a:bodyPr/>
          <a:lstStyle/>
          <a:p>
            <a:r>
              <a:rPr lang="en-US" dirty="0" smtClean="0"/>
              <a:t>word-&gt;analysis (parsing) </a:t>
            </a:r>
          </a:p>
          <a:p>
            <a:r>
              <a:rPr lang="en-US" dirty="0" smtClean="0"/>
              <a:t>analysis-&gt;word (generation)</a:t>
            </a:r>
          </a:p>
          <a:p>
            <a:endParaRPr lang="en-US" dirty="0" smtClean="0"/>
          </a:p>
          <a:p>
            <a:r>
              <a:rPr lang="en-US" dirty="0" smtClean="0"/>
              <a:t>Tools we can use to do this:</a:t>
            </a:r>
          </a:p>
          <a:p>
            <a:pPr lvl="1"/>
            <a:r>
              <a:rPr lang="en-US" dirty="0" smtClean="0"/>
              <a:t>Lexicon of stems (cat=noun, city=noun, walk=verb, red=</a:t>
            </a:r>
            <a:r>
              <a:rPr lang="en-US" dirty="0" err="1" smtClean="0"/>
              <a:t>adj</a:t>
            </a:r>
            <a:r>
              <a:rPr lang="en-US" dirty="0" smtClean="0"/>
              <a:t>) and affixes (s=plural noun, s=3p sing, </a:t>
            </a:r>
            <a:r>
              <a:rPr lang="en-US" dirty="0" err="1" smtClean="0"/>
              <a:t>ing</a:t>
            </a:r>
            <a:r>
              <a:rPr lang="en-US" dirty="0" smtClean="0"/>
              <a:t>=</a:t>
            </a:r>
            <a:r>
              <a:rPr lang="en-US" dirty="0" err="1" smtClean="0"/>
              <a:t>prespart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morphotactics</a:t>
            </a:r>
            <a:r>
              <a:rPr lang="en-US" dirty="0" smtClean="0"/>
              <a:t> (plural follows noun)</a:t>
            </a:r>
          </a:p>
          <a:p>
            <a:pPr lvl="1"/>
            <a:r>
              <a:rPr lang="en-US" dirty="0" smtClean="0"/>
              <a:t>orthographic rules (y-&gt;</a:t>
            </a:r>
            <a:r>
              <a:rPr lang="en-US" dirty="0" err="1" smtClean="0"/>
              <a:t>ie</a:t>
            </a:r>
            <a:r>
              <a:rPr lang="en-US" dirty="0" smtClean="0"/>
              <a:t> when pluralizing nouns)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3507" b="23210"/>
          <a:stretch/>
        </p:blipFill>
        <p:spPr>
          <a:xfrm>
            <a:off x="7256003" y="2657138"/>
            <a:ext cx="4778339" cy="199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5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Finite-State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72" y="486186"/>
            <a:ext cx="8061213" cy="60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97" y="378609"/>
            <a:ext cx="8237962" cy="6172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2685" y="37737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_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56" y="283433"/>
            <a:ext cx="8395888" cy="629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39" y="503966"/>
            <a:ext cx="7807260" cy="58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502920"/>
            <a:ext cx="7808975" cy="58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8" y="332243"/>
            <a:ext cx="8265609" cy="61935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2571" y="3831771"/>
            <a:ext cx="3614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there can be 2+ "o" </a:t>
            </a:r>
            <a:r>
              <a:rPr lang="en-US" smtClean="0"/>
              <a:t>in between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Inquisitive Cow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21" y="810191"/>
            <a:ext cx="69977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921" y="810191"/>
            <a:ext cx="6997700" cy="482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720268"/>
            <a:ext cx="3103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is a "total"</a:t>
            </a:r>
          </a:p>
          <a:p>
            <a:r>
              <a:rPr lang="en-US" dirty="0" smtClean="0"/>
              <a:t>automaton, meaning every</a:t>
            </a:r>
          </a:p>
          <a:p>
            <a:r>
              <a:rPr lang="en-US" dirty="0" smtClean="0"/>
              <a:t>symbol can be recognized from</a:t>
            </a:r>
          </a:p>
          <a:p>
            <a:r>
              <a:rPr lang="en-US" dirty="0" smtClean="0"/>
              <a:t>every state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2240" y="5667401"/>
            <a:ext cx="233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often we just leave out</a:t>
            </a:r>
          </a:p>
          <a:p>
            <a:r>
              <a:rPr lang="en-US" dirty="0" smtClean="0"/>
              <a:t>the 'dead' transitions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5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925"/>
            <a:ext cx="10515600" cy="5102301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 and FSAs both recognize exactly the </a:t>
            </a:r>
            <a:r>
              <a:rPr lang="en-US" i="1" u="sng" dirty="0" smtClean="0"/>
              <a:t>regular languages:</a:t>
            </a:r>
          </a:p>
          <a:p>
            <a:pPr lvl="1"/>
            <a:r>
              <a:rPr lang="en-US" dirty="0" smtClean="0"/>
              <a:t>For vocabulary </a:t>
            </a:r>
            <a:r>
              <a:rPr lang="en-US" dirty="0" err="1" smtClean="0"/>
              <a:t>Σ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dirty="0" err="1" smtClean="0"/>
              <a:t>ε</a:t>
            </a:r>
            <a:r>
              <a:rPr lang="en-US" dirty="0" smtClean="0"/>
              <a:t>}, ∅, {w} for all w ϵ </a:t>
            </a:r>
            <a:r>
              <a:rPr lang="en-US" dirty="0" err="1" smtClean="0"/>
              <a:t>Σ</a:t>
            </a:r>
            <a:r>
              <a:rPr lang="en-US" dirty="0" smtClean="0"/>
              <a:t> are regular</a:t>
            </a:r>
          </a:p>
          <a:p>
            <a:pPr lvl="1"/>
            <a:r>
              <a:rPr lang="en-US" dirty="0" smtClean="0"/>
              <a:t>For regular languages A and B:</a:t>
            </a:r>
            <a:br>
              <a:rPr lang="en-US" dirty="0" smtClean="0"/>
            </a:br>
            <a:r>
              <a:rPr lang="en-US" dirty="0" smtClean="0"/>
              <a:t>A∪B, A∘B, A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 </a:t>
            </a:r>
            <a:r>
              <a:rPr lang="en-US" dirty="0" smtClean="0"/>
              <a:t>are regular </a:t>
            </a:r>
          </a:p>
          <a:p>
            <a:r>
              <a:rPr lang="en-US" dirty="0" smtClean="0"/>
              <a:t>/^$/ = {</a:t>
            </a:r>
            <a:r>
              <a:rPr lang="en-US" dirty="0" err="1" smtClean="0"/>
              <a:t>ε</a:t>
            </a:r>
            <a:r>
              <a:rPr lang="en-US" dirty="0" smtClean="0"/>
              <a:t>}</a:t>
            </a:r>
          </a:p>
          <a:p>
            <a:r>
              <a:rPr lang="en-US" dirty="0" smtClean="0"/>
              <a:t>/^</a:t>
            </a:r>
            <a:r>
              <a:rPr lang="en-US" dirty="0" err="1" smtClean="0"/>
              <a:t>abc</a:t>
            </a:r>
            <a:r>
              <a:rPr lang="en-US" dirty="0" smtClean="0"/>
              <a:t>$/ = {a}∘{b}∘{c}</a:t>
            </a:r>
          </a:p>
          <a:p>
            <a:r>
              <a:rPr lang="en-US" dirty="0" smtClean="0"/>
              <a:t>/^[ac]$/ = {a}∪{c}; /</a:t>
            </a:r>
            <a:r>
              <a:rPr lang="en-US" dirty="0" err="1" smtClean="0"/>
              <a:t>dog|cat</a:t>
            </a:r>
            <a:r>
              <a:rPr lang="en-US" dirty="0" smtClean="0"/>
              <a:t>/ = {dog}∪{cat}</a:t>
            </a:r>
          </a:p>
          <a:p>
            <a:r>
              <a:rPr lang="en-US" dirty="0" smtClean="0"/>
              <a:t>/^a*$/ = {a}</a:t>
            </a:r>
            <a:r>
              <a:rPr lang="en-US" baseline="30000" dirty="0" smtClean="0"/>
              <a:t>∗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9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833" y="174214"/>
            <a:ext cx="8035290" cy="602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926"/>
            <a:ext cx="10515600" cy="268183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rest is syntactic sugar!</a:t>
            </a:r>
          </a:p>
          <a:p>
            <a:pPr lvl="1"/>
            <a:r>
              <a:rPr lang="en-US" dirty="0" smtClean="0"/>
              <a:t>/./ = [&lt;all of </a:t>
            </a:r>
            <a:r>
              <a:rPr lang="en-US" dirty="0" err="1" smtClean="0"/>
              <a:t>unicode</a:t>
            </a:r>
            <a:r>
              <a:rPr lang="en-US" dirty="0" smtClean="0"/>
              <a:t>&gt;]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/>
              <a:t>abc</a:t>
            </a:r>
            <a:r>
              <a:rPr lang="en-US" dirty="0"/>
              <a:t>/ = /^.*</a:t>
            </a:r>
            <a:r>
              <a:rPr lang="en-US" dirty="0" err="1"/>
              <a:t>abc</a:t>
            </a:r>
            <a:r>
              <a:rPr lang="en-US" dirty="0" smtClean="0"/>
              <a:t>.*$/</a:t>
            </a:r>
          </a:p>
          <a:p>
            <a:pPr lvl="1"/>
            <a:r>
              <a:rPr lang="en-US" dirty="0" smtClean="0"/>
              <a:t>/a+/ = /aa*/ </a:t>
            </a:r>
          </a:p>
          <a:p>
            <a:pPr lvl="1"/>
            <a:r>
              <a:rPr lang="en-US" dirty="0" smtClean="0"/>
              <a:t>/[^a]/ = /[ABCD...</a:t>
            </a:r>
            <a:r>
              <a:rPr lang="en-US" dirty="0" err="1" smtClean="0"/>
              <a:t>Zbcd</a:t>
            </a:r>
            <a:r>
              <a:rPr lang="en-US" dirty="0" smtClean="0"/>
              <a:t>...!@#$...&lt;rest of </a:t>
            </a:r>
            <a:r>
              <a:rPr lang="en-US" dirty="0" err="1" smtClean="0"/>
              <a:t>unicode</a:t>
            </a:r>
            <a:r>
              <a:rPr lang="en-US" dirty="0" smtClean="0"/>
              <a:t>&gt;]/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1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Regex-&gt;FSA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802" cy="670149"/>
          </a:xfrm>
        </p:spPr>
        <p:txBody>
          <a:bodyPr/>
          <a:lstStyle/>
          <a:p>
            <a:r>
              <a:rPr lang="en-US" dirty="0" smtClean="0"/>
              <a:t>Union (∪)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732" y="2340982"/>
            <a:ext cx="1626409" cy="1316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06" y="3610946"/>
            <a:ext cx="2003473" cy="1579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468" y="2080932"/>
            <a:ext cx="2943411" cy="3311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7007" y="29744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40188" y="34290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⇒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531652" y="1690688"/>
            <a:ext cx="464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epsilon = 'change state without reading symbol'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3746" y="5576491"/>
            <a:ext cx="426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nondeterminism: more than one way to go </a:t>
            </a:r>
          </a:p>
          <a:p>
            <a:r>
              <a:rPr lang="en-US" dirty="0" smtClean="0"/>
              <a:t>(any successful path means acceptance)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7" y="561489"/>
            <a:ext cx="7426512" cy="556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19256" y="3808207"/>
            <a:ext cx="4303059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Regex-&gt;FSA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802" cy="670149"/>
          </a:xfrm>
        </p:spPr>
        <p:txBody>
          <a:bodyPr/>
          <a:lstStyle/>
          <a:p>
            <a:r>
              <a:rPr lang="en-US" dirty="0" smtClean="0"/>
              <a:t>Concatenation (</a:t>
            </a:r>
            <a:r>
              <a:rPr lang="en-US" dirty="0"/>
              <a:t>∘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732" y="2340982"/>
            <a:ext cx="1626409" cy="1316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06" y="3610946"/>
            <a:ext cx="2003473" cy="1579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7007" y="29744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40188" y="34290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⇒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381" y="2666558"/>
            <a:ext cx="4596749" cy="152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Regex-&gt;FSA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802" cy="670149"/>
          </a:xfrm>
        </p:spPr>
        <p:txBody>
          <a:bodyPr/>
          <a:lstStyle/>
          <a:p>
            <a:r>
              <a:rPr lang="en-US" dirty="0" smtClean="0"/>
              <a:t>Kleene* (*)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030" y="2862020"/>
            <a:ext cx="1626409" cy="13166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7007" y="29744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49622" y="35203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⇒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400" y="2275690"/>
            <a:ext cx="3216387" cy="27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98" y="475427"/>
            <a:ext cx="8237962" cy="61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73" y="583005"/>
            <a:ext cx="7893400" cy="59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46" y="475428"/>
            <a:ext cx="7630907" cy="5717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8503" y="4012602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dog|cat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35" y="798157"/>
            <a:ext cx="7275905" cy="5451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9708" y="4776395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/(</a:t>
            </a:r>
            <a:r>
              <a:rPr lang="en-US" dirty="0" err="1" smtClean="0"/>
              <a:t>dog|cat</a:t>
            </a:r>
            <a:r>
              <a:rPr lang="en-US" dirty="0" smtClean="0"/>
              <a:t>)s?/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5845" y="2366682"/>
            <a:ext cx="197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collection of nouns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1732" y="2551348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pluralizer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0" t="36305" r="21125" b="35846"/>
          <a:stretch/>
        </p:blipFill>
        <p:spPr>
          <a:xfrm>
            <a:off x="721211" y="1394901"/>
            <a:ext cx="6833796" cy="24850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76226" y="935915"/>
            <a:ext cx="7508838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19" y="1025569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collection of verbs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09" y="3352726"/>
            <a:ext cx="3911600" cy="2755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47682" y="2662517"/>
            <a:ext cx="250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collection of verb ending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6917167" y="3031849"/>
            <a:ext cx="505609" cy="1981398"/>
          </a:xfrm>
          <a:custGeom>
            <a:avLst/>
            <a:gdLst>
              <a:gd name="connsiteX0" fmla="*/ 161365 w 505609"/>
              <a:gd name="connsiteY0" fmla="*/ 0 h 1925802"/>
              <a:gd name="connsiteX1" fmla="*/ 139849 w 505609"/>
              <a:gd name="connsiteY1" fmla="*/ 43030 h 1925802"/>
              <a:gd name="connsiteX2" fmla="*/ 96819 w 505609"/>
              <a:gd name="connsiteY2" fmla="*/ 96819 h 1925802"/>
              <a:gd name="connsiteX3" fmla="*/ 86061 w 505609"/>
              <a:gd name="connsiteY3" fmla="*/ 129091 h 1925802"/>
              <a:gd name="connsiteX4" fmla="*/ 53788 w 505609"/>
              <a:gd name="connsiteY4" fmla="*/ 225910 h 1925802"/>
              <a:gd name="connsiteX5" fmla="*/ 43031 w 505609"/>
              <a:gd name="connsiteY5" fmla="*/ 258183 h 1925802"/>
              <a:gd name="connsiteX6" fmla="*/ 10758 w 505609"/>
              <a:gd name="connsiteY6" fmla="*/ 398033 h 1925802"/>
              <a:gd name="connsiteX7" fmla="*/ 0 w 505609"/>
              <a:gd name="connsiteY7" fmla="*/ 645459 h 1925802"/>
              <a:gd name="connsiteX8" fmla="*/ 21515 w 505609"/>
              <a:gd name="connsiteY8" fmla="*/ 1054249 h 1925802"/>
              <a:gd name="connsiteX9" fmla="*/ 32273 w 505609"/>
              <a:gd name="connsiteY9" fmla="*/ 1097280 h 1925802"/>
              <a:gd name="connsiteX10" fmla="*/ 43031 w 505609"/>
              <a:gd name="connsiteY10" fmla="*/ 1161826 h 1925802"/>
              <a:gd name="connsiteX11" fmla="*/ 75304 w 505609"/>
              <a:gd name="connsiteY11" fmla="*/ 1247887 h 1925802"/>
              <a:gd name="connsiteX12" fmla="*/ 107577 w 505609"/>
              <a:gd name="connsiteY12" fmla="*/ 1420009 h 1925802"/>
              <a:gd name="connsiteX13" fmla="*/ 118334 w 505609"/>
              <a:gd name="connsiteY13" fmla="*/ 1484555 h 1925802"/>
              <a:gd name="connsiteX14" fmla="*/ 129092 w 505609"/>
              <a:gd name="connsiteY14" fmla="*/ 1570616 h 1925802"/>
              <a:gd name="connsiteX15" fmla="*/ 150607 w 505609"/>
              <a:gd name="connsiteY15" fmla="*/ 1624404 h 1925802"/>
              <a:gd name="connsiteX16" fmla="*/ 161365 w 505609"/>
              <a:gd name="connsiteY16" fmla="*/ 1656677 h 1925802"/>
              <a:gd name="connsiteX17" fmla="*/ 172122 w 505609"/>
              <a:gd name="connsiteY17" fmla="*/ 1699708 h 1925802"/>
              <a:gd name="connsiteX18" fmla="*/ 193638 w 505609"/>
              <a:gd name="connsiteY18" fmla="*/ 1742739 h 1925802"/>
              <a:gd name="connsiteX19" fmla="*/ 236668 w 505609"/>
              <a:gd name="connsiteY19" fmla="*/ 1807284 h 1925802"/>
              <a:gd name="connsiteX20" fmla="*/ 268941 w 505609"/>
              <a:gd name="connsiteY20" fmla="*/ 1861073 h 1925802"/>
              <a:gd name="connsiteX21" fmla="*/ 333487 w 505609"/>
              <a:gd name="connsiteY21" fmla="*/ 1882588 h 1925802"/>
              <a:gd name="connsiteX22" fmla="*/ 451821 w 505609"/>
              <a:gd name="connsiteY22" fmla="*/ 1914861 h 1925802"/>
              <a:gd name="connsiteX23" fmla="*/ 505609 w 505609"/>
              <a:gd name="connsiteY23" fmla="*/ 1914861 h 192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5609" h="1925802">
                <a:moveTo>
                  <a:pt x="161365" y="0"/>
                </a:moveTo>
                <a:cubicBezTo>
                  <a:pt x="154193" y="14343"/>
                  <a:pt x="148744" y="29687"/>
                  <a:pt x="139849" y="43030"/>
                </a:cubicBezTo>
                <a:cubicBezTo>
                  <a:pt x="99827" y="103062"/>
                  <a:pt x="135898" y="18663"/>
                  <a:pt x="96819" y="96819"/>
                </a:cubicBezTo>
                <a:cubicBezTo>
                  <a:pt x="91748" y="106961"/>
                  <a:pt x="90043" y="118474"/>
                  <a:pt x="86061" y="129091"/>
                </a:cubicBezTo>
                <a:cubicBezTo>
                  <a:pt x="41561" y="247757"/>
                  <a:pt x="82624" y="124984"/>
                  <a:pt x="53788" y="225910"/>
                </a:cubicBezTo>
                <a:cubicBezTo>
                  <a:pt x="50673" y="236813"/>
                  <a:pt x="46015" y="247243"/>
                  <a:pt x="43031" y="258183"/>
                </a:cubicBezTo>
                <a:cubicBezTo>
                  <a:pt x="23564" y="329564"/>
                  <a:pt x="23305" y="335295"/>
                  <a:pt x="10758" y="398033"/>
                </a:cubicBezTo>
                <a:cubicBezTo>
                  <a:pt x="7172" y="480508"/>
                  <a:pt x="0" y="562906"/>
                  <a:pt x="0" y="645459"/>
                </a:cubicBezTo>
                <a:cubicBezTo>
                  <a:pt x="0" y="724774"/>
                  <a:pt x="5082" y="939215"/>
                  <a:pt x="21515" y="1054249"/>
                </a:cubicBezTo>
                <a:cubicBezTo>
                  <a:pt x="23606" y="1068886"/>
                  <a:pt x="29373" y="1082782"/>
                  <a:pt x="32273" y="1097280"/>
                </a:cubicBezTo>
                <a:cubicBezTo>
                  <a:pt x="36551" y="1118669"/>
                  <a:pt x="37292" y="1140782"/>
                  <a:pt x="43031" y="1161826"/>
                </a:cubicBezTo>
                <a:cubicBezTo>
                  <a:pt x="50068" y="1187627"/>
                  <a:pt x="69414" y="1219912"/>
                  <a:pt x="75304" y="1247887"/>
                </a:cubicBezTo>
                <a:cubicBezTo>
                  <a:pt x="87330" y="1305009"/>
                  <a:pt x="97135" y="1362577"/>
                  <a:pt x="107577" y="1420009"/>
                </a:cubicBezTo>
                <a:cubicBezTo>
                  <a:pt x="111479" y="1441469"/>
                  <a:pt x="115628" y="1462911"/>
                  <a:pt x="118334" y="1484555"/>
                </a:cubicBezTo>
                <a:cubicBezTo>
                  <a:pt x="121920" y="1513242"/>
                  <a:pt x="122591" y="1542446"/>
                  <a:pt x="129092" y="1570616"/>
                </a:cubicBezTo>
                <a:cubicBezTo>
                  <a:pt x="133434" y="1589432"/>
                  <a:pt x="143827" y="1606323"/>
                  <a:pt x="150607" y="1624404"/>
                </a:cubicBezTo>
                <a:cubicBezTo>
                  <a:pt x="154589" y="1635022"/>
                  <a:pt x="158250" y="1645774"/>
                  <a:pt x="161365" y="1656677"/>
                </a:cubicBezTo>
                <a:cubicBezTo>
                  <a:pt x="165427" y="1670893"/>
                  <a:pt x="166931" y="1685864"/>
                  <a:pt x="172122" y="1699708"/>
                </a:cubicBezTo>
                <a:cubicBezTo>
                  <a:pt x="177753" y="1714724"/>
                  <a:pt x="185387" y="1728988"/>
                  <a:pt x="193638" y="1742739"/>
                </a:cubicBezTo>
                <a:cubicBezTo>
                  <a:pt x="206942" y="1764912"/>
                  <a:pt x="228491" y="1782753"/>
                  <a:pt x="236668" y="1807284"/>
                </a:cubicBezTo>
                <a:cubicBezTo>
                  <a:pt x="244029" y="1829366"/>
                  <a:pt x="245315" y="1849260"/>
                  <a:pt x="268941" y="1861073"/>
                </a:cubicBezTo>
                <a:cubicBezTo>
                  <a:pt x="289226" y="1871216"/>
                  <a:pt x="313202" y="1872446"/>
                  <a:pt x="333487" y="1882588"/>
                </a:cubicBezTo>
                <a:cubicBezTo>
                  <a:pt x="399197" y="1915442"/>
                  <a:pt x="360643" y="1901835"/>
                  <a:pt x="451821" y="1914861"/>
                </a:cubicBezTo>
                <a:cubicBezTo>
                  <a:pt x="491701" y="1928155"/>
                  <a:pt x="473952" y="1930690"/>
                  <a:pt x="505609" y="1914861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49" y="281790"/>
            <a:ext cx="7964394" cy="59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32" y="340332"/>
            <a:ext cx="8244018" cy="617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07" y="400124"/>
            <a:ext cx="8237961" cy="6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Finite-State Transducers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46" y="410881"/>
            <a:ext cx="7630907" cy="57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52699"/>
            <a:ext cx="8401050" cy="62950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56114" y="4049486"/>
            <a:ext cx="617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Symmetric: reverse inputs and outputs to go the </a:t>
            </a:r>
            <a:r>
              <a:rPr lang="en-US" smtClean="0"/>
              <a:t>other direction.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Inquisitve</a:t>
            </a:r>
            <a:r>
              <a:rPr lang="en-US" dirty="0" smtClean="0"/>
              <a:t> Cow ⟺ Emphatic Sheep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1371600"/>
            <a:ext cx="69977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28" y="3917950"/>
            <a:ext cx="70104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Pluralizer</a:t>
            </a:r>
            <a:r>
              <a:rPr lang="en-US" dirty="0" smtClean="0"/>
              <a:t>/</a:t>
            </a:r>
            <a:r>
              <a:rPr lang="en-US" dirty="0" err="1" smtClean="0"/>
              <a:t>depluralizer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247900"/>
            <a:ext cx="57150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1993900"/>
            <a:ext cx="6985000" cy="200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6255" y="4254500"/>
            <a:ext cx="421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add more nouns (horse, president, car)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943" y="2104571"/>
            <a:ext cx="5558971" cy="189592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6254" y="4877832"/>
            <a:ext cx="361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about fox, glass, goose, sheep?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2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Pluralizer</a:t>
            </a:r>
            <a:r>
              <a:rPr lang="en-US" dirty="0" smtClean="0"/>
              <a:t>/</a:t>
            </a:r>
            <a:r>
              <a:rPr lang="en-US" dirty="0" err="1" smtClean="0"/>
              <a:t>depluralizer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79" y="2225221"/>
            <a:ext cx="87757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in Regular 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FSA:Regex</a:t>
            </a:r>
            <a:r>
              <a:rPr lang="en-US" dirty="0" smtClean="0"/>
              <a:t> match :: </a:t>
            </a:r>
            <a:r>
              <a:rPr lang="en-US" dirty="0" err="1" smtClean="0"/>
              <a:t>FST:Regex</a:t>
            </a:r>
            <a:r>
              <a:rPr lang="en-US" dirty="0" smtClean="0"/>
              <a:t> substitute</a:t>
            </a:r>
          </a:p>
          <a:p>
            <a:pPr lvl="1"/>
            <a:r>
              <a:rPr lang="en-US" dirty="0" smtClean="0"/>
              <a:t>Actually not true: regex substitute is </a:t>
            </a:r>
            <a:r>
              <a:rPr lang="en-US" u="sng" dirty="0" smtClean="0"/>
              <a:t>more powerful</a:t>
            </a:r>
            <a:endParaRPr lang="en-US" dirty="0" smtClean="0"/>
          </a:p>
          <a:p>
            <a:r>
              <a:rPr lang="en-US" dirty="0" smtClean="0"/>
              <a:t>syntax: s/&lt;regex&gt;/&lt;replacement&gt;/&lt;modifiers&gt;</a:t>
            </a:r>
          </a:p>
          <a:p>
            <a:pPr lvl="1"/>
            <a:r>
              <a:rPr lang="en-US" dirty="0" smtClean="0"/>
              <a:t>modifiers: g (match everywhere), </a:t>
            </a:r>
            <a:r>
              <a:rPr lang="en-US" dirty="0" err="1" smtClean="0"/>
              <a:t>i</a:t>
            </a:r>
            <a:r>
              <a:rPr lang="en-US" dirty="0" smtClean="0"/>
              <a:t> (case insensitive) (these are most frequent</a:t>
            </a:r>
          </a:p>
          <a:p>
            <a:r>
              <a:rPr lang="en-US" dirty="0" smtClean="0"/>
              <a:t>We've already seen one a lot: s/ /\n/g = "replace all whitespace with newline"</a:t>
            </a:r>
          </a:p>
          <a:p>
            <a:r>
              <a:rPr lang="en-US" dirty="0" smtClean="0"/>
              <a:t>s/a/d/ transforms "abacus" into "</a:t>
            </a:r>
            <a:r>
              <a:rPr lang="en-US" dirty="0" err="1" smtClean="0"/>
              <a:t>dbacus</a:t>
            </a:r>
            <a:r>
              <a:rPr lang="en-US" dirty="0" smtClean="0"/>
              <a:t>"</a:t>
            </a:r>
          </a:p>
          <a:p>
            <a:r>
              <a:rPr lang="en-US" dirty="0" smtClean="0"/>
              <a:t>s/a/d/g transforms "abacus" into "</a:t>
            </a:r>
            <a:r>
              <a:rPr lang="en-US" dirty="0" err="1" smtClean="0"/>
              <a:t>dbdcus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1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with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in parentheses in the LHS of a substitution can be referred to in the RHS</a:t>
            </a:r>
          </a:p>
          <a:p>
            <a:r>
              <a:rPr lang="en-US" dirty="0" err="1" smtClean="0"/>
              <a:t>depluralizer</a:t>
            </a:r>
            <a:r>
              <a:rPr lang="en-US" dirty="0" smtClean="0"/>
              <a:t>: s/(</a:t>
            </a:r>
            <a:r>
              <a:rPr lang="en-US" dirty="0" err="1" smtClean="0"/>
              <a:t>dog|cat</a:t>
            </a:r>
            <a:r>
              <a:rPr lang="en-US" dirty="0" smtClean="0"/>
              <a:t>)s/\1/</a:t>
            </a:r>
          </a:p>
          <a:p>
            <a:pPr lvl="1"/>
            <a:r>
              <a:rPr lang="en-US" dirty="0" smtClean="0"/>
              <a:t>dogs -&gt; dog; cats -&gt; cat</a:t>
            </a:r>
          </a:p>
          <a:p>
            <a:r>
              <a:rPr lang="en-US" dirty="0" smtClean="0"/>
              <a:t>multiple groups: s/(</a:t>
            </a:r>
            <a:r>
              <a:rPr lang="en-US" dirty="0" err="1" smtClean="0"/>
              <a:t>dog|cat</a:t>
            </a:r>
            <a:r>
              <a:rPr lang="en-US" dirty="0" smtClean="0"/>
              <a:t>)s (</a:t>
            </a:r>
            <a:r>
              <a:rPr lang="en-US" dirty="0" err="1" smtClean="0"/>
              <a:t>eat|drink|love</a:t>
            </a:r>
            <a:r>
              <a:rPr lang="en-US" dirty="0" smtClean="0"/>
              <a:t>) (</a:t>
            </a:r>
            <a:r>
              <a:rPr lang="en-US" dirty="0" err="1" smtClean="0"/>
              <a:t>dog|cat</a:t>
            </a:r>
            <a:r>
              <a:rPr lang="en-US" dirty="0" smtClean="0"/>
              <a:t>)s/\1 \2s \3/</a:t>
            </a:r>
          </a:p>
          <a:p>
            <a:pPr lvl="1"/>
            <a:r>
              <a:rPr lang="en-US" dirty="0" smtClean="0"/>
              <a:t>"It's a dogs eat cats world" -&gt; "It's a dog eats cat world"</a:t>
            </a:r>
          </a:p>
          <a:p>
            <a:r>
              <a:rPr lang="en-US" dirty="0" smtClean="0"/>
              <a:t>You'll see this in hw2! </a:t>
            </a:r>
          </a:p>
          <a:p>
            <a:pPr lvl="1"/>
            <a:r>
              <a:rPr lang="en-US" dirty="0" smtClean="0"/>
              <a:t>python formulation: </a:t>
            </a:r>
            <a:r>
              <a:rPr lang="en-US" dirty="0" err="1" smtClean="0"/>
              <a:t>re.sub</a:t>
            </a:r>
            <a:r>
              <a:rPr lang="en-US" dirty="0" smtClean="0"/>
              <a:t>(LHS, RHS, WORD)</a:t>
            </a:r>
          </a:p>
        </p:txBody>
      </p:sp>
    </p:spTree>
    <p:extLst>
      <p:ext uri="{BB962C8B-B14F-4D97-AF65-F5344CB8AC3E}">
        <p14:creationId xmlns:p14="http://schemas.microsoft.com/office/powerpoint/2010/main" val="9472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63" y="335578"/>
            <a:ext cx="8039698" cy="60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88" y="399900"/>
            <a:ext cx="8085023" cy="605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764" y="454807"/>
            <a:ext cx="7938471" cy="59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75" y="426594"/>
            <a:ext cx="8013775" cy="60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63" y="0"/>
            <a:ext cx="8632264" cy="67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66" y="281789"/>
            <a:ext cx="8078321" cy="605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6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13387</TotalTime>
  <Words>479</Words>
  <Application>Microsoft Macintosh PowerPoint</Application>
  <PresentationFormat>Widescreen</PresentationFormat>
  <Paragraphs>78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Calibri Light</vt:lpstr>
      <vt:lpstr>Arial</vt:lpstr>
      <vt:lpstr>Office Theme</vt:lpstr>
      <vt:lpstr>Lecture 3: Morphology and Finite-State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We'd like to analyze words to understand them</vt:lpstr>
      <vt:lpstr>Finite-State Automata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Inquisitive Cow Example</vt:lpstr>
      <vt:lpstr>Connection to Regular Expressions</vt:lpstr>
      <vt:lpstr>Connection to Regular Expressions</vt:lpstr>
      <vt:lpstr>Regex-&gt;FSA</vt:lpstr>
      <vt:lpstr>PowerPoint Presentation</vt:lpstr>
      <vt:lpstr>Regex-&gt;FSA</vt:lpstr>
      <vt:lpstr>Regex-&gt;FSA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Finite-State Transducers</vt:lpstr>
      <vt:lpstr>PowerPoint Presentation</vt:lpstr>
      <vt:lpstr>PowerPoint Presentation</vt:lpstr>
      <vt:lpstr>Example: Inquisitve Cow ⟺ Emphatic Sheep</vt:lpstr>
      <vt:lpstr>Pluralizer/depluralizer</vt:lpstr>
      <vt:lpstr>Pluralizer/depluralizer</vt:lpstr>
      <vt:lpstr>Substitution in Regular Expressions </vt:lpstr>
      <vt:lpstr>Substitution with grouping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Jonathan May</cp:lastModifiedBy>
  <cp:revision>53</cp:revision>
  <cp:lastPrinted>2017-08-30T06:00:56Z</cp:lastPrinted>
  <dcterms:created xsi:type="dcterms:W3CDTF">2017-08-20T05:22:08Z</dcterms:created>
  <dcterms:modified xsi:type="dcterms:W3CDTF">2017-08-30T13:00:35Z</dcterms:modified>
</cp:coreProperties>
</file>