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60" r:id="rId4"/>
    <p:sldId id="262" r:id="rId5"/>
    <p:sldId id="263" r:id="rId6"/>
    <p:sldId id="258" r:id="rId7"/>
    <p:sldId id="259" r:id="rId8"/>
    <p:sldId id="264" r:id="rId9"/>
    <p:sldId id="269" r:id="rId10"/>
    <p:sldId id="265" r:id="rId11"/>
    <p:sldId id="267" r:id="rId12"/>
    <p:sldId id="266" r:id="rId13"/>
    <p:sldId id="272" r:id="rId14"/>
    <p:sldId id="273" r:id="rId15"/>
    <p:sldId id="275" r:id="rId16"/>
    <p:sldId id="276" r:id="rId17"/>
    <p:sldId id="277" r:id="rId18"/>
    <p:sldId id="270" r:id="rId19"/>
    <p:sldId id="274" r:id="rId20"/>
    <p:sldId id="278" r:id="rId21"/>
    <p:sldId id="279" r:id="rId22"/>
    <p:sldId id="280" r:id="rId23"/>
    <p:sldId id="293" r:id="rId24"/>
    <p:sldId id="271" r:id="rId25"/>
    <p:sldId id="281" r:id="rId26"/>
    <p:sldId id="284" r:id="rId27"/>
    <p:sldId id="283" r:id="rId28"/>
    <p:sldId id="282" r:id="rId29"/>
    <p:sldId id="285" r:id="rId30"/>
    <p:sldId id="288" r:id="rId31"/>
    <p:sldId id="289" r:id="rId32"/>
    <p:sldId id="290" r:id="rId33"/>
    <p:sldId id="299" r:id="rId34"/>
    <p:sldId id="286" r:id="rId35"/>
    <p:sldId id="287" r:id="rId36"/>
    <p:sldId id="292" r:id="rId37"/>
    <p:sldId id="294" r:id="rId38"/>
    <p:sldId id="291" r:id="rId39"/>
    <p:sldId id="295" r:id="rId40"/>
    <p:sldId id="296" r:id="rId41"/>
    <p:sldId id="297" r:id="rId42"/>
    <p:sldId id="298" r:id="rId43"/>
    <p:sldId id="300" r:id="rId44"/>
    <p:sldId id="301" r:id="rId45"/>
    <p:sldId id="305" r:id="rId46"/>
    <p:sldId id="302" r:id="rId47"/>
    <p:sldId id="306" r:id="rId48"/>
    <p:sldId id="307" r:id="rId49"/>
    <p:sldId id="308" r:id="rId50"/>
    <p:sldId id="310" r:id="rId51"/>
    <p:sldId id="309" r:id="rId52"/>
    <p:sldId id="303" r:id="rId53"/>
    <p:sldId id="311" r:id="rId54"/>
    <p:sldId id="304" r:id="rId55"/>
    <p:sldId id="312" r:id="rId56"/>
    <p:sldId id="313" r:id="rId57"/>
    <p:sldId id="314" r:id="rId58"/>
    <p:sldId id="315" r:id="rId59"/>
    <p:sldId id="316" r:id="rId60"/>
    <p:sldId id="317" r:id="rId61"/>
    <p:sldId id="319" r:id="rId62"/>
    <p:sldId id="318" r:id="rId63"/>
    <p:sldId id="320" r:id="rId64"/>
    <p:sldId id="322" r:id="rId65"/>
    <p:sldId id="321" r:id="rId66"/>
    <p:sldId id="323" r:id="rId67"/>
    <p:sldId id="325" r:id="rId68"/>
    <p:sldId id="324" r:id="rId69"/>
    <p:sldId id="326" r:id="rId70"/>
    <p:sldId id="327" r:id="rId71"/>
    <p:sldId id="328"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5373" autoAdjust="0"/>
  </p:normalViewPr>
  <p:slideViewPr>
    <p:cSldViewPr snapToGrid="0">
      <p:cViewPr>
        <p:scale>
          <a:sx n="75" d="100"/>
          <a:sy n="75" d="100"/>
        </p:scale>
        <p:origin x="468" y="2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57EFB-4FA3-45ED-958F-DE9375A8A5D1}"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EABDB-C09A-42DC-BE52-D06B3D614631}" type="slidenum">
              <a:rPr lang="en-US" smtClean="0"/>
              <a:t>‹#›</a:t>
            </a:fld>
            <a:endParaRPr lang="en-US"/>
          </a:p>
        </p:txBody>
      </p:sp>
    </p:spTree>
    <p:extLst>
      <p:ext uri="{BB962C8B-B14F-4D97-AF65-F5344CB8AC3E}">
        <p14:creationId xmlns:p14="http://schemas.microsoft.com/office/powerpoint/2010/main" val="197397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rgbClr val="FF0000"/>
                </a:solidFill>
              </a:rPr>
              <a:t>ADD SOME EXAMPLES</a:t>
            </a:r>
          </a:p>
        </p:txBody>
      </p:sp>
      <p:sp>
        <p:nvSpPr>
          <p:cNvPr id="4" name="Slide Number Placeholder 3"/>
          <p:cNvSpPr>
            <a:spLocks noGrp="1"/>
          </p:cNvSpPr>
          <p:nvPr>
            <p:ph type="sldNum" sz="quarter" idx="10"/>
          </p:nvPr>
        </p:nvSpPr>
        <p:spPr/>
        <p:txBody>
          <a:bodyPr/>
          <a:lstStyle/>
          <a:p>
            <a:fld id="{A56EABDB-C09A-42DC-BE52-D06B3D614631}" type="slidenum">
              <a:rPr lang="en-US" smtClean="0"/>
              <a:t>59</a:t>
            </a:fld>
            <a:endParaRPr lang="en-US"/>
          </a:p>
        </p:txBody>
      </p:sp>
    </p:spTree>
    <p:extLst>
      <p:ext uri="{BB962C8B-B14F-4D97-AF65-F5344CB8AC3E}">
        <p14:creationId xmlns:p14="http://schemas.microsoft.com/office/powerpoint/2010/main" val="108320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CD29-05A3-4796-878F-B91777A24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DE37E-2BB5-44DC-AB4E-310CCEA26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62699-CBA7-4DE9-9D42-8EB563DE8F2A}"/>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0D7CB2A8-A83E-4881-98A1-42356BB2B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5E13F-9FA4-4418-A1D7-0E18F53711D4}"/>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188430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9EE9-6171-406F-94F5-626A5F5C9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3C642A-C304-41F5-AA12-E9B32B603B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C5BE1-9762-4EB1-9C58-425A6AA90CBE}"/>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5056A18E-51D3-4362-8F0A-099AD71F6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DDE5-DBF8-4B8C-B023-44C6CAFFDD86}"/>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280779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01370-C006-4694-A195-B4EDA65FA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28935-FBAB-455B-AA6E-D8FAD36C4E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CD08E-4676-49CA-B452-DD909A0E174E}"/>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30B1DC6A-7B81-4F9F-BCE1-A72E0C643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3E37A-6799-44D3-9229-DBB16EC16208}"/>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246877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9F06-EAB0-496D-AF35-A56D2DDE6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27DD3-6805-4A63-8DE8-3F44F4D63A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87EA1-95DF-4ABD-81A6-6D4D1B1F3F23}"/>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7220AB85-0C50-4A2A-9AEE-A8CB89430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91C24-C2CD-4B48-9342-14030DC49ED3}"/>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87092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37E-6FCA-4359-8881-063AC2C77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AB308-5E6E-4C23-BF4D-B6ADC6B01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5976E5-A376-4E6E-A133-833079218EF7}"/>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24D5FA2E-31DE-4310-8A91-30DF2A8D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3C213-E911-457D-9793-CC313A6E0E0A}"/>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286519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3C74-166F-4684-B616-78E574291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45411-29AC-44C8-86BF-B520D1DE5C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2689D-B822-47E9-A2A8-54F0762FD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BCA5A-9749-4C3E-A18B-B1714B36053D}"/>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6" name="Footer Placeholder 5">
            <a:extLst>
              <a:ext uri="{FF2B5EF4-FFF2-40B4-BE49-F238E27FC236}">
                <a16:creationId xmlns:a16="http://schemas.microsoft.com/office/drawing/2014/main" id="{17717A0E-2BF9-4248-B207-F392A4430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7F8AB-36EE-4860-BE14-0EEBD927C2E4}"/>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382409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C59A-09C9-4E55-9897-DFC6213273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5DB9A-120B-4ADC-AC3B-F70810628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E9320-8CF1-4E9B-9502-8C014F5361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BB87AB-32F2-423E-84C4-2DDC01E94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22D07D-A605-45C3-934D-9713B5EB04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FB5A9-885A-413C-8CDA-16FF55F8134E}"/>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8" name="Footer Placeholder 7">
            <a:extLst>
              <a:ext uri="{FF2B5EF4-FFF2-40B4-BE49-F238E27FC236}">
                <a16:creationId xmlns:a16="http://schemas.microsoft.com/office/drawing/2014/main" id="{264425D1-12CF-463C-9E02-DC24E6EA3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3C731-A3F9-434C-91AB-87AB397C1625}"/>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140450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EFE6-FA94-4BFC-AFB9-6007199B75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819E0-528C-40C9-9BFB-C97CBFE1384F}"/>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4" name="Footer Placeholder 3">
            <a:extLst>
              <a:ext uri="{FF2B5EF4-FFF2-40B4-BE49-F238E27FC236}">
                <a16:creationId xmlns:a16="http://schemas.microsoft.com/office/drawing/2014/main" id="{2FFF9947-D546-4407-99B9-8550F083A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D00271-E23C-4981-8550-1BF9CCD6FB23}"/>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145515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47A83-25A9-4874-BF51-DB11D1CCCA49}"/>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3" name="Footer Placeholder 2">
            <a:extLst>
              <a:ext uri="{FF2B5EF4-FFF2-40B4-BE49-F238E27FC236}">
                <a16:creationId xmlns:a16="http://schemas.microsoft.com/office/drawing/2014/main" id="{B97FC355-5C27-407D-833A-27F350CA1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E59CC3-AB25-413A-A22A-57E4CCBB4169}"/>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292791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B14A-B367-4A38-AC76-4A668022D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9914C-29AF-43B2-A282-4C946B547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C1DAE-6C6C-4E39-94C9-8C3F663D4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16FD37-CFA1-461E-9E75-C07AA12AF4D4}"/>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6" name="Footer Placeholder 5">
            <a:extLst>
              <a:ext uri="{FF2B5EF4-FFF2-40B4-BE49-F238E27FC236}">
                <a16:creationId xmlns:a16="http://schemas.microsoft.com/office/drawing/2014/main" id="{13CD4E68-FD3F-4500-AD97-570EEA47E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40C40-AE9D-4EFF-9413-0D563242B8C8}"/>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9957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D856-4315-4D95-BBD8-DCAB39BE9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A557F-54B0-466D-AC7D-9A8A8397A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82398-D1A1-41F6-8783-EE9A53EE8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496854-1A6D-4A32-974E-EF0B7C37ADE9}"/>
              </a:ext>
            </a:extLst>
          </p:cNvPr>
          <p:cNvSpPr>
            <a:spLocks noGrp="1"/>
          </p:cNvSpPr>
          <p:nvPr>
            <p:ph type="dt" sz="half" idx="10"/>
          </p:nvPr>
        </p:nvSpPr>
        <p:spPr/>
        <p:txBody>
          <a:bodyPr/>
          <a:lstStyle/>
          <a:p>
            <a:fld id="{E5F1DABA-565A-42BB-AAA7-F921CFB17690}" type="datetimeFigureOut">
              <a:rPr lang="en-US" smtClean="0"/>
              <a:t>11/4/2017</a:t>
            </a:fld>
            <a:endParaRPr lang="en-US"/>
          </a:p>
        </p:txBody>
      </p:sp>
      <p:sp>
        <p:nvSpPr>
          <p:cNvPr id="6" name="Footer Placeholder 5">
            <a:extLst>
              <a:ext uri="{FF2B5EF4-FFF2-40B4-BE49-F238E27FC236}">
                <a16:creationId xmlns:a16="http://schemas.microsoft.com/office/drawing/2014/main" id="{7BDAB5DF-CAB0-4272-AC6B-B868920F2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FD857-D765-4FCD-B2BB-5336C53F0032}"/>
              </a:ext>
            </a:extLst>
          </p:cNvPr>
          <p:cNvSpPr>
            <a:spLocks noGrp="1"/>
          </p:cNvSpPr>
          <p:nvPr>
            <p:ph type="sldNum" sz="quarter" idx="12"/>
          </p:nvPr>
        </p:nvSpPr>
        <p:spPr/>
        <p:txBody>
          <a:bodyPr/>
          <a:lstStyle/>
          <a:p>
            <a:fld id="{BE5D328E-4C79-45B6-9861-6AFEE4C84E73}" type="slidenum">
              <a:rPr lang="en-US" smtClean="0"/>
              <a:t>‹#›</a:t>
            </a:fld>
            <a:endParaRPr lang="en-US"/>
          </a:p>
        </p:txBody>
      </p:sp>
    </p:spTree>
    <p:extLst>
      <p:ext uri="{BB962C8B-B14F-4D97-AF65-F5344CB8AC3E}">
        <p14:creationId xmlns:p14="http://schemas.microsoft.com/office/powerpoint/2010/main" val="119118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72E6E-9261-4510-8673-A667CB313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44EC1-F9EB-4F12-96A2-C625E4044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B7A72-FAF0-4B5F-9FF2-C59F64063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1DABA-565A-42BB-AAA7-F921CFB17690}" type="datetimeFigureOut">
              <a:rPr lang="en-US" smtClean="0"/>
              <a:t>11/4/2017</a:t>
            </a:fld>
            <a:endParaRPr lang="en-US"/>
          </a:p>
        </p:txBody>
      </p:sp>
      <p:sp>
        <p:nvSpPr>
          <p:cNvPr id="5" name="Footer Placeholder 4">
            <a:extLst>
              <a:ext uri="{FF2B5EF4-FFF2-40B4-BE49-F238E27FC236}">
                <a16:creationId xmlns:a16="http://schemas.microsoft.com/office/drawing/2014/main" id="{6EDED490-6E8D-420B-894D-96E903F2B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54840-D403-4E67-8AD3-694282F6D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D328E-4C79-45B6-9861-6AFEE4C84E73}" type="slidenum">
              <a:rPr lang="en-US" smtClean="0"/>
              <a:t>‹#›</a:t>
            </a:fld>
            <a:endParaRPr lang="en-US"/>
          </a:p>
        </p:txBody>
      </p:sp>
    </p:spTree>
    <p:extLst>
      <p:ext uri="{BB962C8B-B14F-4D97-AF65-F5344CB8AC3E}">
        <p14:creationId xmlns:p14="http://schemas.microsoft.com/office/powerpoint/2010/main" val="43425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ed.ac.uk/teaching/courses/tts/handouts2017/05Indexing.pdf" TargetMode="External"/><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f.ed.ac.uk/teaching/courses/tts/handouts2017/05Indexing.pdf" TargetMode="External"/><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ed.ac.uk/teaching/courses/tts/handouts2017/05Indexing.pdf" TargetMode="External"/><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47NTD3LrXAhUK3GMKHcAJAeQQjRwIBw&amp;url=https%3A%2F%2Fwww.slideshare.net%2Fveningstonk%2Finformation-retrieval-aicte-fdp-at-gct-coimbatore&amp;psig=AOvVaw1xzhv0Mey-9vSVN1MkLxF4&amp;ust=151063398681690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tmp"/><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tmp"/><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ECC-C36D-4226-8D00-FCDDE5247A8E}"/>
              </a:ext>
            </a:extLst>
          </p:cNvPr>
          <p:cNvSpPr>
            <a:spLocks noGrp="1"/>
          </p:cNvSpPr>
          <p:nvPr>
            <p:ph type="ctrTitle"/>
          </p:nvPr>
        </p:nvSpPr>
        <p:spPr/>
        <p:txBody>
          <a:bodyPr/>
          <a:lstStyle/>
          <a:p>
            <a:r>
              <a:rPr lang="en-US" dirty="0"/>
              <a:t>Information Retrieval and Question Answering</a:t>
            </a:r>
          </a:p>
        </p:txBody>
      </p:sp>
      <p:sp>
        <p:nvSpPr>
          <p:cNvPr id="3" name="Subtitle 2">
            <a:extLst>
              <a:ext uri="{FF2B5EF4-FFF2-40B4-BE49-F238E27FC236}">
                <a16:creationId xmlns:a16="http://schemas.microsoft.com/office/drawing/2014/main" id="{712A4CB7-55A1-40B4-8ADB-5F79B3506C64}"/>
              </a:ext>
            </a:extLst>
          </p:cNvPr>
          <p:cNvSpPr>
            <a:spLocks noGrp="1"/>
          </p:cNvSpPr>
          <p:nvPr>
            <p:ph type="subTitle" idx="1"/>
          </p:nvPr>
        </p:nvSpPr>
        <p:spPr/>
        <p:txBody>
          <a:bodyPr/>
          <a:lstStyle/>
          <a:p>
            <a:r>
              <a:rPr lang="en-US" dirty="0"/>
              <a:t>Nov 17. 2017</a:t>
            </a:r>
          </a:p>
        </p:txBody>
      </p:sp>
    </p:spTree>
    <p:extLst>
      <p:ext uri="{BB962C8B-B14F-4D97-AF65-F5344CB8AC3E}">
        <p14:creationId xmlns:p14="http://schemas.microsoft.com/office/powerpoint/2010/main" val="107017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F164-FB5E-4DF8-B6D9-7441B6083D81}"/>
              </a:ext>
            </a:extLst>
          </p:cNvPr>
          <p:cNvSpPr>
            <a:spLocks noGrp="1"/>
          </p:cNvSpPr>
          <p:nvPr>
            <p:ph type="title"/>
          </p:nvPr>
        </p:nvSpPr>
        <p:spPr/>
        <p:txBody>
          <a:bodyPr/>
          <a:lstStyle/>
          <a:p>
            <a:r>
              <a:rPr lang="en-US" dirty="0"/>
              <a:t>Query document via query words</a:t>
            </a:r>
          </a:p>
        </p:txBody>
      </p:sp>
      <p:graphicFrame>
        <p:nvGraphicFramePr>
          <p:cNvPr id="6" name="Content Placeholder 5">
            <a:extLst>
              <a:ext uri="{FF2B5EF4-FFF2-40B4-BE49-F238E27FC236}">
                <a16:creationId xmlns:a16="http://schemas.microsoft.com/office/drawing/2014/main" id="{85D8D2B4-3AD6-411D-8780-6CF4A8EB42AF}"/>
              </a:ext>
            </a:extLst>
          </p:cNvPr>
          <p:cNvGraphicFramePr>
            <a:graphicFrameLocks noGrp="1"/>
          </p:cNvGraphicFramePr>
          <p:nvPr>
            <p:ph idx="1"/>
            <p:extLst>
              <p:ext uri="{D42A27DB-BD31-4B8C-83A1-F6EECF244321}">
                <p14:modId xmlns:p14="http://schemas.microsoft.com/office/powerpoint/2010/main" val="1846746205"/>
              </p:ext>
            </p:extLst>
          </p:nvPr>
        </p:nvGraphicFramePr>
        <p:xfrm>
          <a:off x="838200" y="1825625"/>
          <a:ext cx="10515600" cy="3606800"/>
        </p:xfrm>
        <a:graphic>
          <a:graphicData uri="http://schemas.openxmlformats.org/drawingml/2006/table">
            <a:tbl>
              <a:tblPr firstRow="1" bandRow="1">
                <a:tableStyleId>{2D5ABB26-0587-4C30-8999-92F81FD0307C}</a:tableStyleId>
              </a:tblPr>
              <a:tblGrid>
                <a:gridCol w="1314450">
                  <a:extLst>
                    <a:ext uri="{9D8B030D-6E8A-4147-A177-3AD203B41FA5}">
                      <a16:colId xmlns:a16="http://schemas.microsoft.com/office/drawing/2014/main" val="4118427632"/>
                    </a:ext>
                  </a:extLst>
                </a:gridCol>
                <a:gridCol w="1314450">
                  <a:extLst>
                    <a:ext uri="{9D8B030D-6E8A-4147-A177-3AD203B41FA5}">
                      <a16:colId xmlns:a16="http://schemas.microsoft.com/office/drawing/2014/main" val="3587236367"/>
                    </a:ext>
                  </a:extLst>
                </a:gridCol>
                <a:gridCol w="1314450">
                  <a:extLst>
                    <a:ext uri="{9D8B030D-6E8A-4147-A177-3AD203B41FA5}">
                      <a16:colId xmlns:a16="http://schemas.microsoft.com/office/drawing/2014/main" val="2480572734"/>
                    </a:ext>
                  </a:extLst>
                </a:gridCol>
                <a:gridCol w="1314450">
                  <a:extLst>
                    <a:ext uri="{9D8B030D-6E8A-4147-A177-3AD203B41FA5}">
                      <a16:colId xmlns:a16="http://schemas.microsoft.com/office/drawing/2014/main" val="3466609612"/>
                    </a:ext>
                  </a:extLst>
                </a:gridCol>
                <a:gridCol w="1314450">
                  <a:extLst>
                    <a:ext uri="{9D8B030D-6E8A-4147-A177-3AD203B41FA5}">
                      <a16:colId xmlns:a16="http://schemas.microsoft.com/office/drawing/2014/main" val="834057567"/>
                    </a:ext>
                  </a:extLst>
                </a:gridCol>
                <a:gridCol w="1314450">
                  <a:extLst>
                    <a:ext uri="{9D8B030D-6E8A-4147-A177-3AD203B41FA5}">
                      <a16:colId xmlns:a16="http://schemas.microsoft.com/office/drawing/2014/main" val="2960723624"/>
                    </a:ext>
                  </a:extLst>
                </a:gridCol>
                <a:gridCol w="1314450">
                  <a:extLst>
                    <a:ext uri="{9D8B030D-6E8A-4147-A177-3AD203B41FA5}">
                      <a16:colId xmlns:a16="http://schemas.microsoft.com/office/drawing/2014/main" val="98365992"/>
                    </a:ext>
                  </a:extLst>
                </a:gridCol>
                <a:gridCol w="1314450">
                  <a:extLst>
                    <a:ext uri="{9D8B030D-6E8A-4147-A177-3AD203B41FA5}">
                      <a16:colId xmlns:a16="http://schemas.microsoft.com/office/drawing/2014/main" val="1785806326"/>
                    </a:ext>
                  </a:extLst>
                </a:gridCol>
              </a:tblGrid>
              <a:tr h="370840">
                <a:tc>
                  <a:txBody>
                    <a:bodyPr/>
                    <a:lstStyle/>
                    <a:p>
                      <a:endParaRPr lang="en-US" dirty="0"/>
                    </a:p>
                  </a:txBody>
                  <a:tcPr/>
                </a:tc>
                <a:tc>
                  <a:txBody>
                    <a:bodyPr/>
                    <a:lstStyle/>
                    <a:p>
                      <a:r>
                        <a:rPr lang="en-US" dirty="0"/>
                        <a:t>Antony and Cleopatra</a:t>
                      </a:r>
                      <a:endParaRPr lang="en-US" dirty="0">
                        <a:solidFill>
                          <a:schemeClr val="tx1"/>
                        </a:solidFill>
                      </a:endParaRPr>
                    </a:p>
                  </a:txBody>
                  <a:tcPr/>
                </a:tc>
                <a:tc>
                  <a:txBody>
                    <a:bodyPr/>
                    <a:lstStyle/>
                    <a:p>
                      <a:r>
                        <a:rPr lang="en-US" dirty="0"/>
                        <a:t>Julius Caesar</a:t>
                      </a:r>
                      <a:endParaRPr lang="en-US" dirty="0">
                        <a:solidFill>
                          <a:schemeClr val="tx1"/>
                        </a:solidFill>
                      </a:endParaRPr>
                    </a:p>
                  </a:txBody>
                  <a:tcPr/>
                </a:tc>
                <a:tc>
                  <a:txBody>
                    <a:bodyPr/>
                    <a:lstStyle/>
                    <a:p>
                      <a:r>
                        <a:rPr lang="en-US" dirty="0"/>
                        <a:t>The Tempest</a:t>
                      </a:r>
                      <a:endParaRPr lang="en-US" dirty="0">
                        <a:solidFill>
                          <a:schemeClr val="tx1"/>
                        </a:solidFill>
                      </a:endParaRPr>
                    </a:p>
                  </a:txBody>
                  <a:tcPr/>
                </a:tc>
                <a:tc>
                  <a:txBody>
                    <a:bodyPr/>
                    <a:lstStyle/>
                    <a:p>
                      <a:r>
                        <a:rPr lang="en-US" dirty="0"/>
                        <a:t>Hamlet</a:t>
                      </a:r>
                      <a:endParaRPr lang="en-US" dirty="0">
                        <a:solidFill>
                          <a:schemeClr val="tx1"/>
                        </a:solidFill>
                      </a:endParaRPr>
                    </a:p>
                  </a:txBody>
                  <a:tcPr/>
                </a:tc>
                <a:tc>
                  <a:txBody>
                    <a:bodyPr/>
                    <a:lstStyle/>
                    <a:p>
                      <a:r>
                        <a:rPr lang="en-US" dirty="0"/>
                        <a:t>Othello</a:t>
                      </a:r>
                      <a:endParaRPr lang="en-US" dirty="0">
                        <a:solidFill>
                          <a:schemeClr val="tx1"/>
                        </a:solidFill>
                      </a:endParaRPr>
                    </a:p>
                  </a:txBody>
                  <a:tcPr/>
                </a:tc>
                <a:tc>
                  <a:txBody>
                    <a:bodyPr/>
                    <a:lstStyle/>
                    <a:p>
                      <a:r>
                        <a:rPr lang="en-US" dirty="0"/>
                        <a:t>Macbeth</a:t>
                      </a:r>
                      <a:endParaRPr lang="en-US" dirty="0">
                        <a:solidFill>
                          <a:schemeClr val="tx1"/>
                        </a:solidFill>
                      </a:endParaRPr>
                    </a:p>
                  </a:txBody>
                  <a:tcPr/>
                </a:tc>
                <a:tc>
                  <a:txBody>
                    <a:bodyPr/>
                    <a:lstStyle/>
                    <a:p>
                      <a:r>
                        <a:rPr lang="en-US" dirty="0"/>
                        <a:t>…</a:t>
                      </a:r>
                      <a:endParaRPr lang="en-US" dirty="0">
                        <a:solidFill>
                          <a:schemeClr val="tx1"/>
                        </a:solidFill>
                      </a:endParaRPr>
                    </a:p>
                  </a:txBody>
                  <a:tcPr/>
                </a:tc>
                <a:extLst>
                  <a:ext uri="{0D108BD9-81ED-4DB2-BD59-A6C34878D82A}">
                    <a16:rowId xmlns:a16="http://schemas.microsoft.com/office/drawing/2014/main" val="4046606559"/>
                  </a:ext>
                </a:extLst>
              </a:tr>
              <a:tr h="370840">
                <a:tc>
                  <a:txBody>
                    <a:bodyPr/>
                    <a:lstStyle/>
                    <a:p>
                      <a:r>
                        <a:rPr lang="en-US" dirty="0"/>
                        <a:t>Antony</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500169783"/>
                  </a:ext>
                </a:extLst>
              </a:tr>
              <a:tr h="370840">
                <a:tc>
                  <a:txBody>
                    <a:bodyPr/>
                    <a:lstStyle/>
                    <a:p>
                      <a:r>
                        <a:rPr lang="en-US" dirty="0"/>
                        <a:t>Brutus</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667792001"/>
                  </a:ext>
                </a:extLst>
              </a:tr>
              <a:tr h="370840">
                <a:tc>
                  <a:txBody>
                    <a:bodyPr/>
                    <a:lstStyle/>
                    <a:p>
                      <a:r>
                        <a:rPr lang="en-US" dirty="0"/>
                        <a:t>Caesar</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3530221665"/>
                  </a:ext>
                </a:extLst>
              </a:tr>
              <a:tr h="370840">
                <a:tc>
                  <a:txBody>
                    <a:bodyPr/>
                    <a:lstStyle/>
                    <a:p>
                      <a:r>
                        <a:rPr lang="en-US" dirty="0"/>
                        <a:t>Calpurnia</a:t>
                      </a:r>
                      <a:endParaRPr lang="en-US" b="1" dirty="0">
                        <a:solidFill>
                          <a:schemeClr val="tx1"/>
                        </a:solidFill>
                      </a:endParaRP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3862589596"/>
                  </a:ext>
                </a:extLst>
              </a:tr>
              <a:tr h="370840">
                <a:tc>
                  <a:txBody>
                    <a:bodyPr/>
                    <a:lstStyle/>
                    <a:p>
                      <a:r>
                        <a:rPr lang="en-US" dirty="0"/>
                        <a:t>Cleopatra</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3308253861"/>
                  </a:ext>
                </a:extLst>
              </a:tr>
              <a:tr h="370840">
                <a:tc>
                  <a:txBody>
                    <a:bodyPr/>
                    <a:lstStyle/>
                    <a:p>
                      <a:r>
                        <a:rPr lang="en-US" dirty="0"/>
                        <a:t>mercy</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4208432000"/>
                  </a:ext>
                </a:extLst>
              </a:tr>
              <a:tr h="370840">
                <a:tc>
                  <a:txBody>
                    <a:bodyPr/>
                    <a:lstStyle/>
                    <a:p>
                      <a:r>
                        <a:rPr lang="en-US" dirty="0" err="1"/>
                        <a:t>worser</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87632768"/>
                  </a:ext>
                </a:extLst>
              </a:tr>
              <a:tr h="370840">
                <a:tc>
                  <a:txBody>
                    <a:bodyPr/>
                    <a:lstStyle/>
                    <a:p>
                      <a:r>
                        <a:rPr lang="en-US" dirty="0"/>
                        <a:t>…</a:t>
                      </a:r>
                      <a:endParaRPr lang="en-US" b="1" dirty="0">
                        <a:solidFill>
                          <a:schemeClr val="tx1"/>
                        </a:solidFill>
                      </a:endParaRP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37789419"/>
                  </a:ext>
                </a:extLst>
              </a:tr>
            </a:tbl>
          </a:graphicData>
        </a:graphic>
      </p:graphicFrame>
      <p:sp>
        <p:nvSpPr>
          <p:cNvPr id="7" name="TextBox 6">
            <a:extLst>
              <a:ext uri="{FF2B5EF4-FFF2-40B4-BE49-F238E27FC236}">
                <a16:creationId xmlns:a16="http://schemas.microsoft.com/office/drawing/2014/main" id="{FF00E174-1DD5-47FA-B210-2BB9D9C4E3B3}"/>
              </a:ext>
            </a:extLst>
          </p:cNvPr>
          <p:cNvSpPr txBox="1"/>
          <p:nvPr/>
        </p:nvSpPr>
        <p:spPr>
          <a:xfrm>
            <a:off x="971550" y="5867400"/>
            <a:ext cx="10445167" cy="369332"/>
          </a:xfrm>
          <a:prstGeom prst="rect">
            <a:avLst/>
          </a:prstGeom>
          <a:noFill/>
        </p:spPr>
        <p:txBody>
          <a:bodyPr wrap="none" rtlCol="0">
            <a:spAutoFit/>
          </a:bodyPr>
          <a:lstStyle/>
          <a:p>
            <a:r>
              <a:rPr lang="en-US" dirty="0"/>
              <a:t>A term document incident matrix. Matrix element (</a:t>
            </a:r>
            <a:r>
              <a:rPr lang="en-US" dirty="0" err="1"/>
              <a:t>t,d</a:t>
            </a:r>
            <a:r>
              <a:rPr lang="en-US" dirty="0"/>
              <a:t>) is 1 </a:t>
            </a:r>
            <a:r>
              <a:rPr lang="en-US" dirty="0" err="1"/>
              <a:t>iff</a:t>
            </a:r>
            <a:r>
              <a:rPr lang="en-US" dirty="0"/>
              <a:t> the play (document) in column </a:t>
            </a:r>
            <a:r>
              <a:rPr lang="en-US" b="1" dirty="0"/>
              <a:t>d</a:t>
            </a:r>
            <a:r>
              <a:rPr lang="en-US" dirty="0"/>
              <a:t> contains term </a:t>
            </a:r>
            <a:r>
              <a:rPr lang="en-US" b="1" dirty="0"/>
              <a:t>t</a:t>
            </a:r>
          </a:p>
        </p:txBody>
      </p:sp>
    </p:spTree>
    <p:extLst>
      <p:ext uri="{BB962C8B-B14F-4D97-AF65-F5344CB8AC3E}">
        <p14:creationId xmlns:p14="http://schemas.microsoft.com/office/powerpoint/2010/main" val="148772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F164-FB5E-4DF8-B6D9-7441B6083D81}"/>
              </a:ext>
            </a:extLst>
          </p:cNvPr>
          <p:cNvSpPr>
            <a:spLocks noGrp="1"/>
          </p:cNvSpPr>
          <p:nvPr>
            <p:ph type="title"/>
          </p:nvPr>
        </p:nvSpPr>
        <p:spPr/>
        <p:txBody>
          <a:bodyPr/>
          <a:lstStyle/>
          <a:p>
            <a:r>
              <a:rPr lang="en-US" dirty="0"/>
              <a:t>Boolean retrieval </a:t>
            </a:r>
          </a:p>
        </p:txBody>
      </p:sp>
      <p:graphicFrame>
        <p:nvGraphicFramePr>
          <p:cNvPr id="6" name="Content Placeholder 5">
            <a:extLst>
              <a:ext uri="{FF2B5EF4-FFF2-40B4-BE49-F238E27FC236}">
                <a16:creationId xmlns:a16="http://schemas.microsoft.com/office/drawing/2014/main" id="{85D8D2B4-3AD6-411D-8780-6CF4A8EB42AF}"/>
              </a:ext>
            </a:extLst>
          </p:cNvPr>
          <p:cNvGraphicFramePr>
            <a:graphicFrameLocks noGrp="1"/>
          </p:cNvGraphicFramePr>
          <p:nvPr>
            <p:ph idx="1"/>
            <p:extLst>
              <p:ext uri="{D42A27DB-BD31-4B8C-83A1-F6EECF244321}">
                <p14:modId xmlns:p14="http://schemas.microsoft.com/office/powerpoint/2010/main" val="788872175"/>
              </p:ext>
            </p:extLst>
          </p:nvPr>
        </p:nvGraphicFramePr>
        <p:xfrm>
          <a:off x="838200" y="1825625"/>
          <a:ext cx="10515600" cy="3606800"/>
        </p:xfrm>
        <a:graphic>
          <a:graphicData uri="http://schemas.openxmlformats.org/drawingml/2006/table">
            <a:tbl>
              <a:tblPr firstRow="1" bandRow="1">
                <a:tableStyleId>{2D5ABB26-0587-4C30-8999-92F81FD0307C}</a:tableStyleId>
              </a:tblPr>
              <a:tblGrid>
                <a:gridCol w="1314450">
                  <a:extLst>
                    <a:ext uri="{9D8B030D-6E8A-4147-A177-3AD203B41FA5}">
                      <a16:colId xmlns:a16="http://schemas.microsoft.com/office/drawing/2014/main" val="4118427632"/>
                    </a:ext>
                  </a:extLst>
                </a:gridCol>
                <a:gridCol w="1314450">
                  <a:extLst>
                    <a:ext uri="{9D8B030D-6E8A-4147-A177-3AD203B41FA5}">
                      <a16:colId xmlns:a16="http://schemas.microsoft.com/office/drawing/2014/main" val="3587236367"/>
                    </a:ext>
                  </a:extLst>
                </a:gridCol>
                <a:gridCol w="1314450">
                  <a:extLst>
                    <a:ext uri="{9D8B030D-6E8A-4147-A177-3AD203B41FA5}">
                      <a16:colId xmlns:a16="http://schemas.microsoft.com/office/drawing/2014/main" val="2480572734"/>
                    </a:ext>
                  </a:extLst>
                </a:gridCol>
                <a:gridCol w="1314450">
                  <a:extLst>
                    <a:ext uri="{9D8B030D-6E8A-4147-A177-3AD203B41FA5}">
                      <a16:colId xmlns:a16="http://schemas.microsoft.com/office/drawing/2014/main" val="3466609612"/>
                    </a:ext>
                  </a:extLst>
                </a:gridCol>
                <a:gridCol w="1314450">
                  <a:extLst>
                    <a:ext uri="{9D8B030D-6E8A-4147-A177-3AD203B41FA5}">
                      <a16:colId xmlns:a16="http://schemas.microsoft.com/office/drawing/2014/main" val="834057567"/>
                    </a:ext>
                  </a:extLst>
                </a:gridCol>
                <a:gridCol w="1314450">
                  <a:extLst>
                    <a:ext uri="{9D8B030D-6E8A-4147-A177-3AD203B41FA5}">
                      <a16:colId xmlns:a16="http://schemas.microsoft.com/office/drawing/2014/main" val="2960723624"/>
                    </a:ext>
                  </a:extLst>
                </a:gridCol>
                <a:gridCol w="1314450">
                  <a:extLst>
                    <a:ext uri="{9D8B030D-6E8A-4147-A177-3AD203B41FA5}">
                      <a16:colId xmlns:a16="http://schemas.microsoft.com/office/drawing/2014/main" val="98365992"/>
                    </a:ext>
                  </a:extLst>
                </a:gridCol>
                <a:gridCol w="1314450">
                  <a:extLst>
                    <a:ext uri="{9D8B030D-6E8A-4147-A177-3AD203B41FA5}">
                      <a16:colId xmlns:a16="http://schemas.microsoft.com/office/drawing/2014/main" val="1785806326"/>
                    </a:ext>
                  </a:extLst>
                </a:gridCol>
              </a:tblGrid>
              <a:tr h="370840">
                <a:tc>
                  <a:txBody>
                    <a:bodyPr/>
                    <a:lstStyle/>
                    <a:p>
                      <a:endParaRPr lang="en-US" dirty="0"/>
                    </a:p>
                  </a:txBody>
                  <a:tcPr/>
                </a:tc>
                <a:tc>
                  <a:txBody>
                    <a:bodyPr/>
                    <a:lstStyle/>
                    <a:p>
                      <a:r>
                        <a:rPr lang="en-US" b="1" dirty="0">
                          <a:solidFill>
                            <a:srgbClr val="0070C0"/>
                          </a:solidFill>
                        </a:rPr>
                        <a:t>Antony and Cleopatra</a:t>
                      </a:r>
                    </a:p>
                  </a:txBody>
                  <a:tcPr/>
                </a:tc>
                <a:tc>
                  <a:txBody>
                    <a:bodyPr/>
                    <a:lstStyle/>
                    <a:p>
                      <a:r>
                        <a:rPr lang="en-US" dirty="0"/>
                        <a:t>Julius Caesar</a:t>
                      </a:r>
                      <a:endParaRPr lang="en-US" dirty="0">
                        <a:solidFill>
                          <a:schemeClr val="tx1"/>
                        </a:solidFill>
                      </a:endParaRPr>
                    </a:p>
                  </a:txBody>
                  <a:tcPr/>
                </a:tc>
                <a:tc>
                  <a:txBody>
                    <a:bodyPr/>
                    <a:lstStyle/>
                    <a:p>
                      <a:r>
                        <a:rPr lang="en-US" dirty="0"/>
                        <a:t>The Tempest</a:t>
                      </a:r>
                      <a:endParaRPr lang="en-US" dirty="0">
                        <a:solidFill>
                          <a:schemeClr val="tx1"/>
                        </a:solidFill>
                      </a:endParaRPr>
                    </a:p>
                  </a:txBody>
                  <a:tcPr/>
                </a:tc>
                <a:tc>
                  <a:txBody>
                    <a:bodyPr/>
                    <a:lstStyle/>
                    <a:p>
                      <a:r>
                        <a:rPr lang="en-US" b="1" dirty="0">
                          <a:solidFill>
                            <a:srgbClr val="0070C0"/>
                          </a:solidFill>
                        </a:rPr>
                        <a:t>Hamlet</a:t>
                      </a:r>
                    </a:p>
                  </a:txBody>
                  <a:tcPr/>
                </a:tc>
                <a:tc>
                  <a:txBody>
                    <a:bodyPr/>
                    <a:lstStyle/>
                    <a:p>
                      <a:r>
                        <a:rPr lang="en-US" dirty="0"/>
                        <a:t>Othello</a:t>
                      </a:r>
                      <a:endParaRPr lang="en-US" dirty="0">
                        <a:solidFill>
                          <a:schemeClr val="tx1"/>
                        </a:solidFill>
                      </a:endParaRPr>
                    </a:p>
                  </a:txBody>
                  <a:tcPr/>
                </a:tc>
                <a:tc>
                  <a:txBody>
                    <a:bodyPr/>
                    <a:lstStyle/>
                    <a:p>
                      <a:r>
                        <a:rPr lang="en-US" dirty="0"/>
                        <a:t>Macbeth</a:t>
                      </a:r>
                      <a:endParaRPr lang="en-US" dirty="0">
                        <a:solidFill>
                          <a:schemeClr val="tx1"/>
                        </a:solidFill>
                      </a:endParaRPr>
                    </a:p>
                  </a:txBody>
                  <a:tcPr/>
                </a:tc>
                <a:tc>
                  <a:txBody>
                    <a:bodyPr/>
                    <a:lstStyle/>
                    <a:p>
                      <a:r>
                        <a:rPr lang="en-US" dirty="0"/>
                        <a:t>…</a:t>
                      </a:r>
                      <a:endParaRPr lang="en-US" dirty="0">
                        <a:solidFill>
                          <a:schemeClr val="tx1"/>
                        </a:solidFill>
                      </a:endParaRPr>
                    </a:p>
                  </a:txBody>
                  <a:tcPr/>
                </a:tc>
                <a:extLst>
                  <a:ext uri="{0D108BD9-81ED-4DB2-BD59-A6C34878D82A}">
                    <a16:rowId xmlns:a16="http://schemas.microsoft.com/office/drawing/2014/main" val="4046606559"/>
                  </a:ext>
                </a:extLst>
              </a:tr>
              <a:tr h="370840">
                <a:tc>
                  <a:txBody>
                    <a:bodyPr/>
                    <a:lstStyle/>
                    <a:p>
                      <a:r>
                        <a:rPr lang="en-US" dirty="0"/>
                        <a:t>Antony</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500169783"/>
                  </a:ext>
                </a:extLst>
              </a:tr>
              <a:tr h="370840">
                <a:tc>
                  <a:txBody>
                    <a:bodyPr/>
                    <a:lstStyle/>
                    <a:p>
                      <a:r>
                        <a:rPr lang="en-US" b="1" dirty="0">
                          <a:solidFill>
                            <a:srgbClr val="0070C0"/>
                          </a:solidFill>
                        </a:rPr>
                        <a:t>Brutus</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a:p>
                  </a:txBody>
                  <a:tcPr/>
                </a:tc>
                <a:extLst>
                  <a:ext uri="{0D108BD9-81ED-4DB2-BD59-A6C34878D82A}">
                    <a16:rowId xmlns:a16="http://schemas.microsoft.com/office/drawing/2014/main" val="667792001"/>
                  </a:ext>
                </a:extLst>
              </a:tr>
              <a:tr h="370840">
                <a:tc>
                  <a:txBody>
                    <a:bodyPr/>
                    <a:lstStyle/>
                    <a:p>
                      <a:r>
                        <a:rPr lang="en-US" b="1" dirty="0">
                          <a:solidFill>
                            <a:srgbClr val="0070C0"/>
                          </a:solidFill>
                        </a:rPr>
                        <a:t>Caesar</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endParaRPr lang="en-US"/>
                    </a:p>
                  </a:txBody>
                  <a:tcPr/>
                </a:tc>
                <a:extLst>
                  <a:ext uri="{0D108BD9-81ED-4DB2-BD59-A6C34878D82A}">
                    <a16:rowId xmlns:a16="http://schemas.microsoft.com/office/drawing/2014/main" val="3530221665"/>
                  </a:ext>
                </a:extLst>
              </a:tr>
              <a:tr h="370840">
                <a:tc>
                  <a:txBody>
                    <a:bodyPr/>
                    <a:lstStyle/>
                    <a:p>
                      <a:r>
                        <a:rPr lang="en-US" b="1" dirty="0">
                          <a:solidFill>
                            <a:srgbClr val="0070C0"/>
                          </a:solidFill>
                        </a:rPr>
                        <a:t>Calpurnia</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a:p>
                  </a:txBody>
                  <a:tcPr/>
                </a:tc>
                <a:extLst>
                  <a:ext uri="{0D108BD9-81ED-4DB2-BD59-A6C34878D82A}">
                    <a16:rowId xmlns:a16="http://schemas.microsoft.com/office/drawing/2014/main" val="3862589596"/>
                  </a:ext>
                </a:extLst>
              </a:tr>
              <a:tr h="370840">
                <a:tc>
                  <a:txBody>
                    <a:bodyPr/>
                    <a:lstStyle/>
                    <a:p>
                      <a:r>
                        <a:rPr lang="en-US" dirty="0"/>
                        <a:t>Cleopatra</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3308253861"/>
                  </a:ext>
                </a:extLst>
              </a:tr>
              <a:tr h="370840">
                <a:tc>
                  <a:txBody>
                    <a:bodyPr/>
                    <a:lstStyle/>
                    <a:p>
                      <a:r>
                        <a:rPr lang="en-US" dirty="0"/>
                        <a:t>mercy</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4208432000"/>
                  </a:ext>
                </a:extLst>
              </a:tr>
              <a:tr h="370840">
                <a:tc>
                  <a:txBody>
                    <a:bodyPr/>
                    <a:lstStyle/>
                    <a:p>
                      <a:r>
                        <a:rPr lang="en-US" dirty="0" err="1"/>
                        <a:t>worser</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87632768"/>
                  </a:ext>
                </a:extLst>
              </a:tr>
              <a:tr h="370840">
                <a:tc>
                  <a:txBody>
                    <a:bodyPr/>
                    <a:lstStyle/>
                    <a:p>
                      <a:r>
                        <a:rPr lang="en-US" dirty="0"/>
                        <a:t>…</a:t>
                      </a:r>
                      <a:endParaRPr lang="en-US" b="1" dirty="0">
                        <a:solidFill>
                          <a:schemeClr val="tx1"/>
                        </a:solidFill>
                      </a:endParaRP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37789419"/>
                  </a:ext>
                </a:extLst>
              </a:tr>
            </a:tbl>
          </a:graphicData>
        </a:graphic>
      </p:graphicFrame>
      <p:sp>
        <p:nvSpPr>
          <p:cNvPr id="7" name="TextBox 6">
            <a:extLst>
              <a:ext uri="{FF2B5EF4-FFF2-40B4-BE49-F238E27FC236}">
                <a16:creationId xmlns:a16="http://schemas.microsoft.com/office/drawing/2014/main" id="{FF00E174-1DD5-47FA-B210-2BB9D9C4E3B3}"/>
              </a:ext>
            </a:extLst>
          </p:cNvPr>
          <p:cNvSpPr txBox="1"/>
          <p:nvPr/>
        </p:nvSpPr>
        <p:spPr>
          <a:xfrm>
            <a:off x="952500" y="5753100"/>
            <a:ext cx="9416424" cy="707886"/>
          </a:xfrm>
          <a:prstGeom prst="rect">
            <a:avLst/>
          </a:prstGeom>
          <a:noFill/>
        </p:spPr>
        <p:txBody>
          <a:bodyPr wrap="none" rtlCol="0">
            <a:spAutoFit/>
          </a:bodyPr>
          <a:lstStyle/>
          <a:p>
            <a:r>
              <a:rPr lang="en-US" sz="2000" b="1" dirty="0"/>
              <a:t>Query: </a:t>
            </a:r>
            <a:r>
              <a:rPr lang="en-US" sz="2000" dirty="0"/>
              <a:t>Caesar AND Brutus NOT Calpurnia</a:t>
            </a:r>
          </a:p>
          <a:p>
            <a:r>
              <a:rPr lang="en-US" sz="2000" b="1" dirty="0"/>
              <a:t>110100 AND 110111 AND 101111 = 100100, found ‘Antony and Cleopatra’ and ‘Hamlet’</a:t>
            </a:r>
          </a:p>
        </p:txBody>
      </p:sp>
    </p:spTree>
    <p:extLst>
      <p:ext uri="{BB962C8B-B14F-4D97-AF65-F5344CB8AC3E}">
        <p14:creationId xmlns:p14="http://schemas.microsoft.com/office/powerpoint/2010/main" val="109190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A5E2-9BEE-4255-B675-635CE1BD3CF5}"/>
              </a:ext>
            </a:extLst>
          </p:cNvPr>
          <p:cNvSpPr>
            <a:spLocks noGrp="1"/>
          </p:cNvSpPr>
          <p:nvPr>
            <p:ph type="title"/>
          </p:nvPr>
        </p:nvSpPr>
        <p:spPr/>
        <p:txBody>
          <a:bodyPr/>
          <a:lstStyle/>
          <a:p>
            <a:r>
              <a:rPr lang="en-US" dirty="0"/>
              <a:t>Record &amp;query using inverted index</a:t>
            </a:r>
          </a:p>
        </p:txBody>
      </p:sp>
      <p:sp>
        <p:nvSpPr>
          <p:cNvPr id="3" name="Content Placeholder 2">
            <a:extLst>
              <a:ext uri="{FF2B5EF4-FFF2-40B4-BE49-F238E27FC236}">
                <a16:creationId xmlns:a16="http://schemas.microsoft.com/office/drawing/2014/main" id="{6B29D9B2-DF28-4CAD-9FA0-92F5DACA064F}"/>
              </a:ext>
            </a:extLst>
          </p:cNvPr>
          <p:cNvSpPr>
            <a:spLocks noGrp="1"/>
          </p:cNvSpPr>
          <p:nvPr>
            <p:ph idx="1"/>
          </p:nvPr>
        </p:nvSpPr>
        <p:spPr>
          <a:xfrm>
            <a:off x="7086600" y="3917951"/>
            <a:ext cx="4267200" cy="2259012"/>
          </a:xfrm>
        </p:spPr>
        <p:txBody>
          <a:bodyPr>
            <a:normAutofit/>
          </a:bodyPr>
          <a:lstStyle/>
          <a:p>
            <a:r>
              <a:rPr lang="en-US" dirty="0"/>
              <a:t>Query: Caesar AND Brutus NOT Calpurnia</a:t>
            </a:r>
          </a:p>
          <a:p>
            <a:pPr lvl="1"/>
            <a:r>
              <a:rPr lang="en-US" dirty="0"/>
              <a:t>[1, 2, 4] – [2] = [1, 4]</a:t>
            </a:r>
          </a:p>
          <a:p>
            <a:endParaRPr lang="en-US" dirty="0"/>
          </a:p>
        </p:txBody>
      </p:sp>
      <p:graphicFrame>
        <p:nvGraphicFramePr>
          <p:cNvPr id="4" name="Content Placeholder 5">
            <a:extLst>
              <a:ext uri="{FF2B5EF4-FFF2-40B4-BE49-F238E27FC236}">
                <a16:creationId xmlns:a16="http://schemas.microsoft.com/office/drawing/2014/main" id="{B51B82EF-A6A6-4B35-B842-9AC48A9714D0}"/>
              </a:ext>
            </a:extLst>
          </p:cNvPr>
          <p:cNvGraphicFramePr>
            <a:graphicFrameLocks/>
          </p:cNvGraphicFramePr>
          <p:nvPr>
            <p:extLst>
              <p:ext uri="{D42A27DB-BD31-4B8C-83A1-F6EECF244321}">
                <p14:modId xmlns:p14="http://schemas.microsoft.com/office/powerpoint/2010/main" val="419558883"/>
              </p:ext>
            </p:extLst>
          </p:nvPr>
        </p:nvGraphicFramePr>
        <p:xfrm>
          <a:off x="838200" y="1825625"/>
          <a:ext cx="10515600" cy="1752600"/>
        </p:xfrm>
        <a:graphic>
          <a:graphicData uri="http://schemas.openxmlformats.org/drawingml/2006/table">
            <a:tbl>
              <a:tblPr firstRow="1" bandRow="1">
                <a:tableStyleId>{2D5ABB26-0587-4C30-8999-92F81FD0307C}</a:tableStyleId>
              </a:tblPr>
              <a:tblGrid>
                <a:gridCol w="1314450">
                  <a:extLst>
                    <a:ext uri="{9D8B030D-6E8A-4147-A177-3AD203B41FA5}">
                      <a16:colId xmlns:a16="http://schemas.microsoft.com/office/drawing/2014/main" val="4118427632"/>
                    </a:ext>
                  </a:extLst>
                </a:gridCol>
                <a:gridCol w="1314450">
                  <a:extLst>
                    <a:ext uri="{9D8B030D-6E8A-4147-A177-3AD203B41FA5}">
                      <a16:colId xmlns:a16="http://schemas.microsoft.com/office/drawing/2014/main" val="3587236367"/>
                    </a:ext>
                  </a:extLst>
                </a:gridCol>
                <a:gridCol w="1314450">
                  <a:extLst>
                    <a:ext uri="{9D8B030D-6E8A-4147-A177-3AD203B41FA5}">
                      <a16:colId xmlns:a16="http://schemas.microsoft.com/office/drawing/2014/main" val="2480572734"/>
                    </a:ext>
                  </a:extLst>
                </a:gridCol>
                <a:gridCol w="1314450">
                  <a:extLst>
                    <a:ext uri="{9D8B030D-6E8A-4147-A177-3AD203B41FA5}">
                      <a16:colId xmlns:a16="http://schemas.microsoft.com/office/drawing/2014/main" val="3466609612"/>
                    </a:ext>
                  </a:extLst>
                </a:gridCol>
                <a:gridCol w="1314450">
                  <a:extLst>
                    <a:ext uri="{9D8B030D-6E8A-4147-A177-3AD203B41FA5}">
                      <a16:colId xmlns:a16="http://schemas.microsoft.com/office/drawing/2014/main" val="834057567"/>
                    </a:ext>
                  </a:extLst>
                </a:gridCol>
                <a:gridCol w="1314450">
                  <a:extLst>
                    <a:ext uri="{9D8B030D-6E8A-4147-A177-3AD203B41FA5}">
                      <a16:colId xmlns:a16="http://schemas.microsoft.com/office/drawing/2014/main" val="2960723624"/>
                    </a:ext>
                  </a:extLst>
                </a:gridCol>
                <a:gridCol w="1314450">
                  <a:extLst>
                    <a:ext uri="{9D8B030D-6E8A-4147-A177-3AD203B41FA5}">
                      <a16:colId xmlns:a16="http://schemas.microsoft.com/office/drawing/2014/main" val="98365992"/>
                    </a:ext>
                  </a:extLst>
                </a:gridCol>
                <a:gridCol w="1314450">
                  <a:extLst>
                    <a:ext uri="{9D8B030D-6E8A-4147-A177-3AD203B41FA5}">
                      <a16:colId xmlns:a16="http://schemas.microsoft.com/office/drawing/2014/main" val="1785806326"/>
                    </a:ext>
                  </a:extLst>
                </a:gridCol>
              </a:tblGrid>
              <a:tr h="370840">
                <a:tc>
                  <a:txBody>
                    <a:bodyPr/>
                    <a:lstStyle/>
                    <a:p>
                      <a:endParaRPr lang="en-US" dirty="0"/>
                    </a:p>
                  </a:txBody>
                  <a:tcPr/>
                </a:tc>
                <a:tc>
                  <a:txBody>
                    <a:bodyPr/>
                    <a:lstStyle/>
                    <a:p>
                      <a:r>
                        <a:rPr lang="en-US" b="1" dirty="0">
                          <a:solidFill>
                            <a:srgbClr val="0070C0"/>
                          </a:solidFill>
                        </a:rPr>
                        <a:t>Antony and Cleopatra</a:t>
                      </a:r>
                    </a:p>
                  </a:txBody>
                  <a:tcPr/>
                </a:tc>
                <a:tc>
                  <a:txBody>
                    <a:bodyPr/>
                    <a:lstStyle/>
                    <a:p>
                      <a:r>
                        <a:rPr lang="en-US" dirty="0"/>
                        <a:t>Julius Caesar</a:t>
                      </a:r>
                      <a:endParaRPr lang="en-US" dirty="0">
                        <a:solidFill>
                          <a:schemeClr val="tx1"/>
                        </a:solidFill>
                      </a:endParaRPr>
                    </a:p>
                  </a:txBody>
                  <a:tcPr/>
                </a:tc>
                <a:tc>
                  <a:txBody>
                    <a:bodyPr/>
                    <a:lstStyle/>
                    <a:p>
                      <a:r>
                        <a:rPr lang="en-US" dirty="0"/>
                        <a:t>The Tempest</a:t>
                      </a:r>
                      <a:endParaRPr lang="en-US" dirty="0">
                        <a:solidFill>
                          <a:schemeClr val="tx1"/>
                        </a:solidFill>
                      </a:endParaRPr>
                    </a:p>
                  </a:txBody>
                  <a:tcPr/>
                </a:tc>
                <a:tc>
                  <a:txBody>
                    <a:bodyPr/>
                    <a:lstStyle/>
                    <a:p>
                      <a:r>
                        <a:rPr lang="en-US" b="1" dirty="0">
                          <a:solidFill>
                            <a:srgbClr val="0070C0"/>
                          </a:solidFill>
                        </a:rPr>
                        <a:t>Hamlet</a:t>
                      </a:r>
                    </a:p>
                  </a:txBody>
                  <a:tcPr/>
                </a:tc>
                <a:tc>
                  <a:txBody>
                    <a:bodyPr/>
                    <a:lstStyle/>
                    <a:p>
                      <a:r>
                        <a:rPr lang="en-US" dirty="0"/>
                        <a:t>Othello</a:t>
                      </a:r>
                      <a:endParaRPr lang="en-US" dirty="0">
                        <a:solidFill>
                          <a:schemeClr val="tx1"/>
                        </a:solidFill>
                      </a:endParaRPr>
                    </a:p>
                  </a:txBody>
                  <a:tcPr/>
                </a:tc>
                <a:tc>
                  <a:txBody>
                    <a:bodyPr/>
                    <a:lstStyle/>
                    <a:p>
                      <a:r>
                        <a:rPr lang="en-US" dirty="0"/>
                        <a:t>Macbeth</a:t>
                      </a:r>
                      <a:endParaRPr lang="en-US" dirty="0">
                        <a:solidFill>
                          <a:schemeClr val="tx1"/>
                        </a:solidFill>
                      </a:endParaRPr>
                    </a:p>
                  </a:txBody>
                  <a:tcPr/>
                </a:tc>
                <a:tc>
                  <a:txBody>
                    <a:bodyPr/>
                    <a:lstStyle/>
                    <a:p>
                      <a:r>
                        <a:rPr lang="en-US" dirty="0"/>
                        <a:t>…</a:t>
                      </a:r>
                      <a:endParaRPr lang="en-US" dirty="0">
                        <a:solidFill>
                          <a:schemeClr val="tx1"/>
                        </a:solidFill>
                      </a:endParaRPr>
                    </a:p>
                  </a:txBody>
                  <a:tcPr/>
                </a:tc>
                <a:extLst>
                  <a:ext uri="{0D108BD9-81ED-4DB2-BD59-A6C34878D82A}">
                    <a16:rowId xmlns:a16="http://schemas.microsoft.com/office/drawing/2014/main" val="4046606559"/>
                  </a:ext>
                </a:extLst>
              </a:tr>
              <a:tr h="370840">
                <a:tc>
                  <a:txBody>
                    <a:bodyPr/>
                    <a:lstStyle/>
                    <a:p>
                      <a:r>
                        <a:rPr lang="en-US" b="1" dirty="0">
                          <a:solidFill>
                            <a:srgbClr val="0070C0"/>
                          </a:solidFill>
                        </a:rPr>
                        <a:t>Brutus</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dirty="0"/>
                    </a:p>
                  </a:txBody>
                  <a:tcPr/>
                </a:tc>
                <a:extLst>
                  <a:ext uri="{0D108BD9-81ED-4DB2-BD59-A6C34878D82A}">
                    <a16:rowId xmlns:a16="http://schemas.microsoft.com/office/drawing/2014/main" val="667792001"/>
                  </a:ext>
                </a:extLst>
              </a:tr>
              <a:tr h="370840">
                <a:tc>
                  <a:txBody>
                    <a:bodyPr/>
                    <a:lstStyle/>
                    <a:p>
                      <a:r>
                        <a:rPr lang="en-US" b="1" dirty="0">
                          <a:solidFill>
                            <a:srgbClr val="0070C0"/>
                          </a:solidFill>
                        </a:rPr>
                        <a:t>Caesar</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endParaRPr lang="en-US"/>
                    </a:p>
                  </a:txBody>
                  <a:tcPr/>
                </a:tc>
                <a:extLst>
                  <a:ext uri="{0D108BD9-81ED-4DB2-BD59-A6C34878D82A}">
                    <a16:rowId xmlns:a16="http://schemas.microsoft.com/office/drawing/2014/main" val="3530221665"/>
                  </a:ext>
                </a:extLst>
              </a:tr>
              <a:tr h="370840">
                <a:tc>
                  <a:txBody>
                    <a:bodyPr/>
                    <a:lstStyle/>
                    <a:p>
                      <a:r>
                        <a:rPr lang="en-US" b="1" dirty="0">
                          <a:solidFill>
                            <a:srgbClr val="0070C0"/>
                          </a:solidFill>
                        </a:rPr>
                        <a:t>Calpurnia</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dirty="0"/>
                    </a:p>
                  </a:txBody>
                  <a:tcPr/>
                </a:tc>
                <a:extLst>
                  <a:ext uri="{0D108BD9-81ED-4DB2-BD59-A6C34878D82A}">
                    <a16:rowId xmlns:a16="http://schemas.microsoft.com/office/drawing/2014/main" val="3862589596"/>
                  </a:ext>
                </a:extLst>
              </a:tr>
            </a:tbl>
          </a:graphicData>
        </a:graphic>
      </p:graphicFrame>
      <p:pic>
        <p:nvPicPr>
          <p:cNvPr id="5" name="Content Placeholder 4" descr="Screen Clipping">
            <a:extLst>
              <a:ext uri="{FF2B5EF4-FFF2-40B4-BE49-F238E27FC236}">
                <a16:creationId xmlns:a16="http://schemas.microsoft.com/office/drawing/2014/main" id="{EC93F22D-B23A-45D1-91BB-223C74D5E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713162"/>
            <a:ext cx="6172703" cy="2586038"/>
          </a:xfrm>
          <a:prstGeom prst="rect">
            <a:avLst/>
          </a:prstGeom>
        </p:spPr>
      </p:pic>
    </p:spTree>
    <p:extLst>
      <p:ext uri="{BB962C8B-B14F-4D97-AF65-F5344CB8AC3E}">
        <p14:creationId xmlns:p14="http://schemas.microsoft.com/office/powerpoint/2010/main" val="348142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C7-7753-4D46-A10F-EBBEBE9B25FC}"/>
              </a:ext>
            </a:extLst>
          </p:cNvPr>
          <p:cNvSpPr>
            <a:spLocks noGrp="1"/>
          </p:cNvSpPr>
          <p:nvPr>
            <p:ph type="title"/>
          </p:nvPr>
        </p:nvSpPr>
        <p:spPr/>
        <p:txBody>
          <a:bodyPr/>
          <a:lstStyle/>
          <a:p>
            <a:r>
              <a:rPr lang="en-US" dirty="0"/>
              <a:t>Building invert index</a:t>
            </a:r>
          </a:p>
        </p:txBody>
      </p:sp>
      <p:pic>
        <p:nvPicPr>
          <p:cNvPr id="5" name="Content Placeholder 4" descr="Screen Clipping">
            <a:extLst>
              <a:ext uri="{FF2B5EF4-FFF2-40B4-BE49-F238E27FC236}">
                <a16:creationId xmlns:a16="http://schemas.microsoft.com/office/drawing/2014/main" id="{4694A688-3556-4319-B236-1C0018A6B2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42092"/>
            <a:ext cx="8293100" cy="4951587"/>
          </a:xfrm>
        </p:spPr>
      </p:pic>
      <p:sp>
        <p:nvSpPr>
          <p:cNvPr id="6" name="TextBox 5">
            <a:extLst>
              <a:ext uri="{FF2B5EF4-FFF2-40B4-BE49-F238E27FC236}">
                <a16:creationId xmlns:a16="http://schemas.microsoft.com/office/drawing/2014/main" id="{D0CC84C6-74A0-437F-8551-2F3FEB97809D}"/>
              </a:ext>
            </a:extLst>
          </p:cNvPr>
          <p:cNvSpPr txBox="1"/>
          <p:nvPr/>
        </p:nvSpPr>
        <p:spPr>
          <a:xfrm>
            <a:off x="10585450" y="5562600"/>
            <a:ext cx="1307730" cy="369332"/>
          </a:xfrm>
          <a:prstGeom prst="rect">
            <a:avLst/>
          </a:prstGeom>
          <a:noFill/>
        </p:spPr>
        <p:txBody>
          <a:bodyPr wrap="none" rtlCol="0">
            <a:spAutoFit/>
          </a:bodyPr>
          <a:lstStyle/>
          <a:p>
            <a:r>
              <a:rPr lang="en-US" dirty="0">
                <a:hlinkClick r:id="rId3"/>
              </a:rPr>
              <a:t>Page source</a:t>
            </a:r>
            <a:endParaRPr lang="en-US" dirty="0"/>
          </a:p>
        </p:txBody>
      </p:sp>
    </p:spTree>
    <p:extLst>
      <p:ext uri="{BB962C8B-B14F-4D97-AF65-F5344CB8AC3E}">
        <p14:creationId xmlns:p14="http://schemas.microsoft.com/office/powerpoint/2010/main" val="51072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C7-7753-4D46-A10F-EBBEBE9B25FC}"/>
              </a:ext>
            </a:extLst>
          </p:cNvPr>
          <p:cNvSpPr>
            <a:spLocks noGrp="1"/>
          </p:cNvSpPr>
          <p:nvPr>
            <p:ph type="title"/>
          </p:nvPr>
        </p:nvSpPr>
        <p:spPr/>
        <p:txBody>
          <a:bodyPr/>
          <a:lstStyle/>
          <a:p>
            <a:r>
              <a:rPr lang="en-US" dirty="0"/>
              <a:t>Building invert index</a:t>
            </a:r>
          </a:p>
        </p:txBody>
      </p:sp>
      <p:pic>
        <p:nvPicPr>
          <p:cNvPr id="7" name="Content Placeholder 6" descr="Screen Clipping">
            <a:extLst>
              <a:ext uri="{FF2B5EF4-FFF2-40B4-BE49-F238E27FC236}">
                <a16:creationId xmlns:a16="http://schemas.microsoft.com/office/drawing/2014/main" id="{9534755B-3546-4340-B25F-0A960CE96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50" y="1272189"/>
            <a:ext cx="7086599" cy="5175129"/>
          </a:xfrm>
        </p:spPr>
      </p:pic>
      <p:sp>
        <p:nvSpPr>
          <p:cNvPr id="8" name="TextBox 7">
            <a:extLst>
              <a:ext uri="{FF2B5EF4-FFF2-40B4-BE49-F238E27FC236}">
                <a16:creationId xmlns:a16="http://schemas.microsoft.com/office/drawing/2014/main" id="{597791F4-09AC-478E-B927-9F9042DF7BC1}"/>
              </a:ext>
            </a:extLst>
          </p:cNvPr>
          <p:cNvSpPr txBox="1"/>
          <p:nvPr/>
        </p:nvSpPr>
        <p:spPr>
          <a:xfrm>
            <a:off x="10585450" y="5562600"/>
            <a:ext cx="1307730" cy="369332"/>
          </a:xfrm>
          <a:prstGeom prst="rect">
            <a:avLst/>
          </a:prstGeom>
          <a:noFill/>
        </p:spPr>
        <p:txBody>
          <a:bodyPr wrap="none" rtlCol="0">
            <a:spAutoFit/>
          </a:bodyPr>
          <a:lstStyle/>
          <a:p>
            <a:r>
              <a:rPr lang="en-US" dirty="0">
                <a:hlinkClick r:id="rId3"/>
              </a:rPr>
              <a:t>Page source</a:t>
            </a:r>
            <a:endParaRPr lang="en-US" dirty="0"/>
          </a:p>
        </p:txBody>
      </p:sp>
    </p:spTree>
    <p:extLst>
      <p:ext uri="{BB962C8B-B14F-4D97-AF65-F5344CB8AC3E}">
        <p14:creationId xmlns:p14="http://schemas.microsoft.com/office/powerpoint/2010/main" val="408969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C7-7753-4D46-A10F-EBBEBE9B25FC}"/>
              </a:ext>
            </a:extLst>
          </p:cNvPr>
          <p:cNvSpPr>
            <a:spLocks noGrp="1"/>
          </p:cNvSpPr>
          <p:nvPr>
            <p:ph type="title"/>
          </p:nvPr>
        </p:nvSpPr>
        <p:spPr/>
        <p:txBody>
          <a:bodyPr/>
          <a:lstStyle/>
          <a:p>
            <a:r>
              <a:rPr lang="en-US" dirty="0"/>
              <a:t>Building invert index</a:t>
            </a:r>
          </a:p>
        </p:txBody>
      </p:sp>
      <p:pic>
        <p:nvPicPr>
          <p:cNvPr id="6" name="Content Placeholder 5" descr="Screen Clipping">
            <a:extLst>
              <a:ext uri="{FF2B5EF4-FFF2-40B4-BE49-F238E27FC236}">
                <a16:creationId xmlns:a16="http://schemas.microsoft.com/office/drawing/2014/main" id="{F34C1BD4-2A44-4CCE-B2CD-9BD7199AF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6843"/>
            <a:ext cx="7378700" cy="4887715"/>
          </a:xfrm>
        </p:spPr>
      </p:pic>
      <p:sp>
        <p:nvSpPr>
          <p:cNvPr id="8" name="TextBox 7">
            <a:extLst>
              <a:ext uri="{FF2B5EF4-FFF2-40B4-BE49-F238E27FC236}">
                <a16:creationId xmlns:a16="http://schemas.microsoft.com/office/drawing/2014/main" id="{3D1A9549-B058-4EAA-BE88-32A8ED61C408}"/>
              </a:ext>
            </a:extLst>
          </p:cNvPr>
          <p:cNvSpPr txBox="1"/>
          <p:nvPr/>
        </p:nvSpPr>
        <p:spPr>
          <a:xfrm>
            <a:off x="10585450" y="5562600"/>
            <a:ext cx="1307730" cy="369332"/>
          </a:xfrm>
          <a:prstGeom prst="rect">
            <a:avLst/>
          </a:prstGeom>
          <a:noFill/>
        </p:spPr>
        <p:txBody>
          <a:bodyPr wrap="none" rtlCol="0">
            <a:spAutoFit/>
          </a:bodyPr>
          <a:lstStyle/>
          <a:p>
            <a:r>
              <a:rPr lang="en-US" dirty="0">
                <a:hlinkClick r:id="rId3"/>
              </a:rPr>
              <a:t>Page source</a:t>
            </a:r>
            <a:endParaRPr lang="en-US" dirty="0"/>
          </a:p>
        </p:txBody>
      </p:sp>
    </p:spTree>
    <p:extLst>
      <p:ext uri="{BB962C8B-B14F-4D97-AF65-F5344CB8AC3E}">
        <p14:creationId xmlns:p14="http://schemas.microsoft.com/office/powerpoint/2010/main" val="14757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C7-7753-4D46-A10F-EBBEBE9B25FC}"/>
              </a:ext>
            </a:extLst>
          </p:cNvPr>
          <p:cNvSpPr>
            <a:spLocks noGrp="1"/>
          </p:cNvSpPr>
          <p:nvPr>
            <p:ph type="title"/>
          </p:nvPr>
        </p:nvSpPr>
        <p:spPr/>
        <p:txBody>
          <a:bodyPr/>
          <a:lstStyle/>
          <a:p>
            <a:r>
              <a:rPr lang="en-US" dirty="0"/>
              <a:t>Building invert index</a:t>
            </a:r>
          </a:p>
        </p:txBody>
      </p:sp>
      <p:pic>
        <p:nvPicPr>
          <p:cNvPr id="6" name="Content Placeholder 5" descr="Screen Clipping">
            <a:extLst>
              <a:ext uri="{FF2B5EF4-FFF2-40B4-BE49-F238E27FC236}">
                <a16:creationId xmlns:a16="http://schemas.microsoft.com/office/drawing/2014/main" id="{B06CFC10-2335-4E53-A7D9-969ED0D1F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00" y="1358135"/>
            <a:ext cx="7809354" cy="4979165"/>
          </a:xfrm>
        </p:spPr>
      </p:pic>
    </p:spTree>
    <p:extLst>
      <p:ext uri="{BB962C8B-B14F-4D97-AF65-F5344CB8AC3E}">
        <p14:creationId xmlns:p14="http://schemas.microsoft.com/office/powerpoint/2010/main" val="262889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A4C7-7753-4D46-A10F-EBBEBE9B25FC}"/>
              </a:ext>
            </a:extLst>
          </p:cNvPr>
          <p:cNvSpPr>
            <a:spLocks noGrp="1"/>
          </p:cNvSpPr>
          <p:nvPr>
            <p:ph type="title"/>
          </p:nvPr>
        </p:nvSpPr>
        <p:spPr/>
        <p:txBody>
          <a:bodyPr/>
          <a:lstStyle/>
          <a:p>
            <a:r>
              <a:rPr lang="en-US" dirty="0"/>
              <a:t>Building invert index</a:t>
            </a:r>
          </a:p>
        </p:txBody>
      </p:sp>
      <p:pic>
        <p:nvPicPr>
          <p:cNvPr id="6" name="Content Placeholder 5" descr="Screen Clipping">
            <a:extLst>
              <a:ext uri="{FF2B5EF4-FFF2-40B4-BE49-F238E27FC236}">
                <a16:creationId xmlns:a16="http://schemas.microsoft.com/office/drawing/2014/main" id="{B06CFC10-2335-4E53-A7D9-969ED0D1FE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156" b="64914"/>
          <a:stretch/>
        </p:blipFill>
        <p:spPr>
          <a:xfrm>
            <a:off x="698500" y="1612135"/>
            <a:ext cx="4681480" cy="2921765"/>
          </a:xfrm>
        </p:spPr>
      </p:pic>
      <p:sp>
        <p:nvSpPr>
          <p:cNvPr id="3" name="TextBox 2">
            <a:extLst>
              <a:ext uri="{FF2B5EF4-FFF2-40B4-BE49-F238E27FC236}">
                <a16:creationId xmlns:a16="http://schemas.microsoft.com/office/drawing/2014/main" id="{75A66089-5BAD-4DE1-B6FB-4BF40297404D}"/>
              </a:ext>
            </a:extLst>
          </p:cNvPr>
          <p:cNvSpPr txBox="1"/>
          <p:nvPr/>
        </p:nvSpPr>
        <p:spPr>
          <a:xfrm>
            <a:off x="5962651" y="1690688"/>
            <a:ext cx="5073650" cy="3785652"/>
          </a:xfrm>
          <a:prstGeom prst="rect">
            <a:avLst/>
          </a:prstGeom>
          <a:noFill/>
        </p:spPr>
        <p:txBody>
          <a:bodyPr wrap="square" rtlCol="0">
            <a:spAutoFit/>
          </a:bodyPr>
          <a:lstStyle/>
          <a:p>
            <a:r>
              <a:rPr lang="en-US" sz="2400" dirty="0"/>
              <a:t>In practice, posting lists of each term could contain more information than doc id</a:t>
            </a:r>
          </a:p>
          <a:p>
            <a:r>
              <a:rPr lang="en-US" sz="2400" b="1" dirty="0"/>
              <a:t>e.g. </a:t>
            </a:r>
          </a:p>
          <a:p>
            <a:pPr marL="342900" indent="-342900">
              <a:buFont typeface="Arial" panose="020B0604020202020204" pitchFamily="34" charset="0"/>
              <a:buChar char="•"/>
            </a:pPr>
            <a:r>
              <a:rPr lang="en-US" sz="2400" dirty="0"/>
              <a:t>Brutus --&gt; [1, 2] </a:t>
            </a:r>
          </a:p>
          <a:p>
            <a:pPr marL="342900" indent="-342900">
              <a:buFont typeface="Arial" panose="020B0604020202020204" pitchFamily="34" charset="0"/>
              <a:buChar char="•"/>
            </a:pPr>
            <a:r>
              <a:rPr lang="en-US" sz="2400" dirty="0"/>
              <a:t>Brutus --&gt; [1:3, 2:5]   </a:t>
            </a:r>
            <a:r>
              <a:rPr lang="en-US" sz="2400" b="1" dirty="0"/>
              <a:t># how many times term appear in doc?</a:t>
            </a:r>
          </a:p>
          <a:p>
            <a:pPr marL="342900" indent="-342900">
              <a:buFont typeface="Arial" panose="020B0604020202020204" pitchFamily="34" charset="0"/>
              <a:buChar char="•"/>
            </a:pPr>
            <a:r>
              <a:rPr lang="en-US" sz="2400" dirty="0"/>
              <a:t>Brutus --&gt; [1:[10, 111, 234] , 2:[45, 200, 211, 340, 789]]   </a:t>
            </a:r>
            <a:r>
              <a:rPr lang="en-US" sz="2400" b="1" dirty="0"/>
              <a:t># positions term appear in doc?</a:t>
            </a:r>
          </a:p>
        </p:txBody>
      </p:sp>
    </p:spTree>
    <p:extLst>
      <p:ext uri="{BB962C8B-B14F-4D97-AF65-F5344CB8AC3E}">
        <p14:creationId xmlns:p14="http://schemas.microsoft.com/office/powerpoint/2010/main" val="215819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6381-AC68-41F6-8E09-83D5DD7EF30D}"/>
              </a:ext>
            </a:extLst>
          </p:cNvPr>
          <p:cNvSpPr>
            <a:spLocks noGrp="1"/>
          </p:cNvSpPr>
          <p:nvPr>
            <p:ph type="title"/>
          </p:nvPr>
        </p:nvSpPr>
        <p:spPr/>
        <p:txBody>
          <a:bodyPr/>
          <a:lstStyle/>
          <a:p>
            <a:r>
              <a:rPr lang="en-US" dirty="0"/>
              <a:t>A simple doc and IR part of a search engine</a:t>
            </a:r>
          </a:p>
        </p:txBody>
      </p:sp>
      <p:pic>
        <p:nvPicPr>
          <p:cNvPr id="4" name="Content Placeholder 4">
            <a:extLst>
              <a:ext uri="{FF2B5EF4-FFF2-40B4-BE49-F238E27FC236}">
                <a16:creationId xmlns:a16="http://schemas.microsoft.com/office/drawing/2014/main" id="{0602454B-EB89-4495-99FF-0D9276ED88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31" t="18211" r="7927" b="3758"/>
          <a:stretch/>
        </p:blipFill>
        <p:spPr>
          <a:xfrm>
            <a:off x="2470151" y="1636941"/>
            <a:ext cx="6355676" cy="4144426"/>
          </a:xfrm>
        </p:spPr>
      </p:pic>
      <p:sp>
        <p:nvSpPr>
          <p:cNvPr id="5" name="Rectangle: Rounded Corners 4">
            <a:extLst>
              <a:ext uri="{FF2B5EF4-FFF2-40B4-BE49-F238E27FC236}">
                <a16:creationId xmlns:a16="http://schemas.microsoft.com/office/drawing/2014/main" id="{B5220259-CE44-4530-A408-D9EF412B1538}"/>
              </a:ext>
            </a:extLst>
          </p:cNvPr>
          <p:cNvSpPr/>
          <p:nvPr/>
        </p:nvSpPr>
        <p:spPr>
          <a:xfrm>
            <a:off x="6920490" y="1828800"/>
            <a:ext cx="1930400" cy="2413000"/>
          </a:xfrm>
          <a:prstGeom prst="roundRect">
            <a:avLst>
              <a:gd name="adj" fmla="val 5154"/>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D0232-F282-4500-AF2A-1C19685BB9CB}"/>
              </a:ext>
            </a:extLst>
          </p:cNvPr>
          <p:cNvSpPr/>
          <p:nvPr/>
        </p:nvSpPr>
        <p:spPr>
          <a:xfrm>
            <a:off x="8489950" y="4997450"/>
            <a:ext cx="1009650" cy="10477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343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7300-D8F9-4E8E-8C10-D395D38F62CD}"/>
              </a:ext>
            </a:extLst>
          </p:cNvPr>
          <p:cNvSpPr>
            <a:spLocks noGrp="1"/>
          </p:cNvSpPr>
          <p:nvPr>
            <p:ph type="title"/>
          </p:nvPr>
        </p:nvSpPr>
        <p:spPr/>
        <p:txBody>
          <a:bodyPr/>
          <a:lstStyle/>
          <a:p>
            <a:r>
              <a:rPr lang="en-US" dirty="0"/>
              <a:t>Exercise: Large scale indexing</a:t>
            </a:r>
          </a:p>
        </p:txBody>
      </p:sp>
      <p:pic>
        <p:nvPicPr>
          <p:cNvPr id="6" name="Content Placeholder 5">
            <a:extLst>
              <a:ext uri="{FF2B5EF4-FFF2-40B4-BE49-F238E27FC236}">
                <a16:creationId xmlns:a16="http://schemas.microsoft.com/office/drawing/2014/main" id="{0231B40B-0387-46EE-99AF-88E0CFD6A6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79" t="15421" r="12979"/>
          <a:stretch/>
        </p:blipFill>
        <p:spPr>
          <a:xfrm>
            <a:off x="838200" y="1422399"/>
            <a:ext cx="7315200" cy="4700398"/>
          </a:xfrm>
        </p:spPr>
      </p:pic>
      <p:sp>
        <p:nvSpPr>
          <p:cNvPr id="7" name="TextBox 6">
            <a:extLst>
              <a:ext uri="{FF2B5EF4-FFF2-40B4-BE49-F238E27FC236}">
                <a16:creationId xmlns:a16="http://schemas.microsoft.com/office/drawing/2014/main" id="{D69AE68A-FC85-4C1D-90A5-B3DD39816BA9}"/>
              </a:ext>
            </a:extLst>
          </p:cNvPr>
          <p:cNvSpPr txBox="1"/>
          <p:nvPr/>
        </p:nvSpPr>
        <p:spPr>
          <a:xfrm>
            <a:off x="9359900" y="5753465"/>
            <a:ext cx="2550506" cy="369332"/>
          </a:xfrm>
          <a:prstGeom prst="rect">
            <a:avLst/>
          </a:prstGeom>
          <a:noFill/>
        </p:spPr>
        <p:txBody>
          <a:bodyPr wrap="none" rtlCol="0">
            <a:spAutoFit/>
          </a:bodyPr>
          <a:lstStyle/>
          <a:p>
            <a:r>
              <a:rPr lang="en-US" dirty="0"/>
              <a:t>Figure by Victor </a:t>
            </a:r>
            <a:r>
              <a:rPr lang="en-US" dirty="0" err="1"/>
              <a:t>Lavrenko</a:t>
            </a:r>
            <a:endParaRPr lang="en-US" dirty="0"/>
          </a:p>
        </p:txBody>
      </p:sp>
    </p:spTree>
    <p:extLst>
      <p:ext uri="{BB962C8B-B14F-4D97-AF65-F5344CB8AC3E}">
        <p14:creationId xmlns:p14="http://schemas.microsoft.com/office/powerpoint/2010/main" val="185835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F698-766F-4B58-B657-A6988FF691D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574A5EF-5093-4D91-985A-23C7F8FF7F51}"/>
              </a:ext>
            </a:extLst>
          </p:cNvPr>
          <p:cNvSpPr>
            <a:spLocks noGrp="1"/>
          </p:cNvSpPr>
          <p:nvPr>
            <p:ph idx="1"/>
          </p:nvPr>
        </p:nvSpPr>
        <p:spPr/>
        <p:txBody>
          <a:bodyPr/>
          <a:lstStyle/>
          <a:p>
            <a:r>
              <a:rPr lang="en-US" dirty="0"/>
              <a:t>Information retrieval (IR)</a:t>
            </a:r>
          </a:p>
          <a:p>
            <a:pPr lvl="1"/>
            <a:r>
              <a:rPr lang="en-US" dirty="0"/>
              <a:t>Search</a:t>
            </a:r>
          </a:p>
          <a:p>
            <a:pPr lvl="1"/>
            <a:r>
              <a:rPr lang="en-US" dirty="0"/>
              <a:t>Rank</a:t>
            </a:r>
          </a:p>
          <a:p>
            <a:pPr lvl="1"/>
            <a:r>
              <a:rPr lang="en-US" dirty="0"/>
              <a:t>Learning to rank</a:t>
            </a:r>
          </a:p>
          <a:p>
            <a:pPr lvl="1"/>
            <a:r>
              <a:rPr lang="en-US" dirty="0"/>
              <a:t>Evaluate</a:t>
            </a:r>
          </a:p>
          <a:p>
            <a:r>
              <a:rPr lang="en-US" dirty="0"/>
              <a:t>Question Answering (QA)</a:t>
            </a:r>
          </a:p>
          <a:p>
            <a:pPr lvl="1"/>
            <a:r>
              <a:rPr lang="en-US" dirty="0"/>
              <a:t>IR based QA</a:t>
            </a:r>
          </a:p>
          <a:p>
            <a:pPr lvl="1"/>
            <a:r>
              <a:rPr lang="en-US" dirty="0"/>
              <a:t>Text based QA</a:t>
            </a:r>
          </a:p>
        </p:txBody>
      </p:sp>
    </p:spTree>
    <p:extLst>
      <p:ext uri="{BB962C8B-B14F-4D97-AF65-F5344CB8AC3E}">
        <p14:creationId xmlns:p14="http://schemas.microsoft.com/office/powerpoint/2010/main" val="201480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A9D610-730A-46CA-8F15-418957B570F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4400" b="1" dirty="0"/>
              <a:t>Rank</a:t>
            </a:r>
          </a:p>
        </p:txBody>
      </p:sp>
      <p:sp>
        <p:nvSpPr>
          <p:cNvPr id="6" name="Text Placeholder 5">
            <a:extLst>
              <a:ext uri="{FF2B5EF4-FFF2-40B4-BE49-F238E27FC236}">
                <a16:creationId xmlns:a16="http://schemas.microsoft.com/office/drawing/2014/main" id="{E22996C8-6F4F-435C-BEC8-6AA46F788B5F}"/>
              </a:ext>
            </a:extLst>
          </p:cNvPr>
          <p:cNvSpPr>
            <a:spLocks noGrp="1"/>
          </p:cNvSpPr>
          <p:nvPr>
            <p:ph type="body" sz="half" idx="2"/>
          </p:nvPr>
        </p:nvSpPr>
        <p:spPr>
          <a:xfrm>
            <a:off x="648931" y="2438400"/>
            <a:ext cx="3651466" cy="3785419"/>
          </a:xfrm>
        </p:spPr>
        <p:txBody>
          <a:bodyPr vert="horz" lIns="91440" tIns="45720" rIns="91440" bIns="45720" rtlCol="0">
            <a:normAutofit/>
          </a:bodyPr>
          <a:lstStyle/>
          <a:p>
            <a:r>
              <a:rPr lang="en-US" sz="2800" b="1" dirty="0">
                <a:solidFill>
                  <a:schemeClr val="tx1">
                    <a:lumMod val="50000"/>
                    <a:lumOff val="50000"/>
                  </a:schemeClr>
                </a:solidFill>
              </a:rPr>
              <a:t>Choosing the most relevant documents</a:t>
            </a:r>
          </a:p>
        </p:txBody>
      </p:sp>
      <p:pic>
        <p:nvPicPr>
          <p:cNvPr id="12" name="Content Placeholder 8">
            <a:extLst>
              <a:ext uri="{FF2B5EF4-FFF2-40B4-BE49-F238E27FC236}">
                <a16:creationId xmlns:a16="http://schemas.microsoft.com/office/drawing/2014/main" id="{55A50A61-9547-4656-B8B9-EB7497F8D0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571"/>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296225A5-3AAF-4506-9B7A-E73B4CA72CD9}"/>
              </a:ext>
            </a:extLst>
          </p:cNvPr>
          <p:cNvSpPr/>
          <p:nvPr/>
        </p:nvSpPr>
        <p:spPr>
          <a:xfrm>
            <a:off x="7175500" y="139700"/>
            <a:ext cx="2857500" cy="4425950"/>
          </a:xfrm>
          <a:prstGeom prst="roundRect">
            <a:avLst>
              <a:gd name="adj" fmla="val 3238"/>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7874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F164-FB5E-4DF8-B6D9-7441B6083D81}"/>
              </a:ext>
            </a:extLst>
          </p:cNvPr>
          <p:cNvSpPr>
            <a:spLocks noGrp="1"/>
          </p:cNvSpPr>
          <p:nvPr>
            <p:ph type="title"/>
          </p:nvPr>
        </p:nvSpPr>
        <p:spPr/>
        <p:txBody>
          <a:bodyPr/>
          <a:lstStyle/>
          <a:p>
            <a:r>
              <a:rPr lang="en-US" dirty="0"/>
              <a:t>Recap: BR rates relevant documents equally</a:t>
            </a:r>
          </a:p>
        </p:txBody>
      </p:sp>
      <p:graphicFrame>
        <p:nvGraphicFramePr>
          <p:cNvPr id="6" name="Content Placeholder 5">
            <a:extLst>
              <a:ext uri="{FF2B5EF4-FFF2-40B4-BE49-F238E27FC236}">
                <a16:creationId xmlns:a16="http://schemas.microsoft.com/office/drawing/2014/main" id="{85D8D2B4-3AD6-411D-8780-6CF4A8EB42AF}"/>
              </a:ext>
            </a:extLst>
          </p:cNvPr>
          <p:cNvGraphicFramePr>
            <a:graphicFrameLocks noGrp="1"/>
          </p:cNvGraphicFramePr>
          <p:nvPr>
            <p:ph idx="1"/>
          </p:nvPr>
        </p:nvGraphicFramePr>
        <p:xfrm>
          <a:off x="838200" y="1825625"/>
          <a:ext cx="10515600" cy="3606800"/>
        </p:xfrm>
        <a:graphic>
          <a:graphicData uri="http://schemas.openxmlformats.org/drawingml/2006/table">
            <a:tbl>
              <a:tblPr firstRow="1" bandRow="1">
                <a:tableStyleId>{2D5ABB26-0587-4C30-8999-92F81FD0307C}</a:tableStyleId>
              </a:tblPr>
              <a:tblGrid>
                <a:gridCol w="1314450">
                  <a:extLst>
                    <a:ext uri="{9D8B030D-6E8A-4147-A177-3AD203B41FA5}">
                      <a16:colId xmlns:a16="http://schemas.microsoft.com/office/drawing/2014/main" val="4118427632"/>
                    </a:ext>
                  </a:extLst>
                </a:gridCol>
                <a:gridCol w="1314450">
                  <a:extLst>
                    <a:ext uri="{9D8B030D-6E8A-4147-A177-3AD203B41FA5}">
                      <a16:colId xmlns:a16="http://schemas.microsoft.com/office/drawing/2014/main" val="3587236367"/>
                    </a:ext>
                  </a:extLst>
                </a:gridCol>
                <a:gridCol w="1314450">
                  <a:extLst>
                    <a:ext uri="{9D8B030D-6E8A-4147-A177-3AD203B41FA5}">
                      <a16:colId xmlns:a16="http://schemas.microsoft.com/office/drawing/2014/main" val="2480572734"/>
                    </a:ext>
                  </a:extLst>
                </a:gridCol>
                <a:gridCol w="1314450">
                  <a:extLst>
                    <a:ext uri="{9D8B030D-6E8A-4147-A177-3AD203B41FA5}">
                      <a16:colId xmlns:a16="http://schemas.microsoft.com/office/drawing/2014/main" val="3466609612"/>
                    </a:ext>
                  </a:extLst>
                </a:gridCol>
                <a:gridCol w="1314450">
                  <a:extLst>
                    <a:ext uri="{9D8B030D-6E8A-4147-A177-3AD203B41FA5}">
                      <a16:colId xmlns:a16="http://schemas.microsoft.com/office/drawing/2014/main" val="834057567"/>
                    </a:ext>
                  </a:extLst>
                </a:gridCol>
                <a:gridCol w="1314450">
                  <a:extLst>
                    <a:ext uri="{9D8B030D-6E8A-4147-A177-3AD203B41FA5}">
                      <a16:colId xmlns:a16="http://schemas.microsoft.com/office/drawing/2014/main" val="2960723624"/>
                    </a:ext>
                  </a:extLst>
                </a:gridCol>
                <a:gridCol w="1314450">
                  <a:extLst>
                    <a:ext uri="{9D8B030D-6E8A-4147-A177-3AD203B41FA5}">
                      <a16:colId xmlns:a16="http://schemas.microsoft.com/office/drawing/2014/main" val="98365992"/>
                    </a:ext>
                  </a:extLst>
                </a:gridCol>
                <a:gridCol w="1314450">
                  <a:extLst>
                    <a:ext uri="{9D8B030D-6E8A-4147-A177-3AD203B41FA5}">
                      <a16:colId xmlns:a16="http://schemas.microsoft.com/office/drawing/2014/main" val="1785806326"/>
                    </a:ext>
                  </a:extLst>
                </a:gridCol>
              </a:tblGrid>
              <a:tr h="370840">
                <a:tc>
                  <a:txBody>
                    <a:bodyPr/>
                    <a:lstStyle/>
                    <a:p>
                      <a:endParaRPr lang="en-US" dirty="0"/>
                    </a:p>
                  </a:txBody>
                  <a:tcPr/>
                </a:tc>
                <a:tc>
                  <a:txBody>
                    <a:bodyPr/>
                    <a:lstStyle/>
                    <a:p>
                      <a:r>
                        <a:rPr lang="en-US" b="1" dirty="0">
                          <a:solidFill>
                            <a:srgbClr val="0070C0"/>
                          </a:solidFill>
                        </a:rPr>
                        <a:t>Antony and Cleopatra</a:t>
                      </a:r>
                    </a:p>
                  </a:txBody>
                  <a:tcPr/>
                </a:tc>
                <a:tc>
                  <a:txBody>
                    <a:bodyPr/>
                    <a:lstStyle/>
                    <a:p>
                      <a:r>
                        <a:rPr lang="en-US" dirty="0"/>
                        <a:t>Julius Caesar</a:t>
                      </a:r>
                      <a:endParaRPr lang="en-US" dirty="0">
                        <a:solidFill>
                          <a:schemeClr val="tx1"/>
                        </a:solidFill>
                      </a:endParaRPr>
                    </a:p>
                  </a:txBody>
                  <a:tcPr/>
                </a:tc>
                <a:tc>
                  <a:txBody>
                    <a:bodyPr/>
                    <a:lstStyle/>
                    <a:p>
                      <a:r>
                        <a:rPr lang="en-US" dirty="0"/>
                        <a:t>The Tempest</a:t>
                      </a:r>
                      <a:endParaRPr lang="en-US" dirty="0">
                        <a:solidFill>
                          <a:schemeClr val="tx1"/>
                        </a:solidFill>
                      </a:endParaRPr>
                    </a:p>
                  </a:txBody>
                  <a:tcPr/>
                </a:tc>
                <a:tc>
                  <a:txBody>
                    <a:bodyPr/>
                    <a:lstStyle/>
                    <a:p>
                      <a:r>
                        <a:rPr lang="en-US" b="1" dirty="0">
                          <a:solidFill>
                            <a:srgbClr val="0070C0"/>
                          </a:solidFill>
                        </a:rPr>
                        <a:t>Hamlet</a:t>
                      </a:r>
                    </a:p>
                  </a:txBody>
                  <a:tcPr/>
                </a:tc>
                <a:tc>
                  <a:txBody>
                    <a:bodyPr/>
                    <a:lstStyle/>
                    <a:p>
                      <a:r>
                        <a:rPr lang="en-US" dirty="0"/>
                        <a:t>Othello</a:t>
                      </a:r>
                      <a:endParaRPr lang="en-US" dirty="0">
                        <a:solidFill>
                          <a:schemeClr val="tx1"/>
                        </a:solidFill>
                      </a:endParaRPr>
                    </a:p>
                  </a:txBody>
                  <a:tcPr/>
                </a:tc>
                <a:tc>
                  <a:txBody>
                    <a:bodyPr/>
                    <a:lstStyle/>
                    <a:p>
                      <a:r>
                        <a:rPr lang="en-US" dirty="0"/>
                        <a:t>Macbeth</a:t>
                      </a:r>
                      <a:endParaRPr lang="en-US" dirty="0">
                        <a:solidFill>
                          <a:schemeClr val="tx1"/>
                        </a:solidFill>
                      </a:endParaRPr>
                    </a:p>
                  </a:txBody>
                  <a:tcPr/>
                </a:tc>
                <a:tc>
                  <a:txBody>
                    <a:bodyPr/>
                    <a:lstStyle/>
                    <a:p>
                      <a:r>
                        <a:rPr lang="en-US" dirty="0"/>
                        <a:t>…</a:t>
                      </a:r>
                      <a:endParaRPr lang="en-US" dirty="0">
                        <a:solidFill>
                          <a:schemeClr val="tx1"/>
                        </a:solidFill>
                      </a:endParaRPr>
                    </a:p>
                  </a:txBody>
                  <a:tcPr/>
                </a:tc>
                <a:extLst>
                  <a:ext uri="{0D108BD9-81ED-4DB2-BD59-A6C34878D82A}">
                    <a16:rowId xmlns:a16="http://schemas.microsoft.com/office/drawing/2014/main" val="4046606559"/>
                  </a:ext>
                </a:extLst>
              </a:tr>
              <a:tr h="370840">
                <a:tc>
                  <a:txBody>
                    <a:bodyPr/>
                    <a:lstStyle/>
                    <a:p>
                      <a:r>
                        <a:rPr lang="en-US" dirty="0"/>
                        <a:t>Antony</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500169783"/>
                  </a:ext>
                </a:extLst>
              </a:tr>
              <a:tr h="370840">
                <a:tc>
                  <a:txBody>
                    <a:bodyPr/>
                    <a:lstStyle/>
                    <a:p>
                      <a:r>
                        <a:rPr lang="en-US" b="1" dirty="0">
                          <a:solidFill>
                            <a:srgbClr val="0070C0"/>
                          </a:solidFill>
                        </a:rPr>
                        <a:t>Brutus</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a:p>
                  </a:txBody>
                  <a:tcPr/>
                </a:tc>
                <a:extLst>
                  <a:ext uri="{0D108BD9-81ED-4DB2-BD59-A6C34878D82A}">
                    <a16:rowId xmlns:a16="http://schemas.microsoft.com/office/drawing/2014/main" val="667792001"/>
                  </a:ext>
                </a:extLst>
              </a:tr>
              <a:tr h="370840">
                <a:tc>
                  <a:txBody>
                    <a:bodyPr/>
                    <a:lstStyle/>
                    <a:p>
                      <a:r>
                        <a:rPr lang="en-US" b="1" dirty="0">
                          <a:solidFill>
                            <a:srgbClr val="0070C0"/>
                          </a:solidFill>
                        </a:rPr>
                        <a:t>Caesar</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endParaRPr lang="en-US"/>
                    </a:p>
                  </a:txBody>
                  <a:tcPr/>
                </a:tc>
                <a:extLst>
                  <a:ext uri="{0D108BD9-81ED-4DB2-BD59-A6C34878D82A}">
                    <a16:rowId xmlns:a16="http://schemas.microsoft.com/office/drawing/2014/main" val="3530221665"/>
                  </a:ext>
                </a:extLst>
              </a:tr>
              <a:tr h="370840">
                <a:tc>
                  <a:txBody>
                    <a:bodyPr/>
                    <a:lstStyle/>
                    <a:p>
                      <a:r>
                        <a:rPr lang="en-US" b="1" dirty="0">
                          <a:solidFill>
                            <a:srgbClr val="0070C0"/>
                          </a:solidFill>
                        </a:rPr>
                        <a:t>Calpurnia</a:t>
                      </a:r>
                    </a:p>
                  </a:txBody>
                  <a:tcPr/>
                </a:tc>
                <a:tc>
                  <a:txBody>
                    <a:bodyPr/>
                    <a:lstStyle/>
                    <a:p>
                      <a:r>
                        <a:rPr lang="en-US" b="1" dirty="0">
                          <a:solidFill>
                            <a:srgbClr val="0070C0"/>
                          </a:solidFill>
                        </a:rPr>
                        <a:t>0</a:t>
                      </a:r>
                    </a:p>
                  </a:txBody>
                  <a:tcPr/>
                </a:tc>
                <a:tc>
                  <a:txBody>
                    <a:bodyPr/>
                    <a:lstStyle/>
                    <a:p>
                      <a:r>
                        <a:rPr lang="en-US" b="1" dirty="0">
                          <a:solidFill>
                            <a:srgbClr val="0070C0"/>
                          </a:solidFill>
                        </a:rPr>
                        <a:t>1</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r>
                        <a:rPr lang="en-US" b="1" dirty="0">
                          <a:solidFill>
                            <a:srgbClr val="0070C0"/>
                          </a:solidFill>
                        </a:rPr>
                        <a:t>0</a:t>
                      </a:r>
                    </a:p>
                  </a:txBody>
                  <a:tcPr/>
                </a:tc>
                <a:tc>
                  <a:txBody>
                    <a:bodyPr/>
                    <a:lstStyle/>
                    <a:p>
                      <a:endParaRPr lang="en-US"/>
                    </a:p>
                  </a:txBody>
                  <a:tcPr/>
                </a:tc>
                <a:extLst>
                  <a:ext uri="{0D108BD9-81ED-4DB2-BD59-A6C34878D82A}">
                    <a16:rowId xmlns:a16="http://schemas.microsoft.com/office/drawing/2014/main" val="3862589596"/>
                  </a:ext>
                </a:extLst>
              </a:tr>
              <a:tr h="370840">
                <a:tc>
                  <a:txBody>
                    <a:bodyPr/>
                    <a:lstStyle/>
                    <a:p>
                      <a:r>
                        <a:rPr lang="en-US" dirty="0"/>
                        <a:t>Cleopatra</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3308253861"/>
                  </a:ext>
                </a:extLst>
              </a:tr>
              <a:tr h="370840">
                <a:tc>
                  <a:txBody>
                    <a:bodyPr/>
                    <a:lstStyle/>
                    <a:p>
                      <a:r>
                        <a:rPr lang="en-US" dirty="0"/>
                        <a:t>mercy</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4208432000"/>
                  </a:ext>
                </a:extLst>
              </a:tr>
              <a:tr h="370840">
                <a:tc>
                  <a:txBody>
                    <a:bodyPr/>
                    <a:lstStyle/>
                    <a:p>
                      <a:r>
                        <a:rPr lang="en-US" dirty="0" err="1"/>
                        <a:t>worser</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endParaRPr lang="en-US" dirty="0"/>
                    </a:p>
                  </a:txBody>
                  <a:tcPr/>
                </a:tc>
                <a:extLst>
                  <a:ext uri="{0D108BD9-81ED-4DB2-BD59-A6C34878D82A}">
                    <a16:rowId xmlns:a16="http://schemas.microsoft.com/office/drawing/2014/main" val="87632768"/>
                  </a:ext>
                </a:extLst>
              </a:tr>
              <a:tr h="370840">
                <a:tc>
                  <a:txBody>
                    <a:bodyPr/>
                    <a:lstStyle/>
                    <a:p>
                      <a:r>
                        <a:rPr lang="en-US" dirty="0"/>
                        <a:t>…</a:t>
                      </a:r>
                      <a:endParaRPr lang="en-US" b="1" dirty="0">
                        <a:solidFill>
                          <a:schemeClr val="tx1"/>
                        </a:solidFill>
                      </a:endParaRP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37789419"/>
                  </a:ext>
                </a:extLst>
              </a:tr>
            </a:tbl>
          </a:graphicData>
        </a:graphic>
      </p:graphicFrame>
      <p:sp>
        <p:nvSpPr>
          <p:cNvPr id="7" name="TextBox 6">
            <a:extLst>
              <a:ext uri="{FF2B5EF4-FFF2-40B4-BE49-F238E27FC236}">
                <a16:creationId xmlns:a16="http://schemas.microsoft.com/office/drawing/2014/main" id="{FF00E174-1DD5-47FA-B210-2BB9D9C4E3B3}"/>
              </a:ext>
            </a:extLst>
          </p:cNvPr>
          <p:cNvSpPr txBox="1"/>
          <p:nvPr/>
        </p:nvSpPr>
        <p:spPr>
          <a:xfrm>
            <a:off x="952500" y="5753100"/>
            <a:ext cx="7154716" cy="707886"/>
          </a:xfrm>
          <a:prstGeom prst="rect">
            <a:avLst/>
          </a:prstGeom>
          <a:noFill/>
        </p:spPr>
        <p:txBody>
          <a:bodyPr wrap="none" rtlCol="0">
            <a:spAutoFit/>
          </a:bodyPr>
          <a:lstStyle/>
          <a:p>
            <a:r>
              <a:rPr lang="en-US" sz="2000" b="1" dirty="0"/>
              <a:t>Query: </a:t>
            </a:r>
            <a:r>
              <a:rPr lang="en-US" sz="2000" dirty="0"/>
              <a:t>Caesar AND Brutus NOT Calpurnia</a:t>
            </a:r>
          </a:p>
          <a:p>
            <a:r>
              <a:rPr lang="en-US" sz="2000" b="1" dirty="0"/>
              <a:t>‘Antony and Cleopatra’ and ‘Hamlet’ both have similarity score = 3</a:t>
            </a:r>
          </a:p>
        </p:txBody>
      </p:sp>
    </p:spTree>
    <p:extLst>
      <p:ext uri="{BB962C8B-B14F-4D97-AF65-F5344CB8AC3E}">
        <p14:creationId xmlns:p14="http://schemas.microsoft.com/office/powerpoint/2010/main" val="4404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1B1E-5BCA-4762-A6E5-18579514755E}"/>
              </a:ext>
            </a:extLst>
          </p:cNvPr>
          <p:cNvSpPr>
            <a:spLocks noGrp="1"/>
          </p:cNvSpPr>
          <p:nvPr>
            <p:ph type="title"/>
          </p:nvPr>
        </p:nvSpPr>
        <p:spPr/>
        <p:txBody>
          <a:bodyPr/>
          <a:lstStyle/>
          <a:p>
            <a:r>
              <a:rPr lang="en-US" dirty="0"/>
              <a:t>Recap: BR may found too many relevant docs</a:t>
            </a:r>
          </a:p>
        </p:txBody>
      </p:sp>
      <p:pic>
        <p:nvPicPr>
          <p:cNvPr id="9" name="Content Placeholder 3">
            <a:extLst>
              <a:ext uri="{FF2B5EF4-FFF2-40B4-BE49-F238E27FC236}">
                <a16:creationId xmlns:a16="http://schemas.microsoft.com/office/drawing/2014/main" id="{98861D65-9F9E-4AA1-A17B-A15748776A4C}"/>
              </a:ext>
            </a:extLst>
          </p:cNvPr>
          <p:cNvPicPr>
            <a:picLocks noGrp="1" noChangeAspect="1"/>
          </p:cNvPicPr>
          <p:nvPr>
            <p:ph idx="1"/>
          </p:nvPr>
        </p:nvPicPr>
        <p:blipFill rotWithShape="1">
          <a:blip r:embed="rId2"/>
          <a:srcRect t="1" r="14915" b="39074"/>
          <a:stretch/>
        </p:blipFill>
        <p:spPr>
          <a:xfrm>
            <a:off x="838200" y="1371387"/>
            <a:ext cx="8940800" cy="4599021"/>
          </a:xfrm>
          <a:prstGeom prst="rect">
            <a:avLst/>
          </a:prstGeom>
        </p:spPr>
      </p:pic>
      <p:sp>
        <p:nvSpPr>
          <p:cNvPr id="10" name="Oval 9">
            <a:extLst>
              <a:ext uri="{FF2B5EF4-FFF2-40B4-BE49-F238E27FC236}">
                <a16:creationId xmlns:a16="http://schemas.microsoft.com/office/drawing/2014/main" id="{7FC5108C-01C4-4DAD-953A-A826E2200EDB}"/>
              </a:ext>
            </a:extLst>
          </p:cNvPr>
          <p:cNvSpPr/>
          <p:nvPr/>
        </p:nvSpPr>
        <p:spPr>
          <a:xfrm>
            <a:off x="571500" y="2197100"/>
            <a:ext cx="2857500" cy="8001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032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E8BB-D014-4EB1-AA28-F0B072062B16}"/>
              </a:ext>
            </a:extLst>
          </p:cNvPr>
          <p:cNvSpPr>
            <a:spLocks noGrp="1"/>
          </p:cNvSpPr>
          <p:nvPr>
            <p:ph type="title"/>
          </p:nvPr>
        </p:nvSpPr>
        <p:spPr/>
        <p:txBody>
          <a:bodyPr/>
          <a:lstStyle/>
          <a:p>
            <a:r>
              <a:rPr lang="en-US" dirty="0"/>
              <a:t>Ranking method is core of modern IR system</a:t>
            </a:r>
          </a:p>
        </p:txBody>
      </p:sp>
      <p:sp>
        <p:nvSpPr>
          <p:cNvPr id="6" name="Content Placeholder 5">
            <a:extLst>
              <a:ext uri="{FF2B5EF4-FFF2-40B4-BE49-F238E27FC236}">
                <a16:creationId xmlns:a16="http://schemas.microsoft.com/office/drawing/2014/main" id="{A4D8FA5B-4628-4F85-B462-316C6AF3F82C}"/>
              </a:ext>
            </a:extLst>
          </p:cNvPr>
          <p:cNvSpPr>
            <a:spLocks noGrp="1"/>
          </p:cNvSpPr>
          <p:nvPr>
            <p:ph idx="1"/>
          </p:nvPr>
        </p:nvSpPr>
        <p:spPr/>
        <p:txBody>
          <a:bodyPr/>
          <a:lstStyle/>
          <a:p>
            <a:r>
              <a:rPr lang="en-US" dirty="0"/>
              <a:t>In what order do we present documents to the user?</a:t>
            </a:r>
          </a:p>
          <a:p>
            <a:r>
              <a:rPr lang="en-US" dirty="0"/>
              <a:t>We want the “best” document to be first, second best second, </a:t>
            </a:r>
            <a:r>
              <a:rPr lang="en-US" dirty="0" err="1"/>
              <a:t>etc</a:t>
            </a:r>
            <a:r>
              <a:rPr lang="en-US" dirty="0"/>
              <a:t>…</a:t>
            </a:r>
          </a:p>
          <a:p>
            <a:r>
              <a:rPr lang="en-US" dirty="0"/>
              <a:t>Idea: rank by some quantitative sore that measure relevance between query and documents</a:t>
            </a:r>
          </a:p>
        </p:txBody>
      </p:sp>
    </p:spTree>
    <p:extLst>
      <p:ext uri="{BB962C8B-B14F-4D97-AF65-F5344CB8AC3E}">
        <p14:creationId xmlns:p14="http://schemas.microsoft.com/office/powerpoint/2010/main" val="44525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77A6-BC62-4F8B-BC3D-7A37F9A8F6DA}"/>
              </a:ext>
            </a:extLst>
          </p:cNvPr>
          <p:cNvSpPr>
            <a:spLocks noGrp="1"/>
          </p:cNvSpPr>
          <p:nvPr>
            <p:ph type="title"/>
          </p:nvPr>
        </p:nvSpPr>
        <p:spPr/>
        <p:txBody>
          <a:bodyPr/>
          <a:lstStyle/>
          <a:p>
            <a:r>
              <a:rPr lang="en-US" dirty="0"/>
              <a:t>Vector Space Model (VSM)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A43050-396B-4732-8CA9-B11FCEEED5C6}"/>
                  </a:ext>
                </a:extLst>
              </p:cNvPr>
              <p:cNvSpPr>
                <a:spLocks noGrp="1"/>
              </p:cNvSpPr>
              <p:nvPr>
                <p:ph idx="1"/>
              </p:nvPr>
            </p:nvSpPr>
            <p:spPr/>
            <p:txBody>
              <a:bodyPr/>
              <a:lstStyle/>
              <a:p>
                <a:r>
                  <a:rPr lang="en-US" dirty="0"/>
                  <a:t>BOW representation of items, with following notations:</a:t>
                </a:r>
              </a:p>
              <a:p>
                <a:pPr lvl="1"/>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r>
                      <a:rPr lang="en-US" i="1" dirty="0" smtClean="0">
                        <a:latin typeface="Cambria Math" panose="02040503050406030204" pitchFamily="18" charset="0"/>
                      </a:rPr>
                      <m:t>𝐷</m:t>
                    </m:r>
                  </m:oMath>
                </a14:m>
                <a:r>
                  <a:rPr lang="en-US" i="1" dirty="0"/>
                  <a:t>: </a:t>
                </a:r>
                <a:r>
                  <a:rPr lang="en-US" dirty="0"/>
                  <a:t>vector representation of </a:t>
                </a:r>
                <a:r>
                  <a:rPr lang="en-US" i="1" dirty="0"/>
                  <a:t>Query, Document </a:t>
                </a:r>
              </a:p>
              <a:p>
                <a:pPr lvl="1"/>
                <a14:m>
                  <m:oMath xmlns:m="http://schemas.openxmlformats.org/officeDocument/2006/math">
                    <m:r>
                      <a:rPr lang="en-US" i="1" dirty="0" smtClean="0">
                        <a:latin typeface="Cambria Math" panose="02040503050406030204" pitchFamily="18" charset="0"/>
                      </a:rPr>
                      <m:t>𝑉</m:t>
                    </m:r>
                  </m:oMath>
                </a14:m>
                <a:r>
                  <a:rPr lang="en-US" i="1" dirty="0"/>
                  <a:t>: </a:t>
                </a:r>
                <a:r>
                  <a:rPr lang="en-US" dirty="0"/>
                  <a:t>total number of words in vocabulary</a:t>
                </a:r>
              </a:p>
              <a:p>
                <a:pPr lvl="1"/>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i="1" dirty="0" smtClean="0">
                            <a:latin typeface="Cambria Math" panose="02040503050406030204" pitchFamily="18" charset="0"/>
                          </a:rPr>
                          <m:t>𝑤</m:t>
                        </m:r>
                      </m:sub>
                    </m:sSub>
                    <m:r>
                      <a:rPr lang="en-US" i="1" dirty="0" smtClean="0">
                        <a:latin typeface="Cambria Math" panose="02040503050406030204" pitchFamily="18" charset="0"/>
                      </a:rPr>
                      <m:t> </m:t>
                    </m:r>
                    <m:r>
                      <a:rPr lang="en-US" b="0"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𝑤</m:t>
                        </m:r>
                      </m:sub>
                    </m:sSub>
                  </m:oMath>
                </a14:m>
                <a:r>
                  <a:rPr lang="en-US" i="1" dirty="0"/>
                  <a:t>: </a:t>
                </a:r>
                <a:r>
                  <a:rPr lang="en-US" dirty="0"/>
                  <a:t>coordinate of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en-US" dirty="0"/>
                  <a:t>along dimension w</a:t>
                </a:r>
              </a:p>
              <a:p>
                <a:pPr lvl="1"/>
                <a:r>
                  <a:rPr lang="en-US" dirty="0"/>
                  <a:t>e.g. </a:t>
                </a:r>
              </a:p>
              <a:p>
                <a:pPr lvl="2"/>
                <a:r>
                  <a:rPr lang="en-US" dirty="0"/>
                  <a:t>Each D vector is one play (doc)</a:t>
                </a:r>
              </a:p>
              <a:p>
                <a:pPr lvl="2"/>
                <a:r>
                  <a:rPr lang="en-US" dirty="0"/>
                  <a:t>Elements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i="1" dirty="0" smtClean="0">
                            <a:latin typeface="Cambria Math" panose="02040503050406030204" pitchFamily="18" charset="0"/>
                          </a:rPr>
                          <m:t>𝐷</m:t>
                        </m:r>
                      </m:e>
                      <m:sub>
                        <m:r>
                          <a:rPr lang="en-US" i="1" dirty="0" smtClean="0">
                            <a:latin typeface="Cambria Math" panose="02040503050406030204" pitchFamily="18" charset="0"/>
                          </a:rPr>
                          <m:t>𝑤</m:t>
                        </m:r>
                      </m:sub>
                    </m:sSub>
                    <m:r>
                      <a:rPr lang="en-US" b="0" i="1" dirty="0" smtClean="0">
                        <a:latin typeface="Cambria Math" panose="02040503050406030204" pitchFamily="18" charset="0"/>
                      </a:rPr>
                      <m:t>}</m:t>
                    </m:r>
                  </m:oMath>
                </a14:m>
                <a:r>
                  <a:rPr lang="en-US" dirty="0"/>
                  <a:t> are either 0 or 1</a:t>
                </a:r>
              </a:p>
              <a:p>
                <a:pPr lvl="1"/>
                <a14:m>
                  <m:oMath xmlns:m="http://schemas.openxmlformats.org/officeDocument/2006/math">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𝑄</m:t>
                    </m:r>
                    <m:r>
                      <a:rPr lang="en-US" b="0" i="1" dirty="0" smtClean="0">
                        <a:latin typeface="Cambria Math" panose="02040503050406030204" pitchFamily="18" charset="0"/>
                      </a:rPr>
                      <m:t>,</m:t>
                    </m:r>
                    <m:r>
                      <a:rPr lang="en-US" b="0" i="1" dirty="0" smtClean="0">
                        <a:latin typeface="Cambria Math" panose="02040503050406030204" pitchFamily="18" charset="0"/>
                      </a:rPr>
                      <m:t>𝐷</m:t>
                    </m:r>
                    <m:r>
                      <a:rPr lang="en-US" b="0" i="1" dirty="0" smtClean="0">
                        <a:latin typeface="Cambria Math" panose="02040503050406030204" pitchFamily="18" charset="0"/>
                      </a:rPr>
                      <m:t>)</m:t>
                    </m:r>
                  </m:oMath>
                </a14:m>
                <a:r>
                  <a:rPr lang="en-US" dirty="0"/>
                  <a:t>: score of relevance between </a:t>
                </a:r>
                <a:r>
                  <a:rPr lang="en-US" i="1" dirty="0"/>
                  <a:t>Q, D</a:t>
                </a:r>
              </a:p>
            </p:txBody>
          </p:sp>
        </mc:Choice>
        <mc:Fallback>
          <p:sp>
            <p:nvSpPr>
              <p:cNvPr id="3" name="Content Placeholder 2">
                <a:extLst>
                  <a:ext uri="{FF2B5EF4-FFF2-40B4-BE49-F238E27FC236}">
                    <a16:creationId xmlns:a16="http://schemas.microsoft.com/office/drawing/2014/main" id="{93A43050-396B-4732-8CA9-B11FCEEED5C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graphicFrame>
        <p:nvGraphicFramePr>
          <p:cNvPr id="4" name="Content Placeholder 5">
            <a:extLst>
              <a:ext uri="{FF2B5EF4-FFF2-40B4-BE49-F238E27FC236}">
                <a16:creationId xmlns:a16="http://schemas.microsoft.com/office/drawing/2014/main" id="{531FF943-953A-4229-ADCA-8D8C8929E64B}"/>
              </a:ext>
            </a:extLst>
          </p:cNvPr>
          <p:cNvGraphicFramePr>
            <a:graphicFrameLocks/>
          </p:cNvGraphicFramePr>
          <p:nvPr>
            <p:extLst>
              <p:ext uri="{D42A27DB-BD31-4B8C-83A1-F6EECF244321}">
                <p14:modId xmlns:p14="http://schemas.microsoft.com/office/powerpoint/2010/main" val="2978933748"/>
              </p:ext>
            </p:extLst>
          </p:nvPr>
        </p:nvGraphicFramePr>
        <p:xfrm>
          <a:off x="6934199" y="3237504"/>
          <a:ext cx="5063138" cy="3381736"/>
        </p:xfrm>
        <a:graphic>
          <a:graphicData uri="http://schemas.openxmlformats.org/drawingml/2006/table">
            <a:tbl>
              <a:tblPr firstRow="1" bandRow="1">
                <a:tableStyleId>{2D5ABB26-0587-4C30-8999-92F81FD0307C}</a:tableStyleId>
              </a:tblPr>
              <a:tblGrid>
                <a:gridCol w="1138778">
                  <a:extLst>
                    <a:ext uri="{9D8B030D-6E8A-4147-A177-3AD203B41FA5}">
                      <a16:colId xmlns:a16="http://schemas.microsoft.com/office/drawing/2014/main" val="4118427632"/>
                    </a:ext>
                  </a:extLst>
                </a:gridCol>
                <a:gridCol w="1308120">
                  <a:extLst>
                    <a:ext uri="{9D8B030D-6E8A-4147-A177-3AD203B41FA5}">
                      <a16:colId xmlns:a16="http://schemas.microsoft.com/office/drawing/2014/main" val="3587236367"/>
                    </a:ext>
                  </a:extLst>
                </a:gridCol>
                <a:gridCol w="1308120">
                  <a:extLst>
                    <a:ext uri="{9D8B030D-6E8A-4147-A177-3AD203B41FA5}">
                      <a16:colId xmlns:a16="http://schemas.microsoft.com/office/drawing/2014/main" val="834057567"/>
                    </a:ext>
                  </a:extLst>
                </a:gridCol>
                <a:gridCol w="1308120">
                  <a:extLst>
                    <a:ext uri="{9D8B030D-6E8A-4147-A177-3AD203B41FA5}">
                      <a16:colId xmlns:a16="http://schemas.microsoft.com/office/drawing/2014/main" val="1591061098"/>
                    </a:ext>
                  </a:extLst>
                </a:gridCol>
              </a:tblGrid>
              <a:tr h="923816">
                <a:tc>
                  <a:txBody>
                    <a:bodyPr/>
                    <a:lstStyle/>
                    <a:p>
                      <a:endParaRPr lang="en-US" dirty="0"/>
                    </a:p>
                  </a:txBody>
                  <a:tcPr/>
                </a:tc>
                <a:tc>
                  <a:txBody>
                    <a:bodyPr/>
                    <a:lstStyle/>
                    <a:p>
                      <a:r>
                        <a:rPr lang="en-US" b="1" dirty="0">
                          <a:solidFill>
                            <a:srgbClr val="0070C0"/>
                          </a:solidFill>
                        </a:rPr>
                        <a:t>Antony and Cleopatra</a:t>
                      </a:r>
                    </a:p>
                  </a:txBody>
                  <a:tcPr/>
                </a:tc>
                <a:tc>
                  <a:txBody>
                    <a:bodyPr/>
                    <a:lstStyle/>
                    <a:p>
                      <a:r>
                        <a:rPr lang="en-US" b="1" dirty="0">
                          <a:solidFill>
                            <a:srgbClr val="0070C0"/>
                          </a:solidFill>
                        </a:rPr>
                        <a:t>Hamlet</a:t>
                      </a:r>
                    </a:p>
                  </a:txBody>
                  <a:tcPr/>
                </a:tc>
                <a:tc>
                  <a:txBody>
                    <a:bodyPr/>
                    <a:lstStyle/>
                    <a:p>
                      <a:r>
                        <a:rPr lang="en-US" b="1" dirty="0">
                          <a:solidFill>
                            <a:schemeClr val="tx1"/>
                          </a:solidFill>
                        </a:rPr>
                        <a:t>Brutus AND Caesar</a:t>
                      </a:r>
                    </a:p>
                  </a:txBody>
                  <a:tcPr/>
                </a:tc>
                <a:extLst>
                  <a:ext uri="{0D108BD9-81ED-4DB2-BD59-A6C34878D82A}">
                    <a16:rowId xmlns:a16="http://schemas.microsoft.com/office/drawing/2014/main" val="4046606559"/>
                  </a:ext>
                </a:extLst>
              </a:tr>
              <a:tr h="333049">
                <a:tc>
                  <a:txBody>
                    <a:bodyPr/>
                    <a:lstStyle/>
                    <a:p>
                      <a:r>
                        <a:rPr lang="en-US" dirty="0"/>
                        <a:t>Antony</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00169783"/>
                  </a:ext>
                </a:extLst>
              </a:tr>
              <a:tr h="333049">
                <a:tc>
                  <a:txBody>
                    <a:bodyPr/>
                    <a:lstStyle/>
                    <a:p>
                      <a:r>
                        <a:rPr lang="en-US" b="1" dirty="0">
                          <a:solidFill>
                            <a:srgbClr val="0070C0"/>
                          </a:solidFill>
                        </a:rPr>
                        <a:t>Brutus</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extLst>
                  <a:ext uri="{0D108BD9-81ED-4DB2-BD59-A6C34878D82A}">
                    <a16:rowId xmlns:a16="http://schemas.microsoft.com/office/drawing/2014/main" val="667792001"/>
                  </a:ext>
                </a:extLst>
              </a:tr>
              <a:tr h="333049">
                <a:tc>
                  <a:txBody>
                    <a:bodyPr/>
                    <a:lstStyle/>
                    <a:p>
                      <a:r>
                        <a:rPr lang="en-US" b="1" dirty="0">
                          <a:solidFill>
                            <a:srgbClr val="0070C0"/>
                          </a:solidFill>
                        </a:rPr>
                        <a:t>Caesar</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tc>
                  <a:txBody>
                    <a:bodyPr/>
                    <a:lstStyle/>
                    <a:p>
                      <a:r>
                        <a:rPr lang="en-US" b="1" dirty="0">
                          <a:solidFill>
                            <a:srgbClr val="0070C0"/>
                          </a:solidFill>
                        </a:rPr>
                        <a:t>1</a:t>
                      </a:r>
                    </a:p>
                  </a:txBody>
                  <a:tcPr/>
                </a:tc>
                <a:extLst>
                  <a:ext uri="{0D108BD9-81ED-4DB2-BD59-A6C34878D82A}">
                    <a16:rowId xmlns:a16="http://schemas.microsoft.com/office/drawing/2014/main" val="3530221665"/>
                  </a:ext>
                </a:extLst>
              </a:tr>
              <a:tr h="497440">
                <a:tc>
                  <a:txBody>
                    <a:bodyPr/>
                    <a:lstStyle/>
                    <a:p>
                      <a:r>
                        <a:rPr lang="en-US" b="0" dirty="0">
                          <a:solidFill>
                            <a:schemeClr val="tx1"/>
                          </a:solidFill>
                        </a:rPr>
                        <a:t>Calpurnia</a:t>
                      </a:r>
                    </a:p>
                  </a:txBody>
                  <a:tcPr/>
                </a:tc>
                <a:tc>
                  <a:txBody>
                    <a:bodyPr/>
                    <a:lstStyle/>
                    <a:p>
                      <a:r>
                        <a:rPr lang="en-US" b="0" dirty="0">
                          <a:solidFill>
                            <a:schemeClr val="tx1"/>
                          </a:solidFill>
                        </a:rPr>
                        <a:t>0</a:t>
                      </a:r>
                    </a:p>
                  </a:txBody>
                  <a:tcPr/>
                </a:tc>
                <a:tc>
                  <a:txBody>
                    <a:bodyPr/>
                    <a:lstStyle/>
                    <a:p>
                      <a:r>
                        <a:rPr lang="en-US" b="0" dirty="0">
                          <a:solidFill>
                            <a:schemeClr val="tx1"/>
                          </a:solidFill>
                        </a:rPr>
                        <a:t>0</a:t>
                      </a:r>
                    </a:p>
                  </a:txBody>
                  <a:tcPr/>
                </a:tc>
                <a:tc>
                  <a:txBody>
                    <a:bodyPr/>
                    <a:lstStyle/>
                    <a:p>
                      <a:r>
                        <a:rPr lang="en-US" b="0" dirty="0">
                          <a:solidFill>
                            <a:schemeClr val="tx1"/>
                          </a:solidFill>
                        </a:rPr>
                        <a:t>0</a:t>
                      </a:r>
                    </a:p>
                  </a:txBody>
                  <a:tcPr/>
                </a:tc>
                <a:extLst>
                  <a:ext uri="{0D108BD9-81ED-4DB2-BD59-A6C34878D82A}">
                    <a16:rowId xmlns:a16="http://schemas.microsoft.com/office/drawing/2014/main" val="3862589596"/>
                  </a:ext>
                </a:extLst>
              </a:tr>
              <a:tr h="497440">
                <a:tc>
                  <a:txBody>
                    <a:bodyPr/>
                    <a:lstStyle/>
                    <a:p>
                      <a:r>
                        <a:rPr lang="en-US" dirty="0"/>
                        <a:t>Cleopatra</a:t>
                      </a:r>
                      <a:endParaRPr lang="en-US" b="1" dirty="0">
                        <a:solidFill>
                          <a:schemeClr val="tx1"/>
                        </a:solidFill>
                      </a:endParaRP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308253861"/>
                  </a:ext>
                </a:extLst>
              </a:tr>
              <a:tr h="333049">
                <a:tc>
                  <a:txBody>
                    <a:bodyPr/>
                    <a:lstStyle/>
                    <a:p>
                      <a:r>
                        <a:rPr lang="en-US" dirty="0"/>
                        <a:t>mercy</a:t>
                      </a:r>
                      <a:endParaRPr lang="en-US" b="1" dirty="0">
                        <a:solidFill>
                          <a:schemeClr val="tx1"/>
                        </a:solidFill>
                      </a:endParaRP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208432000"/>
                  </a:ext>
                </a:extLst>
              </a:tr>
            </a:tbl>
          </a:graphicData>
        </a:graphic>
      </p:graphicFrame>
    </p:spTree>
    <p:extLst>
      <p:ext uri="{BB962C8B-B14F-4D97-AF65-F5344CB8AC3E}">
        <p14:creationId xmlns:p14="http://schemas.microsoft.com/office/powerpoint/2010/main" val="368925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EDA1-A85D-44B8-B1E9-142EA9B03248}"/>
              </a:ext>
            </a:extLst>
          </p:cNvPr>
          <p:cNvSpPr>
            <a:spLocks noGrp="1"/>
          </p:cNvSpPr>
          <p:nvPr>
            <p:ph type="title"/>
          </p:nvPr>
        </p:nvSpPr>
        <p:spPr/>
        <p:txBody>
          <a:bodyPr/>
          <a:lstStyle/>
          <a:p>
            <a:r>
              <a:rPr lang="en-US" dirty="0"/>
              <a:t>Term (word) weighting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9B16B8-A48F-4C72-B411-A79148B0218F}"/>
                  </a:ext>
                </a:extLst>
              </p:cNvPr>
              <p:cNvSpPr>
                <a:spLocks noGrp="1"/>
              </p:cNvSpPr>
              <p:nvPr>
                <p:ph idx="1"/>
              </p:nvPr>
            </p:nvSpPr>
            <p:spPr/>
            <p:txBody>
              <a:bodyPr>
                <a:normAutofit/>
              </a:bodyPr>
              <a:lstStyle/>
              <a:p>
                <a:r>
                  <a:rPr lang="en-US" dirty="0"/>
                  <a:t>Term weighting: relative importance of word in a doc</a:t>
                </a:r>
              </a:p>
              <a:p>
                <a:r>
                  <a:rPr lang="en-US" dirty="0"/>
                  <a:t>Observation 1: presence / absence most important</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𝑤</m:t>
                        </m:r>
                      </m:sub>
                    </m:sSub>
                  </m:oMath>
                </a14:m>
                <a:r>
                  <a:rPr lang="en-US" dirty="0"/>
                  <a:t>=1 if word present, 0 otherwise</a:t>
                </a:r>
              </a:p>
              <a:p>
                <a:pPr lvl="1"/>
                <a:r>
                  <a:rPr lang="en-US" dirty="0"/>
                  <a:t>Document = binary vector = set</a:t>
                </a:r>
              </a:p>
              <a:p>
                <a:r>
                  <a:rPr lang="en-US" dirty="0"/>
                  <a:t>Observation 2: key words tend to be repeated in a doc</a:t>
                </a:r>
              </a:p>
              <a:p>
                <a:pPr lvl="1"/>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𝑡𝑓</m:t>
                        </m:r>
                      </m:e>
                      <m:sub>
                        <m:r>
                          <a:rPr lang="en-US" i="1" dirty="0" smtClean="0">
                            <a:latin typeface="Cambria Math" panose="02040503050406030204" pitchFamily="18" charset="0"/>
                          </a:rPr>
                          <m:t>𝑤</m:t>
                        </m:r>
                        <m:r>
                          <a:rPr lang="en-US" b="0" i="1" dirty="0" smtClean="0">
                            <a:latin typeface="Cambria Math" panose="02040503050406030204" pitchFamily="18" charset="0"/>
                          </a:rPr>
                          <m:t>,</m:t>
                        </m:r>
                        <m:r>
                          <a:rPr lang="en-US" b="0" i="1" dirty="0" smtClean="0">
                            <a:latin typeface="Cambria Math" panose="02040503050406030204" pitchFamily="18" charset="0"/>
                          </a:rPr>
                          <m:t>𝑑</m:t>
                        </m:r>
                      </m:sub>
                    </m:sSub>
                  </m:oMath>
                </a14:m>
                <a:r>
                  <a:rPr lang="en-US" dirty="0"/>
                  <a:t>, term frequency = number of times w occurred in D</a:t>
                </a:r>
              </a:p>
              <a:p>
                <a:r>
                  <a:rPr lang="en-US" dirty="0"/>
                  <a:t>Observation 3: BOW biased toward long document</a:t>
                </a:r>
              </a:p>
              <a:p>
                <a:pPr lvl="1"/>
                <a:r>
                  <a:rPr lang="en-US" dirty="0"/>
                  <a:t>Long docs -&gt; higher </a:t>
                </a:r>
                <a14:m>
                  <m:oMath xmlns:m="http://schemas.openxmlformats.org/officeDocument/2006/math">
                    <m:r>
                      <a:rPr lang="en-US" b="0" i="1" dirty="0" smtClean="0">
                        <a:latin typeface="Cambria Math" panose="02040503050406030204" pitchFamily="18" charset="0"/>
                      </a:rPr>
                      <m:t>𝑡𝑓</m:t>
                    </m:r>
                  </m:oMath>
                </a14:m>
                <a:r>
                  <a:rPr lang="en-US" dirty="0"/>
                  <a:t>, spurious word </a:t>
                </a:r>
                <a:r>
                  <a:rPr lang="en-US" dirty="0" err="1"/>
                  <a:t>occurences</a:t>
                </a:r>
                <a:endParaRPr lang="en-US" dirty="0"/>
              </a:p>
              <a:p>
                <a:pPr lvl="1"/>
                <a:r>
                  <a:rPr lang="en-US" dirty="0"/>
                  <a:t>Normalized by document length |D|</a:t>
                </a:r>
              </a:p>
            </p:txBody>
          </p:sp>
        </mc:Choice>
        <mc:Fallback>
          <p:sp>
            <p:nvSpPr>
              <p:cNvPr id="3" name="Content Placeholder 2">
                <a:extLst>
                  <a:ext uri="{FF2B5EF4-FFF2-40B4-BE49-F238E27FC236}">
                    <a16:creationId xmlns:a16="http://schemas.microsoft.com/office/drawing/2014/main" id="{919B16B8-A48F-4C72-B411-A79148B0218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E4BBE24-CA38-49CF-81D1-46FFEAFD2E5D}"/>
                  </a:ext>
                </a:extLst>
              </p:cNvPr>
              <p:cNvSpPr/>
              <p:nvPr/>
            </p:nvSpPr>
            <p:spPr>
              <a:xfrm>
                <a:off x="9223711" y="1690688"/>
                <a:ext cx="2215478" cy="7643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e>
                      </m:nary>
                    </m:oMath>
                  </m:oMathPara>
                </a14:m>
                <a:endParaRPr lang="en-US" dirty="0"/>
              </a:p>
            </p:txBody>
          </p:sp>
        </mc:Choice>
        <mc:Fallback>
          <p:sp>
            <p:nvSpPr>
              <p:cNvPr id="4" name="Rectangle 3">
                <a:extLst>
                  <a:ext uri="{FF2B5EF4-FFF2-40B4-BE49-F238E27FC236}">
                    <a16:creationId xmlns:a16="http://schemas.microsoft.com/office/drawing/2014/main" id="{3E4BBE24-CA38-49CF-81D1-46FFEAFD2E5D}"/>
                  </a:ext>
                </a:extLst>
              </p:cNvPr>
              <p:cNvSpPr>
                <a:spLocks noRot="1" noChangeAspect="1" noMove="1" noResize="1" noEditPoints="1" noAdjustHandles="1" noChangeArrowheads="1" noChangeShapeType="1" noTextEdit="1"/>
              </p:cNvSpPr>
              <p:nvPr/>
            </p:nvSpPr>
            <p:spPr>
              <a:xfrm>
                <a:off x="9223711" y="1690688"/>
                <a:ext cx="2215478" cy="7643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31BF608-DDEF-47B9-A711-D1AAB2743172}"/>
                  </a:ext>
                </a:extLst>
              </p:cNvPr>
              <p:cNvSpPr/>
              <p:nvPr/>
            </p:nvSpPr>
            <p:spPr>
              <a:xfrm>
                <a:off x="8584657" y="2735662"/>
                <a:ext cx="3493585" cy="7643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sub>
                        <m:sup/>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𝐷</m:t>
                              </m:r>
                            </m:e>
                          </m:d>
                        </m:e>
                      </m:nary>
                    </m:oMath>
                  </m:oMathPara>
                </a14:m>
                <a:endParaRPr lang="en-US" dirty="0"/>
              </a:p>
            </p:txBody>
          </p:sp>
        </mc:Choice>
        <mc:Fallback>
          <p:sp>
            <p:nvSpPr>
              <p:cNvPr id="5" name="Rectangle 4">
                <a:extLst>
                  <a:ext uri="{FF2B5EF4-FFF2-40B4-BE49-F238E27FC236}">
                    <a16:creationId xmlns:a16="http://schemas.microsoft.com/office/drawing/2014/main" id="{831BF608-DDEF-47B9-A711-D1AAB2743172}"/>
                  </a:ext>
                </a:extLst>
              </p:cNvPr>
              <p:cNvSpPr>
                <a:spLocks noRot="1" noChangeAspect="1" noMove="1" noResize="1" noEditPoints="1" noAdjustHandles="1" noChangeArrowheads="1" noChangeShapeType="1" noTextEdit="1"/>
              </p:cNvSpPr>
              <p:nvPr/>
            </p:nvSpPr>
            <p:spPr>
              <a:xfrm>
                <a:off x="8584657" y="2735662"/>
                <a:ext cx="3493585" cy="7643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C61757E8-B2F7-4FAD-8580-9B30A6D4D162}"/>
                  </a:ext>
                </a:extLst>
              </p:cNvPr>
              <p:cNvSpPr/>
              <p:nvPr/>
            </p:nvSpPr>
            <p:spPr>
              <a:xfrm>
                <a:off x="9331661" y="3913188"/>
                <a:ext cx="2606483" cy="7643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sub>
                        <m:sup/>
                        <m:e>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𝑄</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𝐷</m:t>
                              </m:r>
                            </m:sub>
                          </m:sSub>
                        </m:e>
                      </m:nary>
                    </m:oMath>
                  </m:oMathPara>
                </a14:m>
                <a:endParaRPr lang="en-US" dirty="0"/>
              </a:p>
            </p:txBody>
          </p:sp>
        </mc:Choice>
        <mc:Fallback>
          <p:sp>
            <p:nvSpPr>
              <p:cNvPr id="6" name="Rectangle 5">
                <a:extLst>
                  <a:ext uri="{FF2B5EF4-FFF2-40B4-BE49-F238E27FC236}">
                    <a16:creationId xmlns:a16="http://schemas.microsoft.com/office/drawing/2014/main" id="{C61757E8-B2F7-4FAD-8580-9B30A6D4D162}"/>
                  </a:ext>
                </a:extLst>
              </p:cNvPr>
              <p:cNvSpPr>
                <a:spLocks noRot="1" noChangeAspect="1" noMove="1" noResize="1" noEditPoints="1" noAdjustHandles="1" noChangeArrowheads="1" noChangeShapeType="1" noTextEdit="1"/>
              </p:cNvSpPr>
              <p:nvPr/>
            </p:nvSpPr>
            <p:spPr>
              <a:xfrm>
                <a:off x="9331661" y="3913188"/>
                <a:ext cx="2606483" cy="7643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4443FF1D-0867-4C0A-A6BB-A5A9368EFADF}"/>
                  </a:ext>
                </a:extLst>
              </p:cNvPr>
              <p:cNvSpPr/>
              <p:nvPr/>
            </p:nvSpPr>
            <p:spPr>
              <a:xfrm>
                <a:off x="9223711" y="5179025"/>
                <a:ext cx="2644955" cy="7643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sub>
                        <m:sup/>
                        <m:e>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𝑄</m:t>
                              </m:r>
                            </m:sub>
                          </m:sSub>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𝐷</m:t>
                                  </m:r>
                                </m:sub>
                              </m:sSub>
                            </m:num>
                            <m:den>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e>
                      </m:nary>
                    </m:oMath>
                  </m:oMathPara>
                </a14:m>
                <a:endParaRPr lang="en-US" dirty="0"/>
              </a:p>
            </p:txBody>
          </p:sp>
        </mc:Choice>
        <mc:Fallback>
          <p:sp>
            <p:nvSpPr>
              <p:cNvPr id="7" name="Rectangle 6">
                <a:extLst>
                  <a:ext uri="{FF2B5EF4-FFF2-40B4-BE49-F238E27FC236}">
                    <a16:creationId xmlns:a16="http://schemas.microsoft.com/office/drawing/2014/main" id="{4443FF1D-0867-4C0A-A6BB-A5A9368EFADF}"/>
                  </a:ext>
                </a:extLst>
              </p:cNvPr>
              <p:cNvSpPr>
                <a:spLocks noRot="1" noChangeAspect="1" noMove="1" noResize="1" noEditPoints="1" noAdjustHandles="1" noChangeArrowheads="1" noChangeShapeType="1" noTextEdit="1"/>
              </p:cNvSpPr>
              <p:nvPr/>
            </p:nvSpPr>
            <p:spPr>
              <a:xfrm>
                <a:off x="9223711" y="5179025"/>
                <a:ext cx="2644955" cy="7643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5456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5572-A6BA-4DD7-B84E-58D01F841648}"/>
              </a:ext>
            </a:extLst>
          </p:cNvPr>
          <p:cNvSpPr>
            <a:spLocks noGrp="1"/>
          </p:cNvSpPr>
          <p:nvPr>
            <p:ph type="title"/>
          </p:nvPr>
        </p:nvSpPr>
        <p:spPr/>
        <p:txBody>
          <a:bodyPr/>
          <a:lstStyle/>
          <a:p>
            <a:r>
              <a:rPr lang="en-US" dirty="0"/>
              <a:t>Term (word) weighting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A8EC69-1173-44D2-86B2-9A277FA38F05}"/>
                  </a:ext>
                </a:extLst>
              </p:cNvPr>
              <p:cNvSpPr>
                <a:spLocks noGrp="1"/>
              </p:cNvSpPr>
              <p:nvPr>
                <p:ph idx="1"/>
              </p:nvPr>
            </p:nvSpPr>
            <p:spPr/>
            <p:txBody>
              <a:bodyPr>
                <a:normAutofit lnSpcReduction="10000"/>
              </a:bodyPr>
              <a:lstStyle/>
              <a:p>
                <a:r>
                  <a:rPr lang="en-US" dirty="0"/>
                  <a:t>Observation 4: rare words carry more meaning</a:t>
                </a:r>
              </a:p>
              <a:p>
                <a:pPr lvl="1"/>
                <a:r>
                  <a:rPr lang="en-US" dirty="0"/>
                  <a:t>Cryogenic, aardvark, jacquard … topical content</a:t>
                </a:r>
              </a:p>
              <a:p>
                <a:pPr lvl="1"/>
                <a:r>
                  <a:rPr lang="en-US" dirty="0"/>
                  <a:t>Said, went, of, the big … linguistic glue</a:t>
                </a:r>
              </a:p>
              <a:p>
                <a:r>
                  <a:rPr lang="en-US" dirty="0"/>
                  <a:t>Give more weight to rare words: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sub>
                            </m:sSub>
                          </m:den>
                        </m:f>
                      </m:e>
                    </m:func>
                  </m:oMath>
                </a14:m>
                <a:endParaRPr lang="en-US" dirty="0"/>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number of documents in collection (corpus)</a:t>
                </a:r>
              </a:p>
              <a:p>
                <a:pPr lvl="1"/>
                <a14:m>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sub>
                    </m:sSub>
                  </m:oMath>
                </a14:m>
                <a:r>
                  <a:rPr lang="en-US" dirty="0"/>
                  <a:t>, number of documents containing word </a:t>
                </a:r>
                <a14:m>
                  <m:oMath xmlns:m="http://schemas.openxmlformats.org/officeDocument/2006/math">
                    <m:r>
                      <a:rPr lang="en-US" b="0" i="1" smtClean="0">
                        <a:latin typeface="Cambria Math" panose="02040503050406030204" pitchFamily="18" charset="0"/>
                      </a:rPr>
                      <m:t>𝑤</m:t>
                    </m:r>
                  </m:oMath>
                </a14:m>
                <a:endParaRPr lang="en-US" dirty="0"/>
              </a:p>
              <a:p>
                <a:r>
                  <a:rPr lang="en-US" dirty="0"/>
                  <a:t>Inverse document frequency (</a:t>
                </a:r>
                <a:r>
                  <a:rPr lang="en-US" dirty="0" err="1"/>
                  <a:t>idf</a:t>
                </a:r>
                <a:r>
                  <a:rPr lang="en-US" dirty="0"/>
                  <a:t>)</a:t>
                </a:r>
              </a:p>
              <a:p>
                <a:pPr lvl="1"/>
                <a:r>
                  <a:rPr lang="en-US" dirty="0"/>
                  <a:t>Very effective heuristic for picking out important words</a:t>
                </a:r>
              </a:p>
              <a:p>
                <a:pPr lvl="1"/>
                <a:r>
                  <a:rPr lang="en-US" dirty="0"/>
                  <a:t>Sometimes </a:t>
                </a:r>
                <a:r>
                  <a:rPr lang="en-US" i="1" dirty="0" err="1"/>
                  <a:t>idf</a:t>
                </a:r>
                <a:r>
                  <a:rPr lang="en-US" dirty="0"/>
                  <a:t> used on the query weights </a:t>
                </a:r>
              </a:p>
              <a:p>
                <a:pPr lvl="1"/>
                <a:r>
                  <a:rPr lang="en-US" dirty="0"/>
                  <a:t>Logarithm: to put </a:t>
                </a:r>
                <a:r>
                  <a:rPr lang="en-US" i="1" dirty="0" err="1"/>
                  <a:t>idf</a:t>
                </a:r>
                <a:r>
                  <a:rPr lang="en-US" dirty="0"/>
                  <a:t> on the same scale as the </a:t>
                </a:r>
                <a:r>
                  <a:rPr lang="en-US" dirty="0" err="1"/>
                  <a:t>tf</a:t>
                </a:r>
                <a:r>
                  <a:rPr lang="en-US" dirty="0"/>
                  <a:t> component</a:t>
                </a:r>
              </a:p>
            </p:txBody>
          </p:sp>
        </mc:Choice>
        <mc:Fallback>
          <p:sp>
            <p:nvSpPr>
              <p:cNvPr id="3" name="Content Placeholder 2">
                <a:extLst>
                  <a:ext uri="{FF2B5EF4-FFF2-40B4-BE49-F238E27FC236}">
                    <a16:creationId xmlns:a16="http://schemas.microsoft.com/office/drawing/2014/main" id="{1BA8EC69-1173-44D2-86B2-9A277FA38F05}"/>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46532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CC6EA8-677E-4F36-A7CF-79BFB374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350" y="191293"/>
            <a:ext cx="8337550" cy="6253163"/>
          </a:xfrm>
        </p:spPr>
      </p:pic>
      <p:sp>
        <p:nvSpPr>
          <p:cNvPr id="6" name="TextBox 5">
            <a:extLst>
              <a:ext uri="{FF2B5EF4-FFF2-40B4-BE49-F238E27FC236}">
                <a16:creationId xmlns:a16="http://schemas.microsoft.com/office/drawing/2014/main" id="{BD7E18D7-3761-4276-A088-193A9898A3E5}"/>
              </a:ext>
            </a:extLst>
          </p:cNvPr>
          <p:cNvSpPr txBox="1"/>
          <p:nvPr/>
        </p:nvSpPr>
        <p:spPr>
          <a:xfrm>
            <a:off x="9823450" y="5645150"/>
            <a:ext cx="1695592" cy="646331"/>
          </a:xfrm>
          <a:prstGeom prst="rect">
            <a:avLst/>
          </a:prstGeom>
          <a:noFill/>
        </p:spPr>
        <p:txBody>
          <a:bodyPr wrap="none" rtlCol="0">
            <a:spAutoFit/>
          </a:bodyPr>
          <a:lstStyle/>
          <a:p>
            <a:r>
              <a:rPr lang="en-US" dirty="0"/>
              <a:t>From tutorial by</a:t>
            </a:r>
          </a:p>
          <a:p>
            <a:r>
              <a:rPr lang="en-US" dirty="0"/>
              <a:t>Victor </a:t>
            </a:r>
            <a:r>
              <a:rPr lang="en-US" dirty="0" err="1"/>
              <a:t>Lavrenko</a:t>
            </a:r>
            <a:endParaRPr lang="en-US" dirty="0"/>
          </a:p>
        </p:txBody>
      </p:sp>
    </p:spTree>
    <p:extLst>
      <p:ext uri="{BB962C8B-B14F-4D97-AF65-F5344CB8AC3E}">
        <p14:creationId xmlns:p14="http://schemas.microsoft.com/office/powerpoint/2010/main" val="4242551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5572-A6BA-4DD7-B84E-58D01F841648}"/>
              </a:ext>
            </a:extLst>
          </p:cNvPr>
          <p:cNvSpPr>
            <a:spLocks noGrp="1"/>
          </p:cNvSpPr>
          <p:nvPr>
            <p:ph type="title"/>
          </p:nvPr>
        </p:nvSpPr>
        <p:spPr/>
        <p:txBody>
          <a:bodyPr/>
          <a:lstStyle/>
          <a:p>
            <a:r>
              <a:rPr lang="en-US" dirty="0"/>
              <a:t>Term (word) weighting</a:t>
            </a:r>
          </a:p>
        </p:txBody>
      </p:sp>
      <p:sp>
        <p:nvSpPr>
          <p:cNvPr id="3" name="Content Placeholder 2">
            <a:extLst>
              <a:ext uri="{FF2B5EF4-FFF2-40B4-BE49-F238E27FC236}">
                <a16:creationId xmlns:a16="http://schemas.microsoft.com/office/drawing/2014/main" id="{1BA8EC69-1173-44D2-86B2-9A277FA38F05}"/>
              </a:ext>
            </a:extLst>
          </p:cNvPr>
          <p:cNvSpPr>
            <a:spLocks noGrp="1"/>
          </p:cNvSpPr>
          <p:nvPr>
            <p:ph idx="1"/>
          </p:nvPr>
        </p:nvSpPr>
        <p:spPr/>
        <p:txBody>
          <a:bodyPr/>
          <a:lstStyle/>
          <a:p>
            <a:r>
              <a:rPr lang="en-US" dirty="0"/>
              <a:t>New similarity measure: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5CE456D-D3AA-4EED-B3E8-9B321F22DA96}"/>
                  </a:ext>
                </a:extLst>
              </p:cNvPr>
              <p:cNvSpPr/>
              <p:nvPr/>
            </p:nvSpPr>
            <p:spPr>
              <a:xfrm>
                <a:off x="1051261" y="2562824"/>
                <a:ext cx="5971839" cy="98828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𝒕𝒇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den>
                          </m:f>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75CE456D-D3AA-4EED-B3E8-9B321F22DA96}"/>
                  </a:ext>
                </a:extLst>
              </p:cNvPr>
              <p:cNvSpPr>
                <a:spLocks noRot="1" noChangeAspect="1" noMove="1" noResize="1" noEditPoints="1" noAdjustHandles="1" noChangeArrowheads="1" noChangeShapeType="1" noTextEdit="1"/>
              </p:cNvSpPr>
              <p:nvPr/>
            </p:nvSpPr>
            <p:spPr>
              <a:xfrm>
                <a:off x="1051261" y="2562824"/>
                <a:ext cx="5971839" cy="98828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3178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16F7-97F7-41EF-8F2B-C672F0C66EE6}"/>
              </a:ext>
            </a:extLst>
          </p:cNvPr>
          <p:cNvSpPr>
            <a:spLocks noGrp="1"/>
          </p:cNvSpPr>
          <p:nvPr>
            <p:ph type="title"/>
          </p:nvPr>
        </p:nvSpPr>
        <p:spPr/>
        <p:txBody>
          <a:bodyPr/>
          <a:lstStyle/>
          <a:p>
            <a:r>
              <a:rPr lang="en-US" dirty="0"/>
              <a:t>Frequency normalization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BFFFAB-A9A4-42EF-82A2-0F70C85928A9}"/>
                  </a:ext>
                </a:extLst>
              </p:cNvPr>
              <p:cNvSpPr>
                <a:spLocks noGrp="1"/>
              </p:cNvSpPr>
              <p:nvPr>
                <p:ph idx="1"/>
              </p:nvPr>
            </p:nvSpPr>
            <p:spPr/>
            <p:txBody>
              <a:bodyPr>
                <a:normAutofit/>
              </a:bodyPr>
              <a:lstStyle/>
              <a:p>
                <a:r>
                  <a:rPr lang="en-US" dirty="0"/>
                  <a:t>Observation 5:</a:t>
                </a:r>
              </a:p>
              <a:p>
                <a:pPr lvl="1"/>
                <a:r>
                  <a:rPr lang="en-US" dirty="0"/>
                  <a:t>Q = “angry aardvark”</a:t>
                </a:r>
              </a:p>
              <a:p>
                <a:pPr lvl="1"/>
                <a:r>
                  <a:rPr lang="en-US" dirty="0"/>
                  <a:t>D1 = “ … angry … aardvark … “; D2 = “ … aardvark … aardvark … “</a:t>
                </a:r>
              </a:p>
              <a:p>
                <a:pPr lvl="1"/>
                <a:r>
                  <a:rPr lang="en-US" dirty="0"/>
                  <a:t>‘aardvark’ has higher </a:t>
                </a:r>
                <a:r>
                  <a:rPr lang="en-US" i="1" dirty="0" err="1"/>
                  <a:t>idf</a:t>
                </a:r>
                <a:r>
                  <a:rPr lang="en-US" i="1" dirty="0"/>
                  <a:t>. </a:t>
                </a:r>
                <a:r>
                  <a:rPr lang="en-US" dirty="0"/>
                  <a:t>Is D1 more relevant to Q than D2?</a:t>
                </a:r>
                <a:endParaRPr lang="en-US" i="1" dirty="0"/>
              </a:p>
              <a:p>
                <a:r>
                  <a:rPr lang="en-US" dirty="0"/>
                  <a:t>Correction:</a:t>
                </a:r>
              </a:p>
              <a:p>
                <a:pPr lvl="1"/>
                <a:r>
                  <a:rPr lang="en-US" dirty="0"/>
                  <a:t>First occurrence more important than a repeat</a:t>
                </a:r>
              </a:p>
              <a:p>
                <a:pPr lvl="1"/>
                <a:r>
                  <a:rPr lang="en-US" dirty="0"/>
                  <a:t>“squash” the growth of term frequency: </a:t>
                </a:r>
                <a14:m>
                  <m:oMath xmlns:m="http://schemas.openxmlformats.org/officeDocument/2006/math">
                    <m:sSub>
                      <m:sSubPr>
                        <m:ctrlPr>
                          <a:rPr lang="en-US" sz="2600" b="1" i="0" smtClean="0">
                            <a:latin typeface="Cambria Math" panose="02040503050406030204" pitchFamily="18" charset="0"/>
                          </a:rPr>
                        </m:ctrlPr>
                      </m:sSubPr>
                      <m:e>
                        <m:r>
                          <a:rPr lang="en-US" sz="2600" b="1" i="0" smtClean="0">
                            <a:latin typeface="Cambria Math" panose="02040503050406030204" pitchFamily="18" charset="0"/>
                          </a:rPr>
                          <m:t>𝐭𝐟</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f>
                      <m:fPr>
                        <m:ctrlPr>
                          <a:rPr lang="en-US" sz="2600" b="1" i="1" smtClean="0">
                            <a:latin typeface="Cambria Math" panose="02040503050406030204" pitchFamily="18" charset="0"/>
                          </a:rPr>
                        </m:ctrlPr>
                      </m:fPr>
                      <m:num>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num>
                      <m:den>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r>
                          <a:rPr lang="en-US" sz="2600" b="1" i="1" smtClean="0">
                            <a:latin typeface="Cambria Math" panose="02040503050406030204" pitchFamily="18" charset="0"/>
                          </a:rPr>
                          <m:t>𝒌</m:t>
                        </m:r>
                      </m:den>
                    </m:f>
                  </m:oMath>
                </a14:m>
                <a:endParaRPr lang="en-US" sz="2600" b="1" dirty="0"/>
              </a:p>
            </p:txBody>
          </p:sp>
        </mc:Choice>
        <mc:Fallback>
          <p:sp>
            <p:nvSpPr>
              <p:cNvPr id="3" name="Content Placeholder 2">
                <a:extLst>
                  <a:ext uri="{FF2B5EF4-FFF2-40B4-BE49-F238E27FC236}">
                    <a16:creationId xmlns:a16="http://schemas.microsoft.com/office/drawing/2014/main" id="{E5BFFFAB-A9A4-42EF-82A2-0F70C85928A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7489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4800-5497-45A7-B3A9-16BA1AAEED11}"/>
              </a:ext>
            </a:extLst>
          </p:cNvPr>
          <p:cNvSpPr>
            <a:spLocks noGrp="1"/>
          </p:cNvSpPr>
          <p:nvPr>
            <p:ph type="title"/>
          </p:nvPr>
        </p:nvSpPr>
        <p:spPr/>
        <p:txBody>
          <a:bodyPr/>
          <a:lstStyle/>
          <a:p>
            <a:r>
              <a:rPr lang="en-US" dirty="0"/>
              <a:t>Definition of IR</a:t>
            </a:r>
          </a:p>
        </p:txBody>
      </p:sp>
      <p:sp>
        <p:nvSpPr>
          <p:cNvPr id="3" name="Content Placeholder 2">
            <a:extLst>
              <a:ext uri="{FF2B5EF4-FFF2-40B4-BE49-F238E27FC236}">
                <a16:creationId xmlns:a16="http://schemas.microsoft.com/office/drawing/2014/main" id="{7C4D1A27-F1E0-4249-B023-8486A1EA05FD}"/>
              </a:ext>
            </a:extLst>
          </p:cNvPr>
          <p:cNvSpPr>
            <a:spLocks noGrp="1"/>
          </p:cNvSpPr>
          <p:nvPr>
            <p:ph idx="1"/>
          </p:nvPr>
        </p:nvSpPr>
        <p:spPr/>
        <p:txBody>
          <a:bodyPr/>
          <a:lstStyle/>
          <a:p>
            <a:r>
              <a:rPr lang="en-US" b="1" dirty="0"/>
              <a:t>Information retrieval</a:t>
            </a:r>
            <a:r>
              <a:rPr lang="en-US" dirty="0"/>
              <a:t> (</a:t>
            </a:r>
            <a:r>
              <a:rPr lang="en-US" b="1" dirty="0"/>
              <a:t>IR</a:t>
            </a:r>
            <a:r>
              <a:rPr lang="en-US" dirty="0"/>
              <a:t>) is </a:t>
            </a:r>
            <a:r>
              <a:rPr lang="en-US" dirty="0">
                <a:solidFill>
                  <a:srgbClr val="FF0000"/>
                </a:solidFill>
              </a:rPr>
              <a:t>finding</a:t>
            </a:r>
            <a:r>
              <a:rPr lang="en-US" dirty="0"/>
              <a:t> material (usually documents) of an </a:t>
            </a:r>
            <a:r>
              <a:rPr lang="en-US" dirty="0">
                <a:solidFill>
                  <a:srgbClr val="FF0000"/>
                </a:solidFill>
              </a:rPr>
              <a:t>unstructured</a:t>
            </a:r>
            <a:r>
              <a:rPr lang="en-US" dirty="0"/>
              <a:t> nature (usually text, contrary to database tables) that satisfies an </a:t>
            </a:r>
            <a:r>
              <a:rPr lang="en-US" dirty="0">
                <a:solidFill>
                  <a:srgbClr val="FF0000"/>
                </a:solidFill>
              </a:rPr>
              <a:t>information need</a:t>
            </a:r>
            <a:r>
              <a:rPr lang="en-US" dirty="0"/>
              <a:t> from within </a:t>
            </a:r>
            <a:r>
              <a:rPr lang="en-US" dirty="0">
                <a:solidFill>
                  <a:srgbClr val="FF0000"/>
                </a:solidFill>
              </a:rPr>
              <a:t>large collections</a:t>
            </a:r>
            <a:r>
              <a:rPr lang="en-US" dirty="0"/>
              <a:t> (usually stored on computers).</a:t>
            </a:r>
          </a:p>
        </p:txBody>
      </p:sp>
      <p:sp>
        <p:nvSpPr>
          <p:cNvPr id="4" name="TextBox 3">
            <a:extLst>
              <a:ext uri="{FF2B5EF4-FFF2-40B4-BE49-F238E27FC236}">
                <a16:creationId xmlns:a16="http://schemas.microsoft.com/office/drawing/2014/main" id="{D3395458-5B2C-4E01-9DD8-AE534D26F905}"/>
              </a:ext>
            </a:extLst>
          </p:cNvPr>
          <p:cNvSpPr txBox="1"/>
          <p:nvPr/>
        </p:nvSpPr>
        <p:spPr>
          <a:xfrm>
            <a:off x="7994650" y="4984750"/>
            <a:ext cx="3883948" cy="646331"/>
          </a:xfrm>
          <a:prstGeom prst="rect">
            <a:avLst/>
          </a:prstGeom>
          <a:noFill/>
        </p:spPr>
        <p:txBody>
          <a:bodyPr wrap="none" rtlCol="0">
            <a:spAutoFit/>
          </a:bodyPr>
          <a:lstStyle/>
          <a:p>
            <a:r>
              <a:rPr lang="en-US" dirty="0"/>
              <a:t>reference: chapter 1. </a:t>
            </a:r>
            <a:r>
              <a:rPr lang="en-US" i="1" dirty="0"/>
              <a:t>introduction to IR.</a:t>
            </a:r>
            <a:endParaRPr lang="en-US" dirty="0"/>
          </a:p>
          <a:p>
            <a:r>
              <a:rPr lang="en-US" dirty="0"/>
              <a:t>Manning, Raghavan, </a:t>
            </a:r>
            <a:r>
              <a:rPr lang="en-US" dirty="0" err="1"/>
              <a:t>Schutze</a:t>
            </a:r>
            <a:endParaRPr lang="en-US" dirty="0"/>
          </a:p>
        </p:txBody>
      </p:sp>
    </p:spTree>
    <p:extLst>
      <p:ext uri="{BB962C8B-B14F-4D97-AF65-F5344CB8AC3E}">
        <p14:creationId xmlns:p14="http://schemas.microsoft.com/office/powerpoint/2010/main" val="165809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16F7-97F7-41EF-8F2B-C672F0C66EE6}"/>
              </a:ext>
            </a:extLst>
          </p:cNvPr>
          <p:cNvSpPr>
            <a:spLocks noGrp="1"/>
          </p:cNvSpPr>
          <p:nvPr>
            <p:ph type="title"/>
          </p:nvPr>
        </p:nvSpPr>
        <p:spPr/>
        <p:txBody>
          <a:bodyPr/>
          <a:lstStyle/>
          <a:p>
            <a:r>
              <a:rPr lang="en-US" dirty="0"/>
              <a:t>Frequency normalization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BFFFAB-A9A4-42EF-82A2-0F70C85928A9}"/>
                  </a:ext>
                </a:extLst>
              </p:cNvPr>
              <p:cNvSpPr>
                <a:spLocks noGrp="1"/>
              </p:cNvSpPr>
              <p:nvPr>
                <p:ph idx="1"/>
              </p:nvPr>
            </p:nvSpPr>
            <p:spPr/>
            <p:txBody>
              <a:bodyPr>
                <a:normAutofit/>
              </a:bodyPr>
              <a:lstStyle/>
              <a:p>
                <a:r>
                  <a:rPr lang="en-US" dirty="0"/>
                  <a:t>Observation 6: </a:t>
                </a:r>
              </a:p>
              <a:p>
                <a:pPr lvl="1"/>
                <a:r>
                  <a:rPr lang="en-US" dirty="0"/>
                  <a:t>Repetitions important in long docs</a:t>
                </a:r>
              </a:p>
              <a:p>
                <a:pPr lvl="1"/>
                <a:r>
                  <a:rPr lang="en-US" dirty="0"/>
                  <a:t>Make it reflect document length: </a:t>
                </a:r>
                <a14:m>
                  <m:oMath xmlns:m="http://schemas.openxmlformats.org/officeDocument/2006/math">
                    <m:sSub>
                      <m:sSubPr>
                        <m:ctrlPr>
                          <a:rPr lang="en-US" sz="2600" b="1" i="1" smtClean="0">
                            <a:latin typeface="Cambria Math" panose="02040503050406030204" pitchFamily="18" charset="0"/>
                          </a:rPr>
                        </m:ctrlPr>
                      </m:sSubPr>
                      <m:e>
                        <m:r>
                          <a:rPr lang="en-US" sz="2600" b="1" i="0" smtClean="0">
                            <a:latin typeface="Cambria Math" panose="02040503050406030204" pitchFamily="18" charset="0"/>
                          </a:rPr>
                          <m:t>𝐭𝐟</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f>
                      <m:fPr>
                        <m:ctrlPr>
                          <a:rPr lang="en-US" sz="2600" b="1" i="1" smtClean="0">
                            <a:latin typeface="Cambria Math" panose="02040503050406030204" pitchFamily="18" charset="0"/>
                          </a:rPr>
                        </m:ctrlPr>
                      </m:fPr>
                      <m:num>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num>
                      <m:den>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r>
                          <a:rPr lang="en-US" sz="2600" b="1" i="1" smtClean="0">
                            <a:latin typeface="Cambria Math" panose="02040503050406030204" pitchFamily="18" charset="0"/>
                          </a:rPr>
                          <m:t>𝒌</m:t>
                        </m:r>
                        <m:f>
                          <m:fPr>
                            <m:ctrlPr>
                              <a:rPr lang="en-US" sz="2600" b="1" i="1" smtClean="0">
                                <a:latin typeface="Cambria Math" panose="02040503050406030204" pitchFamily="18" charset="0"/>
                              </a:rPr>
                            </m:ctrlPr>
                          </m:fPr>
                          <m:num>
                            <m:r>
                              <a:rPr lang="en-US" sz="2600" b="1" i="1" smtClean="0">
                                <a:latin typeface="Cambria Math" panose="02040503050406030204" pitchFamily="18" charset="0"/>
                              </a:rPr>
                              <m:t>|</m:t>
                            </m:r>
                            <m:r>
                              <a:rPr lang="en-US" sz="2600" b="1" i="1" smtClean="0">
                                <a:latin typeface="Cambria Math" panose="02040503050406030204" pitchFamily="18" charset="0"/>
                              </a:rPr>
                              <m:t>𝑫</m:t>
                            </m:r>
                            <m:r>
                              <a:rPr lang="en-US" sz="2600" b="1" i="1" smtClean="0">
                                <a:latin typeface="Cambria Math" panose="02040503050406030204" pitchFamily="18" charset="0"/>
                              </a:rPr>
                              <m:t>|</m:t>
                            </m:r>
                          </m:num>
                          <m:den>
                            <m:r>
                              <a:rPr lang="en-US" sz="2600" b="1" i="1" smtClean="0">
                                <a:latin typeface="Cambria Math" panose="02040503050406030204" pitchFamily="18" charset="0"/>
                              </a:rPr>
                              <m:t>𝒂𝒗𝒈</m:t>
                            </m:r>
                            <m:r>
                              <a:rPr lang="en-US" sz="2600" b="1" i="1" smtClean="0">
                                <a:latin typeface="Cambria Math" panose="02040503050406030204" pitchFamily="18" charset="0"/>
                              </a:rPr>
                              <m:t>(</m:t>
                            </m:r>
                            <m:d>
                              <m:dPr>
                                <m:begChr m:val="|"/>
                                <m:endChr m:val="|"/>
                                <m:ctrlPr>
                                  <a:rPr lang="en-US" sz="2600" b="1" i="1" smtClean="0">
                                    <a:latin typeface="Cambria Math" panose="02040503050406030204" pitchFamily="18" charset="0"/>
                                  </a:rPr>
                                </m:ctrlPr>
                              </m:dPr>
                              <m:e>
                                <m:r>
                                  <a:rPr lang="en-US" sz="2600" b="1" i="1" smtClean="0">
                                    <a:latin typeface="Cambria Math" panose="02040503050406030204" pitchFamily="18" charset="0"/>
                                  </a:rPr>
                                  <m:t>𝑫</m:t>
                                </m:r>
                              </m:e>
                            </m:d>
                            <m:r>
                              <a:rPr lang="en-US" sz="2600" b="1" i="1" smtClean="0">
                                <a:latin typeface="Cambria Math" panose="02040503050406030204" pitchFamily="18" charset="0"/>
                              </a:rPr>
                              <m:t>)</m:t>
                            </m:r>
                          </m:den>
                        </m:f>
                      </m:den>
                    </m:f>
                  </m:oMath>
                </a14:m>
                <a:endParaRPr lang="en-US" sz="2600" b="1" dirty="0"/>
              </a:p>
              <a:p>
                <a:r>
                  <a:rPr lang="en-US" sz="3000" i="1" dirty="0" err="1"/>
                  <a:t>tf.idf</a:t>
                </a:r>
                <a:r>
                  <a:rPr lang="en-US" sz="3000" i="1" dirty="0"/>
                  <a:t> </a:t>
                </a:r>
                <a:r>
                  <a:rPr lang="en-US" sz="3000" dirty="0"/>
                  <a:t>weighted sum</a:t>
                </a:r>
              </a:p>
              <a:p>
                <a:pPr marL="457200" lvl="1" indent="0">
                  <a:buNone/>
                </a:pPr>
                <a:endParaRPr lang="en-US" sz="2600" dirty="0"/>
              </a:p>
            </p:txBody>
          </p:sp>
        </mc:Choice>
        <mc:Fallback>
          <p:sp>
            <p:nvSpPr>
              <p:cNvPr id="3" name="Content Placeholder 2">
                <a:extLst>
                  <a:ext uri="{FF2B5EF4-FFF2-40B4-BE49-F238E27FC236}">
                    <a16:creationId xmlns:a16="http://schemas.microsoft.com/office/drawing/2014/main" id="{E5BFFFAB-A9A4-42EF-82A2-0F70C85928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07EA393-8AB2-4680-8A91-D20DEB735902}"/>
                  </a:ext>
                </a:extLst>
              </p:cNvPr>
              <p:cNvSpPr/>
              <p:nvPr/>
            </p:nvSpPr>
            <p:spPr>
              <a:xfrm>
                <a:off x="1305261" y="4378924"/>
                <a:ext cx="8264189" cy="11908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𝒌</m:t>
                              </m:r>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𝒂𝒗𝒈</m:t>
                                  </m:r>
                                  <m:r>
                                    <a:rPr lang="en-US" sz="2400" b="1" i="1" smtClean="0">
                                      <a:solidFill>
                                        <a:srgbClr val="0070C0"/>
                                      </a:solidFill>
                                      <a:latin typeface="Cambria Math" panose="02040503050406030204" pitchFamily="18" charset="0"/>
                                    </a:rPr>
                                    <m:t>(</m:t>
                                  </m:r>
                                  <m:d>
                                    <m:dPr>
                                      <m:begChr m:val="|"/>
                                      <m:endChr m:val="|"/>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𝑫</m:t>
                                      </m:r>
                                    </m:e>
                                  </m:d>
                                  <m:r>
                                    <a:rPr lang="en-US" sz="2400" b="1" i="1" smtClean="0">
                                      <a:solidFill>
                                        <a:srgbClr val="0070C0"/>
                                      </a:solidFill>
                                      <a:latin typeface="Cambria Math" panose="02040503050406030204" pitchFamily="18" charset="0"/>
                                    </a:rPr>
                                    <m:t>)</m:t>
                                  </m:r>
                                </m:den>
                              </m:f>
                            </m:den>
                          </m:f>
                          <m:r>
                            <m:rPr>
                              <m:nor/>
                            </m:rPr>
                            <a:rPr lang="en-US" sz="2400" b="1" dirty="0">
                              <a:solidFill>
                                <a:srgbClr val="0070C0"/>
                              </a:solidFill>
                            </a:rPr>
                            <m:t> </m:t>
                          </m:r>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A07EA393-8AB2-4680-8A91-D20DEB735902}"/>
                  </a:ext>
                </a:extLst>
              </p:cNvPr>
              <p:cNvSpPr>
                <a:spLocks noRot="1" noChangeAspect="1" noMove="1" noResize="1" noEditPoints="1" noAdjustHandles="1" noChangeArrowheads="1" noChangeShapeType="1" noTextEdit="1"/>
              </p:cNvSpPr>
              <p:nvPr/>
            </p:nvSpPr>
            <p:spPr>
              <a:xfrm>
                <a:off x="1305261" y="4378924"/>
                <a:ext cx="8264189" cy="11908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0435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16F7-97F7-41EF-8F2B-C672F0C66EE6}"/>
              </a:ext>
            </a:extLst>
          </p:cNvPr>
          <p:cNvSpPr>
            <a:spLocks noGrp="1"/>
          </p:cNvSpPr>
          <p:nvPr>
            <p:ph type="title"/>
          </p:nvPr>
        </p:nvSpPr>
        <p:spPr/>
        <p:txBody>
          <a:bodyPr/>
          <a:lstStyle/>
          <a:p>
            <a:r>
              <a:rPr lang="en-US" dirty="0"/>
              <a:t>Frequency normalization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BFFFAB-A9A4-42EF-82A2-0F70C85928A9}"/>
                  </a:ext>
                </a:extLst>
              </p:cNvPr>
              <p:cNvSpPr>
                <a:spLocks noGrp="1"/>
              </p:cNvSpPr>
              <p:nvPr>
                <p:ph idx="1"/>
              </p:nvPr>
            </p:nvSpPr>
            <p:spPr/>
            <p:txBody>
              <a:bodyPr>
                <a:normAutofit/>
              </a:bodyPr>
              <a:lstStyle/>
              <a:p>
                <a:r>
                  <a:rPr lang="en-US" dirty="0"/>
                  <a:t>Observation 6: </a:t>
                </a:r>
              </a:p>
              <a:p>
                <a:pPr lvl="1"/>
                <a:r>
                  <a:rPr lang="en-US" dirty="0"/>
                  <a:t>Repetitions important in long docs</a:t>
                </a:r>
              </a:p>
              <a:p>
                <a:pPr lvl="1"/>
                <a:r>
                  <a:rPr lang="en-US" dirty="0"/>
                  <a:t>Make it reflect document length: </a:t>
                </a:r>
                <a14:m>
                  <m:oMath xmlns:m="http://schemas.openxmlformats.org/officeDocument/2006/math">
                    <m:sSub>
                      <m:sSubPr>
                        <m:ctrlPr>
                          <a:rPr lang="en-US" sz="2600" b="1" i="1" smtClean="0">
                            <a:latin typeface="Cambria Math" panose="02040503050406030204" pitchFamily="18" charset="0"/>
                          </a:rPr>
                        </m:ctrlPr>
                      </m:sSubPr>
                      <m:e>
                        <m:r>
                          <a:rPr lang="en-US" sz="2600" b="1" i="0" smtClean="0">
                            <a:latin typeface="Cambria Math" panose="02040503050406030204" pitchFamily="18" charset="0"/>
                          </a:rPr>
                          <m:t>𝐭𝐟</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f>
                      <m:fPr>
                        <m:ctrlPr>
                          <a:rPr lang="en-US" sz="2600" b="1" i="1" smtClean="0">
                            <a:latin typeface="Cambria Math" panose="02040503050406030204" pitchFamily="18" charset="0"/>
                          </a:rPr>
                        </m:ctrlPr>
                      </m:fPr>
                      <m:num>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num>
                      <m:den>
                        <m:r>
                          <a:rPr lang="en-US" sz="2600" b="1" i="1" smtClean="0">
                            <a:latin typeface="Cambria Math" panose="02040503050406030204" pitchFamily="18" charset="0"/>
                          </a:rPr>
                          <m:t>𝒕</m:t>
                        </m:r>
                        <m:sSub>
                          <m:sSubPr>
                            <m:ctrlPr>
                              <a:rPr lang="en-US" sz="2600" b="1" i="1" smtClean="0">
                                <a:latin typeface="Cambria Math" panose="02040503050406030204" pitchFamily="18" charset="0"/>
                              </a:rPr>
                            </m:ctrlPr>
                          </m:sSubPr>
                          <m:e>
                            <m:r>
                              <a:rPr lang="en-US" sz="2600" b="1" i="1" smtClean="0">
                                <a:latin typeface="Cambria Math" panose="02040503050406030204" pitchFamily="18" charset="0"/>
                              </a:rPr>
                              <m:t>𝒇</m:t>
                            </m:r>
                          </m:e>
                          <m:sub>
                            <m:r>
                              <a:rPr lang="en-US" sz="2600" b="1" i="1" smtClean="0">
                                <a:latin typeface="Cambria Math" panose="02040503050406030204" pitchFamily="18" charset="0"/>
                              </a:rPr>
                              <m:t>𝒘</m:t>
                            </m:r>
                            <m:r>
                              <a:rPr lang="en-US" sz="2600" b="1" i="1" smtClean="0">
                                <a:latin typeface="Cambria Math" panose="02040503050406030204" pitchFamily="18" charset="0"/>
                              </a:rPr>
                              <m:t>,</m:t>
                            </m:r>
                            <m:r>
                              <a:rPr lang="en-US" sz="2600" b="1" i="1" smtClean="0">
                                <a:latin typeface="Cambria Math" panose="02040503050406030204" pitchFamily="18" charset="0"/>
                              </a:rPr>
                              <m:t>𝑫</m:t>
                            </m:r>
                          </m:sub>
                        </m:sSub>
                        <m:r>
                          <a:rPr lang="en-US" sz="2600" b="1" i="1" smtClean="0">
                            <a:latin typeface="Cambria Math" panose="02040503050406030204" pitchFamily="18" charset="0"/>
                          </a:rPr>
                          <m:t>+</m:t>
                        </m:r>
                        <m:r>
                          <a:rPr lang="en-US" sz="2600" b="1" i="1" smtClean="0">
                            <a:latin typeface="Cambria Math" panose="02040503050406030204" pitchFamily="18" charset="0"/>
                          </a:rPr>
                          <m:t>𝒌</m:t>
                        </m:r>
                        <m:f>
                          <m:fPr>
                            <m:ctrlPr>
                              <a:rPr lang="en-US" sz="2600" b="1" i="1" smtClean="0">
                                <a:latin typeface="Cambria Math" panose="02040503050406030204" pitchFamily="18" charset="0"/>
                              </a:rPr>
                            </m:ctrlPr>
                          </m:fPr>
                          <m:num>
                            <m:r>
                              <a:rPr lang="en-US" sz="2600" b="1" i="1" smtClean="0">
                                <a:latin typeface="Cambria Math" panose="02040503050406030204" pitchFamily="18" charset="0"/>
                              </a:rPr>
                              <m:t>|</m:t>
                            </m:r>
                            <m:r>
                              <a:rPr lang="en-US" sz="2600" b="1" i="1" smtClean="0">
                                <a:latin typeface="Cambria Math" panose="02040503050406030204" pitchFamily="18" charset="0"/>
                              </a:rPr>
                              <m:t>𝑫</m:t>
                            </m:r>
                            <m:r>
                              <a:rPr lang="en-US" sz="2600" b="1" i="1" smtClean="0">
                                <a:latin typeface="Cambria Math" panose="02040503050406030204" pitchFamily="18" charset="0"/>
                              </a:rPr>
                              <m:t>|</m:t>
                            </m:r>
                          </m:num>
                          <m:den>
                            <m:r>
                              <a:rPr lang="en-US" sz="2600" b="1" i="1" smtClean="0">
                                <a:latin typeface="Cambria Math" panose="02040503050406030204" pitchFamily="18" charset="0"/>
                              </a:rPr>
                              <m:t>𝒂𝒗𝒈</m:t>
                            </m:r>
                            <m:r>
                              <a:rPr lang="en-US" sz="2600" b="1" i="1" smtClean="0">
                                <a:latin typeface="Cambria Math" panose="02040503050406030204" pitchFamily="18" charset="0"/>
                              </a:rPr>
                              <m:t>(</m:t>
                            </m:r>
                            <m:d>
                              <m:dPr>
                                <m:begChr m:val="|"/>
                                <m:endChr m:val="|"/>
                                <m:ctrlPr>
                                  <a:rPr lang="en-US" sz="2600" b="1" i="1" smtClean="0">
                                    <a:latin typeface="Cambria Math" panose="02040503050406030204" pitchFamily="18" charset="0"/>
                                  </a:rPr>
                                </m:ctrlPr>
                              </m:dPr>
                              <m:e>
                                <m:r>
                                  <a:rPr lang="en-US" sz="2600" b="1" i="1" smtClean="0">
                                    <a:latin typeface="Cambria Math" panose="02040503050406030204" pitchFamily="18" charset="0"/>
                                  </a:rPr>
                                  <m:t>𝑫</m:t>
                                </m:r>
                              </m:e>
                            </m:d>
                            <m:r>
                              <a:rPr lang="en-US" sz="2600" b="1" i="1" smtClean="0">
                                <a:latin typeface="Cambria Math" panose="02040503050406030204" pitchFamily="18" charset="0"/>
                              </a:rPr>
                              <m:t>)</m:t>
                            </m:r>
                          </m:den>
                        </m:f>
                      </m:den>
                    </m:f>
                  </m:oMath>
                </a14:m>
                <a:endParaRPr lang="en-US" sz="2600" b="1" dirty="0"/>
              </a:p>
              <a:p>
                <a:r>
                  <a:rPr lang="en-US" sz="3000" i="1" dirty="0" err="1"/>
                  <a:t>tf.idf</a:t>
                </a:r>
                <a:r>
                  <a:rPr lang="en-US" sz="3000" i="1" dirty="0"/>
                  <a:t> </a:t>
                </a:r>
                <a:r>
                  <a:rPr lang="en-US" sz="3000" dirty="0"/>
                  <a:t>weighted sum</a:t>
                </a:r>
              </a:p>
              <a:p>
                <a:pPr marL="457200" lvl="1" indent="0">
                  <a:buNone/>
                </a:pPr>
                <a:endParaRPr lang="en-US" sz="2600" dirty="0"/>
              </a:p>
            </p:txBody>
          </p:sp>
        </mc:Choice>
        <mc:Fallback>
          <p:sp>
            <p:nvSpPr>
              <p:cNvPr id="3" name="Content Placeholder 2">
                <a:extLst>
                  <a:ext uri="{FF2B5EF4-FFF2-40B4-BE49-F238E27FC236}">
                    <a16:creationId xmlns:a16="http://schemas.microsoft.com/office/drawing/2014/main" id="{E5BFFFAB-A9A4-42EF-82A2-0F70C85928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07EA393-8AB2-4680-8A91-D20DEB735902}"/>
                  </a:ext>
                </a:extLst>
              </p:cNvPr>
              <p:cNvSpPr/>
              <p:nvPr/>
            </p:nvSpPr>
            <p:spPr>
              <a:xfrm>
                <a:off x="1305261" y="4378924"/>
                <a:ext cx="8264189" cy="11908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𝒌</m:t>
                              </m:r>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𝒂𝒗𝒈</m:t>
                                  </m:r>
                                  <m:r>
                                    <a:rPr lang="en-US" sz="2400" b="1" i="1" smtClean="0">
                                      <a:solidFill>
                                        <a:srgbClr val="0070C0"/>
                                      </a:solidFill>
                                      <a:latin typeface="Cambria Math" panose="02040503050406030204" pitchFamily="18" charset="0"/>
                                    </a:rPr>
                                    <m:t>(</m:t>
                                  </m:r>
                                  <m:d>
                                    <m:dPr>
                                      <m:begChr m:val="|"/>
                                      <m:endChr m:val="|"/>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𝑫</m:t>
                                      </m:r>
                                    </m:e>
                                  </m:d>
                                  <m:r>
                                    <a:rPr lang="en-US" sz="2400" b="1" i="1" smtClean="0">
                                      <a:solidFill>
                                        <a:srgbClr val="0070C0"/>
                                      </a:solidFill>
                                      <a:latin typeface="Cambria Math" panose="02040503050406030204" pitchFamily="18" charset="0"/>
                                    </a:rPr>
                                    <m:t>)</m:t>
                                  </m:r>
                                </m:den>
                              </m:f>
                            </m:den>
                          </m:f>
                          <m:r>
                            <m:rPr>
                              <m:nor/>
                            </m:rPr>
                            <a:rPr lang="en-US" sz="2400" b="1" dirty="0">
                              <a:solidFill>
                                <a:srgbClr val="0070C0"/>
                              </a:solidFill>
                            </a:rPr>
                            <m:t> </m:t>
                          </m:r>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A07EA393-8AB2-4680-8A91-D20DEB735902}"/>
                  </a:ext>
                </a:extLst>
              </p:cNvPr>
              <p:cNvSpPr>
                <a:spLocks noRot="1" noChangeAspect="1" noMove="1" noResize="1" noEditPoints="1" noAdjustHandles="1" noChangeArrowheads="1" noChangeShapeType="1" noTextEdit="1"/>
              </p:cNvSpPr>
              <p:nvPr/>
            </p:nvSpPr>
            <p:spPr>
              <a:xfrm>
                <a:off x="1305261" y="4378924"/>
                <a:ext cx="8264189" cy="11908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8636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16F7-97F7-41EF-8F2B-C672F0C66EE6}"/>
              </a:ext>
            </a:extLst>
          </p:cNvPr>
          <p:cNvSpPr>
            <a:spLocks noGrp="1"/>
          </p:cNvSpPr>
          <p:nvPr>
            <p:ph type="title"/>
          </p:nvPr>
        </p:nvSpPr>
        <p:spPr/>
        <p:txBody>
          <a:bodyPr/>
          <a:lstStyle/>
          <a:p>
            <a:r>
              <a:rPr lang="en-US" dirty="0" err="1"/>
              <a:t>tf.idf</a:t>
            </a:r>
            <a:r>
              <a:rPr lang="en-US" dirty="0"/>
              <a:t> weighted sum as score of relevance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07EA393-8AB2-4680-8A91-D20DEB735902}"/>
                  </a:ext>
                </a:extLst>
              </p:cNvPr>
              <p:cNvSpPr/>
              <p:nvPr/>
            </p:nvSpPr>
            <p:spPr>
              <a:xfrm>
                <a:off x="1489411" y="2924774"/>
                <a:ext cx="8264189" cy="11908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𝒌</m:t>
                              </m:r>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𝒂𝒗𝒈</m:t>
                                  </m:r>
                                  <m:r>
                                    <a:rPr lang="en-US" sz="2400" b="1" i="1" smtClean="0">
                                      <a:solidFill>
                                        <a:srgbClr val="0070C0"/>
                                      </a:solidFill>
                                      <a:latin typeface="Cambria Math" panose="02040503050406030204" pitchFamily="18" charset="0"/>
                                    </a:rPr>
                                    <m:t>(</m:t>
                                  </m:r>
                                  <m:d>
                                    <m:dPr>
                                      <m:begChr m:val="|"/>
                                      <m:endChr m:val="|"/>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𝑫</m:t>
                                      </m:r>
                                    </m:e>
                                  </m:d>
                                  <m:r>
                                    <a:rPr lang="en-US" sz="2400" b="1" i="1" smtClean="0">
                                      <a:solidFill>
                                        <a:srgbClr val="0070C0"/>
                                      </a:solidFill>
                                      <a:latin typeface="Cambria Math" panose="02040503050406030204" pitchFamily="18" charset="0"/>
                                    </a:rPr>
                                    <m:t>)</m:t>
                                  </m:r>
                                </m:den>
                              </m:f>
                            </m:den>
                          </m:f>
                          <m:r>
                            <m:rPr>
                              <m:nor/>
                            </m:rPr>
                            <a:rPr lang="en-US" sz="2400" b="1" dirty="0">
                              <a:solidFill>
                                <a:srgbClr val="0070C0"/>
                              </a:solidFill>
                            </a:rPr>
                            <m:t> </m:t>
                          </m:r>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A07EA393-8AB2-4680-8A91-D20DEB735902}"/>
                  </a:ext>
                </a:extLst>
              </p:cNvPr>
              <p:cNvSpPr>
                <a:spLocks noRot="1" noChangeAspect="1" noMove="1" noResize="1" noEditPoints="1" noAdjustHandles="1" noChangeArrowheads="1" noChangeShapeType="1" noTextEdit="1"/>
              </p:cNvSpPr>
              <p:nvPr/>
            </p:nvSpPr>
            <p:spPr>
              <a:xfrm>
                <a:off x="1489411" y="2924774"/>
                <a:ext cx="8264189" cy="1190839"/>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BE054A4-FB29-49C0-8B4B-F9A585E23968}"/>
              </a:ext>
            </a:extLst>
          </p:cNvPr>
          <p:cNvSpPr/>
          <p:nvPr/>
        </p:nvSpPr>
        <p:spPr>
          <a:xfrm>
            <a:off x="704349" y="4594780"/>
            <a:ext cx="2330951" cy="646331"/>
          </a:xfrm>
          <a:prstGeom prst="rect">
            <a:avLst/>
          </a:prstGeom>
        </p:spPr>
        <p:txBody>
          <a:bodyPr wrap="square">
            <a:spAutoFit/>
          </a:bodyPr>
          <a:lstStyle/>
          <a:p>
            <a:r>
              <a:rPr lang="en-US" dirty="0"/>
              <a:t>The more query words doc match, the better</a:t>
            </a:r>
          </a:p>
        </p:txBody>
      </p:sp>
      <p:cxnSp>
        <p:nvCxnSpPr>
          <p:cNvPr id="7" name="Straight Arrow Connector 6">
            <a:extLst>
              <a:ext uri="{FF2B5EF4-FFF2-40B4-BE49-F238E27FC236}">
                <a16:creationId xmlns:a16="http://schemas.microsoft.com/office/drawing/2014/main" id="{B0208C29-8E0E-40A1-A6E3-EF3EE00A0579}"/>
              </a:ext>
            </a:extLst>
          </p:cNvPr>
          <p:cNvCxnSpPr>
            <a:cxnSpLocks/>
            <a:stCxn id="5" idx="0"/>
          </p:cNvCxnSpPr>
          <p:nvPr/>
        </p:nvCxnSpPr>
        <p:spPr>
          <a:xfrm flipV="1">
            <a:off x="1869825" y="3886202"/>
            <a:ext cx="2016375" cy="70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6D2DAC-38D6-4310-BDB7-69978500E243}"/>
              </a:ext>
            </a:extLst>
          </p:cNvPr>
          <p:cNvSpPr/>
          <p:nvPr/>
        </p:nvSpPr>
        <p:spPr>
          <a:xfrm>
            <a:off x="3657307" y="1536016"/>
            <a:ext cx="2768894" cy="955676"/>
          </a:xfrm>
          <a:prstGeom prst="rect">
            <a:avLst/>
          </a:prstGeom>
        </p:spPr>
        <p:txBody>
          <a:bodyPr wrap="square">
            <a:spAutoFit/>
          </a:bodyPr>
          <a:lstStyle/>
          <a:p>
            <a:r>
              <a:rPr lang="en-US" dirty="0"/>
              <a:t>If word is repeated in the query, it’s probably important</a:t>
            </a:r>
          </a:p>
        </p:txBody>
      </p:sp>
      <p:cxnSp>
        <p:nvCxnSpPr>
          <p:cNvPr id="10" name="Straight Arrow Connector 9">
            <a:extLst>
              <a:ext uri="{FF2B5EF4-FFF2-40B4-BE49-F238E27FC236}">
                <a16:creationId xmlns:a16="http://schemas.microsoft.com/office/drawing/2014/main" id="{92AF63EC-A3E4-4CBA-B718-C6832D13AAE1}"/>
              </a:ext>
            </a:extLst>
          </p:cNvPr>
          <p:cNvCxnSpPr>
            <a:cxnSpLocks/>
          </p:cNvCxnSpPr>
          <p:nvPr/>
        </p:nvCxnSpPr>
        <p:spPr>
          <a:xfrm flipH="1">
            <a:off x="4565650" y="2428501"/>
            <a:ext cx="241300" cy="689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5D6D6A5-E249-4C82-96BE-A4DBA7AA8135}"/>
              </a:ext>
            </a:extLst>
          </p:cNvPr>
          <p:cNvSpPr/>
          <p:nvPr/>
        </p:nvSpPr>
        <p:spPr>
          <a:xfrm>
            <a:off x="6477587" y="1762010"/>
            <a:ext cx="1999664" cy="923330"/>
          </a:xfrm>
          <a:prstGeom prst="rect">
            <a:avLst/>
          </a:prstGeom>
        </p:spPr>
        <p:txBody>
          <a:bodyPr wrap="square">
            <a:spAutoFit/>
          </a:bodyPr>
          <a:lstStyle/>
          <a:p>
            <a:r>
              <a:rPr lang="en-US" dirty="0"/>
              <a:t>Repetitions of query words in the doc</a:t>
            </a:r>
          </a:p>
        </p:txBody>
      </p:sp>
      <p:cxnSp>
        <p:nvCxnSpPr>
          <p:cNvPr id="15" name="Straight Arrow Connector 14">
            <a:extLst>
              <a:ext uri="{FF2B5EF4-FFF2-40B4-BE49-F238E27FC236}">
                <a16:creationId xmlns:a16="http://schemas.microsoft.com/office/drawing/2014/main" id="{146AA98D-C447-4157-A0F5-7E6BA6A118A8}"/>
              </a:ext>
            </a:extLst>
          </p:cNvPr>
          <p:cNvCxnSpPr>
            <a:cxnSpLocks/>
          </p:cNvCxnSpPr>
          <p:nvPr/>
        </p:nvCxnSpPr>
        <p:spPr>
          <a:xfrm flipH="1">
            <a:off x="6800851" y="2491692"/>
            <a:ext cx="406399" cy="62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A7AD052-8342-4D1B-8AD8-2DB209CF4259}"/>
              </a:ext>
            </a:extLst>
          </p:cNvPr>
          <p:cNvSpPr/>
          <p:nvPr/>
        </p:nvSpPr>
        <p:spPr>
          <a:xfrm>
            <a:off x="4874505" y="5070344"/>
            <a:ext cx="2602914" cy="1200329"/>
          </a:xfrm>
          <a:prstGeom prst="rect">
            <a:avLst/>
          </a:prstGeom>
        </p:spPr>
        <p:txBody>
          <a:bodyPr wrap="square">
            <a:spAutoFit/>
          </a:bodyPr>
          <a:lstStyle/>
          <a:p>
            <a:r>
              <a:rPr lang="en-US" dirty="0"/>
              <a:t>Repetitions of same word less important than different words. Except in very long documents</a:t>
            </a:r>
          </a:p>
        </p:txBody>
      </p:sp>
      <p:cxnSp>
        <p:nvCxnSpPr>
          <p:cNvPr id="20" name="Straight Arrow Connector 19">
            <a:extLst>
              <a:ext uri="{FF2B5EF4-FFF2-40B4-BE49-F238E27FC236}">
                <a16:creationId xmlns:a16="http://schemas.microsoft.com/office/drawing/2014/main" id="{B2725B67-5839-48D7-BAD1-F24ED6804EBD}"/>
              </a:ext>
            </a:extLst>
          </p:cNvPr>
          <p:cNvCxnSpPr/>
          <p:nvPr/>
        </p:nvCxnSpPr>
        <p:spPr>
          <a:xfrm flipV="1">
            <a:off x="5746750" y="4044950"/>
            <a:ext cx="349250" cy="9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D00BC1-66DF-4129-9B8C-1DD913350530}"/>
              </a:ext>
            </a:extLst>
          </p:cNvPr>
          <p:cNvSpPr/>
          <p:nvPr/>
        </p:nvSpPr>
        <p:spPr>
          <a:xfrm flipH="1">
            <a:off x="8985250" y="4259995"/>
            <a:ext cx="1933826" cy="646331"/>
          </a:xfrm>
          <a:prstGeom prst="rect">
            <a:avLst/>
          </a:prstGeom>
        </p:spPr>
        <p:txBody>
          <a:bodyPr wrap="square">
            <a:spAutoFit/>
          </a:bodyPr>
          <a:lstStyle/>
          <a:p>
            <a:r>
              <a:rPr lang="en-US" dirty="0"/>
              <a:t>Rare words more important</a:t>
            </a:r>
          </a:p>
        </p:txBody>
      </p:sp>
      <p:cxnSp>
        <p:nvCxnSpPr>
          <p:cNvPr id="23" name="Straight Arrow Connector 22">
            <a:extLst>
              <a:ext uri="{FF2B5EF4-FFF2-40B4-BE49-F238E27FC236}">
                <a16:creationId xmlns:a16="http://schemas.microsoft.com/office/drawing/2014/main" id="{BB04F5CB-CDAF-434F-9FEB-D77A602ADC2D}"/>
              </a:ext>
            </a:extLst>
          </p:cNvPr>
          <p:cNvCxnSpPr/>
          <p:nvPr/>
        </p:nvCxnSpPr>
        <p:spPr>
          <a:xfrm flipH="1" flipV="1">
            <a:off x="8851900" y="3663950"/>
            <a:ext cx="762000" cy="59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70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16F7-97F7-41EF-8F2B-C672F0C66EE6}"/>
              </a:ext>
            </a:extLst>
          </p:cNvPr>
          <p:cNvSpPr>
            <a:spLocks noGrp="1"/>
          </p:cNvSpPr>
          <p:nvPr>
            <p:ph type="title"/>
          </p:nvPr>
        </p:nvSpPr>
        <p:spPr/>
        <p:txBody>
          <a:bodyPr/>
          <a:lstStyle/>
          <a:p>
            <a:r>
              <a:rPr lang="en-US" dirty="0" err="1"/>
              <a:t>tf.idf</a:t>
            </a:r>
            <a:r>
              <a:rPr lang="en-US" dirty="0"/>
              <a:t> weighted sum as score of relevance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07EA393-8AB2-4680-8A91-D20DEB735902}"/>
                  </a:ext>
                </a:extLst>
              </p:cNvPr>
              <p:cNvSpPr/>
              <p:nvPr/>
            </p:nvSpPr>
            <p:spPr>
              <a:xfrm>
                <a:off x="1489411" y="2924774"/>
                <a:ext cx="8264189" cy="11908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𝒌</m:t>
                              </m:r>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𝒂𝒗𝒈</m:t>
                                  </m:r>
                                  <m:r>
                                    <a:rPr lang="en-US" sz="2400" b="1" i="1" smtClean="0">
                                      <a:solidFill>
                                        <a:srgbClr val="0070C0"/>
                                      </a:solidFill>
                                      <a:latin typeface="Cambria Math" panose="02040503050406030204" pitchFamily="18" charset="0"/>
                                    </a:rPr>
                                    <m:t>(</m:t>
                                  </m:r>
                                  <m:d>
                                    <m:dPr>
                                      <m:begChr m:val="|"/>
                                      <m:endChr m:val="|"/>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𝑫</m:t>
                                      </m:r>
                                    </m:e>
                                  </m:d>
                                  <m:r>
                                    <a:rPr lang="en-US" sz="2400" b="1" i="1" smtClean="0">
                                      <a:solidFill>
                                        <a:srgbClr val="0070C0"/>
                                      </a:solidFill>
                                      <a:latin typeface="Cambria Math" panose="02040503050406030204" pitchFamily="18" charset="0"/>
                                    </a:rPr>
                                    <m:t>)</m:t>
                                  </m:r>
                                </m:den>
                              </m:f>
                            </m:den>
                          </m:f>
                          <m:r>
                            <m:rPr>
                              <m:nor/>
                            </m:rPr>
                            <a:rPr lang="en-US" sz="2400" b="1" dirty="0">
                              <a:solidFill>
                                <a:srgbClr val="0070C0"/>
                              </a:solidFill>
                            </a:rPr>
                            <m:t> </m:t>
                          </m:r>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A07EA393-8AB2-4680-8A91-D20DEB735902}"/>
                  </a:ext>
                </a:extLst>
              </p:cNvPr>
              <p:cNvSpPr>
                <a:spLocks noRot="1" noChangeAspect="1" noMove="1" noResize="1" noEditPoints="1" noAdjustHandles="1" noChangeArrowheads="1" noChangeShapeType="1" noTextEdit="1"/>
              </p:cNvSpPr>
              <p:nvPr/>
            </p:nvSpPr>
            <p:spPr>
              <a:xfrm>
                <a:off x="1489411" y="2924774"/>
                <a:ext cx="8264189" cy="1190839"/>
              </a:xfrm>
              <a:prstGeom prst="rect">
                <a:avLst/>
              </a:prstGeom>
              <a:blipFill>
                <a:blip r:embed="rId2"/>
                <a:stretch>
                  <a:fillRect/>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9EAA0FC5-0D38-45EF-973B-2CF10ACCC4F9}"/>
              </a:ext>
            </a:extLst>
          </p:cNvPr>
          <p:cNvSpPr/>
          <p:nvPr/>
        </p:nvSpPr>
        <p:spPr>
          <a:xfrm>
            <a:off x="3587750" y="2781300"/>
            <a:ext cx="1441450" cy="133431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ADBCA8-D386-444D-91E3-E5EDEBBEF32E}"/>
              </a:ext>
            </a:extLst>
          </p:cNvPr>
          <p:cNvSpPr txBox="1"/>
          <p:nvPr/>
        </p:nvSpPr>
        <p:spPr>
          <a:xfrm>
            <a:off x="3276601" y="4705350"/>
            <a:ext cx="2806700" cy="1200329"/>
          </a:xfrm>
          <a:prstGeom prst="rect">
            <a:avLst/>
          </a:prstGeom>
          <a:noFill/>
        </p:spPr>
        <p:txBody>
          <a:bodyPr wrap="square" rtlCol="0">
            <a:spAutoFit/>
          </a:bodyPr>
          <a:lstStyle/>
          <a:p>
            <a:r>
              <a:rPr lang="en-US" sz="2400" dirty="0"/>
              <a:t>Note that we only care about words that appear in query</a:t>
            </a:r>
          </a:p>
        </p:txBody>
      </p:sp>
      <p:cxnSp>
        <p:nvCxnSpPr>
          <p:cNvPr id="11" name="Straight Arrow Connector 10">
            <a:extLst>
              <a:ext uri="{FF2B5EF4-FFF2-40B4-BE49-F238E27FC236}">
                <a16:creationId xmlns:a16="http://schemas.microsoft.com/office/drawing/2014/main" id="{5EF4FE1D-3502-4CC0-9A43-FE4BB015EF4B}"/>
              </a:ext>
            </a:extLst>
          </p:cNvPr>
          <p:cNvCxnSpPr>
            <a:cxnSpLocks/>
            <a:endCxn id="3" idx="4"/>
          </p:cNvCxnSpPr>
          <p:nvPr/>
        </p:nvCxnSpPr>
        <p:spPr>
          <a:xfrm flipH="1" flipV="1">
            <a:off x="4308475" y="4115613"/>
            <a:ext cx="288926" cy="7522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513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AA0-D1A2-4466-8756-A5065AEF633B}"/>
              </a:ext>
            </a:extLst>
          </p:cNvPr>
          <p:cNvSpPr>
            <a:spLocks noGrp="1"/>
          </p:cNvSpPr>
          <p:nvPr>
            <p:ph type="title"/>
          </p:nvPr>
        </p:nvSpPr>
        <p:spPr/>
        <p:txBody>
          <a:bodyPr/>
          <a:lstStyle/>
          <a:p>
            <a:r>
              <a:rPr lang="en-US" dirty="0" err="1"/>
              <a:t>tf.idf</a:t>
            </a:r>
            <a:r>
              <a:rPr lang="en-US" dirty="0"/>
              <a:t> weighted sum as score of relevance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7A9EA1-DC03-4783-AA50-489E232170FB}"/>
                  </a:ext>
                </a:extLst>
              </p:cNvPr>
              <p:cNvSpPr>
                <a:spLocks noGrp="1"/>
              </p:cNvSpPr>
              <p:nvPr>
                <p:ph idx="1"/>
              </p:nvPr>
            </p:nvSpPr>
            <p:spPr/>
            <p:txBody>
              <a:bodyPr/>
              <a:lstStyle/>
              <a:p>
                <a:r>
                  <a:rPr lang="en-US" dirty="0"/>
                  <a:t>Rank documents in order of decreasing s(Q,D)</a:t>
                </a:r>
              </a:p>
              <a:p>
                <a:r>
                  <a:rPr lang="en-US" dirty="0"/>
                  <a:t>State-of-the-art formula for </a:t>
                </a:r>
                <a:r>
                  <a:rPr lang="en-US" b="1" dirty="0"/>
                  <a:t>short queries (very few words in query, simply using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𝒇</m:t>
                        </m:r>
                      </m:e>
                      <m:sub>
                        <m:r>
                          <a:rPr lang="en-US" b="1" i="1">
                            <a:solidFill>
                              <a:srgbClr val="FF0000"/>
                            </a:solidFill>
                            <a:latin typeface="Cambria Math" panose="02040503050406030204" pitchFamily="18" charset="0"/>
                          </a:rPr>
                          <m:t>𝒘</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𝑸</m:t>
                        </m:r>
                      </m:sub>
                    </m:sSub>
                  </m:oMath>
                </a14:m>
                <a:r>
                  <a:rPr lang="en-US" b="1" dirty="0"/>
                  <a:t>)</a:t>
                </a:r>
              </a:p>
              <a:p>
                <a:r>
                  <a:rPr lang="en-US" dirty="0"/>
                  <a:t>Variations actively used by many search engines</a:t>
                </a:r>
              </a:p>
            </p:txBody>
          </p:sp>
        </mc:Choice>
        <mc:Fallback>
          <p:sp>
            <p:nvSpPr>
              <p:cNvPr id="3" name="Content Placeholder 2">
                <a:extLst>
                  <a:ext uri="{FF2B5EF4-FFF2-40B4-BE49-F238E27FC236}">
                    <a16:creationId xmlns:a16="http://schemas.microsoft.com/office/drawing/2014/main" id="{B17A9EA1-DC03-4783-AA50-489E232170F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8A7BD3C-AD73-41D6-B318-1F27F839BFAF}"/>
                  </a:ext>
                </a:extLst>
              </p:cNvPr>
              <p:cNvSpPr/>
              <p:nvPr/>
            </p:nvSpPr>
            <p:spPr>
              <a:xfrm>
                <a:off x="1508461" y="4001294"/>
                <a:ext cx="8264189" cy="11908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𝑸</m:t>
                          </m:r>
                          <m:r>
                            <a:rPr lang="en-US" sz="2400" b="1" i="1" smtClean="0">
                              <a:latin typeface="Cambria Math" panose="02040503050406030204" pitchFamily="18" charset="0"/>
                            </a:rPr>
                            <m:t>, </m:t>
                          </m:r>
                          <m:r>
                            <a:rPr lang="en-US" sz="2400" b="1" i="1" smtClean="0">
                              <a:latin typeface="Cambria Math" panose="02040503050406030204" pitchFamily="18" charset="0"/>
                            </a:rPr>
                            <m:t>𝑫</m:t>
                          </m:r>
                        </m:e>
                      </m:d>
                      <m:r>
                        <a:rPr lang="en-US" sz="2400" b="1" i="1" smtClean="0">
                          <a:latin typeface="Cambria Math" panose="02040503050406030204" pitchFamily="18" charset="0"/>
                        </a:rPr>
                        <m:t>=</m:t>
                      </m:r>
                      <m:nary>
                        <m:naryPr>
                          <m:chr m:val="∑"/>
                          <m:supHide m:val="on"/>
                          <m:ctrlPr>
                            <a:rPr lang="en-US" sz="2400" b="1" i="1" smtClean="0">
                              <a:latin typeface="Cambria Math" panose="02040503050406030204" pitchFamily="18" charset="0"/>
                            </a:rPr>
                          </m:ctrlPr>
                        </m:naryPr>
                        <m:sub>
                          <m:r>
                            <a:rPr lang="en-US" sz="2400" b="1" i="1" smtClean="0">
                              <a:latin typeface="Cambria Math" panose="02040503050406030204" pitchFamily="18" charset="0"/>
                            </a:rPr>
                            <m:t>𝒘</m:t>
                          </m:r>
                        </m:sub>
                        <m:sup/>
                        <m:e>
                          <m:r>
                            <a:rPr lang="en-US" sz="2400" b="1" i="1" smtClean="0">
                              <a:solidFill>
                                <a:srgbClr val="FF0000"/>
                              </a:solidFill>
                              <a:latin typeface="Cambria Math" panose="02040503050406030204" pitchFamily="18" charset="0"/>
                            </a:rPr>
                            <m:t>𝒕</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𝒘</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𝑸</m:t>
                              </m:r>
                            </m:sub>
                          </m:sSub>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num>
                            <m:den>
                              <m:r>
                                <a:rPr lang="en-US" sz="2400" b="1" i="1" smtClean="0">
                                  <a:solidFill>
                                    <a:srgbClr val="0070C0"/>
                                  </a:solidFill>
                                  <a:latin typeface="Cambria Math" panose="02040503050406030204" pitchFamily="18" charset="0"/>
                                </a:rPr>
                                <m:t>𝒕</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sub>
                              </m:sSub>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𝒌</m:t>
                              </m:r>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𝑫</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𝒂𝒗𝒈</m:t>
                                  </m:r>
                                  <m:r>
                                    <a:rPr lang="en-US" sz="2400" b="1" i="1" smtClean="0">
                                      <a:solidFill>
                                        <a:srgbClr val="0070C0"/>
                                      </a:solidFill>
                                      <a:latin typeface="Cambria Math" panose="02040503050406030204" pitchFamily="18" charset="0"/>
                                    </a:rPr>
                                    <m:t>(</m:t>
                                  </m:r>
                                  <m:d>
                                    <m:dPr>
                                      <m:begChr m:val="|"/>
                                      <m:endChr m:val="|"/>
                                      <m:ctrlPr>
                                        <a:rPr lang="en-US" sz="2400" b="1" i="1" smtClean="0">
                                          <a:solidFill>
                                            <a:srgbClr val="0070C0"/>
                                          </a:solidFill>
                                          <a:latin typeface="Cambria Math" panose="02040503050406030204" pitchFamily="18" charset="0"/>
                                        </a:rPr>
                                      </m:ctrlPr>
                                    </m:dPr>
                                    <m:e>
                                      <m:r>
                                        <a:rPr lang="en-US" sz="2400" b="1" i="1" smtClean="0">
                                          <a:solidFill>
                                            <a:srgbClr val="0070C0"/>
                                          </a:solidFill>
                                          <a:latin typeface="Cambria Math" panose="02040503050406030204" pitchFamily="18" charset="0"/>
                                        </a:rPr>
                                        <m:t>𝑫</m:t>
                                      </m:r>
                                    </m:e>
                                  </m:d>
                                  <m:r>
                                    <a:rPr lang="en-US" sz="2400" b="1" i="1" smtClean="0">
                                      <a:solidFill>
                                        <a:srgbClr val="0070C0"/>
                                      </a:solidFill>
                                      <a:latin typeface="Cambria Math" panose="02040503050406030204" pitchFamily="18" charset="0"/>
                                    </a:rPr>
                                    <m:t>)</m:t>
                                  </m:r>
                                </m:den>
                              </m:f>
                            </m:den>
                          </m:f>
                          <m:r>
                            <m:rPr>
                              <m:nor/>
                            </m:rPr>
                            <a:rPr lang="en-US" sz="2400" b="1" dirty="0">
                              <a:solidFill>
                                <a:srgbClr val="0070C0"/>
                              </a:solidFill>
                            </a:rPr>
                            <m:t> </m:t>
                          </m:r>
                          <m:func>
                            <m:funcPr>
                              <m:ctrlPr>
                                <a:rPr lang="en-US" sz="2400" b="1" i="1" smtClean="0">
                                  <a:solidFill>
                                    <a:srgbClr val="0070C0"/>
                                  </a:solidFill>
                                  <a:latin typeface="Cambria Math" panose="02040503050406030204" pitchFamily="18" charset="0"/>
                                </a:rPr>
                              </m:ctrlPr>
                            </m:funcPr>
                            <m:fName>
                              <m:r>
                                <a:rPr lang="en-US" sz="2400" b="1" i="0" smtClean="0">
                                  <a:solidFill>
                                    <a:srgbClr val="0070C0"/>
                                  </a:solidFill>
                                  <a:latin typeface="Cambria Math" panose="02040503050406030204" pitchFamily="18" charset="0"/>
                                </a:rPr>
                                <m:t>𝐥𝐨𝐠</m:t>
                              </m:r>
                            </m:fName>
                            <m:e>
                              <m:f>
                                <m:fPr>
                                  <m:ctrlPr>
                                    <a:rPr lang="en-US" sz="2400" b="1" i="1" smtClean="0">
                                      <a:solidFill>
                                        <a:srgbClr val="0070C0"/>
                                      </a:solidFill>
                                      <a:latin typeface="Cambria Math" panose="02040503050406030204" pitchFamily="18" charset="0"/>
                                    </a:rPr>
                                  </m:ctrlPr>
                                </m:fPr>
                                <m:num>
                                  <m:r>
                                    <a:rPr lang="en-US" sz="2400" b="1" i="1" smtClean="0">
                                      <a:solidFill>
                                        <a:srgbClr val="0070C0"/>
                                      </a:solidFill>
                                      <a:latin typeface="Cambria Math" panose="02040503050406030204" pitchFamily="18" charset="0"/>
                                    </a:rPr>
                                    <m:t>|</m:t>
                                  </m:r>
                                  <m:r>
                                    <a:rPr lang="en-US" sz="2400" b="1" i="1" smtClean="0">
                                      <a:solidFill>
                                        <a:srgbClr val="0070C0"/>
                                      </a:solidFill>
                                      <a:latin typeface="Cambria Math" panose="02040503050406030204" pitchFamily="18" charset="0"/>
                                    </a:rPr>
                                    <m:t>𝑪</m:t>
                                  </m:r>
                                  <m:r>
                                    <a:rPr lang="en-US" sz="2400" b="1" i="1" smtClean="0">
                                      <a:solidFill>
                                        <a:srgbClr val="0070C0"/>
                                      </a:solidFill>
                                      <a:latin typeface="Cambria Math" panose="02040503050406030204" pitchFamily="18" charset="0"/>
                                    </a:rPr>
                                    <m:t>|</m:t>
                                  </m:r>
                                </m:num>
                                <m:den>
                                  <m:r>
                                    <a:rPr lang="en-US" sz="2400" b="1" i="1" smtClean="0">
                                      <a:solidFill>
                                        <a:srgbClr val="0070C0"/>
                                      </a:solidFill>
                                      <a:latin typeface="Cambria Math" panose="02040503050406030204" pitchFamily="18" charset="0"/>
                                    </a:rPr>
                                    <m:t>𝒅</m:t>
                                  </m:r>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panose="02040503050406030204" pitchFamily="18" charset="0"/>
                                        </a:rPr>
                                        <m:t>𝒇</m:t>
                                      </m:r>
                                    </m:e>
                                    <m:sub>
                                      <m:r>
                                        <a:rPr lang="en-US" sz="2400" b="1" i="1" smtClean="0">
                                          <a:solidFill>
                                            <a:srgbClr val="0070C0"/>
                                          </a:solidFill>
                                          <a:latin typeface="Cambria Math" panose="02040503050406030204" pitchFamily="18" charset="0"/>
                                        </a:rPr>
                                        <m:t>𝒘</m:t>
                                      </m:r>
                                    </m:sub>
                                  </m:sSub>
                                </m:den>
                              </m:f>
                            </m:e>
                          </m:func>
                        </m:e>
                      </m:nary>
                    </m:oMath>
                  </m:oMathPara>
                </a14:m>
                <a:endParaRPr lang="en-US" sz="2400" b="1" dirty="0"/>
              </a:p>
            </p:txBody>
          </p:sp>
        </mc:Choice>
        <mc:Fallback>
          <p:sp>
            <p:nvSpPr>
              <p:cNvPr id="4" name="Rectangle 3">
                <a:extLst>
                  <a:ext uri="{FF2B5EF4-FFF2-40B4-BE49-F238E27FC236}">
                    <a16:creationId xmlns:a16="http://schemas.microsoft.com/office/drawing/2014/main" id="{58A7BD3C-AD73-41D6-B318-1F27F839BFAF}"/>
                  </a:ext>
                </a:extLst>
              </p:cNvPr>
              <p:cNvSpPr>
                <a:spLocks noRot="1" noChangeAspect="1" noMove="1" noResize="1" noEditPoints="1" noAdjustHandles="1" noChangeArrowheads="1" noChangeShapeType="1" noTextEdit="1"/>
              </p:cNvSpPr>
              <p:nvPr/>
            </p:nvSpPr>
            <p:spPr>
              <a:xfrm>
                <a:off x="1508461" y="4001294"/>
                <a:ext cx="8264189" cy="11908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0465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9DF1-B0F7-4EBB-855A-3F7349D92745}"/>
              </a:ext>
            </a:extLst>
          </p:cNvPr>
          <p:cNvSpPr>
            <a:spLocks noGrp="1"/>
          </p:cNvSpPr>
          <p:nvPr>
            <p:ph type="title"/>
          </p:nvPr>
        </p:nvSpPr>
        <p:spPr/>
        <p:txBody>
          <a:bodyPr/>
          <a:lstStyle/>
          <a:p>
            <a:r>
              <a:rPr lang="en-US" dirty="0"/>
              <a:t>More application of weighted term vectors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7FCFDD-02AC-4A4A-9E5D-D32488FDAAA9}"/>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oMath>
                </a14:m>
                <a:r>
                  <a:rPr lang="en-US" dirty="0"/>
                  <a:t>: matching two documents</a:t>
                </a:r>
              </a:p>
              <a:p>
                <a:pPr lvl="1"/>
                <a:r>
                  <a:rPr lang="en-US" dirty="0"/>
                  <a:t>Patent search</a:t>
                </a:r>
              </a:p>
              <a:p>
                <a:pPr lvl="1"/>
                <a:r>
                  <a:rPr lang="en-US" dirty="0"/>
                  <a:t>Plagiarism check</a:t>
                </a:r>
              </a:p>
              <a:p>
                <a:pPr lvl="1"/>
                <a:r>
                  <a:rPr lang="en-US" dirty="0"/>
                  <a:t>Document recommendation</a:t>
                </a:r>
              </a:p>
              <a:p>
                <a14:m>
                  <m:oMath xmlns:m="http://schemas.openxmlformats.org/officeDocument/2006/math">
                    <m:r>
                      <a:rPr lang="en-US" b="0" i="1" smtClean="0">
                        <a:latin typeface="Cambria Math" panose="02040503050406030204" pitchFamily="18" charset="0"/>
                      </a:rPr>
                      <m:t>𝑆</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𝑐𝑜𝑠</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oMath>
                </a14:m>
                <a:endParaRPr lang="en-US" i="1" dirty="0">
                  <a:latin typeface="Cambria Math" panose="02040503050406030204" pitchFamily="18" charset="0"/>
                </a:endParaRPr>
              </a:p>
              <a:p>
                <a:pPr lvl="1"/>
                <a:r>
                  <a:rPr lang="en-US" dirty="0">
                    <a:solidFill>
                      <a:schemeClr val="tx1"/>
                    </a:solidFill>
                  </a:rPr>
                  <a:t>Where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𝑤</m:t>
                        </m:r>
                      </m:sub>
                    </m:sSub>
                    <m:r>
                      <a:rPr lang="en-US" b="0" i="1" smtClean="0">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𝑡</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1</m:t>
                            </m:r>
                          </m:sub>
                        </m:sSub>
                      </m:num>
                      <m:den>
                        <m:r>
                          <a:rPr lang="en-US" b="0" i="1" smtClean="0">
                            <a:solidFill>
                              <a:schemeClr val="tx1"/>
                            </a:solidFill>
                            <a:latin typeface="Cambria Math" panose="02040503050406030204" pitchFamily="18" charset="0"/>
                          </a:rPr>
                          <m:t>𝑡</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𝑎𝑣𝑔</m:t>
                            </m:r>
                            <m:r>
                              <a:rPr lang="en-US" b="0" i="1" smtClean="0">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den>
                        </m:f>
                      </m:den>
                    </m:f>
                    <m:func>
                      <m:funcPr>
                        <m:ctrlPr>
                          <a:rPr lang="en-US" i="1" smtClean="0">
                            <a:solidFill>
                              <a:schemeClr val="tx1"/>
                            </a:solidFill>
                            <a:latin typeface="Cambria Math" panose="02040503050406030204" pitchFamily="18" charset="0"/>
                          </a:rPr>
                        </m:ctrlPr>
                      </m:funcPr>
                      <m:fName>
                        <m:r>
                          <m:rPr>
                            <m:sty m:val="p"/>
                          </m:rPr>
                          <a:rPr lang="en-US" b="0" i="1" smtClean="0">
                            <a:solidFill>
                              <a:schemeClr val="tx1"/>
                            </a:solidFill>
                            <a:latin typeface="Cambria Math" panose="02040503050406030204" pitchFamily="18" charset="0"/>
                          </a:rPr>
                          <m:t>log</m:t>
                        </m:r>
                      </m:fName>
                      <m:e>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𝑑</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sub>
                            </m:sSub>
                          </m:den>
                        </m:f>
                      </m:e>
                    </m:func>
                  </m:oMath>
                </a14:m>
                <a:endParaRPr lang="en-US" dirty="0">
                  <a:solidFill>
                    <a:schemeClr val="tx1"/>
                  </a:solidFill>
                </a:endParaRP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𝑤</m:t>
                        </m:r>
                      </m:sub>
                    </m:sSub>
                    <m:r>
                      <a:rPr lang="en-US" b="0" i="1" smtClean="0">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𝑡</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2</m:t>
                            </m:r>
                          </m:sub>
                        </m:sSub>
                      </m:num>
                      <m:den>
                        <m:r>
                          <a:rPr lang="en-US" b="0" i="1" smtClean="0">
                            <a:solidFill>
                              <a:schemeClr val="tx1"/>
                            </a:solidFill>
                            <a:latin typeface="Cambria Math" panose="02040503050406030204" pitchFamily="18" charset="0"/>
                          </a:rPr>
                          <m:t>𝑡</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2|</m:t>
                            </m:r>
                          </m:num>
                          <m:den>
                            <m:r>
                              <a:rPr lang="en-US" b="0" i="1" smtClean="0">
                                <a:solidFill>
                                  <a:schemeClr val="tx1"/>
                                </a:solidFill>
                                <a:latin typeface="Cambria Math" panose="02040503050406030204" pitchFamily="18" charset="0"/>
                              </a:rPr>
                              <m:t>𝑎𝑣𝑔</m:t>
                            </m:r>
                            <m:r>
                              <a:rPr lang="en-US" b="0" i="1" smtClean="0">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m:t>
                            </m:r>
                          </m:den>
                        </m:f>
                      </m:den>
                    </m:f>
                    <m:func>
                      <m:funcPr>
                        <m:ctrlPr>
                          <a:rPr lang="en-US" i="1" smtClean="0">
                            <a:solidFill>
                              <a:schemeClr val="tx1"/>
                            </a:solidFill>
                            <a:latin typeface="Cambria Math" panose="02040503050406030204" pitchFamily="18" charset="0"/>
                          </a:rPr>
                        </m:ctrlPr>
                      </m:funcPr>
                      <m:fName>
                        <m:r>
                          <m:rPr>
                            <m:sty m:val="p"/>
                          </m:rPr>
                          <a:rPr lang="en-US" b="0" i="1" smtClean="0">
                            <a:solidFill>
                              <a:schemeClr val="tx1"/>
                            </a:solidFill>
                            <a:latin typeface="Cambria Math" panose="02040503050406030204" pitchFamily="18" charset="0"/>
                          </a:rPr>
                          <m:t>log</m:t>
                        </m:r>
                      </m:fName>
                      <m:e>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𝑑</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𝑤</m:t>
                                </m:r>
                              </m:sub>
                            </m:sSub>
                          </m:den>
                        </m:f>
                      </m:e>
                    </m:func>
                  </m:oMath>
                </a14:m>
                <a:endParaRPr lang="en-US" dirty="0"/>
              </a:p>
            </p:txBody>
          </p:sp>
        </mc:Choice>
        <mc:Fallback>
          <p:sp>
            <p:nvSpPr>
              <p:cNvPr id="3" name="Content Placeholder 2">
                <a:extLst>
                  <a:ext uri="{FF2B5EF4-FFF2-40B4-BE49-F238E27FC236}">
                    <a16:creationId xmlns:a16="http://schemas.microsoft.com/office/drawing/2014/main" id="{557FCFDD-02AC-4A4A-9E5D-D32488FDAAA9}"/>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2864230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A9D610-730A-46CA-8F15-418957B570F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4400" b="1" dirty="0"/>
              <a:t>Learning to Rank</a:t>
            </a:r>
          </a:p>
        </p:txBody>
      </p:sp>
      <p:sp>
        <p:nvSpPr>
          <p:cNvPr id="6" name="Text Placeholder 5">
            <a:extLst>
              <a:ext uri="{FF2B5EF4-FFF2-40B4-BE49-F238E27FC236}">
                <a16:creationId xmlns:a16="http://schemas.microsoft.com/office/drawing/2014/main" id="{E22996C8-6F4F-435C-BEC8-6AA46F788B5F}"/>
              </a:ext>
            </a:extLst>
          </p:cNvPr>
          <p:cNvSpPr>
            <a:spLocks noGrp="1"/>
          </p:cNvSpPr>
          <p:nvPr>
            <p:ph type="body" sz="half" idx="2"/>
          </p:nvPr>
        </p:nvSpPr>
        <p:spPr>
          <a:xfrm>
            <a:off x="648931" y="2438400"/>
            <a:ext cx="3651466" cy="3785419"/>
          </a:xfrm>
        </p:spPr>
        <p:txBody>
          <a:bodyPr vert="horz" lIns="91440" tIns="45720" rIns="91440" bIns="45720" rtlCol="0">
            <a:normAutofit/>
          </a:bodyPr>
          <a:lstStyle/>
          <a:p>
            <a:pPr marL="514350" indent="-514350">
              <a:buAutoNum type="arabicPeriod"/>
            </a:pPr>
            <a:r>
              <a:rPr lang="en-US" sz="2800" b="1" dirty="0">
                <a:solidFill>
                  <a:schemeClr val="tx1">
                    <a:lumMod val="50000"/>
                    <a:lumOff val="50000"/>
                  </a:schemeClr>
                </a:solidFill>
              </a:rPr>
              <a:t>Probabilistic IR with BIM</a:t>
            </a:r>
          </a:p>
          <a:p>
            <a:pPr marL="514350" indent="-514350">
              <a:buAutoNum type="arabicPeriod"/>
            </a:pPr>
            <a:r>
              <a:rPr lang="en-US" sz="2800" b="1" dirty="0">
                <a:solidFill>
                  <a:schemeClr val="tx1">
                    <a:lumMod val="50000"/>
                    <a:lumOff val="50000"/>
                  </a:schemeClr>
                </a:solidFill>
              </a:rPr>
              <a:t>Probabilistic IR with BM</a:t>
            </a:r>
          </a:p>
          <a:p>
            <a:pPr marL="514350" indent="-514350">
              <a:buAutoNum type="arabicPeriod"/>
            </a:pPr>
            <a:r>
              <a:rPr lang="en-US" sz="2800" b="1" dirty="0">
                <a:solidFill>
                  <a:schemeClr val="tx1">
                    <a:lumMod val="50000"/>
                    <a:lumOff val="50000"/>
                  </a:schemeClr>
                </a:solidFill>
              </a:rPr>
              <a:t>Machine learning ranking</a:t>
            </a:r>
          </a:p>
        </p:txBody>
      </p:sp>
      <p:sp>
        <p:nvSpPr>
          <p:cNvPr id="2" name="Content Placeholder 1">
            <a:extLst>
              <a:ext uri="{FF2B5EF4-FFF2-40B4-BE49-F238E27FC236}">
                <a16:creationId xmlns:a16="http://schemas.microsoft.com/office/drawing/2014/main" id="{61ED842E-9B31-46F3-8A29-001825C41A5F}"/>
              </a:ext>
            </a:extLst>
          </p:cNvPr>
          <p:cNvSpPr>
            <a:spLocks noGrp="1"/>
          </p:cNvSpPr>
          <p:nvPr>
            <p:ph idx="1"/>
          </p:nvPr>
        </p:nvSpPr>
        <p:spPr/>
        <p:txBody>
          <a:bodyPr/>
          <a:lstStyle/>
          <a:p>
            <a:endParaRPr lang="en-US" dirty="0"/>
          </a:p>
        </p:txBody>
      </p:sp>
      <p:pic>
        <p:nvPicPr>
          <p:cNvPr id="7" name="Content Placeholder 8">
            <a:extLst>
              <a:ext uri="{FF2B5EF4-FFF2-40B4-BE49-F238E27FC236}">
                <a16:creationId xmlns:a16="http://schemas.microsoft.com/office/drawing/2014/main" id="{612B8208-39ED-43A0-9772-6DFD3B6152C8}"/>
              </a:ext>
            </a:extLst>
          </p:cNvPr>
          <p:cNvPicPr>
            <a:picLocks noChangeAspect="1"/>
          </p:cNvPicPr>
          <p:nvPr/>
        </p:nvPicPr>
        <p:blipFill rotWithShape="1">
          <a:blip r:embed="rId2">
            <a:extLst>
              <a:ext uri="{28A0092B-C50C-407E-A947-70E740481C1C}">
                <a14:useLocalDpi xmlns:a14="http://schemas.microsoft.com/office/drawing/2010/main" val="0"/>
              </a:ext>
            </a:extLst>
          </a:blip>
          <a:srcRect r="-2" b="1571"/>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2C904264-70D5-4CF2-8086-EF9159C86845}"/>
              </a:ext>
            </a:extLst>
          </p:cNvPr>
          <p:cNvSpPr/>
          <p:nvPr/>
        </p:nvSpPr>
        <p:spPr>
          <a:xfrm>
            <a:off x="10052050" y="225424"/>
            <a:ext cx="2139950" cy="6530975"/>
          </a:xfrm>
          <a:prstGeom prst="roundRect">
            <a:avLst>
              <a:gd name="adj" fmla="val 3238"/>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7374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E8BB-D014-4EB1-AA28-F0B072062B16}"/>
              </a:ext>
            </a:extLst>
          </p:cNvPr>
          <p:cNvSpPr>
            <a:spLocks noGrp="1"/>
          </p:cNvSpPr>
          <p:nvPr>
            <p:ph type="title"/>
          </p:nvPr>
        </p:nvSpPr>
        <p:spPr/>
        <p:txBody>
          <a:bodyPr/>
          <a:lstStyle/>
          <a:p>
            <a:r>
              <a:rPr lang="en-US" dirty="0"/>
              <a:t>Ranking method is core of modern IR system</a:t>
            </a:r>
          </a:p>
        </p:txBody>
      </p:sp>
      <p:sp>
        <p:nvSpPr>
          <p:cNvPr id="6" name="Content Placeholder 5">
            <a:extLst>
              <a:ext uri="{FF2B5EF4-FFF2-40B4-BE49-F238E27FC236}">
                <a16:creationId xmlns:a16="http://schemas.microsoft.com/office/drawing/2014/main" id="{A4D8FA5B-4628-4F85-B462-316C6AF3F82C}"/>
              </a:ext>
            </a:extLst>
          </p:cNvPr>
          <p:cNvSpPr>
            <a:spLocks noGrp="1"/>
          </p:cNvSpPr>
          <p:nvPr>
            <p:ph idx="1"/>
          </p:nvPr>
        </p:nvSpPr>
        <p:spPr/>
        <p:txBody>
          <a:bodyPr/>
          <a:lstStyle/>
          <a:p>
            <a:r>
              <a:rPr lang="en-US" dirty="0"/>
              <a:t>In what order do we present documents to the user?</a:t>
            </a:r>
          </a:p>
          <a:p>
            <a:r>
              <a:rPr lang="en-US" dirty="0"/>
              <a:t>We want the “best” document to be first, second best second, </a:t>
            </a:r>
            <a:r>
              <a:rPr lang="en-US" dirty="0" err="1"/>
              <a:t>etc</a:t>
            </a:r>
            <a:r>
              <a:rPr lang="en-US" dirty="0"/>
              <a:t>…</a:t>
            </a:r>
          </a:p>
          <a:p>
            <a:r>
              <a:rPr lang="en-US" dirty="0"/>
              <a:t>Idea: </a:t>
            </a:r>
            <a:r>
              <a:rPr lang="en-US" b="1" dirty="0"/>
              <a:t>rank by probability of relevance of the document w.r.t. information need</a:t>
            </a:r>
          </a:p>
          <a:p>
            <a:pPr lvl="1"/>
            <a:r>
              <a:rPr lang="en-US" dirty="0"/>
              <a:t>P(R=1|document, query)</a:t>
            </a:r>
          </a:p>
        </p:txBody>
      </p:sp>
    </p:spTree>
    <p:extLst>
      <p:ext uri="{BB962C8B-B14F-4D97-AF65-F5344CB8AC3E}">
        <p14:creationId xmlns:p14="http://schemas.microsoft.com/office/powerpoint/2010/main" val="2085054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473-75D0-40D0-840F-9AAE6E8DB49E}"/>
              </a:ext>
            </a:extLst>
          </p:cNvPr>
          <p:cNvSpPr>
            <a:spLocks noGrp="1"/>
          </p:cNvSpPr>
          <p:nvPr>
            <p:ph type="title"/>
          </p:nvPr>
        </p:nvSpPr>
        <p:spPr/>
        <p:txBody>
          <a:bodyPr>
            <a:normAutofit/>
          </a:bodyPr>
          <a:lstStyle/>
          <a:p>
            <a:r>
              <a:rPr lang="en-US" dirty="0"/>
              <a:t>The probability ranking principle (PRP)</a:t>
            </a:r>
          </a:p>
        </p:txBody>
      </p:sp>
      <p:sp>
        <p:nvSpPr>
          <p:cNvPr id="3" name="Content Placeholder 2">
            <a:extLst>
              <a:ext uri="{FF2B5EF4-FFF2-40B4-BE49-F238E27FC236}">
                <a16:creationId xmlns:a16="http://schemas.microsoft.com/office/drawing/2014/main" id="{E803EAF9-48BC-4B10-A29B-33B98C9E0FCD}"/>
              </a:ext>
            </a:extLst>
          </p:cNvPr>
          <p:cNvSpPr>
            <a:spLocks noGrp="1"/>
          </p:cNvSpPr>
          <p:nvPr>
            <p:ph idx="1"/>
          </p:nvPr>
        </p:nvSpPr>
        <p:spPr/>
        <p:txBody>
          <a:bodyPr>
            <a:normAutofit lnSpcReduction="10000"/>
          </a:bodyPr>
          <a:lstStyle/>
          <a:p>
            <a:r>
              <a:rPr lang="en-US" dirty="0"/>
              <a:t>“If a reference retrieval system’s response to each request is a </a:t>
            </a:r>
            <a:r>
              <a:rPr lang="en-US" b="1" dirty="0"/>
              <a:t>ranking of the documents</a:t>
            </a:r>
            <a:r>
              <a:rPr lang="en-US" dirty="0"/>
              <a:t> in the collection in order of decreasing probability of relevance</a:t>
            </a:r>
            <a:r>
              <a:rPr lang="en-US" b="1" dirty="0"/>
              <a:t> </a:t>
            </a:r>
            <a:r>
              <a:rPr lang="en-US" dirty="0"/>
              <a:t>to the user who submitted the </a:t>
            </a:r>
            <a:r>
              <a:rPr lang="en-US" b="1" dirty="0"/>
              <a:t>request</a:t>
            </a:r>
            <a:r>
              <a:rPr lang="en-US" dirty="0"/>
              <a:t>, where the probabilities are estimated as accurately as possible on the basis of whatever data have been made available to the system for this purpose, the overall effectiveness of the system to its user  will be the best that is obtainable on the basis of those data.” </a:t>
            </a:r>
            <a:endParaRPr lang="en-US" b="0" dirty="0">
              <a:effectLst/>
            </a:endParaRPr>
          </a:p>
          <a:p>
            <a:r>
              <a:rPr lang="en-US" dirty="0"/>
              <a:t>[1960s/1970s] S. Robertson, W.S. Cooper, M.E. </a:t>
            </a:r>
            <a:r>
              <a:rPr lang="en-US" dirty="0" err="1"/>
              <a:t>Maron</a:t>
            </a:r>
            <a:r>
              <a:rPr lang="en-US" dirty="0"/>
              <a:t>; van </a:t>
            </a:r>
            <a:r>
              <a:rPr lang="en-US" dirty="0" err="1"/>
              <a:t>Rijsbergen</a:t>
            </a:r>
            <a:r>
              <a:rPr lang="en-US" dirty="0"/>
              <a:t> (1979:113); Manning &amp; </a:t>
            </a:r>
            <a:r>
              <a:rPr lang="en-US" dirty="0" err="1"/>
              <a:t>Schütze</a:t>
            </a:r>
            <a:r>
              <a:rPr lang="en-US" dirty="0"/>
              <a:t> (1999:538)</a:t>
            </a:r>
            <a:endParaRPr lang="en-US" b="0" dirty="0">
              <a:effectLst/>
            </a:endParaRPr>
          </a:p>
          <a:p>
            <a:pPr marL="0" indent="0">
              <a:buNone/>
            </a:pPr>
            <a:br>
              <a:rPr lang="en-US" b="0" dirty="0">
                <a:effectLst/>
              </a:rPr>
            </a:br>
            <a:endParaRPr lang="en-US" dirty="0"/>
          </a:p>
        </p:txBody>
      </p:sp>
    </p:spTree>
    <p:extLst>
      <p:ext uri="{BB962C8B-B14F-4D97-AF65-F5344CB8AC3E}">
        <p14:creationId xmlns:p14="http://schemas.microsoft.com/office/powerpoint/2010/main" val="3213959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A2C6-BE4C-4058-82B5-4E85B712865C}"/>
              </a:ext>
            </a:extLst>
          </p:cNvPr>
          <p:cNvSpPr>
            <a:spLocks noGrp="1"/>
          </p:cNvSpPr>
          <p:nvPr>
            <p:ph type="title"/>
          </p:nvPr>
        </p:nvSpPr>
        <p:spPr/>
        <p:txBody>
          <a:bodyPr/>
          <a:lstStyle/>
          <a:p>
            <a:r>
              <a:rPr lang="en-US" dirty="0"/>
              <a:t>Probability ranking principle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F7222C-D3D1-4D95-BFE2-39DEB8456FC0}"/>
                  </a:ext>
                </a:extLst>
              </p:cNvPr>
              <p:cNvSpPr>
                <a:spLocks noGrp="1"/>
              </p:cNvSpPr>
              <p:nvPr>
                <p:ph idx="1"/>
              </p:nvPr>
            </p:nvSpPr>
            <p:spPr/>
            <p:txBody>
              <a:bodyPr/>
              <a:lstStyle/>
              <a:p>
                <a:r>
                  <a:rPr lang="en-US" dirty="0"/>
                  <a:t>How do we compute all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𝑅</m:t>
                    </m:r>
                    <m:r>
                      <a:rPr lang="en-US" i="1" dirty="0" smtClean="0">
                        <a:latin typeface="Cambria Math" panose="02040503050406030204" pitchFamily="18" charset="0"/>
                      </a:rPr>
                      <m:t>=1|</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𝑞</m:t>
                    </m:r>
                    <m:r>
                      <a:rPr lang="en-US" i="1" dirty="0" smtClean="0">
                        <a:latin typeface="Cambria Math" panose="02040503050406030204" pitchFamily="18" charset="0"/>
                      </a:rPr>
                      <m:t>)</m:t>
                    </m:r>
                  </m:oMath>
                </a14:m>
                <a:r>
                  <a:rPr lang="en-US" dirty="0"/>
                  <a:t>?</a:t>
                </a:r>
              </a:p>
              <a:p>
                <a:pPr lvl="1"/>
                <a:r>
                  <a:rPr lang="en-US" dirty="0"/>
                  <a:t>Binary independent model (BIM), under strong irrelevance assumption</a:t>
                </a:r>
              </a:p>
              <a:p>
                <a:pPr lvl="1"/>
                <a:r>
                  <a:rPr lang="en-US" dirty="0"/>
                  <a:t>Incorporating extra information like term frequency, document length: BM25</a:t>
                </a:r>
              </a:p>
              <a:p>
                <a:r>
                  <a:rPr lang="en-US" dirty="0"/>
                  <a:t>Combine to find document relevance probability</a:t>
                </a:r>
              </a:p>
            </p:txBody>
          </p:sp>
        </mc:Choice>
        <mc:Fallback>
          <p:sp>
            <p:nvSpPr>
              <p:cNvPr id="3" name="Content Placeholder 2">
                <a:extLst>
                  <a:ext uri="{FF2B5EF4-FFF2-40B4-BE49-F238E27FC236}">
                    <a16:creationId xmlns:a16="http://schemas.microsoft.com/office/drawing/2014/main" id="{20F7222C-D3D1-4D95-BFE2-39DEB8456FC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0690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8E92206-0879-44D0-9137-2538C09355EF}"/>
              </a:ext>
            </a:extLst>
          </p:cNvPr>
          <p:cNvPicPr>
            <a:picLocks noGrp="1" noChangeAspect="1"/>
          </p:cNvPicPr>
          <p:nvPr>
            <p:ph idx="1"/>
          </p:nvPr>
        </p:nvPicPr>
        <p:blipFill rotWithShape="1">
          <a:blip r:embed="rId2"/>
          <a:srcRect r="359" b="514"/>
          <a:stretch/>
        </p:blipFill>
        <p:spPr>
          <a:xfrm>
            <a:off x="1447800" y="96275"/>
            <a:ext cx="9188450" cy="6590275"/>
          </a:xfrm>
          <a:prstGeom prst="rect">
            <a:avLst/>
          </a:prstGeom>
        </p:spPr>
      </p:pic>
      <p:sp>
        <p:nvSpPr>
          <p:cNvPr id="5" name="Oval 4">
            <a:extLst>
              <a:ext uri="{FF2B5EF4-FFF2-40B4-BE49-F238E27FC236}">
                <a16:creationId xmlns:a16="http://schemas.microsoft.com/office/drawing/2014/main" id="{85B68DDD-99DC-4CA2-BDFB-46BD9D0A2ADF}"/>
              </a:ext>
            </a:extLst>
          </p:cNvPr>
          <p:cNvSpPr/>
          <p:nvPr/>
        </p:nvSpPr>
        <p:spPr>
          <a:xfrm>
            <a:off x="1339850" y="933450"/>
            <a:ext cx="2438400" cy="533400"/>
          </a:xfrm>
          <a:prstGeom prst="ellipse">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5ABA630-C231-456E-8D62-B3F62CC0E8BE}"/>
              </a:ext>
            </a:extLst>
          </p:cNvPr>
          <p:cNvSpPr txBox="1"/>
          <p:nvPr/>
        </p:nvSpPr>
        <p:spPr>
          <a:xfrm>
            <a:off x="3886200" y="1015484"/>
            <a:ext cx="6352958" cy="461665"/>
          </a:xfrm>
          <a:prstGeom prst="rect">
            <a:avLst/>
          </a:prstGeom>
          <a:noFill/>
        </p:spPr>
        <p:txBody>
          <a:bodyPr wrap="none" rtlCol="0">
            <a:spAutoFit/>
          </a:bodyPr>
          <a:lstStyle/>
          <a:p>
            <a:r>
              <a:rPr lang="en-US" sz="2400" b="1" dirty="0">
                <a:solidFill>
                  <a:srgbClr val="0070C0"/>
                </a:solidFill>
              </a:rPr>
              <a:t>Found/ranked documents from trillions of pages</a:t>
            </a:r>
          </a:p>
        </p:txBody>
      </p:sp>
      <p:sp>
        <p:nvSpPr>
          <p:cNvPr id="8" name="Oval 7">
            <a:extLst>
              <a:ext uri="{FF2B5EF4-FFF2-40B4-BE49-F238E27FC236}">
                <a16:creationId xmlns:a16="http://schemas.microsoft.com/office/drawing/2014/main" id="{4C57129A-2C12-45D1-AC03-C5F2B7426D46}"/>
              </a:ext>
            </a:extLst>
          </p:cNvPr>
          <p:cNvSpPr/>
          <p:nvPr/>
        </p:nvSpPr>
        <p:spPr>
          <a:xfrm>
            <a:off x="1339850" y="0"/>
            <a:ext cx="1670050" cy="73025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6267C3-C23D-4209-B889-1962362AF527}"/>
              </a:ext>
            </a:extLst>
          </p:cNvPr>
          <p:cNvSpPr txBox="1"/>
          <p:nvPr/>
        </p:nvSpPr>
        <p:spPr>
          <a:xfrm>
            <a:off x="2901950" y="280855"/>
            <a:ext cx="3852465" cy="461665"/>
          </a:xfrm>
          <a:prstGeom prst="rect">
            <a:avLst/>
          </a:prstGeom>
          <a:noFill/>
        </p:spPr>
        <p:txBody>
          <a:bodyPr wrap="none" rtlCol="0">
            <a:spAutoFit/>
          </a:bodyPr>
          <a:lstStyle/>
          <a:p>
            <a:r>
              <a:rPr lang="en-US" sz="2400" b="1" dirty="0">
                <a:solidFill>
                  <a:srgbClr val="00B050"/>
                </a:solidFill>
              </a:rPr>
              <a:t>Query: the information need</a:t>
            </a:r>
          </a:p>
        </p:txBody>
      </p:sp>
      <p:sp>
        <p:nvSpPr>
          <p:cNvPr id="10" name="Rectangle: Rounded Corners 9">
            <a:extLst>
              <a:ext uri="{FF2B5EF4-FFF2-40B4-BE49-F238E27FC236}">
                <a16:creationId xmlns:a16="http://schemas.microsoft.com/office/drawing/2014/main" id="{06E3C21E-5D6E-476E-A1F4-A7A247CA736C}"/>
              </a:ext>
            </a:extLst>
          </p:cNvPr>
          <p:cNvSpPr/>
          <p:nvPr/>
        </p:nvSpPr>
        <p:spPr>
          <a:xfrm>
            <a:off x="1574800" y="2406650"/>
            <a:ext cx="4800600" cy="106045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0102D27-28FB-43E3-83C6-801E9409B3D2}"/>
              </a:ext>
            </a:extLst>
          </p:cNvPr>
          <p:cNvSpPr txBox="1"/>
          <p:nvPr/>
        </p:nvSpPr>
        <p:spPr>
          <a:xfrm>
            <a:off x="6042025" y="3326192"/>
            <a:ext cx="4404988" cy="461665"/>
          </a:xfrm>
          <a:prstGeom prst="rect">
            <a:avLst/>
          </a:prstGeom>
          <a:noFill/>
        </p:spPr>
        <p:txBody>
          <a:bodyPr wrap="none" rtlCol="0">
            <a:spAutoFit/>
          </a:bodyPr>
          <a:lstStyle/>
          <a:p>
            <a:r>
              <a:rPr lang="en-US" sz="2400" b="1" dirty="0">
                <a:solidFill>
                  <a:schemeClr val="accent1">
                    <a:lumMod val="50000"/>
                  </a:schemeClr>
                </a:solidFill>
              </a:rPr>
              <a:t>Webpage/document, mostly text</a:t>
            </a:r>
          </a:p>
        </p:txBody>
      </p:sp>
      <p:sp>
        <p:nvSpPr>
          <p:cNvPr id="12" name="TextBox 11">
            <a:extLst>
              <a:ext uri="{FF2B5EF4-FFF2-40B4-BE49-F238E27FC236}">
                <a16:creationId xmlns:a16="http://schemas.microsoft.com/office/drawing/2014/main" id="{EBAAC90A-60A0-4BCC-AB87-FA46ED0A2578}"/>
              </a:ext>
            </a:extLst>
          </p:cNvPr>
          <p:cNvSpPr txBox="1"/>
          <p:nvPr/>
        </p:nvSpPr>
        <p:spPr>
          <a:xfrm>
            <a:off x="8204200" y="5334000"/>
            <a:ext cx="2717800" cy="1077218"/>
          </a:xfrm>
          <a:prstGeom prst="rect">
            <a:avLst/>
          </a:prstGeom>
          <a:noFill/>
        </p:spPr>
        <p:txBody>
          <a:bodyPr wrap="square" rtlCol="0">
            <a:spAutoFit/>
          </a:bodyPr>
          <a:lstStyle/>
          <a:p>
            <a:r>
              <a:rPr lang="en-US" sz="3200" dirty="0"/>
              <a:t>IR example:</a:t>
            </a:r>
          </a:p>
          <a:p>
            <a:r>
              <a:rPr lang="en-US" sz="3200" dirty="0"/>
              <a:t>web search</a:t>
            </a:r>
          </a:p>
        </p:txBody>
      </p:sp>
    </p:spTree>
    <p:extLst>
      <p:ext uri="{BB962C8B-B14F-4D97-AF65-F5344CB8AC3E}">
        <p14:creationId xmlns:p14="http://schemas.microsoft.com/office/powerpoint/2010/main" val="3736209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23E2-7DA7-4B0D-9DA0-D49065039B5B}"/>
              </a:ext>
            </a:extLst>
          </p:cNvPr>
          <p:cNvSpPr>
            <a:spLocks noGrp="1"/>
          </p:cNvSpPr>
          <p:nvPr>
            <p:ph type="title"/>
          </p:nvPr>
        </p:nvSpPr>
        <p:spPr/>
        <p:txBody>
          <a:bodyPr/>
          <a:lstStyle/>
          <a:p>
            <a:r>
              <a:rPr lang="en-US" dirty="0"/>
              <a:t>Probabilistic Ranking</a:t>
            </a:r>
          </a:p>
        </p:txBody>
      </p:sp>
      <p:sp>
        <p:nvSpPr>
          <p:cNvPr id="3" name="Content Placeholder 2">
            <a:extLst>
              <a:ext uri="{FF2B5EF4-FFF2-40B4-BE49-F238E27FC236}">
                <a16:creationId xmlns:a16="http://schemas.microsoft.com/office/drawing/2014/main" id="{451FFE4C-E511-4A81-93B6-86DDBB2FD421}"/>
              </a:ext>
            </a:extLst>
          </p:cNvPr>
          <p:cNvSpPr>
            <a:spLocks noGrp="1"/>
          </p:cNvSpPr>
          <p:nvPr>
            <p:ph idx="1"/>
          </p:nvPr>
        </p:nvSpPr>
        <p:spPr/>
        <p:txBody>
          <a:bodyPr>
            <a:normAutofit/>
          </a:bodyPr>
          <a:lstStyle/>
          <a:p>
            <a:r>
              <a:rPr lang="en-US" dirty="0"/>
              <a:t>Basic concept (Van </a:t>
            </a:r>
            <a:r>
              <a:rPr lang="en-US" dirty="0" err="1"/>
              <a:t>Rijsbergen</a:t>
            </a:r>
            <a:r>
              <a:rPr lang="en-US" dirty="0"/>
              <a:t>):</a:t>
            </a:r>
          </a:p>
          <a:p>
            <a:r>
              <a:rPr lang="en-US" dirty="0"/>
              <a:t>For a given query, if we know some documents that are relevant, terms that occur in those documents should be given greater weighting in search for other relevant documents.</a:t>
            </a:r>
          </a:p>
          <a:p>
            <a:r>
              <a:rPr lang="en-US" dirty="0"/>
              <a:t>By making assumptions about the distribution of terms and applying Bayes Theorem, it is possible to derive weights theoretically. </a:t>
            </a:r>
          </a:p>
          <a:p>
            <a:endParaRPr lang="en-US" dirty="0"/>
          </a:p>
        </p:txBody>
      </p:sp>
    </p:spTree>
    <p:extLst>
      <p:ext uri="{BB962C8B-B14F-4D97-AF65-F5344CB8AC3E}">
        <p14:creationId xmlns:p14="http://schemas.microsoft.com/office/powerpoint/2010/main" val="1222039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D984-DCAD-4232-8B2F-50762C667B11}"/>
              </a:ext>
            </a:extLst>
          </p:cNvPr>
          <p:cNvSpPr>
            <a:spLocks noGrp="1"/>
          </p:cNvSpPr>
          <p:nvPr>
            <p:ph type="title"/>
          </p:nvPr>
        </p:nvSpPr>
        <p:spPr/>
        <p:txBody>
          <a:bodyPr/>
          <a:lstStyle/>
          <a:p>
            <a:r>
              <a:rPr lang="en-US" dirty="0"/>
              <a:t>Binary independence model (BIM)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67FD02-80A1-4B61-A116-7AC878FFD795}"/>
                  </a:ext>
                </a:extLst>
              </p:cNvPr>
              <p:cNvSpPr>
                <a:spLocks noGrp="1"/>
              </p:cNvSpPr>
              <p:nvPr>
                <p:ph idx="1"/>
              </p:nvPr>
            </p:nvSpPr>
            <p:spPr/>
            <p:txBody>
              <a:bodyPr/>
              <a:lstStyle/>
              <a:p>
                <a:r>
                  <a:rPr lang="en-US" dirty="0"/>
                  <a:t>Assumptions </a:t>
                </a:r>
                <a:r>
                  <a:rPr lang="en-US" b="1" dirty="0"/>
                  <a:t>set 1</a:t>
                </a:r>
              </a:p>
              <a:p>
                <a:pPr lvl="1"/>
                <a:r>
                  <a:rPr lang="en-US" b="1" dirty="0"/>
                  <a:t>Binary: </a:t>
                </a:r>
              </a:p>
              <a:p>
                <a:pPr lvl="2"/>
                <a:r>
                  <a:rPr lang="en-US" b="1" dirty="0"/>
                  <a:t>Documents</a:t>
                </a:r>
                <a:r>
                  <a:rPr lang="en-US" dirty="0"/>
                  <a:t> are represented as </a:t>
                </a:r>
                <a:r>
                  <a:rPr lang="en-US" b="1" dirty="0"/>
                  <a:t>binary</a:t>
                </a:r>
                <a:r>
                  <a:rPr lang="en-US" dirty="0"/>
                  <a:t> incidence vectors of terms (like in Boolean retrieval)</a:t>
                </a:r>
              </a:p>
              <a:p>
                <a:pPr lvl="2"/>
                <a:r>
                  <a:rPr lang="en-US" b="1" dirty="0"/>
                  <a:t>Queries</a:t>
                </a:r>
                <a:r>
                  <a:rPr lang="en-US" dirty="0"/>
                  <a:t> are represented as </a:t>
                </a:r>
                <a:r>
                  <a:rPr lang="en-US" b="1" dirty="0"/>
                  <a:t>binary</a:t>
                </a:r>
                <a:r>
                  <a:rPr lang="en-US" dirty="0"/>
                  <a:t> incidence vectors of terms</a:t>
                </a:r>
              </a:p>
              <a:p>
                <a:pPr lvl="1"/>
                <a:r>
                  <a:rPr lang="en-US" b="1" dirty="0"/>
                  <a:t>Independence</a:t>
                </a:r>
                <a:r>
                  <a:rPr lang="en-US" dirty="0"/>
                  <a:t>: terms occur in documents independently</a:t>
                </a:r>
              </a:p>
              <a:p>
                <a:r>
                  <a:rPr lang="en-US" dirty="0"/>
                  <a:t>Task:</a:t>
                </a:r>
              </a:p>
              <a:p>
                <a:pPr lvl="1"/>
                <a:r>
                  <a:rPr lang="en-US" dirty="0"/>
                  <a:t>Given query </a:t>
                </a:r>
                <a14:m>
                  <m:oMath xmlns:m="http://schemas.openxmlformats.org/officeDocument/2006/math">
                    <m:r>
                      <a:rPr lang="en-US" i="1" dirty="0" smtClean="0">
                        <a:latin typeface="Cambria Math" panose="02040503050406030204" pitchFamily="18" charset="0"/>
                      </a:rPr>
                      <m:t>𝑞</m:t>
                    </m:r>
                  </m:oMath>
                </a14:m>
                <a:r>
                  <a:rPr lang="en-US" dirty="0"/>
                  <a:t>, for each document </a:t>
                </a:r>
                <a14:m>
                  <m:oMath xmlns:m="http://schemas.openxmlformats.org/officeDocument/2006/math">
                    <m:r>
                      <a:rPr lang="en-US" i="1" dirty="0" smtClean="0">
                        <a:latin typeface="Cambria Math" panose="02040503050406030204" pitchFamily="18" charset="0"/>
                      </a:rPr>
                      <m:t>𝑑</m:t>
                    </m:r>
                  </m:oMath>
                </a14:m>
                <a:r>
                  <a:rPr lang="en-US" dirty="0"/>
                  <a:t>, compute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𝑅</m:t>
                    </m:r>
                    <m:r>
                      <a:rPr lang="en-US" i="1" dirty="0" err="1" smtClean="0">
                        <a:latin typeface="Cambria Math" panose="02040503050406030204" pitchFamily="18" charset="0"/>
                      </a:rPr>
                      <m:t>|</m:t>
                    </m:r>
                    <m:r>
                      <a:rPr lang="en-US" i="1" dirty="0" err="1" smtClean="0">
                        <a:latin typeface="Cambria Math" panose="02040503050406030204" pitchFamily="18" charset="0"/>
                      </a:rPr>
                      <m:t>𝑞</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m:t>
                    </m:r>
                  </m:oMath>
                </a14:m>
                <a:endParaRPr lang="en-US" dirty="0"/>
              </a:p>
              <a:p>
                <a:pPr lvl="1"/>
                <a:r>
                  <a:rPr lang="en-US" dirty="0"/>
                  <a:t>Interested only in ranking</a:t>
                </a:r>
              </a:p>
            </p:txBody>
          </p:sp>
        </mc:Choice>
        <mc:Fallback>
          <p:sp>
            <p:nvSpPr>
              <p:cNvPr id="3" name="Content Placeholder 2">
                <a:extLst>
                  <a:ext uri="{FF2B5EF4-FFF2-40B4-BE49-F238E27FC236}">
                    <a16:creationId xmlns:a16="http://schemas.microsoft.com/office/drawing/2014/main" id="{8367FD02-80A1-4B61-A116-7AC878FFD79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76893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CC360B-1CC5-4107-B6CF-BAF4F9465338}"/>
              </a:ext>
            </a:extLst>
          </p:cNvPr>
          <p:cNvSpPr>
            <a:spLocks noGrp="1"/>
          </p:cNvSpPr>
          <p:nvPr>
            <p:ph type="title"/>
          </p:nvPr>
        </p:nvSpPr>
        <p:spPr/>
        <p:txBody>
          <a:bodyPr/>
          <a:lstStyle/>
          <a:p>
            <a:r>
              <a:rPr lang="en-US" dirty="0"/>
              <a:t>Probability of being relevance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0C567F8-3588-4E6F-A5C7-599E7EFBC339}"/>
                  </a:ext>
                </a:extLst>
              </p:cNvPr>
              <p:cNvSpPr>
                <a:spLocks noGrp="1"/>
              </p:cNvSpPr>
              <p:nvPr>
                <p:ph sz="half" idx="1"/>
              </p:nvPr>
            </p:nvSpPr>
            <p:spPr/>
            <p:txBody>
              <a:bodyPr/>
              <a:lstStyle/>
              <a:p>
                <a:r>
                  <a:rPr lang="en-US" dirty="0">
                    <a:latin typeface="Cambria Math" panose="02040503050406030204" pitchFamily="18" charset="0"/>
                  </a:rPr>
                  <a:t>For a specific query Q, we want to find the documents of highest scores S</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oMath>
                </a14:m>
                <a:endParaRPr lang="en-US" b="0"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r>
                        <a:rPr lang="en-US" b="0" i="1" smtClean="0">
                          <a:latin typeface="Cambria Math" panose="02040503050406030204" pitchFamily="18" charset="0"/>
                        </a:rPr>
                        <m:t> </m:t>
                      </m:r>
                    </m:oMath>
                  </m:oMathPara>
                </a14:m>
                <a:endParaRPr lang="en-US" dirty="0"/>
              </a:p>
              <a:p>
                <a:r>
                  <a:rPr lang="en-US" dirty="0"/>
                  <a:t>Binary Independence model (BIM)</a:t>
                </a:r>
              </a:p>
              <a:p>
                <a:endParaRPr lang="en-US" dirty="0"/>
              </a:p>
            </p:txBody>
          </p:sp>
        </mc:Choice>
        <mc:Fallback>
          <p:sp>
            <p:nvSpPr>
              <p:cNvPr id="5" name="Content Placeholder 4">
                <a:extLst>
                  <a:ext uri="{FF2B5EF4-FFF2-40B4-BE49-F238E27FC236}">
                    <a16:creationId xmlns:a16="http://schemas.microsoft.com/office/drawing/2014/main" id="{30C567F8-3588-4E6F-A5C7-599E7EFBC339}"/>
                  </a:ext>
                </a:extLst>
              </p:cNvPr>
              <p:cNvSpPr>
                <a:spLocks noGrp="1" noRot="1" noChangeAspect="1" noMove="1" noResize="1" noEditPoints="1" noAdjustHandles="1" noChangeArrowheads="1" noChangeShapeType="1" noTextEdit="1"/>
              </p:cNvSpPr>
              <p:nvPr>
                <p:ph sz="half" idx="1"/>
              </p:nvPr>
            </p:nvSpPr>
            <p:spPr>
              <a:blipFill>
                <a:blip r:embed="rId2"/>
                <a:stretch>
                  <a:fillRect l="-2118" t="-2381" r="-7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E3262A3B-628C-40D5-A04D-129A66786EE1}"/>
                  </a:ext>
                </a:extLst>
              </p:cNvPr>
              <p:cNvSpPr>
                <a:spLocks noGrp="1"/>
              </p:cNvSpPr>
              <p:nvPr>
                <p:ph sz="half" idx="2"/>
              </p:nvPr>
            </p:nvSpPr>
            <p:spPr/>
            <p:txBody>
              <a:bodyPr/>
              <a:lstStyle/>
              <a:p>
                <a:r>
                  <a:rPr lang="en-US" b="0" i="1" dirty="0">
                    <a:latin typeface="Cambria Math" panose="02040503050406030204" pitchFamily="18" charset="0"/>
                  </a:rPr>
                  <a:t>Tip: in logistic regression</a:t>
                </a:r>
              </a:p>
              <a:p>
                <a:r>
                  <a:rPr lang="en-US" b="0" i="1" dirty="0">
                    <a:latin typeface="Cambria Math" panose="02040503050406030204" pitchFamily="18" charset="0"/>
                  </a:rPr>
                  <a:t>Linear regression score (before feeding into sigmoid activation) can be interpreted as ratio of two conditional probabilities:</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smtClean="0">
                          <a:latin typeface="Cambria Math" panose="02040503050406030204" pitchFamily="18" charset="0"/>
                        </a:rPr>
                        <m:t> </m:t>
                      </m:r>
                    </m:oMath>
                  </m:oMathPara>
                </a14:m>
                <a:endParaRPr lang="en-US" dirty="0"/>
              </a:p>
              <a:p>
                <a:endParaRPr lang="en-US" dirty="0"/>
              </a:p>
            </p:txBody>
          </p:sp>
        </mc:Choice>
        <mc:Fallback>
          <p:sp>
            <p:nvSpPr>
              <p:cNvPr id="6" name="Content Placeholder 5">
                <a:extLst>
                  <a:ext uri="{FF2B5EF4-FFF2-40B4-BE49-F238E27FC236}">
                    <a16:creationId xmlns:a16="http://schemas.microsoft.com/office/drawing/2014/main" id="{E3262A3B-628C-40D5-A04D-129A66786EE1}"/>
                  </a:ext>
                </a:extLst>
              </p:cNvPr>
              <p:cNvSpPr>
                <a:spLocks noGrp="1" noRot="1" noChangeAspect="1" noMove="1" noResize="1" noEditPoints="1" noAdjustHandles="1" noChangeArrowheads="1" noChangeShapeType="1" noTextEdit="1"/>
              </p:cNvSpPr>
              <p:nvPr>
                <p:ph sz="half" idx="2"/>
              </p:nvPr>
            </p:nvSpPr>
            <p:spPr>
              <a:blipFill>
                <a:blip r:embed="rId3"/>
                <a:stretch>
                  <a:fillRect l="-2118" t="-2381" r="-3529"/>
                </a:stretch>
              </a:blipFill>
            </p:spPr>
            <p:txBody>
              <a:bodyPr/>
              <a:lstStyle/>
              <a:p>
                <a:r>
                  <a:rPr lang="en-US">
                    <a:noFill/>
                  </a:rPr>
                  <a:t> </a:t>
                </a:r>
              </a:p>
            </p:txBody>
          </p:sp>
        </mc:Fallback>
      </mc:AlternateContent>
    </p:spTree>
    <p:extLst>
      <p:ext uri="{BB962C8B-B14F-4D97-AF65-F5344CB8AC3E}">
        <p14:creationId xmlns:p14="http://schemas.microsoft.com/office/powerpoint/2010/main" val="3283207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F1F91-145F-4AB1-90D2-58C833206875}"/>
              </a:ext>
            </a:extLst>
          </p:cNvPr>
          <p:cNvSpPr>
            <a:spLocks noGrp="1"/>
          </p:cNvSpPr>
          <p:nvPr>
            <p:ph type="title"/>
          </p:nvPr>
        </p:nvSpPr>
        <p:spPr/>
        <p:txBody>
          <a:bodyPr/>
          <a:lstStyle/>
          <a:p>
            <a:r>
              <a:rPr lang="en-US" dirty="0"/>
              <a:t>BIM 1: Score and Bayesian rule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D07E4D2C-DD08-469D-B8DD-4642B8B0FC4B}"/>
                  </a:ext>
                </a:extLst>
              </p:cNvPr>
              <p:cNvSpPr>
                <a:spLocks noGrp="1"/>
              </p:cNvSpPr>
              <p:nvPr>
                <p:ph idx="1"/>
              </p:nvPr>
            </p:nvSpPr>
            <p:spPr/>
            <p:txBody>
              <a:bodyPr/>
              <a:lstStyle/>
              <a:p>
                <a:r>
                  <a:rPr lang="en-US" dirty="0">
                    <a:latin typeface="Cambria Math" panose="02040503050406030204" pitchFamily="18" charset="0"/>
                  </a:rPr>
                  <a:t>To calculate </a:t>
                </a:r>
                <a14:m>
                  <m:oMath xmlns:m="http://schemas.openxmlformats.org/officeDocument/2006/math">
                    <m:r>
                      <a:rPr lang="en-US" b="0" i="1" smtClean="0">
                        <a:latin typeface="Cambria Math" panose="02040503050406030204" pitchFamily="18" charset="0"/>
                      </a:rPr>
                      <m:t>𝑆</m:t>
                    </m:r>
                    <m:d>
                      <m:dPr>
                        <m:ctrlPr>
                          <a:rPr lang="en-US"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oMath>
                </a14:m>
                <a:r>
                  <a:rPr lang="en-US" dirty="0">
                    <a:latin typeface="Cambria Math" panose="02040503050406030204" pitchFamily="18" charset="0"/>
                  </a:rPr>
                  <a:t> for a document </a:t>
                </a:r>
                <a14:m>
                  <m:oMath xmlns:m="http://schemas.openxmlformats.org/officeDocument/2006/math">
                    <m:r>
                      <a:rPr lang="en-US" b="0" i="1" smtClean="0">
                        <a:latin typeface="Cambria Math" panose="02040503050406030204" pitchFamily="18" charset="0"/>
                      </a:rPr>
                      <m:t>𝐷</m:t>
                    </m:r>
                  </m:oMath>
                </a14:m>
                <a:r>
                  <a:rPr lang="en-US" dirty="0">
                    <a:latin typeface="Cambria Math" panose="02040503050406030204" pitchFamily="18" charset="0"/>
                  </a:rPr>
                  <a:t> for raking</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oMath>
                  </m:oMathPara>
                </a14:m>
                <a:endParaRPr lang="en-US" dirty="0"/>
              </a:p>
              <a:p>
                <a:endParaRPr lang="en-US" dirty="0"/>
              </a:p>
              <a:p>
                <a:r>
                  <a:rPr lang="en-US" dirty="0"/>
                  <a:t>We only need to calculate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oMath>
                </a14:m>
                <a:r>
                  <a:rPr lang="en-US" dirty="0"/>
                  <a:t>, since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𝑄</m:t>
                        </m:r>
                        <m:r>
                          <a:rPr lang="en-US" b="0" i="1" smtClean="0">
                            <a:latin typeface="Cambria Math" panose="02040503050406030204" pitchFamily="18" charset="0"/>
                          </a:rPr>
                          <m:t>) </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r>
                          <a:rPr lang="en-US" b="0" i="1" smtClean="0">
                            <a:latin typeface="Cambria Math" panose="02040503050406030204" pitchFamily="18" charset="0"/>
                          </a:rPr>
                          <m:t>𝑄</m:t>
                        </m:r>
                        <m:r>
                          <a:rPr lang="en-US" b="0" i="1" smtClean="0">
                            <a:latin typeface="Cambria Math" panose="02040503050406030204" pitchFamily="18" charset="0"/>
                          </a:rPr>
                          <m:t>)</m:t>
                        </m:r>
                      </m:den>
                    </m:f>
                  </m:oMath>
                </a14:m>
                <a:r>
                  <a:rPr lang="en-US" dirty="0"/>
                  <a:t> is independent of document, and does not affect ranking of documents.</a:t>
                </a:r>
              </a:p>
            </p:txBody>
          </p:sp>
        </mc:Choice>
        <mc:Fallback>
          <p:sp>
            <p:nvSpPr>
              <p:cNvPr id="6" name="Content Placeholder 5">
                <a:extLst>
                  <a:ext uri="{FF2B5EF4-FFF2-40B4-BE49-F238E27FC236}">
                    <a16:creationId xmlns:a16="http://schemas.microsoft.com/office/drawing/2014/main" id="{D07E4D2C-DD08-469D-B8DD-4642B8B0FC4B}"/>
                  </a:ext>
                </a:extLst>
              </p:cNvPr>
              <p:cNvSpPr>
                <a:spLocks noGrp="1" noRot="1" noChangeAspect="1" noMove="1" noResize="1" noEditPoints="1" noAdjustHandles="1" noChangeArrowheads="1" noChangeShapeType="1" noTextEdit="1"/>
              </p:cNvSpPr>
              <p:nvPr>
                <p:ph idx="1"/>
              </p:nvPr>
            </p:nvSpPr>
            <p:spPr>
              <a:blipFill>
                <a:blip r:embed="rId2"/>
                <a:stretch>
                  <a:fillRect l="-1043" t="-2381" r="-1565"/>
                </a:stretch>
              </a:blipFill>
            </p:spPr>
            <p:txBody>
              <a:bodyPr/>
              <a:lstStyle/>
              <a:p>
                <a:r>
                  <a:rPr lang="en-US">
                    <a:noFill/>
                  </a:rPr>
                  <a:t> </a:t>
                </a:r>
              </a:p>
            </p:txBody>
          </p:sp>
        </mc:Fallback>
      </mc:AlternateContent>
    </p:spTree>
    <p:extLst>
      <p:ext uri="{BB962C8B-B14F-4D97-AF65-F5344CB8AC3E}">
        <p14:creationId xmlns:p14="http://schemas.microsoft.com/office/powerpoint/2010/main" val="181499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9B7255-C2E1-4114-93E7-2E98B879A06D}"/>
              </a:ext>
            </a:extLst>
          </p:cNvPr>
          <p:cNvSpPr>
            <a:spLocks noGrp="1"/>
          </p:cNvSpPr>
          <p:nvPr>
            <p:ph type="title"/>
          </p:nvPr>
        </p:nvSpPr>
        <p:spPr/>
        <p:txBody>
          <a:bodyPr/>
          <a:lstStyle/>
          <a:p>
            <a:r>
              <a:rPr lang="en-US" dirty="0"/>
              <a:t>BIM 2: Independence assumption I</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3AF89D5-95B6-4AA9-9D6F-56A3A348B3B6}"/>
                  </a:ext>
                </a:extLst>
              </p:cNvPr>
              <p:cNvSpPr>
                <a:spLocks noGrp="1"/>
              </p:cNvSpPr>
              <p:nvPr>
                <p:ph idx="1"/>
              </p:nvPr>
            </p:nvSpPr>
            <p:spPr/>
            <p:txBody>
              <a:bodyPr>
                <a:normAutofit fontScale="92500"/>
              </a:bodyPr>
              <a:lstStyle/>
              <a:p>
                <a:r>
                  <a:rPr lang="en-US" dirty="0"/>
                  <a:t>Like in naïve Bayesian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𝑉</m:t>
                          </m:r>
                        </m:sup>
                        <m:e>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e>
                      </m:nary>
                    </m:oMath>
                  </m:oMathPara>
                </a14:m>
                <a:endParaRPr lang="en-US" dirty="0"/>
              </a:p>
              <a:p>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∈{0,1}</m:t>
                    </m:r>
                  </m:oMath>
                </a14:m>
                <a:r>
                  <a:rPr lang="en-US" dirty="0"/>
                  <a:t>, i.e. whether word-</a:t>
                </a:r>
                <a:r>
                  <a:rPr lang="en-US" dirty="0" err="1"/>
                  <a:t>i</a:t>
                </a:r>
                <a:r>
                  <a:rPr lang="en-US" dirty="0"/>
                  <a:t> exists in document D, </a:t>
                </a:r>
              </a:p>
              <a:p>
                <a:r>
                  <a:rPr lang="en-US" dirty="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=1</m:t>
                          </m:r>
                        </m:sub>
                        <m:sup/>
                        <m:e>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0</m:t>
                          </m:r>
                        </m:sub>
                        <m:sup/>
                        <m:e>
                          <m:f>
                            <m:fPr>
                              <m:ctrlPr>
                                <a:rPr lang="en-US"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oMath>
                  </m:oMathPara>
                </a14:m>
                <a:endParaRPr lang="en-US" dirty="0"/>
              </a:p>
            </p:txBody>
          </p:sp>
        </mc:Choice>
        <mc:Fallback>
          <p:sp>
            <p:nvSpPr>
              <p:cNvPr id="6" name="Content Placeholder 5">
                <a:extLst>
                  <a:ext uri="{FF2B5EF4-FFF2-40B4-BE49-F238E27FC236}">
                    <a16:creationId xmlns:a16="http://schemas.microsoft.com/office/drawing/2014/main" id="{13AF89D5-95B6-4AA9-9D6F-56A3A348B3B6}"/>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65507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9B7255-C2E1-4114-93E7-2E98B879A06D}"/>
              </a:ext>
            </a:extLst>
          </p:cNvPr>
          <p:cNvSpPr>
            <a:spLocks noGrp="1"/>
          </p:cNvSpPr>
          <p:nvPr>
            <p:ph type="title"/>
          </p:nvPr>
        </p:nvSpPr>
        <p:spPr/>
        <p:txBody>
          <a:bodyPr/>
          <a:lstStyle/>
          <a:p>
            <a:r>
              <a:rPr lang="en-US" dirty="0"/>
              <a:t>BIM 3: Independence assumption II</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3AF89D5-95B6-4AA9-9D6F-56A3A348B3B6}"/>
                  </a:ext>
                </a:extLst>
              </p:cNvPr>
              <p:cNvSpPr>
                <a:spLocks noGrp="1"/>
              </p:cNvSpPr>
              <p:nvPr>
                <p:ph idx="1"/>
              </p:nvPr>
            </p:nvSpPr>
            <p:spPr/>
            <p:txBody>
              <a:bodyPr>
                <a:normAutofit fontScale="92500" lnSpcReduction="20000"/>
              </a:bodyPr>
              <a:lstStyle/>
              <a:p>
                <a:r>
                  <a:rPr lang="en-US" b="1" dirty="0"/>
                  <a:t>Assume</a:t>
                </a:r>
                <a:r>
                  <a:rPr lang="en-US" dirty="0"/>
                  <a:t> </a:t>
                </a:r>
                <a14:m>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e>
                    </m:d>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not in Q.</a:t>
                </a:r>
              </a:p>
              <a:p>
                <a:pPr lvl="1"/>
                <a:r>
                  <a:rPr lang="en-US" dirty="0"/>
                  <a:t>E.g. </a:t>
                </a:r>
              </a:p>
              <a:p>
                <a:pPr lvl="2"/>
                <a:r>
                  <a:rPr lang="en-US" dirty="0"/>
                  <a:t>Q = {</a:t>
                </a:r>
                <a:r>
                  <a:rPr lang="en-US" b="1" dirty="0"/>
                  <a:t>Caesar</a:t>
                </a:r>
                <a:r>
                  <a:rPr lang="en-US" dirty="0"/>
                  <a:t>, </a:t>
                </a:r>
                <a:r>
                  <a:rPr lang="en-US" b="1" dirty="0"/>
                  <a:t>Brutus</a:t>
                </a:r>
                <a:r>
                  <a:rPr lang="en-US" dirty="0"/>
                  <a:t>}, D = “</a:t>
                </a:r>
                <a:r>
                  <a:rPr lang="en-US" b="1" dirty="0"/>
                  <a:t>Hamlet</a:t>
                </a:r>
                <a:r>
                  <a:rPr lang="en-US" dirty="0"/>
                  <a:t>” </a:t>
                </a:r>
              </a:p>
              <a:p>
                <a:pPr lvl="2"/>
                <a:r>
                  <a:rPr lang="en-US" dirty="0"/>
                  <a:t>P(‘</a:t>
                </a:r>
                <a:r>
                  <a:rPr lang="en-US" b="1" dirty="0"/>
                  <a:t>Hamlet</a:t>
                </a:r>
                <a:r>
                  <a:rPr lang="en-US" dirty="0"/>
                  <a:t>’ = 1| R=1, {</a:t>
                </a:r>
                <a:r>
                  <a:rPr lang="en-US" b="1" dirty="0"/>
                  <a:t>Caesar</a:t>
                </a:r>
                <a:r>
                  <a:rPr lang="en-US" dirty="0"/>
                  <a:t>, </a:t>
                </a:r>
                <a:r>
                  <a:rPr lang="en-US" b="1" dirty="0"/>
                  <a:t>Brutus</a:t>
                </a:r>
                <a:r>
                  <a:rPr lang="en-US" dirty="0"/>
                  <a:t>}) = P(‘</a:t>
                </a:r>
                <a:r>
                  <a:rPr lang="en-US" b="1" dirty="0"/>
                  <a:t>Hamlet</a:t>
                </a:r>
                <a:r>
                  <a:rPr lang="en-US" dirty="0"/>
                  <a:t>’ = 1 | R=0, {</a:t>
                </a:r>
                <a:r>
                  <a:rPr lang="en-US" b="1" dirty="0"/>
                  <a:t>Caesar</a:t>
                </a:r>
                <a:r>
                  <a:rPr lang="en-US" dirty="0"/>
                  <a:t>, </a:t>
                </a:r>
                <a:r>
                  <a:rPr lang="en-US" b="1" dirty="0"/>
                  <a:t>Brutus</a:t>
                </a:r>
                <a:r>
                  <a:rPr lang="en-US" dirty="0"/>
                  <a:t>})</a:t>
                </a:r>
              </a:p>
              <a:p>
                <a:pPr lvl="2"/>
                <a:r>
                  <a:rPr lang="en-US" dirty="0"/>
                  <a:t>Whether the play is relevant to story between Caesar and Brutus or not has no effect on whether word “</a:t>
                </a:r>
                <a:r>
                  <a:rPr lang="en-US" b="1" dirty="0"/>
                  <a:t>Hamlet</a:t>
                </a:r>
                <a:r>
                  <a:rPr lang="en-US" dirty="0"/>
                  <a:t>” appear in this play. </a:t>
                </a:r>
              </a:p>
              <a:p>
                <a:pPr lvl="1"/>
                <a:r>
                  <a:rPr lang="en-US" dirty="0"/>
                  <a:t>E.g. </a:t>
                </a:r>
              </a:p>
              <a:p>
                <a:pPr lvl="2"/>
                <a:r>
                  <a:rPr lang="en-US" dirty="0"/>
                  <a:t>Q = {</a:t>
                </a:r>
                <a:r>
                  <a:rPr lang="en-US" b="1" dirty="0"/>
                  <a:t>Caesar</a:t>
                </a:r>
                <a:r>
                  <a:rPr lang="en-US" dirty="0"/>
                  <a:t>, </a:t>
                </a:r>
                <a:r>
                  <a:rPr lang="en-US" b="1" dirty="0"/>
                  <a:t>Brutus</a:t>
                </a:r>
                <a:r>
                  <a:rPr lang="en-US" dirty="0"/>
                  <a:t>}, D = “</a:t>
                </a:r>
                <a:r>
                  <a:rPr lang="en-US" b="1" dirty="0"/>
                  <a:t>Antony</a:t>
                </a:r>
                <a:r>
                  <a:rPr lang="en-US" dirty="0"/>
                  <a:t> and </a:t>
                </a:r>
                <a:r>
                  <a:rPr lang="en-US" b="1" dirty="0"/>
                  <a:t>Cleopatra</a:t>
                </a:r>
                <a:r>
                  <a:rPr lang="en-US" dirty="0"/>
                  <a:t>” </a:t>
                </a:r>
              </a:p>
              <a:p>
                <a:pPr lvl="2"/>
                <a:r>
                  <a:rPr lang="en-US" dirty="0"/>
                  <a:t>P(‘</a:t>
                </a:r>
                <a:r>
                  <a:rPr lang="en-US" b="1" dirty="0"/>
                  <a:t>Augustus</a:t>
                </a:r>
                <a:r>
                  <a:rPr lang="en-US" dirty="0"/>
                  <a:t>’ = 1| R=1, {</a:t>
                </a:r>
                <a:r>
                  <a:rPr lang="en-US" b="1" dirty="0"/>
                  <a:t>Caesar</a:t>
                </a:r>
                <a:r>
                  <a:rPr lang="en-US" dirty="0"/>
                  <a:t>, </a:t>
                </a:r>
                <a:r>
                  <a:rPr lang="en-US" b="1" dirty="0"/>
                  <a:t>Brutus</a:t>
                </a:r>
                <a:r>
                  <a:rPr lang="en-US" dirty="0"/>
                  <a:t>}) = P(‘</a:t>
                </a:r>
                <a:r>
                  <a:rPr lang="en-US" b="1" dirty="0"/>
                  <a:t>Augustus</a:t>
                </a:r>
                <a:r>
                  <a:rPr lang="en-US" dirty="0"/>
                  <a:t>’ = 1 | R=0, {</a:t>
                </a:r>
                <a:r>
                  <a:rPr lang="en-US" b="1" dirty="0"/>
                  <a:t>Caesar</a:t>
                </a:r>
                <a:r>
                  <a:rPr lang="en-US" dirty="0"/>
                  <a:t>, </a:t>
                </a:r>
                <a:r>
                  <a:rPr lang="en-US" b="1" dirty="0"/>
                  <a:t>Brutus</a:t>
                </a:r>
                <a:r>
                  <a:rPr lang="en-US" dirty="0"/>
                  <a:t>})</a:t>
                </a:r>
              </a:p>
              <a:p>
                <a:pPr lvl="2"/>
                <a:r>
                  <a:rPr lang="en-US" dirty="0"/>
                  <a:t>Whether the play is relevant to story between Caesar and Brutus or not has no effect on whether word “</a:t>
                </a:r>
                <a:r>
                  <a:rPr lang="en-US" b="1" dirty="0"/>
                  <a:t>Antony</a:t>
                </a:r>
                <a:r>
                  <a:rPr lang="en-US" dirty="0"/>
                  <a:t>” appear in this play.</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ub>
                        <m:sup/>
                        <m:e>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ub>
                        <m:sup/>
                        <m:e>
                          <m:f>
                            <m:fPr>
                              <m:ctrlPr>
                                <a:rPr lang="en-US"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oMath>
                  </m:oMathPara>
                </a14:m>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13AF89D5-95B6-4AA9-9D6F-56A3A348B3B6}"/>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8F40F06-69E8-47D9-B0E7-9F9B1C035E29}"/>
              </a:ext>
            </a:extLst>
          </p:cNvPr>
          <p:cNvSpPr/>
          <p:nvPr/>
        </p:nvSpPr>
        <p:spPr>
          <a:xfrm>
            <a:off x="4991100" y="5581650"/>
            <a:ext cx="3168650" cy="73025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0CDEE9-0362-4322-8557-2D8234EE3BB4}"/>
              </a:ext>
            </a:extLst>
          </p:cNvPr>
          <p:cNvSpPr txBox="1"/>
          <p:nvPr/>
        </p:nvSpPr>
        <p:spPr>
          <a:xfrm>
            <a:off x="9175751" y="5397500"/>
            <a:ext cx="2806700" cy="1200329"/>
          </a:xfrm>
          <a:prstGeom prst="rect">
            <a:avLst/>
          </a:prstGeom>
          <a:noFill/>
        </p:spPr>
        <p:txBody>
          <a:bodyPr wrap="square" rtlCol="0">
            <a:spAutoFit/>
          </a:bodyPr>
          <a:lstStyle/>
          <a:p>
            <a:r>
              <a:rPr lang="en-US" sz="2400" dirty="0"/>
              <a:t>Note that we only care about words that appear in query</a:t>
            </a:r>
          </a:p>
        </p:txBody>
      </p:sp>
      <p:cxnSp>
        <p:nvCxnSpPr>
          <p:cNvPr id="8" name="Straight Arrow Connector 7">
            <a:extLst>
              <a:ext uri="{FF2B5EF4-FFF2-40B4-BE49-F238E27FC236}">
                <a16:creationId xmlns:a16="http://schemas.microsoft.com/office/drawing/2014/main" id="{13F79F34-93A3-498F-9577-D6625C2C1146}"/>
              </a:ext>
            </a:extLst>
          </p:cNvPr>
          <p:cNvCxnSpPr>
            <a:cxnSpLocks/>
            <a:stCxn id="7" idx="1"/>
          </p:cNvCxnSpPr>
          <p:nvPr/>
        </p:nvCxnSpPr>
        <p:spPr>
          <a:xfrm flipH="1">
            <a:off x="8248650" y="5997665"/>
            <a:ext cx="92710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187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4: Retrieval Status Value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A7D6149-6A39-4755-A4B2-637F31E3AAF7}"/>
                  </a:ext>
                </a:extLst>
              </p:cNvPr>
              <p:cNvSpPr>
                <a:spLocks noGrp="1"/>
              </p:cNvSpPr>
              <p:nvPr>
                <p:ph idx="1"/>
              </p:nvPr>
            </p:nvSpPr>
            <p:spPr/>
            <p:txBody>
              <a:bodyPr/>
              <a:lstStyle/>
              <a:p>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ub>
                        <m:sup/>
                        <m:e>
                          <m:f>
                            <m:fP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ub>
                        <m:sup/>
                        <m:e>
                          <m:f>
                            <m:fPr>
                              <m:ctrlPr>
                                <a:rPr lang="en-US"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den>
                          </m:f>
                        </m:e>
                      </m:nary>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solidFill>
                                <a:srgbClr val="0070C0"/>
                              </a:solidFill>
                              <a:latin typeface="Cambria Math" panose="02040503050406030204" pitchFamily="18" charset="0"/>
                            </a:rPr>
                          </m:ctrlPr>
                        </m:naryPr>
                        <m:sub>
                          <m:sSub>
                            <m:sSubPr>
                              <m:ctrlPr>
                                <a:rPr lang="en-US" b="0" i="1" smtClean="0">
                                  <a:solidFill>
                                    <a:srgbClr val="0070C0"/>
                                  </a:solidFill>
                                  <a:latin typeface="Cambria Math" panose="02040503050406030204" pitchFamily="18" charset="0"/>
                                </a:rPr>
                              </m:ctrlPr>
                            </m:sSubPr>
                            <m:e>
                              <m:r>
                                <m:rPr>
                                  <m:brk m:alnAt="7"/>
                                </m:rPr>
                                <a:rPr lang="en-US" b="0" i="1" smtClean="0">
                                  <a:solidFill>
                                    <a:srgbClr val="0070C0"/>
                                  </a:solidFill>
                                  <a:latin typeface="Cambria Math" panose="02040503050406030204" pitchFamily="18" charset="0"/>
                                </a:rPr>
                                <m:t>𝑥</m:t>
                              </m:r>
                            </m:e>
                            <m:sub>
                              <m:r>
                                <m:rPr>
                                  <m:brk m:alnAt="7"/>
                                </m:rPr>
                                <a:rPr lang="en-US" b="0" i="1" smtClean="0">
                                  <a:solidFill>
                                    <a:srgbClr val="0070C0"/>
                                  </a:solidFill>
                                  <a:latin typeface="Cambria Math" panose="02040503050406030204" pitchFamily="18" charset="0"/>
                                </a:rPr>
                                <m:t>𝑖</m:t>
                              </m:r>
                            </m:sub>
                          </m:sSub>
                          <m:r>
                            <m:rPr>
                              <m:brk m:alnAt="7"/>
                            </m:rP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1, 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𝑞</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=1</m:t>
                          </m:r>
                        </m:sub>
                        <m:sup/>
                        <m:e>
                          <m:f>
                            <m:fPr>
                              <m:ctrlPr>
                                <a:rPr lang="en-US" i="1" smtClean="0">
                                  <a:solidFill>
                                    <a:srgbClr val="0070C0"/>
                                  </a:solidFill>
                                  <a:latin typeface="Cambria Math" panose="02040503050406030204" pitchFamily="18" charset="0"/>
                                </a:rPr>
                              </m:ctrlPr>
                            </m:fPr>
                            <m:num>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𝑝</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(1−</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m:t>
                              </m:r>
                            </m:num>
                            <m:den>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𝑖</m:t>
                                  </m:r>
                                </m:sub>
                              </m:sSub>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𝑝</m:t>
                                      </m:r>
                                    </m:e>
                                    <m:sub>
                                      <m:r>
                                        <a:rPr lang="en-US" b="0" i="1" smtClean="0">
                                          <a:solidFill>
                                            <a:srgbClr val="0070C0"/>
                                          </a:solidFill>
                                          <a:latin typeface="Cambria Math" panose="02040503050406030204" pitchFamily="18" charset="0"/>
                                        </a:rPr>
                                        <m:t>𝑖</m:t>
                                      </m:r>
                                    </m:sub>
                                  </m:sSub>
                                </m:e>
                              </m:d>
                            </m:den>
                          </m:f>
                        </m:e>
                      </m:nary>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sub>
                        <m:sup/>
                        <m:e>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m:t>
                                  </m:r>
                                </m:sub>
                              </m:sSub>
                            </m:num>
                            <m:den>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𝑖</m:t>
                                  </m:r>
                                </m:sub>
                              </m:sSub>
                            </m:den>
                          </m:f>
                        </m:e>
                      </m:nary>
                    </m:oMath>
                  </m:oMathPara>
                </a14:m>
                <a:endParaRPr lang="en-US" dirty="0"/>
              </a:p>
            </p:txBody>
          </p:sp>
        </mc:Choice>
        <mc:Fallback>
          <p:sp>
            <p:nvSpPr>
              <p:cNvPr id="6" name="Content Placeholder 5">
                <a:extLst>
                  <a:ext uri="{FF2B5EF4-FFF2-40B4-BE49-F238E27FC236}">
                    <a16:creationId xmlns:a16="http://schemas.microsoft.com/office/drawing/2014/main" id="{CA7D6149-6A39-4755-A4B2-637F31E3AAF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6A67499-0EFC-4178-BFF5-1793745373D2}"/>
              </a:ext>
            </a:extLst>
          </p:cNvPr>
          <p:cNvSpPr txBox="1"/>
          <p:nvPr/>
        </p:nvSpPr>
        <p:spPr>
          <a:xfrm>
            <a:off x="10007600" y="3714750"/>
            <a:ext cx="1190069" cy="461665"/>
          </a:xfrm>
          <a:prstGeom prst="rect">
            <a:avLst/>
          </a:prstGeom>
          <a:noFill/>
        </p:spPr>
        <p:txBody>
          <a:bodyPr wrap="none" rtlCol="0">
            <a:spAutoFit/>
          </a:bodyPr>
          <a:lstStyle/>
          <a:p>
            <a:r>
              <a:rPr lang="en-US" sz="2400" dirty="0"/>
              <a:t>exercise</a:t>
            </a:r>
          </a:p>
        </p:txBody>
      </p:sp>
      <p:sp>
        <p:nvSpPr>
          <p:cNvPr id="9" name="Arc 8">
            <a:extLst>
              <a:ext uri="{FF2B5EF4-FFF2-40B4-BE49-F238E27FC236}">
                <a16:creationId xmlns:a16="http://schemas.microsoft.com/office/drawing/2014/main" id="{8F189E58-2669-4B7F-8E78-394512666061}"/>
              </a:ext>
            </a:extLst>
          </p:cNvPr>
          <p:cNvSpPr/>
          <p:nvPr/>
        </p:nvSpPr>
        <p:spPr>
          <a:xfrm>
            <a:off x="8648700" y="2571750"/>
            <a:ext cx="1466850" cy="1651000"/>
          </a:xfrm>
          <a:prstGeom prst="arc">
            <a:avLst>
              <a:gd name="adj1" fmla="val 16200000"/>
              <a:gd name="adj2" fmla="val 484353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83104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4: Retrieval Status Value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A7D6149-6A39-4755-A4B2-637F31E3AAF7}"/>
                  </a:ext>
                </a:extLst>
              </p:cNvPr>
              <p:cNvSpPr>
                <a:spLocks noGrp="1"/>
              </p:cNvSpPr>
              <p:nvPr>
                <p:ph idx="1"/>
              </p:nvPr>
            </p:nvSpPr>
            <p:spPr/>
            <p:txBody>
              <a:bodyPr/>
              <a:lstStyle/>
              <a:p>
                <a:r>
                  <a:rPr lang="en-US" b="0" dirty="0">
                    <a:latin typeface="Cambria Math" panose="02040503050406030204" pitchFamily="18" charset="0"/>
                  </a:rPr>
                  <a:t>Finally simplified score: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m:rPr>
                                  <m:brk m:alnAt="7"/>
                                </m:rPr>
                                <a:rPr lang="en-US" b="0" i="1" smtClean="0">
                                  <a:solidFill>
                                    <a:schemeClr val="tx1"/>
                                  </a:solidFill>
                                  <a:latin typeface="Cambria Math" panose="02040503050406030204" pitchFamily="18" charset="0"/>
                                </a:rPr>
                                <m:t>𝑥</m:t>
                              </m:r>
                            </m:e>
                            <m:sub>
                              <m:r>
                                <m:rPr>
                                  <m:brk m:alnAt="7"/>
                                </m:rPr>
                                <a:rPr lang="en-US" b="0" i="1" smtClean="0">
                                  <a:solidFill>
                                    <a:schemeClr val="tx1"/>
                                  </a:solidFill>
                                  <a:latin typeface="Cambria Math" panose="02040503050406030204" pitchFamily="18" charset="0"/>
                                </a:rPr>
                                <m:t>𝑖</m:t>
                              </m:r>
                            </m:sub>
                          </m:sSub>
                          <m:r>
                            <m:rPr>
                              <m:brk m:alnAt="7"/>
                            </m:rP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sub>
                        <m:sup/>
                        <m:e>
                          <m:f>
                            <m:fPr>
                              <m:ctrlPr>
                                <a:rPr lang="en-US"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m:t>
                                      </m:r>
                                    </m:sub>
                                  </m:sSub>
                                </m:e>
                              </m:d>
                            </m:den>
                          </m:f>
                        </m:e>
                      </m:nary>
                    </m:oMath>
                  </m:oMathPara>
                </a14:m>
                <a:endParaRPr lang="en-US" dirty="0"/>
              </a:p>
              <a:p>
                <a:r>
                  <a:rPr lang="en-US" dirty="0"/>
                  <a:t>Retrieval Status Value (RSV):</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𝑅𝑆𝑉</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𝑆</m:t>
                              </m:r>
                            </m:e>
                          </m:d>
                        </m:e>
                      </m:func>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m:rPr>
                                  <m:brk m:alnAt="7"/>
                                </m:rPr>
                                <a:rPr lang="en-US" b="0" i="1" smtClean="0">
                                  <a:solidFill>
                                    <a:schemeClr val="tx1"/>
                                  </a:solidFill>
                                  <a:latin typeface="Cambria Math" panose="02040503050406030204" pitchFamily="18" charset="0"/>
                                </a:rPr>
                                <m:t>𝑥</m:t>
                              </m:r>
                            </m:e>
                            <m:sub>
                              <m:r>
                                <m:rPr>
                                  <m:brk m:alnAt="7"/>
                                </m:rPr>
                                <a:rPr lang="en-US" b="0" i="1" smtClean="0">
                                  <a:solidFill>
                                    <a:schemeClr val="tx1"/>
                                  </a:solidFill>
                                  <a:latin typeface="Cambria Math" panose="02040503050406030204" pitchFamily="18" charset="0"/>
                                </a:rPr>
                                <m:t>𝑖</m:t>
                              </m:r>
                            </m:sub>
                          </m:sSub>
                          <m:r>
                            <m:rPr>
                              <m:brk m:alnAt="7"/>
                            </m:rP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sub>
                        <m:sup/>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f>
                                <m:fPr>
                                  <m:ctrlPr>
                                    <a:rPr lang="en-US"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𝑖</m:t>
                                          </m:r>
                                        </m:sub>
                                      </m:sSub>
                                    </m:e>
                                  </m:d>
                                </m:den>
                              </m:f>
                            </m:e>
                          </m:func>
                        </m:e>
                      </m:nary>
                    </m:oMath>
                  </m:oMathPara>
                </a14:m>
                <a:endParaRPr lang="en-US" dirty="0"/>
              </a:p>
              <a:p>
                <a:r>
                  <a:rPr lang="en-US" dirty="0"/>
                  <a:t>To estimate </a:t>
                </a:r>
                <a14:m>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oMath>
                </a14:m>
                <a:r>
                  <a:rPr lang="en-US" dirty="0"/>
                  <a:t>, we only need to </a:t>
                </a:r>
                <a:r>
                  <a:rPr lang="en-US" b="1" dirty="0"/>
                  <a:t>estimate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𝒊</m:t>
                        </m:r>
                      </m:sub>
                    </m:sSub>
                  </m:oMath>
                </a14:m>
                <a:r>
                  <a:rPr lang="en-US" b="1" dirty="0"/>
                  <a:t>,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𝒓</m:t>
                        </m:r>
                      </m:e>
                      <m:sub>
                        <m:r>
                          <a:rPr lang="en-US" b="1" i="1" smtClean="0">
                            <a:solidFill>
                              <a:schemeClr val="tx1"/>
                            </a:solidFill>
                            <a:latin typeface="Cambria Math" panose="02040503050406030204" pitchFamily="18" charset="0"/>
                          </a:rPr>
                          <m:t>𝒊</m:t>
                        </m:r>
                      </m:sub>
                    </m:sSub>
                  </m:oMath>
                </a14:m>
                <a:r>
                  <a:rPr lang="en-US" b="1" dirty="0"/>
                  <a:t> </a:t>
                </a:r>
                <a:r>
                  <a:rPr lang="en-US" dirty="0"/>
                  <a:t>for words in Q</a:t>
                </a:r>
              </a:p>
            </p:txBody>
          </p:sp>
        </mc:Choice>
        <mc:Fallback>
          <p:sp>
            <p:nvSpPr>
              <p:cNvPr id="6" name="Content Placeholder 5">
                <a:extLst>
                  <a:ext uri="{FF2B5EF4-FFF2-40B4-BE49-F238E27FC236}">
                    <a16:creationId xmlns:a16="http://schemas.microsoft.com/office/drawing/2014/main" id="{CA7D6149-6A39-4755-A4B2-637F31E3AAF7}"/>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4762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5: approximate estimation </a:t>
            </a:r>
          </a:p>
        </p:txBody>
      </p:sp>
      <mc:AlternateContent xmlns:mc="http://schemas.openxmlformats.org/markup-compatibility/2006">
        <mc:Choice xmlns:a14="http://schemas.microsoft.com/office/drawing/2010/main" Requires="a14">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extLst>
                  <p:ext uri="{D42A27DB-BD31-4B8C-83A1-F6EECF244321}">
                    <p14:modId xmlns:p14="http://schemas.microsoft.com/office/powerpoint/2010/main" val="2224999292"/>
                  </p:ext>
                </p:extLst>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37084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1</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0</a:t>
                          </a:r>
                        </a:p>
                      </a:txBody>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Choice>
        <mc:Fallback>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extLst>
                  <p:ext uri="{D42A27DB-BD31-4B8C-83A1-F6EECF244321}">
                    <p14:modId xmlns:p14="http://schemas.microsoft.com/office/powerpoint/2010/main" val="2224999292"/>
                  </p:ext>
                </p:extLst>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64008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endParaRPr lang="en-US"/>
                        </a:p>
                      </a:txBody>
                      <a:tcPr>
                        <a:blipFill>
                          <a:blip r:embed="rId2"/>
                          <a:stretch>
                            <a:fillRect l="-287" t="-180328" r="-300287" b="-224590"/>
                          </a:stretch>
                        </a:blipFill>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endParaRPr lang="en-US"/>
                        </a:p>
                      </a:txBody>
                      <a:tcPr>
                        <a:blipFill>
                          <a:blip r:embed="rId2"/>
                          <a:stretch>
                            <a:fillRect l="-287" t="-280328" r="-300287" b="-124590"/>
                          </a:stretch>
                        </a:blipFill>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007F7AF-825E-4B09-9838-8BCD5F6935A7}"/>
                  </a:ext>
                </a:extLst>
              </p:cNvPr>
              <p:cNvSpPr txBox="1"/>
              <p:nvPr/>
            </p:nvSpPr>
            <p:spPr>
              <a:xfrm>
                <a:off x="889000" y="3975100"/>
                <a:ext cx="8502650" cy="1377237"/>
              </a:xfrm>
              <a:prstGeom prst="rect">
                <a:avLst/>
              </a:prstGeom>
              <a:noFill/>
            </p:spPr>
            <p:txBody>
              <a:bodyPr wrap="square" rtlCol="0">
                <a:spAutoFit/>
              </a:bodyPr>
              <a:lstStyle/>
              <a:p>
                <a:endParaRPr lang="en-US" dirty="0"/>
              </a:p>
              <a:p>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𝑝</m:t>
                        </m:r>
                      </m:e>
                      <m:sub>
                        <m:r>
                          <a:rPr lang="en-US" sz="2800" b="0" i="1" smtClean="0">
                            <a:solidFill>
                              <a:srgbClr val="FF0000"/>
                            </a:solidFill>
                            <a:latin typeface="Cambria Math" panose="02040503050406030204" pitchFamily="18" charset="0"/>
                          </a:rPr>
                          <m:t>𝑖</m:t>
                        </m:r>
                      </m:sub>
                    </m:sSub>
                    <m:r>
                      <a:rPr lang="en-US" sz="2800" b="0" i="1" smtClean="0">
                        <a:solidFill>
                          <a:srgbClr val="FF0000"/>
                        </a:solidFill>
                        <a:latin typeface="Cambria Math" panose="02040503050406030204" pitchFamily="18" charset="0"/>
                      </a:rPr>
                      <m:t>=</m:t>
                    </m:r>
                    <m:f>
                      <m:fPr>
                        <m:ctrlPr>
                          <a:rPr lang="en-US" sz="2800" b="0" i="1" smtClean="0">
                            <a:solidFill>
                              <a:srgbClr val="FF0000"/>
                            </a:solidFill>
                            <a:latin typeface="Cambria Math" panose="02040503050406030204" pitchFamily="18" charset="0"/>
                          </a:rPr>
                        </m:ctrlPr>
                      </m:fPr>
                      <m:num>
                        <m:r>
                          <a:rPr lang="en-US" sz="2800" b="0" i="1" smtClean="0">
                            <a:solidFill>
                              <a:srgbClr val="FF0000"/>
                            </a:solidFill>
                            <a:latin typeface="Cambria Math" panose="02040503050406030204" pitchFamily="18" charset="0"/>
                          </a:rPr>
                          <m:t>𝑠</m:t>
                        </m:r>
                      </m:num>
                      <m:den>
                        <m:r>
                          <a:rPr lang="en-US" sz="2800" b="0" i="1" smtClean="0">
                            <a:solidFill>
                              <a:srgbClr val="FF0000"/>
                            </a:solidFill>
                            <a:latin typeface="Cambria Math" panose="02040503050406030204" pitchFamily="18" charset="0"/>
                          </a:rPr>
                          <m:t>𝑆</m:t>
                        </m:r>
                      </m:den>
                    </m:f>
                  </m:oMath>
                </a14:m>
                <a:r>
                  <a:rPr lang="en-US" sz="2800" b="0" dirty="0">
                    <a:solidFill>
                      <a:srgbClr val="FF0000"/>
                    </a:solidFill>
                  </a:rPr>
                  <a:t> </a:t>
                </a:r>
                <a:r>
                  <a:rPr lang="en-US" sz="2800" b="0" dirty="0"/>
                  <a:t>, </a:t>
                </a:r>
                <a14:m>
                  <m:oMath xmlns:m="http://schemas.openxmlformats.org/officeDocument/2006/math">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𝑟</m:t>
                        </m:r>
                      </m:e>
                      <m:sub>
                        <m:r>
                          <a:rPr lang="en-US" sz="2800" b="0" i="1" smtClean="0">
                            <a:solidFill>
                              <a:srgbClr val="0070C0"/>
                            </a:solidFill>
                            <a:latin typeface="Cambria Math" panose="02040503050406030204" pitchFamily="18" charset="0"/>
                          </a:rPr>
                          <m:t>𝑖</m:t>
                        </m:r>
                      </m:sub>
                    </m:sSub>
                    <m:r>
                      <a:rPr lang="en-US" sz="2800" b="0" i="1" smtClean="0">
                        <a:solidFill>
                          <a:srgbClr val="0070C0"/>
                        </a:solidFill>
                        <a:latin typeface="Cambria Math" panose="02040503050406030204" pitchFamily="18" charset="0"/>
                      </a:rPr>
                      <m:t>=</m:t>
                    </m:r>
                    <m:f>
                      <m:fPr>
                        <m:ctrlPr>
                          <a:rPr lang="en-US" sz="2800" b="0" i="1" smtClean="0">
                            <a:solidFill>
                              <a:srgbClr val="0070C0"/>
                            </a:solidFill>
                            <a:latin typeface="Cambria Math" panose="02040503050406030204" pitchFamily="18" charset="0"/>
                          </a:rPr>
                        </m:ctrlPr>
                      </m:fPr>
                      <m:num>
                        <m:r>
                          <a:rPr lang="en-US" sz="2800" b="0" i="1" smtClean="0">
                            <a:solidFill>
                              <a:srgbClr val="0070C0"/>
                            </a:solidFill>
                            <a:latin typeface="Cambria Math" panose="02040503050406030204" pitchFamily="18" charset="0"/>
                          </a:rPr>
                          <m:t>𝑛</m:t>
                        </m:r>
                        <m:r>
                          <a:rPr lang="en-US" sz="2800" b="0" i="1" smtClean="0">
                            <a:solidFill>
                              <a:srgbClr val="0070C0"/>
                            </a:solidFill>
                            <a:latin typeface="Cambria Math" panose="02040503050406030204" pitchFamily="18" charset="0"/>
                          </a:rPr>
                          <m:t>−</m:t>
                        </m:r>
                        <m:r>
                          <a:rPr lang="en-US" sz="2800" b="0" i="1" smtClean="0">
                            <a:solidFill>
                              <a:srgbClr val="0070C0"/>
                            </a:solidFill>
                            <a:latin typeface="Cambria Math" panose="02040503050406030204" pitchFamily="18" charset="0"/>
                          </a:rPr>
                          <m:t>𝑠</m:t>
                        </m:r>
                      </m:num>
                      <m:den>
                        <m:r>
                          <a:rPr lang="en-US" sz="2800" b="0" i="1" smtClean="0">
                            <a:solidFill>
                              <a:srgbClr val="0070C0"/>
                            </a:solidFill>
                            <a:latin typeface="Cambria Math" panose="02040503050406030204" pitchFamily="18" charset="0"/>
                          </a:rPr>
                          <m:t>𝑁</m:t>
                        </m:r>
                        <m:r>
                          <a:rPr lang="en-US" sz="2800" b="0" i="1" smtClean="0">
                            <a:solidFill>
                              <a:srgbClr val="0070C0"/>
                            </a:solidFill>
                            <a:latin typeface="Cambria Math" panose="02040503050406030204" pitchFamily="18" charset="0"/>
                          </a:rPr>
                          <m:t>−</m:t>
                        </m:r>
                        <m:r>
                          <a:rPr lang="en-US" sz="2800" b="0" i="1" smtClean="0">
                            <a:solidFill>
                              <a:srgbClr val="0070C0"/>
                            </a:solidFill>
                            <a:latin typeface="Cambria Math" panose="02040503050406030204" pitchFamily="18" charset="0"/>
                          </a:rPr>
                          <m:t>𝑆</m:t>
                        </m:r>
                      </m:den>
                    </m:f>
                  </m:oMath>
                </a14:m>
                <a:endParaRPr lang="en-US" sz="2800" b="0" dirty="0"/>
              </a:p>
              <a:p>
                <a:r>
                  <a:rPr lang="en-US" sz="2800" dirty="0"/>
                  <a:t> </a:t>
                </a:r>
              </a:p>
            </p:txBody>
          </p:sp>
        </mc:Choice>
        <mc:Fallback>
          <p:sp>
            <p:nvSpPr>
              <p:cNvPr id="3" name="TextBox 2">
                <a:extLst>
                  <a:ext uri="{FF2B5EF4-FFF2-40B4-BE49-F238E27FC236}">
                    <a16:creationId xmlns:a16="http://schemas.microsoft.com/office/drawing/2014/main" id="{0007F7AF-825E-4B09-9838-8BCD5F6935A7}"/>
                  </a:ext>
                </a:extLst>
              </p:cNvPr>
              <p:cNvSpPr txBox="1">
                <a:spLocks noRot="1" noChangeAspect="1" noMove="1" noResize="1" noEditPoints="1" noAdjustHandles="1" noChangeArrowheads="1" noChangeShapeType="1" noTextEdit="1"/>
              </p:cNvSpPr>
              <p:nvPr/>
            </p:nvSpPr>
            <p:spPr>
              <a:xfrm>
                <a:off x="889000" y="3975100"/>
                <a:ext cx="8502650" cy="137723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8304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5: approximate estimation </a:t>
            </a:r>
          </a:p>
        </p:txBody>
      </p:sp>
      <mc:AlternateContent xmlns:mc="http://schemas.openxmlformats.org/markup-compatibility/2006">
        <mc:Choice xmlns:a14="http://schemas.microsoft.com/office/drawing/2010/main" Requires="a14">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37084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1</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0</a:t>
                          </a:r>
                        </a:p>
                      </a:txBody>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Choice>
        <mc:Fallback>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64008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endParaRPr lang="en-US"/>
                        </a:p>
                      </a:txBody>
                      <a:tcPr>
                        <a:blipFill>
                          <a:blip r:embed="rId2"/>
                          <a:stretch>
                            <a:fillRect l="-287" t="-180328" r="-300287" b="-224590"/>
                          </a:stretch>
                        </a:blipFill>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endParaRPr lang="en-US"/>
                        </a:p>
                      </a:txBody>
                      <a:tcPr>
                        <a:blipFill>
                          <a:blip r:embed="rId2"/>
                          <a:stretch>
                            <a:fillRect l="-287" t="-280328" r="-300287" b="-124590"/>
                          </a:stretch>
                        </a:blipFill>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007F7AF-825E-4B09-9838-8BCD5F6935A7}"/>
                  </a:ext>
                </a:extLst>
              </p:cNvPr>
              <p:cNvSpPr txBox="1"/>
              <p:nvPr/>
            </p:nvSpPr>
            <p:spPr>
              <a:xfrm>
                <a:off x="889000" y="3975100"/>
                <a:ext cx="9131300" cy="1959447"/>
              </a:xfrm>
              <a:prstGeom prst="rect">
                <a:avLst/>
              </a:prstGeom>
              <a:noFill/>
            </p:spPr>
            <p:txBody>
              <a:bodyPr wrap="square" rtlCol="0">
                <a:spAutoFit/>
              </a:bodyPr>
              <a:lstStyle/>
              <a:p>
                <a:r>
                  <a:rPr lang="en-US" dirty="0"/>
                  <a:t>Usually relevant documents significantly fewer than whole document corpus (e.g. millions out of trillions of pages on google search)</a:t>
                </a:r>
              </a:p>
              <a:p>
                <a14:m>
                  <m:oMathPara xmlns:m="http://schemas.openxmlformats.org/officeDocument/2006/math">
                    <m:oMathParaPr>
                      <m:jc m:val="centerGroup"/>
                    </m:oMathParaPr>
                    <m:oMath xmlns:m="http://schemas.openxmlformats.org/officeDocument/2006/math">
                      <m:func>
                        <m:funcPr>
                          <m:ctrlPr>
                            <a:rPr lang="en-US" sz="2800" b="0" i="1" smtClean="0">
                              <a:solidFill>
                                <a:srgbClr val="0070C0"/>
                              </a:solidFill>
                              <a:latin typeface="Cambria Math" panose="02040503050406030204" pitchFamily="18" charset="0"/>
                            </a:rPr>
                          </m:ctrlPr>
                        </m:funcPr>
                        <m:fName>
                          <m:r>
                            <m:rPr>
                              <m:sty m:val="p"/>
                            </m:rPr>
                            <a:rPr lang="en-US" sz="2800" b="0" i="0" smtClean="0">
                              <a:solidFill>
                                <a:srgbClr val="0070C0"/>
                              </a:solidFill>
                              <a:latin typeface="Cambria Math" panose="02040503050406030204" pitchFamily="18" charset="0"/>
                            </a:rPr>
                            <m:t>log</m:t>
                          </m:r>
                        </m:fName>
                        <m:e>
                          <m:f>
                            <m:fPr>
                              <m:ctrlPr>
                                <a:rPr lang="en-US" sz="2800" b="0" i="1" smtClean="0">
                                  <a:solidFill>
                                    <a:srgbClr val="0070C0"/>
                                  </a:solidFill>
                                  <a:latin typeface="Cambria Math" panose="02040503050406030204" pitchFamily="18" charset="0"/>
                                </a:rPr>
                              </m:ctrlPr>
                            </m:fPr>
                            <m:num>
                              <m:r>
                                <a:rPr lang="en-US" sz="2800" b="0" i="1" smtClean="0">
                                  <a:solidFill>
                                    <a:srgbClr val="0070C0"/>
                                  </a:solidFill>
                                  <a:latin typeface="Cambria Math" panose="02040503050406030204" pitchFamily="18" charset="0"/>
                                </a:rPr>
                                <m:t>1−</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𝑟</m:t>
                                  </m:r>
                                </m:e>
                                <m:sub>
                                  <m:r>
                                    <a:rPr lang="en-US" sz="2800" b="0" i="1" smtClean="0">
                                      <a:solidFill>
                                        <a:srgbClr val="0070C0"/>
                                      </a:solidFill>
                                      <a:latin typeface="Cambria Math" panose="02040503050406030204" pitchFamily="18" charset="0"/>
                                    </a:rPr>
                                    <m:t>𝑖</m:t>
                                  </m:r>
                                </m:sub>
                              </m:sSub>
                            </m:num>
                            <m:den>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𝑟</m:t>
                                  </m:r>
                                </m:e>
                                <m:sub>
                                  <m:r>
                                    <a:rPr lang="en-US" sz="2800" b="0" i="1" smtClean="0">
                                      <a:solidFill>
                                        <a:srgbClr val="0070C0"/>
                                      </a:solidFill>
                                      <a:latin typeface="Cambria Math" panose="02040503050406030204" pitchFamily="18" charset="0"/>
                                    </a:rPr>
                                    <m:t>𝑖</m:t>
                                  </m:r>
                                </m:sub>
                              </m:sSub>
                            </m:den>
                          </m:f>
                        </m:e>
                      </m:func>
                      <m:r>
                        <a:rPr lang="en-US" sz="2800" b="0" i="1" smtClean="0">
                          <a:solidFill>
                            <a:schemeClr val="tx1"/>
                          </a:solidFill>
                          <a:latin typeface="Cambria Math" panose="02040503050406030204" pitchFamily="18" charset="0"/>
                        </a:rPr>
                        <m:t>=</m:t>
                      </m:r>
                      <m:func>
                        <m:funcPr>
                          <m:ctrlPr>
                            <a:rPr lang="en-US" sz="2800" b="0" i="1" smtClean="0">
                              <a:solidFill>
                                <a:schemeClr val="tx1"/>
                              </a:solidFill>
                              <a:latin typeface="Cambria Math" panose="02040503050406030204" pitchFamily="18" charset="0"/>
                            </a:rPr>
                          </m:ctrlPr>
                        </m:funcPr>
                        <m:fName>
                          <m:r>
                            <m:rPr>
                              <m:sty m:val="p"/>
                            </m:rPr>
                            <a:rPr lang="en-US" sz="2800" b="0" i="0" smtClean="0">
                              <a:solidFill>
                                <a:schemeClr val="tx1"/>
                              </a:solidFill>
                              <a:latin typeface="Cambria Math" panose="02040503050406030204" pitchFamily="18" charset="0"/>
                            </a:rPr>
                            <m:t>log</m:t>
                          </m:r>
                        </m:fName>
                        <m:e>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𝑁</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𝑆</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num>
                            <m:den>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den>
                          </m:f>
                        </m:e>
                      </m:func>
                      <m:r>
                        <a:rPr lang="en-US" sz="2800" b="0" i="1" smtClean="0">
                          <a:solidFill>
                            <a:schemeClr val="tx1"/>
                          </a:solidFill>
                          <a:latin typeface="Cambria Math" panose="02040503050406030204" pitchFamily="18" charset="0"/>
                          <a:ea typeface="Cambria Math" panose="02040503050406030204" pitchFamily="18" charset="0"/>
                        </a:rPr>
                        <m:t>≈</m:t>
                      </m:r>
                      <m:func>
                        <m:funcPr>
                          <m:ctrlPr>
                            <a:rPr lang="en-US" sz="2800" b="0" i="1" smtClean="0">
                              <a:solidFill>
                                <a:schemeClr val="tx1"/>
                              </a:solidFill>
                              <a:latin typeface="Cambria Math" panose="02040503050406030204" pitchFamily="18" charset="0"/>
                            </a:rPr>
                          </m:ctrlPr>
                        </m:funcPr>
                        <m:fName>
                          <m:r>
                            <m:rPr>
                              <m:sty m:val="p"/>
                            </m:rPr>
                            <a:rPr lang="en-US" sz="2800" b="0" i="0" smtClean="0">
                              <a:solidFill>
                                <a:schemeClr val="tx1"/>
                              </a:solidFill>
                              <a:latin typeface="Cambria Math" panose="02040503050406030204" pitchFamily="18" charset="0"/>
                            </a:rPr>
                            <m:t>log</m:t>
                          </m:r>
                        </m:fName>
                        <m:e>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𝑁</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num>
                            <m:den>
                              <m:r>
                                <a:rPr lang="en-US" sz="2800" b="0" i="1" smtClean="0">
                                  <a:solidFill>
                                    <a:schemeClr val="tx1"/>
                                  </a:solidFill>
                                  <a:latin typeface="Cambria Math" panose="02040503050406030204" pitchFamily="18" charset="0"/>
                                </a:rPr>
                                <m:t>𝑛</m:t>
                              </m:r>
                            </m:den>
                          </m:f>
                        </m:e>
                      </m:func>
                      <m:r>
                        <a:rPr lang="en-US" sz="2800" b="0" i="1" smtClean="0">
                          <a:solidFill>
                            <a:schemeClr val="tx1"/>
                          </a:solidFill>
                          <a:latin typeface="Cambria Math" panose="02040503050406030204" pitchFamily="18" charset="0"/>
                          <a:ea typeface="Cambria Math" panose="02040503050406030204" pitchFamily="18" charset="0"/>
                        </a:rPr>
                        <m:t>≈</m:t>
                      </m:r>
                      <m:func>
                        <m:funcPr>
                          <m:ctrlPr>
                            <a:rPr lang="en-US" sz="2800" b="0" i="1" smtClean="0">
                              <a:solidFill>
                                <a:schemeClr val="tx1"/>
                              </a:solidFill>
                              <a:latin typeface="Cambria Math" panose="02040503050406030204" pitchFamily="18" charset="0"/>
                            </a:rPr>
                          </m:ctrlPr>
                        </m:funcPr>
                        <m:fName>
                          <m:r>
                            <m:rPr>
                              <m:sty m:val="p"/>
                            </m:rPr>
                            <a:rPr lang="en-US" sz="2800" b="0" i="0" smtClean="0">
                              <a:solidFill>
                                <a:schemeClr val="tx1"/>
                              </a:solidFill>
                              <a:latin typeface="Cambria Math" panose="02040503050406030204" pitchFamily="18" charset="0"/>
                            </a:rPr>
                            <m:t>log</m:t>
                          </m:r>
                        </m:fName>
                        <m:e>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𝑁</m:t>
                              </m:r>
                            </m:num>
                            <m:den>
                              <m:r>
                                <a:rPr lang="en-US" sz="2800" b="0" i="1" smtClean="0">
                                  <a:solidFill>
                                    <a:schemeClr val="tx1"/>
                                  </a:solidFill>
                                  <a:latin typeface="Cambria Math" panose="02040503050406030204" pitchFamily="18" charset="0"/>
                                </a:rPr>
                                <m:t>𝑛</m:t>
                              </m:r>
                            </m:den>
                          </m:f>
                          <m:r>
                            <a:rPr lang="en-US" sz="2800" b="0" i="1" smtClean="0">
                              <a:solidFill>
                                <a:schemeClr val="tx1"/>
                              </a:solidFill>
                              <a:latin typeface="Cambria Math" panose="02040503050406030204" pitchFamily="18" charset="0"/>
                            </a:rPr>
                            <m:t>=</m:t>
                          </m:r>
                          <m:r>
                            <a:rPr lang="en-US" sz="2800" b="0" i="1" smtClean="0">
                              <a:solidFill>
                                <a:srgbClr val="0070C0"/>
                              </a:solidFill>
                              <a:latin typeface="Cambria Math" panose="02040503050406030204" pitchFamily="18" charset="0"/>
                            </a:rPr>
                            <m:t>𝑖𝑑𝑓</m:t>
                          </m:r>
                        </m:e>
                      </m:func>
                    </m:oMath>
                  </m:oMathPara>
                </a14:m>
                <a:endParaRPr lang="en-US" sz="2800" b="0" dirty="0"/>
              </a:p>
              <a:p>
                <a:r>
                  <a:rPr lang="en-US" sz="2800" dirty="0"/>
                  <a:t> </a:t>
                </a:r>
              </a:p>
            </p:txBody>
          </p:sp>
        </mc:Choice>
        <mc:Fallback>
          <p:sp>
            <p:nvSpPr>
              <p:cNvPr id="3" name="TextBox 2">
                <a:extLst>
                  <a:ext uri="{FF2B5EF4-FFF2-40B4-BE49-F238E27FC236}">
                    <a16:creationId xmlns:a16="http://schemas.microsoft.com/office/drawing/2014/main" id="{0007F7AF-825E-4B09-9838-8BCD5F6935A7}"/>
                  </a:ext>
                </a:extLst>
              </p:cNvPr>
              <p:cNvSpPr txBox="1">
                <a:spLocks noRot="1" noChangeAspect="1" noMove="1" noResize="1" noEditPoints="1" noAdjustHandles="1" noChangeArrowheads="1" noChangeShapeType="1" noTextEdit="1"/>
              </p:cNvSpPr>
              <p:nvPr/>
            </p:nvSpPr>
            <p:spPr>
              <a:xfrm>
                <a:off x="889000" y="3975100"/>
                <a:ext cx="9131300" cy="1959447"/>
              </a:xfrm>
              <a:prstGeom prst="rect">
                <a:avLst/>
              </a:prstGeom>
              <a:blipFill>
                <a:blip r:embed="rId3"/>
                <a:stretch>
                  <a:fillRect l="-601" t="-1553" r="-1068"/>
                </a:stretch>
              </a:blipFill>
            </p:spPr>
            <p:txBody>
              <a:bodyPr/>
              <a:lstStyle/>
              <a:p>
                <a:r>
                  <a:rPr lang="en-US">
                    <a:noFill/>
                  </a:rPr>
                  <a:t> </a:t>
                </a:r>
              </a:p>
            </p:txBody>
          </p:sp>
        </mc:Fallback>
      </mc:AlternateContent>
    </p:spTree>
    <p:extLst>
      <p:ext uri="{BB962C8B-B14F-4D97-AF65-F5344CB8AC3E}">
        <p14:creationId xmlns:p14="http://schemas.microsoft.com/office/powerpoint/2010/main" val="112016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8BFFF-0BBD-4DB2-9270-03A3EC194A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31" t="18211" r="7927" b="3758"/>
          <a:stretch/>
        </p:blipFill>
        <p:spPr>
          <a:xfrm>
            <a:off x="381000" y="1111250"/>
            <a:ext cx="8316155" cy="5422900"/>
          </a:xfrm>
        </p:spPr>
      </p:pic>
      <p:sp>
        <p:nvSpPr>
          <p:cNvPr id="6" name="TextBox 5">
            <a:extLst>
              <a:ext uri="{FF2B5EF4-FFF2-40B4-BE49-F238E27FC236}">
                <a16:creationId xmlns:a16="http://schemas.microsoft.com/office/drawing/2014/main" id="{9403A1D6-389C-426B-A82E-D535AB5B6125}"/>
              </a:ext>
            </a:extLst>
          </p:cNvPr>
          <p:cNvSpPr txBox="1"/>
          <p:nvPr/>
        </p:nvSpPr>
        <p:spPr>
          <a:xfrm>
            <a:off x="9610549" y="6164818"/>
            <a:ext cx="1669047" cy="369332"/>
          </a:xfrm>
          <a:prstGeom prst="rect">
            <a:avLst/>
          </a:prstGeom>
          <a:noFill/>
        </p:spPr>
        <p:txBody>
          <a:bodyPr wrap="none" rtlCol="0">
            <a:spAutoFit/>
          </a:bodyPr>
          <a:lstStyle/>
          <a:p>
            <a:r>
              <a:rPr lang="en-US" dirty="0">
                <a:hlinkClick r:id="rId3"/>
              </a:rPr>
              <a:t>Source of figure</a:t>
            </a:r>
            <a:endParaRPr lang="en-US" dirty="0"/>
          </a:p>
        </p:txBody>
      </p:sp>
      <p:sp>
        <p:nvSpPr>
          <p:cNvPr id="7" name="Rectangle 6">
            <a:extLst>
              <a:ext uri="{FF2B5EF4-FFF2-40B4-BE49-F238E27FC236}">
                <a16:creationId xmlns:a16="http://schemas.microsoft.com/office/drawing/2014/main" id="{D17CBDCF-102E-4FBB-90D1-765CD4638DD7}"/>
              </a:ext>
            </a:extLst>
          </p:cNvPr>
          <p:cNvSpPr/>
          <p:nvPr/>
        </p:nvSpPr>
        <p:spPr>
          <a:xfrm>
            <a:off x="8369300" y="5029200"/>
            <a:ext cx="965200" cy="1504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09ADF0-7068-4F44-B1B2-F4461E4453AD}"/>
              </a:ext>
            </a:extLst>
          </p:cNvPr>
          <p:cNvSpPr txBox="1"/>
          <p:nvPr/>
        </p:nvSpPr>
        <p:spPr>
          <a:xfrm>
            <a:off x="9563100" y="1841500"/>
            <a:ext cx="881973" cy="461665"/>
          </a:xfrm>
          <a:prstGeom prst="rect">
            <a:avLst/>
          </a:prstGeom>
          <a:noFill/>
        </p:spPr>
        <p:txBody>
          <a:bodyPr wrap="none" rtlCol="0">
            <a:spAutoFit/>
          </a:bodyPr>
          <a:lstStyle/>
          <a:p>
            <a:r>
              <a:rPr lang="en-US" sz="2400" b="1" dirty="0"/>
              <a:t>index</a:t>
            </a:r>
          </a:p>
        </p:txBody>
      </p:sp>
      <p:sp>
        <p:nvSpPr>
          <p:cNvPr id="9" name="TextBox 8">
            <a:extLst>
              <a:ext uri="{FF2B5EF4-FFF2-40B4-BE49-F238E27FC236}">
                <a16:creationId xmlns:a16="http://schemas.microsoft.com/office/drawing/2014/main" id="{9FF92073-99FC-4253-84EC-5B7DF713530E}"/>
              </a:ext>
            </a:extLst>
          </p:cNvPr>
          <p:cNvSpPr txBox="1"/>
          <p:nvPr/>
        </p:nvSpPr>
        <p:spPr>
          <a:xfrm>
            <a:off x="9563100" y="3144191"/>
            <a:ext cx="2606034" cy="830997"/>
          </a:xfrm>
          <a:prstGeom prst="rect">
            <a:avLst/>
          </a:prstGeom>
          <a:noFill/>
        </p:spPr>
        <p:txBody>
          <a:bodyPr wrap="none" rtlCol="0">
            <a:spAutoFit/>
          </a:bodyPr>
          <a:lstStyle/>
          <a:p>
            <a:r>
              <a:rPr lang="en-US" sz="2400" b="1" dirty="0"/>
              <a:t>Search for </a:t>
            </a:r>
          </a:p>
          <a:p>
            <a:r>
              <a:rPr lang="en-US" sz="2400" b="1" dirty="0"/>
              <a:t>relevant document</a:t>
            </a:r>
          </a:p>
        </p:txBody>
      </p:sp>
      <p:sp>
        <p:nvSpPr>
          <p:cNvPr id="10" name="TextBox 9">
            <a:extLst>
              <a:ext uri="{FF2B5EF4-FFF2-40B4-BE49-F238E27FC236}">
                <a16:creationId xmlns:a16="http://schemas.microsoft.com/office/drawing/2014/main" id="{6574616E-E749-4307-8115-80381E324BFF}"/>
              </a:ext>
            </a:extLst>
          </p:cNvPr>
          <p:cNvSpPr txBox="1"/>
          <p:nvPr/>
        </p:nvSpPr>
        <p:spPr>
          <a:xfrm>
            <a:off x="9563100" y="4922619"/>
            <a:ext cx="2144048" cy="830997"/>
          </a:xfrm>
          <a:prstGeom prst="rect">
            <a:avLst/>
          </a:prstGeom>
          <a:noFill/>
        </p:spPr>
        <p:txBody>
          <a:bodyPr wrap="none" rtlCol="0">
            <a:spAutoFit/>
          </a:bodyPr>
          <a:lstStyle/>
          <a:p>
            <a:r>
              <a:rPr lang="en-US" sz="2400" b="1" dirty="0"/>
              <a:t>Select relevant </a:t>
            </a:r>
          </a:p>
          <a:p>
            <a:r>
              <a:rPr lang="en-US" sz="2400" b="1" dirty="0"/>
              <a:t>document</a:t>
            </a:r>
          </a:p>
        </p:txBody>
      </p:sp>
      <p:sp>
        <p:nvSpPr>
          <p:cNvPr id="13" name="Arrow: Right 12">
            <a:extLst>
              <a:ext uri="{FF2B5EF4-FFF2-40B4-BE49-F238E27FC236}">
                <a16:creationId xmlns:a16="http://schemas.microsoft.com/office/drawing/2014/main" id="{F3A590B9-7D18-4218-A288-F31DE13F6FA6}"/>
              </a:ext>
            </a:extLst>
          </p:cNvPr>
          <p:cNvSpPr/>
          <p:nvPr/>
        </p:nvSpPr>
        <p:spPr>
          <a:xfrm flipH="1">
            <a:off x="8978900" y="1936750"/>
            <a:ext cx="558800" cy="317500"/>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D3B0E03-809D-4518-9D7C-231F7D956167}"/>
              </a:ext>
            </a:extLst>
          </p:cNvPr>
          <p:cNvSpPr/>
          <p:nvPr/>
        </p:nvSpPr>
        <p:spPr>
          <a:xfrm flipH="1">
            <a:off x="8978900" y="3457235"/>
            <a:ext cx="558800" cy="317500"/>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7543A64-2DF7-4646-B26D-4E8CD75B34CA}"/>
              </a:ext>
            </a:extLst>
          </p:cNvPr>
          <p:cNvSpPr/>
          <p:nvPr/>
        </p:nvSpPr>
        <p:spPr>
          <a:xfrm flipH="1">
            <a:off x="8978900" y="5179367"/>
            <a:ext cx="558800" cy="317500"/>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700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5: approximate estimation </a:t>
            </a:r>
          </a:p>
        </p:txBody>
      </p:sp>
      <mc:AlternateContent xmlns:mc="http://schemas.openxmlformats.org/markup-compatibility/2006">
        <mc:Choice xmlns:a14="http://schemas.microsoft.com/office/drawing/2010/main" Requires="a14">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37084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1</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0</a:t>
                          </a:r>
                        </a:p>
                      </a:txBody>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Choice>
        <mc:Fallback>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64008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endParaRPr lang="en-US"/>
                        </a:p>
                      </a:txBody>
                      <a:tcPr>
                        <a:blipFill>
                          <a:blip r:embed="rId2"/>
                          <a:stretch>
                            <a:fillRect l="-287" t="-180328" r="-300287" b="-224590"/>
                          </a:stretch>
                        </a:blipFill>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endParaRPr lang="en-US"/>
                        </a:p>
                      </a:txBody>
                      <a:tcPr>
                        <a:blipFill>
                          <a:blip r:embed="rId2"/>
                          <a:stretch>
                            <a:fillRect l="-287" t="-280328" r="-300287" b="-124590"/>
                          </a:stretch>
                        </a:blipFill>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007F7AF-825E-4B09-9838-8BCD5F6935A7}"/>
                  </a:ext>
                </a:extLst>
              </p:cNvPr>
              <p:cNvSpPr txBox="1"/>
              <p:nvPr/>
            </p:nvSpPr>
            <p:spPr>
              <a:xfrm>
                <a:off x="889000" y="3975100"/>
                <a:ext cx="9404350" cy="11940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𝑅𝑆𝑉</m:t>
                      </m:r>
                      <m:r>
                        <a:rPr lang="en-US" sz="2800" b="0" i="1" smtClean="0">
                          <a:solidFill>
                            <a:schemeClr val="tx1"/>
                          </a:solidFill>
                          <a:latin typeface="Cambria Math" panose="02040503050406030204" pitchFamily="18" charset="0"/>
                        </a:rPr>
                        <m:t>=</m:t>
                      </m:r>
                      <m:nary>
                        <m:naryPr>
                          <m:chr m:val="∑"/>
                          <m:supHide m:val="on"/>
                          <m:ctrlPr>
                            <a:rPr lang="en-US" sz="2800" b="0" i="1" smtClean="0">
                              <a:solidFill>
                                <a:schemeClr val="tx1"/>
                              </a:solidFill>
                              <a:latin typeface="Cambria Math" panose="02040503050406030204" pitchFamily="18" charset="0"/>
                            </a:rPr>
                          </m:ctrlPr>
                        </m:naryPr>
                        <m:sub>
                          <m:sSub>
                            <m:sSubPr>
                              <m:ctrlPr>
                                <a:rPr lang="en-US" sz="2800" b="0" i="1" smtClean="0">
                                  <a:solidFill>
                                    <a:schemeClr val="tx1"/>
                                  </a:solidFill>
                                  <a:latin typeface="Cambria Math" panose="02040503050406030204" pitchFamily="18" charset="0"/>
                                </a:rPr>
                              </m:ctrlPr>
                            </m:sSubPr>
                            <m:e>
                              <m:r>
                                <m:rPr>
                                  <m:brk m:alnAt="7"/>
                                </m:rPr>
                                <a:rPr lang="en-US" sz="2800" b="0" i="1" smtClean="0">
                                  <a:solidFill>
                                    <a:schemeClr val="tx1"/>
                                  </a:solidFill>
                                  <a:latin typeface="Cambria Math" panose="02040503050406030204" pitchFamily="18" charset="0"/>
                                </a:rPr>
                                <m:t>𝑥</m:t>
                              </m:r>
                            </m:e>
                            <m:sub>
                              <m:r>
                                <m:rPr>
                                  <m:brk m:alnAt="7"/>
                                </m:rPr>
                                <a:rPr lang="en-US" sz="2800" b="0" i="1" smtClean="0">
                                  <a:solidFill>
                                    <a:schemeClr val="tx1"/>
                                  </a:solidFill>
                                  <a:latin typeface="Cambria Math" panose="02040503050406030204" pitchFamily="18" charset="0"/>
                                </a:rPr>
                                <m:t>𝑖</m:t>
                              </m:r>
                            </m:sub>
                          </m:sSub>
                          <m:r>
                            <m:rPr>
                              <m:brk m:alnAt="7"/>
                            </m:rP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=1</m:t>
                          </m:r>
                        </m:sub>
                        <m:sup/>
                        <m:e>
                          <m:func>
                            <m:funcPr>
                              <m:ctrlPr>
                                <a:rPr lang="en-US" sz="2800" b="0" i="1" smtClean="0">
                                  <a:solidFill>
                                    <a:schemeClr val="tx1"/>
                                  </a:solidFill>
                                  <a:latin typeface="Cambria Math" panose="02040503050406030204" pitchFamily="18" charset="0"/>
                                </a:rPr>
                              </m:ctrlPr>
                            </m:funcPr>
                            <m:fName>
                              <m:r>
                                <m:rPr>
                                  <m:sty m:val="p"/>
                                </m:rPr>
                                <a:rPr lang="en-US" sz="2800" b="0" i="0" smtClean="0">
                                  <a:solidFill>
                                    <a:schemeClr val="tx1"/>
                                  </a:solidFill>
                                  <a:latin typeface="Cambria Math" panose="02040503050406030204" pitchFamily="18" charset="0"/>
                                </a:rPr>
                                <m:t>log</m:t>
                              </m:r>
                            </m:fName>
                            <m:e>
                              <m:f>
                                <m:fPr>
                                  <m:ctrlPr>
                                    <a:rPr lang="en-US" sz="2800" b="0" i="1" smtClean="0">
                                      <a:solidFill>
                                        <a:schemeClr val="tx1"/>
                                      </a:solidFill>
                                      <a:latin typeface="Cambria Math" panose="02040503050406030204" pitchFamily="18" charset="0"/>
                                    </a:rPr>
                                  </m:ctrlPr>
                                </m:fPr>
                                <m:num>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(1−</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num>
                                <m:den>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e>
                                  </m:d>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𝑖</m:t>
                                      </m:r>
                                    </m:sub>
                                  </m:sSub>
                                </m:den>
                              </m:f>
                            </m:e>
                          </m:func>
                        </m:e>
                      </m:nary>
                      <m:r>
                        <a:rPr lang="en-US" sz="2800" b="0" i="1" smtClean="0">
                          <a:solidFill>
                            <a:schemeClr val="tx1"/>
                          </a:solidFill>
                          <a:latin typeface="Cambria Math" panose="02040503050406030204" pitchFamily="18" charset="0"/>
                        </a:rPr>
                        <m:t>=</m:t>
                      </m:r>
                      <m:nary>
                        <m:naryPr>
                          <m:chr m:val="∑"/>
                          <m:supHide m:val="on"/>
                          <m:ctrlPr>
                            <a:rPr lang="en-US" sz="2800" b="0" i="1" smtClean="0">
                              <a:solidFill>
                                <a:schemeClr val="tx1"/>
                              </a:solidFill>
                              <a:latin typeface="Cambria Math" panose="02040503050406030204" pitchFamily="18" charset="0"/>
                            </a:rPr>
                          </m:ctrlPr>
                        </m:naryPr>
                        <m:sub>
                          <m:sSub>
                            <m:sSubPr>
                              <m:ctrlPr>
                                <a:rPr lang="en-US" sz="2800" b="0" i="1" smtClean="0">
                                  <a:solidFill>
                                    <a:schemeClr val="tx1"/>
                                  </a:solidFill>
                                  <a:latin typeface="Cambria Math" panose="02040503050406030204" pitchFamily="18" charset="0"/>
                                </a:rPr>
                              </m:ctrlPr>
                            </m:sSubPr>
                            <m:e>
                              <m:r>
                                <m:rPr>
                                  <m:brk m:alnAt="7"/>
                                </m:rPr>
                                <a:rPr lang="en-US" sz="2800" b="0" i="1" smtClean="0">
                                  <a:solidFill>
                                    <a:schemeClr val="tx1"/>
                                  </a:solidFill>
                                  <a:latin typeface="Cambria Math" panose="02040503050406030204" pitchFamily="18" charset="0"/>
                                </a:rPr>
                                <m:t>𝑥</m:t>
                              </m:r>
                            </m:e>
                            <m:sub>
                              <m:r>
                                <m:rPr>
                                  <m:brk m:alnAt="7"/>
                                </m:rPr>
                                <a:rPr lang="en-US" sz="2800" b="0" i="1" smtClean="0">
                                  <a:solidFill>
                                    <a:schemeClr val="tx1"/>
                                  </a:solidFill>
                                  <a:latin typeface="Cambria Math" panose="02040503050406030204" pitchFamily="18" charset="0"/>
                                </a:rPr>
                                <m:t>𝑖</m:t>
                              </m:r>
                            </m:sub>
                          </m:sSub>
                          <m:r>
                            <m:rPr>
                              <m:brk m:alnAt="7"/>
                            </m:rP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=1</m:t>
                          </m:r>
                        </m:sub>
                        <m:sup/>
                        <m:e>
                          <m:func>
                            <m:funcPr>
                              <m:ctrlPr>
                                <a:rPr lang="en-US" sz="2800" b="0" i="1" smtClean="0">
                                  <a:solidFill>
                                    <a:schemeClr val="tx1"/>
                                  </a:solidFill>
                                  <a:latin typeface="Cambria Math" panose="02040503050406030204" pitchFamily="18" charset="0"/>
                                </a:rPr>
                              </m:ctrlPr>
                            </m:funcPr>
                            <m:fName>
                              <m:r>
                                <m:rPr>
                                  <m:sty m:val="p"/>
                                </m:rPr>
                                <a:rPr lang="en-US" sz="2800" b="0" i="0" smtClean="0">
                                  <a:solidFill>
                                    <a:schemeClr val="tx1"/>
                                  </a:solidFill>
                                  <a:latin typeface="Cambria Math" panose="02040503050406030204" pitchFamily="18" charset="0"/>
                                </a:rPr>
                                <m:t>log</m:t>
                              </m:r>
                            </m:fName>
                            <m:e>
                              <m:f>
                                <m:fPr>
                                  <m:ctrlPr>
                                    <a:rPr lang="en-US" sz="2800" b="0" i="1" smtClean="0">
                                      <a:solidFill>
                                        <a:schemeClr val="tx1"/>
                                      </a:solidFill>
                                      <a:latin typeface="Cambria Math" panose="02040503050406030204" pitchFamily="18" charset="0"/>
                                    </a:rPr>
                                  </m:ctrlPr>
                                </m:fPr>
                                <m:num>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den>
                              </m:f>
                            </m:e>
                          </m:fun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𝑖𝑑𝑓</m:t>
                          </m:r>
                        </m:e>
                      </m:nary>
                    </m:oMath>
                  </m:oMathPara>
                </a14:m>
                <a:endParaRPr lang="en-US" sz="2800" dirty="0">
                  <a:solidFill>
                    <a:schemeClr val="tx1"/>
                  </a:solidFill>
                </a:endParaRPr>
              </a:p>
            </p:txBody>
          </p:sp>
        </mc:Choice>
        <mc:Fallback>
          <p:sp>
            <p:nvSpPr>
              <p:cNvPr id="3" name="TextBox 2">
                <a:extLst>
                  <a:ext uri="{FF2B5EF4-FFF2-40B4-BE49-F238E27FC236}">
                    <a16:creationId xmlns:a16="http://schemas.microsoft.com/office/drawing/2014/main" id="{0007F7AF-825E-4B09-9838-8BCD5F6935A7}"/>
                  </a:ext>
                </a:extLst>
              </p:cNvPr>
              <p:cNvSpPr txBox="1">
                <a:spLocks noRot="1" noChangeAspect="1" noMove="1" noResize="1" noEditPoints="1" noAdjustHandles="1" noChangeArrowheads="1" noChangeShapeType="1" noTextEdit="1"/>
              </p:cNvSpPr>
              <p:nvPr/>
            </p:nvSpPr>
            <p:spPr>
              <a:xfrm>
                <a:off x="889000" y="3975100"/>
                <a:ext cx="9404350" cy="11940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1990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1A16B-5F47-43B3-A07D-E874F23B0339}"/>
              </a:ext>
            </a:extLst>
          </p:cNvPr>
          <p:cNvSpPr>
            <a:spLocks noGrp="1"/>
          </p:cNvSpPr>
          <p:nvPr>
            <p:ph type="title"/>
          </p:nvPr>
        </p:nvSpPr>
        <p:spPr/>
        <p:txBody>
          <a:bodyPr/>
          <a:lstStyle/>
          <a:p>
            <a:r>
              <a:rPr lang="en-US" dirty="0"/>
              <a:t>BIM 5: approximate estimation </a:t>
            </a:r>
          </a:p>
        </p:txBody>
      </p:sp>
      <mc:AlternateContent xmlns:mc="http://schemas.openxmlformats.org/markup-compatibility/2006">
        <mc:Choice xmlns:a14="http://schemas.microsoft.com/office/drawing/2010/main" Requires="a14">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37084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1</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14:m>
                            <m:oMath xmlns:m="http://schemas.openxmlformats.org/officeDocument/2006/math">
                              <m:sSub>
                                <m:sSubPr>
                                  <m:ctrlPr>
                                    <a:rPr lang="en-US" dirty="0" smtClean="0"/>
                                  </m:ctrlPr>
                                </m:sSubPr>
                                <m:e>
                                  <m:r>
                                    <a:rPr lang="en-US" dirty="0" smtClean="0"/>
                                    <m:t>𝑋</m:t>
                                  </m:r>
                                </m:e>
                                <m:sub>
                                  <m:r>
                                    <a:rPr lang="en-US" dirty="0" smtClean="0"/>
                                    <m:t>𝑖</m:t>
                                  </m:r>
                                </m:sub>
                              </m:sSub>
                              <m:r>
                                <a:rPr lang="en-US" dirty="0" smtClean="0"/>
                                <m:t> </m:t>
                              </m:r>
                            </m:oMath>
                          </a14:m>
                          <a:r>
                            <a:rPr lang="en-US" dirty="0"/>
                            <a:t>= 0</a:t>
                          </a:r>
                        </a:p>
                      </a:txBody>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Choice>
        <mc:Fallback>
          <p:graphicFrame>
            <p:nvGraphicFramePr>
              <p:cNvPr id="2" name="Content Placeholder 1">
                <a:extLst>
                  <a:ext uri="{FF2B5EF4-FFF2-40B4-BE49-F238E27FC236}">
                    <a16:creationId xmlns:a16="http://schemas.microsoft.com/office/drawing/2014/main" id="{77631C8F-6B03-4A10-B622-EAB0D795DB38}"/>
                  </a:ext>
                </a:extLst>
              </p:cNvPr>
              <p:cNvGraphicFramePr>
                <a:graphicFrameLocks noGrp="1"/>
              </p:cNvGraphicFramePr>
              <p:nvPr>
                <p:ph idx="1"/>
              </p:nvPr>
            </p:nvGraphicFramePr>
            <p:xfrm>
              <a:off x="838200" y="1825625"/>
              <a:ext cx="8496300" cy="1752600"/>
            </p:xfrm>
            <a:graphic>
              <a:graphicData uri="http://schemas.openxmlformats.org/drawingml/2006/table">
                <a:tbl>
                  <a:tblPr firstRow="1" bandRow="1">
                    <a:tableStyleId>{5940675A-B579-460E-94D1-54222C63F5DA}</a:tableStyleId>
                  </a:tblPr>
                  <a:tblGrid>
                    <a:gridCol w="2124075">
                      <a:extLst>
                        <a:ext uri="{9D8B030D-6E8A-4147-A177-3AD203B41FA5}">
                          <a16:colId xmlns:a16="http://schemas.microsoft.com/office/drawing/2014/main" val="1719118862"/>
                        </a:ext>
                      </a:extLst>
                    </a:gridCol>
                    <a:gridCol w="2124075">
                      <a:extLst>
                        <a:ext uri="{9D8B030D-6E8A-4147-A177-3AD203B41FA5}">
                          <a16:colId xmlns:a16="http://schemas.microsoft.com/office/drawing/2014/main" val="1852637530"/>
                        </a:ext>
                      </a:extLst>
                    </a:gridCol>
                    <a:gridCol w="2124075">
                      <a:extLst>
                        <a:ext uri="{9D8B030D-6E8A-4147-A177-3AD203B41FA5}">
                          <a16:colId xmlns:a16="http://schemas.microsoft.com/office/drawing/2014/main" val="3946703888"/>
                        </a:ext>
                      </a:extLst>
                    </a:gridCol>
                    <a:gridCol w="2124075">
                      <a:extLst>
                        <a:ext uri="{9D8B030D-6E8A-4147-A177-3AD203B41FA5}">
                          <a16:colId xmlns:a16="http://schemas.microsoft.com/office/drawing/2014/main" val="2696647123"/>
                        </a:ext>
                      </a:extLst>
                    </a:gridCol>
                  </a:tblGrid>
                  <a:tr h="640080">
                    <a:tc>
                      <a:txBody>
                        <a:bodyPr/>
                        <a:lstStyle/>
                        <a:p>
                          <a:r>
                            <a:rPr lang="en-US" dirty="0"/>
                            <a:t>Documents</a:t>
                          </a:r>
                        </a:p>
                        <a:p>
                          <a:endParaRPr lang="en-US" dirty="0"/>
                        </a:p>
                      </a:txBody>
                      <a:tcPr/>
                    </a:tc>
                    <a:tc>
                      <a:txBody>
                        <a:bodyPr/>
                        <a:lstStyle/>
                        <a:p>
                          <a:r>
                            <a:rPr lang="en-US" dirty="0"/>
                            <a:t>Relevance (R=1)</a:t>
                          </a:r>
                        </a:p>
                      </a:txBody>
                      <a:tcPr/>
                    </a:tc>
                    <a:tc>
                      <a:txBody>
                        <a:bodyPr/>
                        <a:lstStyle/>
                        <a:p>
                          <a:r>
                            <a:rPr lang="en-US" dirty="0"/>
                            <a:t>Non-relevance (R=0)</a:t>
                          </a:r>
                        </a:p>
                      </a:txBody>
                      <a:tcPr/>
                    </a:tc>
                    <a:tc>
                      <a:txBody>
                        <a:bodyPr/>
                        <a:lstStyle/>
                        <a:p>
                          <a:r>
                            <a:rPr lang="en-US" dirty="0"/>
                            <a:t>Total</a:t>
                          </a:r>
                        </a:p>
                      </a:txBody>
                      <a:tcPr/>
                    </a:tc>
                    <a:extLst>
                      <a:ext uri="{0D108BD9-81ED-4DB2-BD59-A6C34878D82A}">
                        <a16:rowId xmlns:a16="http://schemas.microsoft.com/office/drawing/2014/main" val="1449149155"/>
                      </a:ext>
                    </a:extLst>
                  </a:tr>
                  <a:tr h="370840">
                    <a:tc>
                      <a:txBody>
                        <a:bodyPr/>
                        <a:lstStyle/>
                        <a:p>
                          <a:endParaRPr lang="en-US"/>
                        </a:p>
                      </a:txBody>
                      <a:tcPr>
                        <a:blipFill>
                          <a:blip r:embed="rId2"/>
                          <a:stretch>
                            <a:fillRect l="-287" t="-180328" r="-300287" b="-224590"/>
                          </a:stretch>
                        </a:blipFill>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3631771036"/>
                      </a:ext>
                    </a:extLst>
                  </a:tr>
                  <a:tr h="370840">
                    <a:tc>
                      <a:txBody>
                        <a:bodyPr/>
                        <a:lstStyle/>
                        <a:p>
                          <a:endParaRPr lang="en-US"/>
                        </a:p>
                      </a:txBody>
                      <a:tcPr>
                        <a:blipFill>
                          <a:blip r:embed="rId2"/>
                          <a:stretch>
                            <a:fillRect l="-287" t="-280328" r="-300287" b="-124590"/>
                          </a:stretch>
                        </a:blipFill>
                      </a:tcPr>
                    </a:tc>
                    <a:tc>
                      <a:txBody>
                        <a:bodyPr/>
                        <a:lstStyle/>
                        <a:p>
                          <a:r>
                            <a:rPr lang="en-US" dirty="0">
                              <a:solidFill>
                                <a:srgbClr val="FF0000"/>
                              </a:solidFill>
                            </a:rPr>
                            <a:t>S-s</a:t>
                          </a:r>
                          <a:endParaRPr lang="en-US" i="1" dirty="0">
                            <a:solidFill>
                              <a:srgbClr val="FF0000"/>
                            </a:solidFill>
                          </a:endParaRPr>
                        </a:p>
                      </a:txBody>
                      <a:tcPr/>
                    </a:tc>
                    <a:tc>
                      <a:txBody>
                        <a:bodyPr/>
                        <a:lstStyle/>
                        <a:p>
                          <a:r>
                            <a:rPr lang="en-US" dirty="0">
                              <a:solidFill>
                                <a:srgbClr val="0070C0"/>
                              </a:solidFill>
                            </a:rPr>
                            <a:t>N-n-S+s</a:t>
                          </a:r>
                          <a:endParaRPr lang="en-US" i="1" dirty="0">
                            <a:solidFill>
                              <a:srgbClr val="0070C0"/>
                            </a:solidFill>
                          </a:endParaRPr>
                        </a:p>
                      </a:txBody>
                      <a:tcPr/>
                    </a:tc>
                    <a:tc>
                      <a:txBody>
                        <a:bodyPr/>
                        <a:lstStyle/>
                        <a:p>
                          <a:r>
                            <a:rPr lang="en-US" dirty="0"/>
                            <a:t>N-n</a:t>
                          </a:r>
                          <a:endParaRPr lang="en-US" i="1" dirty="0"/>
                        </a:p>
                      </a:txBody>
                      <a:tcPr/>
                    </a:tc>
                    <a:extLst>
                      <a:ext uri="{0D108BD9-81ED-4DB2-BD59-A6C34878D82A}">
                        <a16:rowId xmlns:a16="http://schemas.microsoft.com/office/drawing/2014/main" val="2644218046"/>
                      </a:ext>
                    </a:extLst>
                  </a:tr>
                  <a:tr h="370840">
                    <a:tc>
                      <a:txBody>
                        <a:bodyPr/>
                        <a:lstStyle/>
                        <a:p>
                          <a:r>
                            <a:rPr lang="en-US" dirty="0"/>
                            <a:t>Total </a:t>
                          </a:r>
                        </a:p>
                      </a:txBody>
                      <a:tcPr/>
                    </a:tc>
                    <a:tc>
                      <a:txBody>
                        <a:bodyPr/>
                        <a:lstStyle/>
                        <a:p>
                          <a:r>
                            <a:rPr lang="en-US" dirty="0">
                              <a:solidFill>
                                <a:srgbClr val="FF0000"/>
                              </a:solidFill>
                            </a:rPr>
                            <a:t>S</a:t>
                          </a:r>
                          <a:endParaRPr lang="en-US" i="1" dirty="0">
                            <a:solidFill>
                              <a:srgbClr val="FF0000"/>
                            </a:solidFill>
                          </a:endParaRPr>
                        </a:p>
                      </a:txBody>
                      <a:tcPr/>
                    </a:tc>
                    <a:tc>
                      <a:txBody>
                        <a:bodyPr/>
                        <a:lstStyle/>
                        <a:p>
                          <a:r>
                            <a:rPr lang="en-US" dirty="0">
                              <a:solidFill>
                                <a:srgbClr val="0070C0"/>
                              </a:solidFill>
                            </a:rPr>
                            <a:t>N-S</a:t>
                          </a:r>
                          <a:endParaRPr lang="en-US" i="1" dirty="0">
                            <a:solidFill>
                              <a:srgbClr val="0070C0"/>
                            </a:solidFill>
                          </a:endParaRPr>
                        </a:p>
                      </a:txBody>
                      <a:tcPr/>
                    </a:tc>
                    <a:tc>
                      <a:txBody>
                        <a:bodyPr/>
                        <a:lstStyle/>
                        <a:p>
                          <a:r>
                            <a:rPr lang="en-US" dirty="0"/>
                            <a:t>N</a:t>
                          </a:r>
                          <a:endParaRPr lang="en-US" i="1" dirty="0"/>
                        </a:p>
                      </a:txBody>
                      <a:tcPr/>
                    </a:tc>
                    <a:extLst>
                      <a:ext uri="{0D108BD9-81ED-4DB2-BD59-A6C34878D82A}">
                        <a16:rowId xmlns:a16="http://schemas.microsoft.com/office/drawing/2014/main" val="1936323869"/>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007F7AF-825E-4B09-9838-8BCD5F6935A7}"/>
                  </a:ext>
                </a:extLst>
              </p:cNvPr>
              <p:cNvSpPr txBox="1"/>
              <p:nvPr/>
            </p:nvSpPr>
            <p:spPr>
              <a:xfrm>
                <a:off x="889000" y="3975100"/>
                <a:ext cx="9404350" cy="2486706"/>
              </a:xfrm>
              <a:prstGeom prst="rect">
                <a:avLst/>
              </a:prstGeom>
              <a:noFill/>
            </p:spPr>
            <p:txBody>
              <a:bodyPr wrap="square" rtlCol="0">
                <a:spAutoFit/>
              </a:bodyPr>
              <a:lstStyle/>
              <a:p>
                <a:r>
                  <a:rPr lang="en-US" sz="2800" b="0" dirty="0">
                    <a:solidFill>
                      <a:schemeClr val="tx1"/>
                    </a:solidFill>
                  </a:rPr>
                  <a:t>If assume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𝑝</m:t>
                    </m:r>
                    <m:d>
                      <m:dPr>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 </m:t>
                        </m:r>
                      </m:e>
                    </m:d>
                    <m:r>
                      <a:rPr lang="en-US" sz="2800" b="0" i="1" smtClean="0">
                        <a:latin typeface="Cambria Math" panose="02040503050406030204" pitchFamily="18" charset="0"/>
                      </a:rPr>
                      <m:t>𝑅</m:t>
                    </m:r>
                    <m:r>
                      <a:rPr lang="en-US" sz="2800" b="0" i="1" smtClean="0">
                        <a:latin typeface="Cambria Math" panose="02040503050406030204" pitchFamily="18" charset="0"/>
                      </a:rPr>
                      <m:t>=1, </m:t>
                    </m:r>
                    <m:r>
                      <a:rPr lang="en-US" sz="2800" b="0" i="1" smtClean="0">
                        <a:latin typeface="Cambria Math" panose="02040503050406030204" pitchFamily="18" charset="0"/>
                      </a:rPr>
                      <m:t>𝑄</m:t>
                    </m:r>
                    <m:r>
                      <a:rPr lang="en-US" sz="2800" b="0" i="1" smtClean="0">
                        <a:latin typeface="Cambria Math" panose="02040503050406030204" pitchFamily="18" charset="0"/>
                      </a:rPr>
                      <m:t>)=0.5</m:t>
                    </m:r>
                  </m:oMath>
                </a14:m>
                <a:r>
                  <a:rPr lang="en-US" sz="2800" b="0" i="1" dirty="0">
                    <a:solidFill>
                      <a:schemeClr val="tx1"/>
                    </a:solidFill>
                    <a:latin typeface="Cambria Math" panose="02040503050406030204" pitchFamily="18" charset="0"/>
                  </a:rPr>
                  <a:t> </a:t>
                </a:r>
                <a:r>
                  <a:rPr lang="en-US" sz="2800" b="0" dirty="0">
                    <a:solidFill>
                      <a:schemeClr val="tx1"/>
                    </a:solidFill>
                    <a:latin typeface="Cambria Math" panose="02040503050406030204" pitchFamily="18" charset="0"/>
                  </a:rPr>
                  <a:t>for word in</a:t>
                </a:r>
                <a:r>
                  <a:rPr lang="en-US" sz="2800" b="0" i="1" dirty="0">
                    <a:solidFill>
                      <a:schemeClr val="tx1"/>
                    </a:solidFill>
                    <a:latin typeface="Cambria Math" panose="02040503050406030204" pitchFamily="18" charset="0"/>
                  </a:rPr>
                  <a:t> Q</a:t>
                </a:r>
              </a:p>
              <a:p>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𝑅𝑆𝑉</m:t>
                      </m:r>
                      <m:r>
                        <a:rPr lang="en-US" sz="2800" b="0" i="1" smtClean="0">
                          <a:solidFill>
                            <a:schemeClr val="tx1"/>
                          </a:solidFill>
                          <a:latin typeface="Cambria Math" panose="02040503050406030204" pitchFamily="18" charset="0"/>
                        </a:rPr>
                        <m:t>=</m:t>
                      </m:r>
                      <m:nary>
                        <m:naryPr>
                          <m:chr m:val="∑"/>
                          <m:supHide m:val="on"/>
                          <m:ctrlPr>
                            <a:rPr lang="en-US" sz="2800" b="0" i="1" smtClean="0">
                              <a:solidFill>
                                <a:schemeClr val="tx1"/>
                              </a:solidFill>
                              <a:latin typeface="Cambria Math" panose="02040503050406030204" pitchFamily="18" charset="0"/>
                            </a:rPr>
                          </m:ctrlPr>
                        </m:naryPr>
                        <m:sub>
                          <m:sSub>
                            <m:sSubPr>
                              <m:ctrlPr>
                                <a:rPr lang="en-US" sz="2800" b="0" i="1" smtClean="0">
                                  <a:solidFill>
                                    <a:schemeClr val="tx1"/>
                                  </a:solidFill>
                                  <a:latin typeface="Cambria Math" panose="02040503050406030204" pitchFamily="18" charset="0"/>
                                </a:rPr>
                              </m:ctrlPr>
                            </m:sSubPr>
                            <m:e>
                              <m:r>
                                <m:rPr>
                                  <m:brk m:alnAt="7"/>
                                </m:rPr>
                                <a:rPr lang="en-US" sz="2800" b="0" i="1" smtClean="0">
                                  <a:solidFill>
                                    <a:schemeClr val="tx1"/>
                                  </a:solidFill>
                                  <a:latin typeface="Cambria Math" panose="02040503050406030204" pitchFamily="18" charset="0"/>
                                </a:rPr>
                                <m:t>𝑥</m:t>
                              </m:r>
                            </m:e>
                            <m:sub>
                              <m:r>
                                <m:rPr>
                                  <m:brk m:alnAt="7"/>
                                </m:rPr>
                                <a:rPr lang="en-US" sz="2800" b="0" i="1" smtClean="0">
                                  <a:solidFill>
                                    <a:schemeClr val="tx1"/>
                                  </a:solidFill>
                                  <a:latin typeface="Cambria Math" panose="02040503050406030204" pitchFamily="18" charset="0"/>
                                </a:rPr>
                                <m:t>𝑖</m:t>
                              </m:r>
                            </m:sub>
                          </m:sSub>
                          <m:r>
                            <m:rPr>
                              <m:brk m:alnAt="7"/>
                            </m:rP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=1</m:t>
                          </m:r>
                        </m:sub>
                        <m:sup/>
                        <m:e>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rPr>
                            <m:t>𝑖𝑑𝑓</m:t>
                          </m:r>
                        </m:e>
                      </m:nary>
                    </m:oMath>
                  </m:oMathPara>
                </a14:m>
                <a:endParaRPr lang="en-US" sz="2800" dirty="0">
                  <a:solidFill>
                    <a:schemeClr val="tx1"/>
                  </a:solidFill>
                </a:endParaRPr>
              </a:p>
              <a:p>
                <a:endParaRPr lang="en-US" sz="2800" dirty="0">
                  <a:latin typeface="Cambria Math" panose="02040503050406030204" pitchFamily="18" charset="0"/>
                </a:endParaRPr>
              </a:p>
              <a:p>
                <a:r>
                  <a:rPr lang="en-US" sz="2800" dirty="0">
                    <a:latin typeface="Cambria Math" panose="02040503050406030204" pitchFamily="18" charset="0"/>
                  </a:rPr>
                  <a:t>We obtained simplest </a:t>
                </a:r>
                <a:r>
                  <a:rPr lang="en-US" sz="2800" dirty="0" err="1">
                    <a:latin typeface="Cambria Math" panose="02040503050406030204" pitchFamily="18" charset="0"/>
                  </a:rPr>
                  <a:t>tf-idf</a:t>
                </a:r>
                <a:r>
                  <a:rPr lang="en-US" sz="2800" dirty="0">
                    <a:latin typeface="Cambria Math" panose="02040503050406030204" pitchFamily="18" charset="0"/>
                  </a:rPr>
                  <a:t> weighted score</a:t>
                </a:r>
                <a:endParaRPr lang="en-US" sz="2800" dirty="0">
                  <a:solidFill>
                    <a:schemeClr val="tx1"/>
                  </a:solidFill>
                </a:endParaRPr>
              </a:p>
            </p:txBody>
          </p:sp>
        </mc:Choice>
        <mc:Fallback>
          <p:sp>
            <p:nvSpPr>
              <p:cNvPr id="3" name="TextBox 2">
                <a:extLst>
                  <a:ext uri="{FF2B5EF4-FFF2-40B4-BE49-F238E27FC236}">
                    <a16:creationId xmlns:a16="http://schemas.microsoft.com/office/drawing/2014/main" id="{0007F7AF-825E-4B09-9838-8BCD5F6935A7}"/>
                  </a:ext>
                </a:extLst>
              </p:cNvPr>
              <p:cNvSpPr txBox="1">
                <a:spLocks noRot="1" noChangeAspect="1" noMove="1" noResize="1" noEditPoints="1" noAdjustHandles="1" noChangeArrowheads="1" noChangeShapeType="1" noTextEdit="1"/>
              </p:cNvSpPr>
              <p:nvPr/>
            </p:nvSpPr>
            <p:spPr>
              <a:xfrm>
                <a:off x="889000" y="3975100"/>
                <a:ext cx="9404350" cy="2486706"/>
              </a:xfrm>
              <a:prstGeom prst="rect">
                <a:avLst/>
              </a:prstGeom>
              <a:blipFill>
                <a:blip r:embed="rId3"/>
                <a:stretch>
                  <a:fillRect l="-1361" t="-2941" b="-5392"/>
                </a:stretch>
              </a:blipFill>
            </p:spPr>
            <p:txBody>
              <a:bodyPr/>
              <a:lstStyle/>
              <a:p>
                <a:r>
                  <a:rPr lang="en-US">
                    <a:noFill/>
                  </a:rPr>
                  <a:t> </a:t>
                </a:r>
              </a:p>
            </p:txBody>
          </p:sp>
        </mc:Fallback>
      </mc:AlternateContent>
    </p:spTree>
    <p:extLst>
      <p:ext uri="{BB962C8B-B14F-4D97-AF65-F5344CB8AC3E}">
        <p14:creationId xmlns:p14="http://schemas.microsoft.com/office/powerpoint/2010/main" val="452836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951B1-314E-41E0-8F73-1141A6BF0846}"/>
              </a:ext>
            </a:extLst>
          </p:cNvPr>
          <p:cNvSpPr>
            <a:spLocks noGrp="1"/>
          </p:cNvSpPr>
          <p:nvPr>
            <p:ph type="title"/>
          </p:nvPr>
        </p:nvSpPr>
        <p:spPr/>
        <p:txBody>
          <a:bodyPr/>
          <a:lstStyle/>
          <a:p>
            <a:r>
              <a:rPr lang="en-US" dirty="0"/>
              <a:t>BIM uses too strong assumptions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17A29F3-3707-42A7-A5A3-AC80EE9147EB}"/>
                  </a:ext>
                </a:extLst>
              </p:cNvPr>
              <p:cNvSpPr>
                <a:spLocks noGrp="1"/>
              </p:cNvSpPr>
              <p:nvPr>
                <p:ph idx="1"/>
              </p:nvPr>
            </p:nvSpPr>
            <p:spPr/>
            <p:txBody>
              <a:bodyPr/>
              <a:lstStyle/>
              <a:p>
                <a:r>
                  <a:rPr lang="en-US" dirty="0"/>
                  <a:t>Term independence</a:t>
                </a:r>
              </a:p>
              <a:p>
                <a:r>
                  <a:rPr lang="en-US" dirty="0"/>
                  <a:t>Boolean representation of document/queries/relevance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𝑉</m:t>
                          </m:r>
                        </m:sup>
                        <m:e>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m:t>
                              </m:r>
                            </m:den>
                          </m:f>
                        </m:e>
                      </m:nary>
                    </m:oMath>
                  </m:oMathPara>
                </a14:m>
                <a:endParaRPr lang="en-US" dirty="0"/>
              </a:p>
              <a:p>
                <a:pPr marL="0" indent="0">
                  <a:buNone/>
                </a:pPr>
                <a:r>
                  <a:rPr lang="en-US" b="0"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∈{0, 1}</m:t>
                    </m:r>
                  </m:oMath>
                </a14:m>
                <a:endParaRPr lang="en-US" dirty="0"/>
              </a:p>
            </p:txBody>
          </p:sp>
        </mc:Choice>
        <mc:Fallback>
          <p:sp>
            <p:nvSpPr>
              <p:cNvPr id="6" name="Content Placeholder 5">
                <a:extLst>
                  <a:ext uri="{FF2B5EF4-FFF2-40B4-BE49-F238E27FC236}">
                    <a16:creationId xmlns:a16="http://schemas.microsoft.com/office/drawing/2014/main" id="{117A29F3-3707-42A7-A5A3-AC80EE9147E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91311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951B1-314E-41E0-8F73-1141A6BF0846}"/>
              </a:ext>
            </a:extLst>
          </p:cNvPr>
          <p:cNvSpPr>
            <a:spLocks noGrp="1"/>
          </p:cNvSpPr>
          <p:nvPr>
            <p:ph type="title"/>
          </p:nvPr>
        </p:nvSpPr>
        <p:spPr/>
        <p:txBody>
          <a:bodyPr/>
          <a:lstStyle/>
          <a:p>
            <a:r>
              <a:rPr lang="en-US" dirty="0"/>
              <a:t>BIM uses too strong assumptions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17A29F3-3707-42A7-A5A3-AC80EE9147EB}"/>
                  </a:ext>
                </a:extLst>
              </p:cNvPr>
              <p:cNvSpPr>
                <a:spLocks noGrp="1"/>
              </p:cNvSpPr>
              <p:nvPr>
                <p:ph idx="1"/>
              </p:nvPr>
            </p:nvSpPr>
            <p:spPr/>
            <p:txBody>
              <a:bodyPr/>
              <a:lstStyle/>
              <a:p>
                <a:r>
                  <a:rPr lang="en-US" dirty="0"/>
                  <a:t>Terms not in query don’t affect the outcome</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not in Q: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e>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e>
                      </m:d>
                    </m:oMath>
                  </m:oMathPara>
                </a14:m>
                <a:endParaRPr lang="en-US" dirty="0"/>
              </a:p>
              <a:p>
                <a:pPr marL="0" indent="0">
                  <a:buNone/>
                </a:pPr>
                <a:endParaRPr lang="en-US" dirty="0"/>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in Q: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=1 </m:t>
                          </m:r>
                        </m:e>
                      </m:d>
                      <m:r>
                        <a:rPr lang="en-US" i="1">
                          <a:latin typeface="Cambria Math" panose="02040503050406030204" pitchFamily="18" charset="0"/>
                        </a:rPr>
                        <m:t>𝑅</m:t>
                      </m:r>
                      <m:r>
                        <a:rPr lang="en-US" i="1">
                          <a:latin typeface="Cambria Math" panose="02040503050406030204" pitchFamily="18" charset="0"/>
                        </a:rPr>
                        <m:t>=1, </m:t>
                      </m:r>
                      <m:r>
                        <a:rPr lang="en-US" i="1">
                          <a:latin typeface="Cambria Math" panose="02040503050406030204" pitchFamily="18" charset="0"/>
                        </a:rPr>
                        <m:t>𝑄</m:t>
                      </m:r>
                      <m:r>
                        <a:rPr lang="en-US" i="1">
                          <a:latin typeface="Cambria Math" panose="02040503050406030204" pitchFamily="18" charset="0"/>
                        </a:rPr>
                        <m:t>)=0.5</m:t>
                      </m:r>
                    </m:oMath>
                  </m:oMathPara>
                </a14:m>
                <a:endParaRPr lang="en-US" dirty="0"/>
              </a:p>
            </p:txBody>
          </p:sp>
        </mc:Choice>
        <mc:Fallback>
          <p:sp>
            <p:nvSpPr>
              <p:cNvPr id="6" name="Content Placeholder 5">
                <a:extLst>
                  <a:ext uri="{FF2B5EF4-FFF2-40B4-BE49-F238E27FC236}">
                    <a16:creationId xmlns:a16="http://schemas.microsoft.com/office/drawing/2014/main" id="{117A29F3-3707-42A7-A5A3-AC80EE9147E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66534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A616FC-6C67-46EA-90BC-90C43E18E238}"/>
              </a:ext>
            </a:extLst>
          </p:cNvPr>
          <p:cNvSpPr>
            <a:spLocks noGrp="1"/>
          </p:cNvSpPr>
          <p:nvPr>
            <p:ph type="title"/>
          </p:nvPr>
        </p:nvSpPr>
        <p:spPr/>
        <p:txBody>
          <a:bodyPr/>
          <a:lstStyle/>
          <a:p>
            <a:r>
              <a:rPr lang="en-US" dirty="0"/>
              <a:t>BM: relaxing assumptions in BIM</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3E3B7D-B489-4985-BD12-CA40195FE1D4}"/>
                  </a:ext>
                </a:extLst>
              </p:cNvPr>
              <p:cNvSpPr>
                <a:spLocks noGrp="1"/>
              </p:cNvSpPr>
              <p:nvPr>
                <p:ph idx="1"/>
              </p:nvPr>
            </p:nvSpPr>
            <p:spPr/>
            <p:txBody>
              <a:bodyPr>
                <a:normAutofit lnSpcReduction="10000"/>
              </a:bodyPr>
              <a:lstStyle/>
              <a:p>
                <a:r>
                  <a:rPr lang="en-US" dirty="0"/>
                  <a:t>BIM: Boolean representation of document/queries/relevance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𝑅𝑆𝑉</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=1</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en>
                              </m:f>
                            </m:e>
                          </m:func>
                        </m:e>
                      </m:nary>
                      <m:r>
                        <a:rPr lang="en-US" i="1">
                          <a:latin typeface="Cambria Math" panose="02040503050406030204" pitchFamily="18" charset="0"/>
                        </a:rPr>
                        <m:t> </m:t>
                      </m:r>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p>
              <a:p>
                <a:pPr marL="0" indent="0">
                  <a:buNone/>
                </a:pPr>
                <a:r>
                  <a:rPr lang="en-US" dirty="0"/>
                  <a:t>BM: Word frequency representation of document/queries/relevance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𝑅𝑆𝑉</m:t>
                      </m:r>
                      <m:r>
                        <a:rPr lang="en-US"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=1</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en>
                              </m:f>
                            </m:e>
                          </m:func>
                        </m:e>
                      </m:nary>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1" i="1" smtClean="0">
                            <a:latin typeface="Cambria Math" panose="02040503050406030204" pitchFamily="18" charset="0"/>
                          </a:rPr>
                          <m:t>𝒕</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𝒊</m:t>
                            </m:r>
                          </m:sub>
                        </m:sSub>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𝒕</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𝒊</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p>
              <a:p>
                <a:pPr marL="0" indent="0">
                  <a:buNone/>
                </a:pP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𝑄</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=0, </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043E3B7D-B489-4985-BD12-CA40195FE1D4}"/>
                  </a:ext>
                </a:extLst>
              </p:cNvPr>
              <p:cNvSpPr>
                <a:spLocks noGrp="1" noRot="1" noChangeAspect="1" noMove="1" noResize="1" noEditPoints="1" noAdjustHandles="1" noChangeArrowheads="1" noChangeShapeType="1" noTextEdit="1"/>
              </p:cNvSpPr>
              <p:nvPr>
                <p:ph idx="1"/>
              </p:nvPr>
            </p:nvSpPr>
            <p:spPr>
              <a:blipFill>
                <a:blip r:embed="rId2"/>
                <a:stretch>
                  <a:fillRect l="-1217" t="-3081" b="-2381"/>
                </a:stretch>
              </a:blipFill>
            </p:spPr>
            <p:txBody>
              <a:bodyPr/>
              <a:lstStyle/>
              <a:p>
                <a:r>
                  <a:rPr lang="en-US">
                    <a:noFill/>
                  </a:rPr>
                  <a:t> </a:t>
                </a:r>
              </a:p>
            </p:txBody>
          </p:sp>
        </mc:Fallback>
      </mc:AlternateContent>
    </p:spTree>
    <p:extLst>
      <p:ext uri="{BB962C8B-B14F-4D97-AF65-F5344CB8AC3E}">
        <p14:creationId xmlns:p14="http://schemas.microsoft.com/office/powerpoint/2010/main" val="2134583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A616FC-6C67-46EA-90BC-90C43E18E238}"/>
              </a:ext>
            </a:extLst>
          </p:cNvPr>
          <p:cNvSpPr>
            <a:spLocks noGrp="1"/>
          </p:cNvSpPr>
          <p:nvPr>
            <p:ph type="title"/>
          </p:nvPr>
        </p:nvSpPr>
        <p:spPr/>
        <p:txBody>
          <a:bodyPr/>
          <a:lstStyle/>
          <a:p>
            <a:r>
              <a:rPr lang="en-US" dirty="0"/>
              <a:t>BM: relaxing assumptions in BIM</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3E3B7D-B489-4985-BD12-CA40195FE1D4}"/>
                  </a:ext>
                </a:extLst>
              </p:cNvPr>
              <p:cNvSpPr>
                <a:spLocks noGrp="1"/>
              </p:cNvSpPr>
              <p:nvPr>
                <p:ph idx="1"/>
              </p:nvPr>
            </p:nvSpPr>
            <p:spPr/>
            <p:txBody>
              <a:bodyPr/>
              <a:lstStyle/>
              <a:p>
                <a:r>
                  <a:rPr lang="en-US" dirty="0"/>
                  <a:t>BIM: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in Q: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=1 </m:t>
                          </m:r>
                        </m:e>
                      </m:d>
                      <m:r>
                        <a:rPr lang="en-US" i="1">
                          <a:latin typeface="Cambria Math" panose="02040503050406030204" pitchFamily="18" charset="0"/>
                        </a:rPr>
                        <m:t>𝑅</m:t>
                      </m:r>
                      <m:r>
                        <a:rPr lang="en-US" i="1">
                          <a:latin typeface="Cambria Math" panose="02040503050406030204" pitchFamily="18" charset="0"/>
                        </a:rPr>
                        <m:t>=1, </m:t>
                      </m:r>
                      <m:r>
                        <a:rPr lang="en-US" i="1">
                          <a:latin typeface="Cambria Math" panose="02040503050406030204" pitchFamily="18" charset="0"/>
                        </a:rPr>
                        <m:t>𝑄</m:t>
                      </m:r>
                      <m:r>
                        <a:rPr lang="en-US" i="1">
                          <a:latin typeface="Cambria Math" panose="02040503050406030204" pitchFamily="18" charset="0"/>
                        </a:rPr>
                        <m:t>)=0.5</m:t>
                      </m:r>
                    </m:oMath>
                  </m:oMathPara>
                </a14:m>
                <a:endParaRPr lang="en-US" dirty="0"/>
              </a:p>
              <a:p>
                <a:endParaRPr lang="en-US" dirty="0"/>
              </a:p>
              <a:p>
                <a:r>
                  <a:rPr lang="en-US" dirty="0"/>
                  <a:t>BM: in a relevant document, term frequency of word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a:t>
                </a:r>
                <a:r>
                  <a:rPr lang="en-US" dirty="0" err="1"/>
                  <a:t>modeld</a:t>
                </a:r>
                <a:r>
                  <a:rPr lang="en-US" dirty="0"/>
                  <a:t> as mixture of Poisson distribution:</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d>
                        <m:dPr>
                          <m:ctrlPr>
                            <a:rPr lang="en-US" b="0" i="1" smtClean="0">
                              <a:solidFill>
                                <a:srgbClr val="0070C0"/>
                              </a:solidFill>
                              <a:latin typeface="Cambria Math" panose="02040503050406030204" pitchFamily="18" charset="0"/>
                            </a:rPr>
                          </m:ctrlPr>
                        </m:dPr>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𝑇𝐹</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𝑘</m:t>
                          </m:r>
                        </m:e>
                        <m:e>
                          <m:r>
                            <a:rPr lang="en-US" b="0" i="1" smtClean="0">
                              <a:solidFill>
                                <a:srgbClr val="0070C0"/>
                              </a:solidFill>
                              <a:latin typeface="Cambria Math" panose="02040503050406030204" pitchFamily="18" charset="0"/>
                            </a:rPr>
                            <m:t>𝑄</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𝑅</m:t>
                          </m:r>
                          <m:r>
                            <a:rPr lang="en-US" b="0" i="1" smtClean="0">
                              <a:solidFill>
                                <a:srgbClr val="0070C0"/>
                              </a:solidFill>
                              <a:latin typeface="Cambria Math" panose="02040503050406030204" pitchFamily="18" charset="0"/>
                            </a:rPr>
                            <m:t>=1</m:t>
                          </m:r>
                        </m:e>
                      </m:d>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𝜋</m:t>
                      </m:r>
                      <m:f>
                        <m:fPr>
                          <m:ctrlPr>
                            <a:rPr lang="en-US" b="0" i="1" smtClean="0">
                              <a:solidFill>
                                <a:srgbClr val="0070C0"/>
                              </a:solidFill>
                              <a:latin typeface="Cambria Math" panose="02040503050406030204" pitchFamily="18" charset="0"/>
                            </a:rPr>
                          </m:ctrlPr>
                        </m:fPr>
                        <m:num>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𝜆</m:t>
                              </m:r>
                            </m:e>
                            <m:sup>
                              <m:r>
                                <a:rPr lang="en-US" b="0" i="1" smtClean="0">
                                  <a:solidFill>
                                    <a:srgbClr val="0070C0"/>
                                  </a:solidFill>
                                  <a:latin typeface="Cambria Math" panose="02040503050406030204" pitchFamily="18" charset="0"/>
                                </a:rPr>
                                <m:t>𝑘</m:t>
                              </m:r>
                            </m:sup>
                          </m:sSup>
                        </m:num>
                        <m:den>
                          <m:r>
                            <a:rPr lang="en-US" b="0" i="1" smtClean="0">
                              <a:solidFill>
                                <a:srgbClr val="0070C0"/>
                              </a:solidFill>
                              <a:latin typeface="Cambria Math" panose="02040503050406030204" pitchFamily="18" charset="0"/>
                            </a:rPr>
                            <m:t>𝑘</m:t>
                          </m:r>
                          <m:r>
                            <a:rPr lang="en-US" b="0" i="1" smtClean="0">
                              <a:solidFill>
                                <a:srgbClr val="0070C0"/>
                              </a:solidFill>
                              <a:latin typeface="Cambria Math" panose="02040503050406030204" pitchFamily="18" charset="0"/>
                            </a:rPr>
                            <m:t>!</m:t>
                          </m:r>
                        </m:den>
                      </m:f>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𝜆</m:t>
                          </m:r>
                        </m:sup>
                      </m:sSup>
                      <m:r>
                        <a:rPr lang="en-US" b="0" i="1" smtClean="0">
                          <a:solidFill>
                            <a:srgbClr val="0070C0"/>
                          </a:solidFill>
                          <a:latin typeface="Cambria Math" panose="02040503050406030204" pitchFamily="18" charset="0"/>
                        </a:rPr>
                        <m:t>+</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𝜋</m:t>
                          </m:r>
                        </m:e>
                      </m:d>
                      <m:f>
                        <m:fPr>
                          <m:ctrlPr>
                            <a:rPr lang="en-US" b="0" i="1" smtClean="0">
                              <a:solidFill>
                                <a:srgbClr val="0070C0"/>
                              </a:solidFill>
                              <a:latin typeface="Cambria Math" panose="02040503050406030204" pitchFamily="18" charset="0"/>
                            </a:rPr>
                          </m:ctrlPr>
                        </m:fPr>
                        <m:num>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𝜇</m:t>
                              </m:r>
                            </m:e>
                            <m:sup>
                              <m:r>
                                <a:rPr lang="en-US" b="0" i="1" smtClean="0">
                                  <a:solidFill>
                                    <a:srgbClr val="0070C0"/>
                                  </a:solidFill>
                                  <a:latin typeface="Cambria Math" panose="02040503050406030204" pitchFamily="18" charset="0"/>
                                </a:rPr>
                                <m:t>𝑘</m:t>
                              </m:r>
                            </m:sup>
                          </m:sSup>
                        </m:num>
                        <m:den>
                          <m:r>
                            <a:rPr lang="en-US" b="0" i="1" smtClean="0">
                              <a:solidFill>
                                <a:srgbClr val="0070C0"/>
                              </a:solidFill>
                              <a:latin typeface="Cambria Math" panose="02040503050406030204" pitchFamily="18" charset="0"/>
                            </a:rPr>
                            <m:t>𝑘</m:t>
                          </m:r>
                          <m:r>
                            <a:rPr lang="en-US" b="0" i="1" smtClean="0">
                              <a:solidFill>
                                <a:srgbClr val="0070C0"/>
                              </a:solidFill>
                              <a:latin typeface="Cambria Math" panose="02040503050406030204" pitchFamily="18" charset="0"/>
                            </a:rPr>
                            <m:t>!</m:t>
                          </m:r>
                        </m:den>
                      </m:f>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𝜇</m:t>
                          </m:r>
                        </m:sup>
                      </m:sSup>
                    </m:oMath>
                  </m:oMathPara>
                </a14:m>
                <a:endParaRPr lang="en-US" dirty="0"/>
              </a:p>
              <a:p>
                <a:pPr marL="0" indent="0">
                  <a:buNone/>
                </a:pPr>
                <a:r>
                  <a:rPr lang="en-US" dirty="0"/>
                  <a:t>where </a:t>
                </a:r>
                <a14:m>
                  <m:oMath xmlns:m="http://schemas.openxmlformats.org/officeDocument/2006/math">
                    <m:r>
                      <a:rPr lang="en-US" b="0" i="1" smtClean="0">
                        <a:solidFill>
                          <a:srgbClr val="0070C0"/>
                        </a:solidFill>
                        <a:latin typeface="Cambria Math" panose="02040503050406030204" pitchFamily="18" charset="0"/>
                      </a:rPr>
                      <m:t>𝜋</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𝜇</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𝜆</m:t>
                    </m:r>
                    <m:r>
                      <a:rPr lang="en-US" b="0" i="0" smtClean="0">
                        <a:solidFill>
                          <a:srgbClr val="0070C0"/>
                        </a:solidFill>
                        <a:latin typeface="Cambria Math" panose="02040503050406030204" pitchFamily="18" charset="0"/>
                      </a:rPr>
                      <m:t> </m:t>
                    </m:r>
                  </m:oMath>
                </a14:m>
                <a:r>
                  <a:rPr lang="en-US" dirty="0"/>
                  <a:t>are parameters not known (like we do not know </a:t>
                </a:r>
                <a14:m>
                  <m:oMath xmlns:m="http://schemas.openxmlformats.org/officeDocument/2006/math">
                    <m:sSub>
                      <m:sSubPr>
                        <m:ctrlPr>
                          <a:rPr lang="en-US" b="0" i="1" dirty="0" smtClean="0">
                            <a:solidFill>
                              <a:srgbClr val="0070C0"/>
                            </a:solidFill>
                            <a:latin typeface="Cambria Math" panose="02040503050406030204" pitchFamily="18" charset="0"/>
                          </a:rPr>
                        </m:ctrlPr>
                      </m:sSubPr>
                      <m:e>
                        <m:r>
                          <m:rPr>
                            <m:lit/>
                          </m:rPr>
                          <a:rPr lang="en-US" i="1" dirty="0">
                            <a:solidFill>
                              <a:srgbClr val="0070C0"/>
                            </a:solidFill>
                            <a:latin typeface="Cambria Math" panose="02040503050406030204" pitchFamily="18" charset="0"/>
                          </a:rPr>
                          <m:t>𝑝</m:t>
                        </m:r>
                      </m:e>
                      <m:sub>
                        <m:r>
                          <a:rPr lang="en-US" b="0" i="1" dirty="0" smtClean="0">
                            <a:solidFill>
                              <a:srgbClr val="0070C0"/>
                            </a:solidFill>
                            <a:latin typeface="Cambria Math" panose="02040503050406030204" pitchFamily="18" charset="0"/>
                          </a:rPr>
                          <m:t>𝑖</m:t>
                        </m:r>
                      </m:sub>
                    </m:sSub>
                  </m:oMath>
                </a14:m>
                <a:r>
                  <a:rPr lang="en-US" dirty="0"/>
                  <a:t> in BIM)</a:t>
                </a:r>
              </a:p>
              <a:p>
                <a:pPr marL="0" indent="0">
                  <a:buNone/>
                </a:pPr>
                <a:endParaRPr lang="en-US" dirty="0"/>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043E3B7D-B489-4985-BD12-CA40195FE1D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533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9941-37A3-4E9C-B5BA-A3A0C6B33986}"/>
              </a:ext>
            </a:extLst>
          </p:cNvPr>
          <p:cNvSpPr>
            <a:spLocks noGrp="1"/>
          </p:cNvSpPr>
          <p:nvPr>
            <p:ph type="title"/>
          </p:nvPr>
        </p:nvSpPr>
        <p:spPr/>
        <p:txBody>
          <a:bodyPr/>
          <a:lstStyle/>
          <a:p>
            <a:r>
              <a:rPr lang="en-US" dirty="0"/>
              <a:t>BM: relaxing assumptions in BIM</a:t>
            </a:r>
          </a:p>
        </p:txBody>
      </p:sp>
      <p:pic>
        <p:nvPicPr>
          <p:cNvPr id="5" name="Content Placeholder 4" descr="Screen Clipping">
            <a:extLst>
              <a:ext uri="{FF2B5EF4-FFF2-40B4-BE49-F238E27FC236}">
                <a16:creationId xmlns:a16="http://schemas.microsoft.com/office/drawing/2014/main" id="{E7765093-9BCA-45E4-A714-4C5AE35E8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125" y="1514475"/>
            <a:ext cx="7354850" cy="435133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BB3E810-98C7-42C1-B27A-6461F8774C8C}"/>
                  </a:ext>
                </a:extLst>
              </p:cNvPr>
              <p:cNvSpPr txBox="1"/>
              <p:nvPr/>
            </p:nvSpPr>
            <p:spPr>
              <a:xfrm>
                <a:off x="475074" y="6140450"/>
                <a:ext cx="9623147" cy="632737"/>
              </a:xfrm>
              <a:prstGeom prst="rect">
                <a:avLst/>
              </a:prstGeom>
              <a:noFill/>
            </p:spPr>
            <p:txBody>
              <a:bodyPr wrap="none" rtlCol="0">
                <a:spAutoFit/>
              </a:bodyPr>
              <a:lstStyle/>
              <a:p>
                <a:r>
                  <a:rPr lang="en-US" sz="2400" dirty="0"/>
                  <a:t>Graphing</a:t>
                </a:r>
                <a:r>
                  <a:rPr lang="en-US" sz="2400" b="0" dirty="0">
                    <a:solidFill>
                      <a:srgbClr val="0070C0"/>
                    </a:solidFill>
                  </a:rPr>
                  <a:t> </a:t>
                </a:r>
                <a14:m>
                  <m:oMath xmlns:m="http://schemas.openxmlformats.org/officeDocument/2006/math">
                    <m:f>
                      <m:fPr>
                        <m:ctrlPr>
                          <a:rPr lang="en-US" sz="2400" b="0" i="0" smtClean="0">
                            <a:solidFill>
                              <a:srgbClr val="0070C0"/>
                            </a:solidFill>
                            <a:latin typeface="Cambria Math" panose="02040503050406030204" pitchFamily="18" charset="0"/>
                          </a:rPr>
                        </m:ctrlPr>
                      </m:fPr>
                      <m:num>
                        <m:sSub>
                          <m:sSubPr>
                            <m:ctrlPr>
                              <a:rPr lang="en-US" sz="2400" b="0" i="1" smtClean="0">
                                <a:solidFill>
                                  <a:srgbClr val="0070C0"/>
                                </a:solidFill>
                                <a:latin typeface="Cambria Math" panose="02040503050406030204" pitchFamily="18" charset="0"/>
                              </a:rPr>
                            </m:ctrlPr>
                          </m:sSubPr>
                          <m:e>
                            <m:r>
                              <m:rPr>
                                <m:sty m:val="p"/>
                              </m:rPr>
                              <a:rPr lang="en-US" sz="2400" b="0" i="0" smtClean="0">
                                <a:solidFill>
                                  <a:srgbClr val="0070C0"/>
                                </a:solidFill>
                                <a:latin typeface="Cambria Math" panose="02040503050406030204" pitchFamily="18" charset="0"/>
                              </a:rPr>
                              <m:t>p</m:t>
                            </m:r>
                          </m:e>
                          <m:sub>
                            <m:r>
                              <a:rPr lang="en-US" sz="2400" b="0" i="1" smtClean="0">
                                <a:solidFill>
                                  <a:srgbClr val="0070C0"/>
                                </a:solidFill>
                                <a:latin typeface="Cambria Math" panose="02040503050406030204" pitchFamily="18" charset="0"/>
                              </a:rPr>
                              <m:t>𝑖</m:t>
                            </m:r>
                          </m:sub>
                        </m:sSub>
                      </m:num>
                      <m:den>
                        <m:r>
                          <a:rPr lang="en-US" sz="2400" b="0" i="0" smtClean="0">
                            <a:solidFill>
                              <a:srgbClr val="0070C0"/>
                            </a:solidFill>
                            <a:latin typeface="Cambria Math" panose="02040503050406030204" pitchFamily="18" charset="0"/>
                          </a:rPr>
                          <m:t>1−</m:t>
                        </m:r>
                        <m:sSub>
                          <m:sSubPr>
                            <m:ctrlPr>
                              <a:rPr lang="en-US" sz="2400" b="0" i="0" smtClean="0">
                                <a:solidFill>
                                  <a:srgbClr val="0070C0"/>
                                </a:solidFill>
                                <a:latin typeface="Cambria Math" panose="02040503050406030204" pitchFamily="18" charset="0"/>
                              </a:rPr>
                            </m:ctrlPr>
                          </m:sSubPr>
                          <m:e>
                            <m:r>
                              <m:rPr>
                                <m:sty m:val="p"/>
                              </m:rPr>
                              <a:rPr lang="en-US" sz="2400" b="0" i="0" smtClean="0">
                                <a:solidFill>
                                  <a:srgbClr val="0070C0"/>
                                </a:solidFill>
                                <a:latin typeface="Cambria Math" panose="02040503050406030204" pitchFamily="18" charset="0"/>
                              </a:rPr>
                              <m:t>p</m:t>
                            </m:r>
                          </m:e>
                          <m:sub>
                            <m:r>
                              <m:rPr>
                                <m:sty m:val="p"/>
                              </m:rPr>
                              <a:rPr lang="en-US" sz="2400" b="0" i="0" smtClean="0">
                                <a:solidFill>
                                  <a:srgbClr val="0070C0"/>
                                </a:solidFill>
                                <a:latin typeface="Cambria Math" panose="02040503050406030204" pitchFamily="18" charset="0"/>
                              </a:rPr>
                              <m:t>i</m:t>
                            </m:r>
                          </m:sub>
                        </m:sSub>
                      </m:den>
                    </m:f>
                  </m:oMath>
                </a14:m>
                <a:r>
                  <a:rPr lang="en-US" sz="2400" dirty="0"/>
                  <a:t> for different parameter values of the mix-Poisson distribution</a:t>
                </a:r>
              </a:p>
            </p:txBody>
          </p:sp>
        </mc:Choice>
        <mc:Fallback>
          <p:sp>
            <p:nvSpPr>
              <p:cNvPr id="6" name="TextBox 5">
                <a:extLst>
                  <a:ext uri="{FF2B5EF4-FFF2-40B4-BE49-F238E27FC236}">
                    <a16:creationId xmlns:a16="http://schemas.microsoft.com/office/drawing/2014/main" id="{ABB3E810-98C7-42C1-B27A-6461F8774C8C}"/>
                  </a:ext>
                </a:extLst>
              </p:cNvPr>
              <p:cNvSpPr txBox="1">
                <a:spLocks noRot="1" noChangeAspect="1" noMove="1" noResize="1" noEditPoints="1" noAdjustHandles="1" noChangeArrowheads="1" noChangeShapeType="1" noTextEdit="1"/>
              </p:cNvSpPr>
              <p:nvPr/>
            </p:nvSpPr>
            <p:spPr>
              <a:xfrm>
                <a:off x="475074" y="6140450"/>
                <a:ext cx="9623147" cy="632737"/>
              </a:xfrm>
              <a:prstGeom prst="rect">
                <a:avLst/>
              </a:prstGeom>
              <a:blipFill>
                <a:blip r:embed="rId3"/>
                <a:stretch>
                  <a:fillRect l="-1013" b="-19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094B258-B002-45A7-9822-4384F75C4A80}"/>
              </a:ext>
            </a:extLst>
          </p:cNvPr>
          <p:cNvSpPr txBox="1"/>
          <p:nvPr/>
        </p:nvSpPr>
        <p:spPr>
          <a:xfrm>
            <a:off x="8267700" y="1847850"/>
            <a:ext cx="3030830" cy="369332"/>
          </a:xfrm>
          <a:prstGeom prst="rect">
            <a:avLst/>
          </a:prstGeom>
          <a:noFill/>
        </p:spPr>
        <p:txBody>
          <a:bodyPr wrap="none" rtlCol="0">
            <a:spAutoFit/>
          </a:bodyPr>
          <a:lstStyle/>
          <a:p>
            <a:r>
              <a:rPr lang="en-US" dirty="0"/>
              <a:t>Increase monotonically with </a:t>
            </a:r>
            <a:r>
              <a:rPr lang="en-US" dirty="0" err="1"/>
              <a:t>tf</a:t>
            </a:r>
            <a:endParaRPr lang="en-US" dirty="0"/>
          </a:p>
        </p:txBody>
      </p:sp>
    </p:spTree>
    <p:extLst>
      <p:ext uri="{BB962C8B-B14F-4D97-AF65-F5344CB8AC3E}">
        <p14:creationId xmlns:p14="http://schemas.microsoft.com/office/powerpoint/2010/main" val="2579959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5370-86B2-4E98-AEF7-D6C229AD3129}"/>
              </a:ext>
            </a:extLst>
          </p:cNvPr>
          <p:cNvSpPr>
            <a:spLocks noGrp="1"/>
          </p:cNvSpPr>
          <p:nvPr>
            <p:ph type="title"/>
          </p:nvPr>
        </p:nvSpPr>
        <p:spPr/>
        <p:txBody>
          <a:bodyPr/>
          <a:lstStyle/>
          <a:p>
            <a:r>
              <a:rPr lang="en-US" dirty="0"/>
              <a:t>BM: relaxing assumptions in BIM</a:t>
            </a:r>
          </a:p>
        </p:txBody>
      </p:sp>
      <p:pic>
        <p:nvPicPr>
          <p:cNvPr id="5" name="Content Placeholder 4" descr="Screen Clipping">
            <a:extLst>
              <a:ext uri="{FF2B5EF4-FFF2-40B4-BE49-F238E27FC236}">
                <a16:creationId xmlns:a16="http://schemas.microsoft.com/office/drawing/2014/main" id="{02B237BB-BA7E-4924-BFA1-CA00FE1F3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68" y="1690688"/>
            <a:ext cx="6958063" cy="4181506"/>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1CF388D-C848-45E0-AE9F-293F97382E0C}"/>
                  </a:ext>
                </a:extLst>
              </p:cNvPr>
              <p:cNvSpPr txBox="1"/>
              <p:nvPr/>
            </p:nvSpPr>
            <p:spPr>
              <a:xfrm>
                <a:off x="8699500" y="2044700"/>
                <a:ext cx="2851150" cy="2336537"/>
              </a:xfrm>
              <a:prstGeom prst="rect">
                <a:avLst/>
              </a:prstGeom>
              <a:noFill/>
            </p:spPr>
            <p:txBody>
              <a:bodyPr wrap="square" rtlCol="0">
                <a:spAutoFit/>
              </a:bodyPr>
              <a:lstStyle/>
              <a:p>
                <a:r>
                  <a:rPr lang="en-US" sz="2400" dirty="0"/>
                  <a:t>The monotonically saturating pattern can be approximated with </a:t>
                </a:r>
              </a:p>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𝑡𝑓</m:t>
                          </m:r>
                        </m:num>
                        <m:den>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𝑡𝑓</m:t>
                          </m:r>
                        </m:den>
                      </m:f>
                    </m:oMath>
                  </m:oMathPara>
                </a14:m>
                <a:endParaRPr lang="en-US" sz="2400" dirty="0"/>
              </a:p>
            </p:txBody>
          </p:sp>
        </mc:Choice>
        <mc:Fallback>
          <p:sp>
            <p:nvSpPr>
              <p:cNvPr id="6" name="TextBox 5">
                <a:extLst>
                  <a:ext uri="{FF2B5EF4-FFF2-40B4-BE49-F238E27FC236}">
                    <a16:creationId xmlns:a16="http://schemas.microsoft.com/office/drawing/2014/main" id="{51CF388D-C848-45E0-AE9F-293F97382E0C}"/>
                  </a:ext>
                </a:extLst>
              </p:cNvPr>
              <p:cNvSpPr txBox="1">
                <a:spLocks noRot="1" noChangeAspect="1" noMove="1" noResize="1" noEditPoints="1" noAdjustHandles="1" noChangeArrowheads="1" noChangeShapeType="1" noTextEdit="1"/>
              </p:cNvSpPr>
              <p:nvPr/>
            </p:nvSpPr>
            <p:spPr>
              <a:xfrm>
                <a:off x="8699500" y="2044700"/>
                <a:ext cx="2851150" cy="2336537"/>
              </a:xfrm>
              <a:prstGeom prst="rect">
                <a:avLst/>
              </a:prstGeom>
              <a:blipFill>
                <a:blip r:embed="rId3"/>
                <a:stretch>
                  <a:fillRect l="-3205" t="-2083" r="-3419"/>
                </a:stretch>
              </a:blipFill>
            </p:spPr>
            <p:txBody>
              <a:bodyPr/>
              <a:lstStyle/>
              <a:p>
                <a:r>
                  <a:rPr lang="en-US">
                    <a:noFill/>
                  </a:rPr>
                  <a:t> </a:t>
                </a:r>
              </a:p>
            </p:txBody>
          </p:sp>
        </mc:Fallback>
      </mc:AlternateContent>
    </p:spTree>
    <p:extLst>
      <p:ext uri="{BB962C8B-B14F-4D97-AF65-F5344CB8AC3E}">
        <p14:creationId xmlns:p14="http://schemas.microsoft.com/office/powerpoint/2010/main" val="804071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B759-F27C-4AC1-83D2-5A68953EFE95}"/>
              </a:ext>
            </a:extLst>
          </p:cNvPr>
          <p:cNvSpPr>
            <a:spLocks noGrp="1"/>
          </p:cNvSpPr>
          <p:nvPr>
            <p:ph type="title"/>
          </p:nvPr>
        </p:nvSpPr>
        <p:spPr/>
        <p:txBody>
          <a:bodyPr/>
          <a:lstStyle/>
          <a:p>
            <a:r>
              <a:rPr lang="en-US" dirty="0"/>
              <a:t>BM: relaxing assumptions in BIM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D5B24D-C2B7-40C4-A026-925C3D7387DC}"/>
                  </a:ext>
                </a:extLst>
              </p:cNvPr>
              <p:cNvSpPr>
                <a:spLocks noGrp="1"/>
              </p:cNvSpPr>
              <p:nvPr>
                <p:ph idx="1"/>
              </p:nvPr>
            </p:nvSpPr>
            <p:spPr/>
            <p:txBody>
              <a:bodyPr>
                <a:normAutofit fontScale="92500"/>
              </a:bodyPr>
              <a:lstStyle/>
              <a:p>
                <a:r>
                  <a:rPr lang="en-US" dirty="0"/>
                  <a:t>Assuming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0.5</m:t>
                    </m:r>
                  </m:oMath>
                </a14:m>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𝑅𝑆𝑉</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=1</m:t>
                          </m:r>
                        </m:sub>
                        <m:sup/>
                        <m:e>
                          <m:r>
                            <a:rPr lang="en-US" i="1">
                              <a:latin typeface="Cambria Math" panose="02040503050406030204" pitchFamily="18" charset="0"/>
                            </a:rPr>
                            <m:t>1⋅</m:t>
                          </m:r>
                          <m:r>
                            <a:rPr lang="en-US" i="1">
                              <a:latin typeface="Cambria Math" panose="02040503050406030204" pitchFamily="18" charset="0"/>
                            </a:rPr>
                            <m:t>𝑖𝑑𝑓</m:t>
                          </m:r>
                        </m:e>
                      </m:nary>
                    </m:oMath>
                  </m:oMathPara>
                </a14:m>
                <a:endParaRPr lang="en-US" dirty="0"/>
              </a:p>
              <a:p>
                <a:r>
                  <a:rPr lang="en-US" dirty="0"/>
                  <a:t>Approximating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𝑡𝑓</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𝑡𝑓</m:t>
                        </m:r>
                      </m:den>
                    </m:f>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𝑅𝑆𝑉</m:t>
                      </m:r>
                      <m:r>
                        <a:rPr lang="en-US"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=1</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𝑡𝑓</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𝑡𝑓</m:t>
                              </m:r>
                            </m:den>
                          </m:f>
                          <m:r>
                            <a:rPr lang="en-US" i="1">
                              <a:latin typeface="Cambria Math" panose="02040503050406030204" pitchFamily="18" charset="0"/>
                            </a:rPr>
                            <m:t>⋅</m:t>
                          </m:r>
                          <m:r>
                            <a:rPr lang="en-US" i="1">
                              <a:latin typeface="Cambria Math" panose="02040503050406030204" pitchFamily="18" charset="0"/>
                            </a:rPr>
                            <m:t>𝑖𝑑𝑓</m:t>
                          </m:r>
                        </m:e>
                      </m:nary>
                    </m:oMath>
                  </m:oMathPara>
                </a14:m>
                <a:endParaRPr lang="en-US" dirty="0"/>
              </a:p>
              <a:p>
                <a:pPr marL="0" indent="0">
                  <a:buNone/>
                </a:pPr>
                <a:r>
                  <a:rPr lang="en-US" dirty="0"/>
                  <a:t>or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𝑅𝑆𝑉</m:t>
                      </m:r>
                      <m:r>
                        <a:rPr lang="en-US"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=1</m:t>
                          </m:r>
                        </m:sub>
                        <m:sup/>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𝑡𝑓</m:t>
                              </m:r>
                            </m:num>
                            <m:den>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𝑡𝑓</m:t>
                              </m:r>
                            </m:den>
                          </m:f>
                          <m:r>
                            <a:rPr lang="en-US" i="1">
                              <a:latin typeface="Cambria Math" panose="02040503050406030204" pitchFamily="18" charset="0"/>
                            </a:rPr>
                            <m:t>⋅</m:t>
                          </m:r>
                          <m:r>
                            <a:rPr lang="en-US" i="1">
                              <a:latin typeface="Cambria Math" panose="02040503050406030204" pitchFamily="18" charset="0"/>
                            </a:rPr>
                            <m:t>𝑖𝑑𝑓</m:t>
                          </m:r>
                        </m:e>
                      </m:nary>
                    </m:oMath>
                  </m:oMathPara>
                </a14:m>
                <a:endParaRPr lang="en-US" dirty="0"/>
              </a:p>
            </p:txBody>
          </p:sp>
        </mc:Choice>
        <mc:Fallback>
          <p:sp>
            <p:nvSpPr>
              <p:cNvPr id="3" name="Content Placeholder 2">
                <a:extLst>
                  <a:ext uri="{FF2B5EF4-FFF2-40B4-BE49-F238E27FC236}">
                    <a16:creationId xmlns:a16="http://schemas.microsoft.com/office/drawing/2014/main" id="{EBD5B24D-C2B7-40C4-A026-925C3D7387DC}"/>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1876500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3AC4-69A2-4606-A8A7-9F5BEBAD18E9}"/>
              </a:ext>
            </a:extLst>
          </p:cNvPr>
          <p:cNvSpPr>
            <a:spLocks noGrp="1"/>
          </p:cNvSpPr>
          <p:nvPr>
            <p:ph type="title"/>
          </p:nvPr>
        </p:nvSpPr>
        <p:spPr/>
        <p:txBody>
          <a:bodyPr/>
          <a:lstStyle/>
          <a:p>
            <a:r>
              <a:rPr lang="en-US" dirty="0"/>
              <a:t>BM: relaxing assumptions in BIM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A9BDE7-EC21-4697-9AFF-9FFD37599411}"/>
                  </a:ext>
                </a:extLst>
              </p:cNvPr>
              <p:cNvSpPr>
                <a:spLocks noGrp="1"/>
              </p:cNvSpPr>
              <p:nvPr>
                <p:ph idx="1"/>
              </p:nvPr>
            </p:nvSpPr>
            <p:spPr/>
            <p:txBody>
              <a:bodyPr/>
              <a:lstStyle/>
              <a:p>
                <a:r>
                  <a:rPr lang="en-US" dirty="0"/>
                  <a:t>Longer documents are likely to have larger </a:t>
                </a:r>
                <a:r>
                  <a:rPr lang="en-US" dirty="0" err="1"/>
                  <a:t>tf</a:t>
                </a:r>
                <a:r>
                  <a:rPr lang="en-US" dirty="0"/>
                  <a:t> values</a:t>
                </a:r>
              </a:p>
              <a:p>
                <a:r>
                  <a:rPr lang="en-US" dirty="0"/>
                  <a:t>Normalize </a:t>
                </a:r>
                <a:r>
                  <a:rPr lang="en-US" i="1" dirty="0" err="1"/>
                  <a:t>tf</a:t>
                </a:r>
                <a:r>
                  <a:rPr lang="en-US" dirty="0"/>
                  <a:t> using document length</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𝑡𝑓</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𝑏</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num>
                            <m:den>
                              <m:r>
                                <a:rPr lang="en-US" b="0" i="1" smtClean="0">
                                  <a:latin typeface="Cambria Math" panose="02040503050406030204" pitchFamily="18" charset="0"/>
                                </a:rPr>
                                <m:t>𝑎𝑣𝑔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e>
                              </m:d>
                            </m:den>
                          </m:f>
                        </m:den>
                      </m:f>
                      <m:r>
                        <a:rPr lang="en-US" b="0" i="1" smtClean="0">
                          <a:latin typeface="Cambria Math" panose="02040503050406030204" pitchFamily="18" charset="0"/>
                        </a:rPr>
                        <m:t>, 0≤</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b="0" dirty="0"/>
              </a:p>
              <a:p>
                <a:r>
                  <a:rPr lang="en-US" dirty="0"/>
                  <a:t>b=1: full document length normalization</a:t>
                </a:r>
              </a:p>
              <a:p>
                <a:r>
                  <a:rPr lang="en-US" dirty="0"/>
                  <a:t>b=0: no document length normalization</a:t>
                </a:r>
              </a:p>
              <a:p>
                <a:pPr marL="0" indent="0">
                  <a:buNone/>
                </a:pPr>
                <a:endParaRPr lang="en-US" dirty="0"/>
              </a:p>
            </p:txBody>
          </p:sp>
        </mc:Choice>
        <mc:Fallback>
          <p:sp>
            <p:nvSpPr>
              <p:cNvPr id="3" name="Content Placeholder 2">
                <a:extLst>
                  <a:ext uri="{FF2B5EF4-FFF2-40B4-BE49-F238E27FC236}">
                    <a16:creationId xmlns:a16="http://schemas.microsoft.com/office/drawing/2014/main" id="{A5A9BDE7-EC21-4697-9AFF-9FFD3759941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5797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3775365-30D1-4EBB-A337-6A262E4F45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571"/>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7A9D610-730A-46CA-8F15-418957B570F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4400" b="1" dirty="0"/>
              <a:t>Search</a:t>
            </a:r>
          </a:p>
        </p:txBody>
      </p:sp>
      <p:sp>
        <p:nvSpPr>
          <p:cNvPr id="6" name="Text Placeholder 5">
            <a:extLst>
              <a:ext uri="{FF2B5EF4-FFF2-40B4-BE49-F238E27FC236}">
                <a16:creationId xmlns:a16="http://schemas.microsoft.com/office/drawing/2014/main" id="{E22996C8-6F4F-435C-BEC8-6AA46F788B5F}"/>
              </a:ext>
            </a:extLst>
          </p:cNvPr>
          <p:cNvSpPr>
            <a:spLocks noGrp="1"/>
          </p:cNvSpPr>
          <p:nvPr>
            <p:ph type="body" sz="half" idx="2"/>
          </p:nvPr>
        </p:nvSpPr>
        <p:spPr>
          <a:xfrm>
            <a:off x="648931" y="2438400"/>
            <a:ext cx="3651466" cy="3785419"/>
          </a:xfrm>
        </p:spPr>
        <p:txBody>
          <a:bodyPr vert="horz" lIns="91440" tIns="45720" rIns="91440" bIns="45720" rtlCol="0">
            <a:normAutofit/>
          </a:bodyPr>
          <a:lstStyle/>
          <a:p>
            <a:r>
              <a:rPr lang="en-US" sz="2800" b="1" dirty="0">
                <a:solidFill>
                  <a:schemeClr val="tx1">
                    <a:lumMod val="50000"/>
                    <a:lumOff val="50000"/>
                  </a:schemeClr>
                </a:solidFill>
              </a:rPr>
              <a:t>Boolean retrieval and inverted index</a:t>
            </a:r>
          </a:p>
        </p:txBody>
      </p:sp>
      <p:sp>
        <p:nvSpPr>
          <p:cNvPr id="10" name="Rectangle: Rounded Corners 9">
            <a:extLst>
              <a:ext uri="{FF2B5EF4-FFF2-40B4-BE49-F238E27FC236}">
                <a16:creationId xmlns:a16="http://schemas.microsoft.com/office/drawing/2014/main" id="{B77D98EE-2C48-4642-865F-68C0D0F6B7C1}"/>
              </a:ext>
            </a:extLst>
          </p:cNvPr>
          <p:cNvSpPr/>
          <p:nvPr/>
        </p:nvSpPr>
        <p:spPr>
          <a:xfrm>
            <a:off x="4737100" y="10"/>
            <a:ext cx="2647950" cy="6730990"/>
          </a:xfrm>
          <a:prstGeom prst="roundRect">
            <a:avLst>
              <a:gd name="adj" fmla="val 3238"/>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A82138E-4C09-45D2-A9B1-B54C963CFCC7}"/>
              </a:ext>
            </a:extLst>
          </p:cNvPr>
          <p:cNvSpPr/>
          <p:nvPr/>
        </p:nvSpPr>
        <p:spPr>
          <a:xfrm>
            <a:off x="5067300" y="69850"/>
            <a:ext cx="5130800" cy="1816100"/>
          </a:xfrm>
          <a:prstGeom prst="roundRect">
            <a:avLst>
              <a:gd name="adj" fmla="val 3238"/>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014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02C1-DD27-44A0-9F20-934765F9A724}"/>
              </a:ext>
            </a:extLst>
          </p:cNvPr>
          <p:cNvSpPr>
            <a:spLocks noGrp="1"/>
          </p:cNvSpPr>
          <p:nvPr>
            <p:ph type="title"/>
          </p:nvPr>
        </p:nvSpPr>
        <p:spPr/>
        <p:txBody>
          <a:bodyPr/>
          <a:lstStyle/>
          <a:p>
            <a:r>
              <a:rPr lang="en-US" dirty="0"/>
              <a:t>BM25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34E0FD-AA03-4003-A613-FC3507AAE7F0}"/>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𝑅𝑆𝑉</m:t>
                      </m:r>
                      <m:r>
                        <a:rPr lang="en-US"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b="0" i="1" smtClean="0">
                              <a:latin typeface="Cambria Math" panose="02040503050406030204" pitchFamily="18" charset="0"/>
                            </a:rPr>
                            <m:t>&gt;0</m:t>
                          </m:r>
                        </m:sub>
                        <m:sup/>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𝑘</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𝑏</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num>
                                    <m:den>
                                      <m:r>
                                        <a:rPr lang="en-US" b="0" i="1" smtClean="0">
                                          <a:latin typeface="Cambria Math" panose="02040503050406030204" pitchFamily="18" charset="0"/>
                                        </a:rPr>
                                        <m:t>𝑎𝑣𝑔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e>
                                      </m:d>
                                    </m:den>
                                  </m:f>
                                </m:e>
                              </m:d>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en>
                          </m:f>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𝑖𝑑𝑓</m:t>
                          </m:r>
                        </m:e>
                        <m:sub>
                          <m:r>
                            <a:rPr lang="en-US" b="0" i="1" smtClean="0">
                              <a:latin typeface="Cambria Math" panose="02040503050406030204" pitchFamily="18" charset="0"/>
                            </a:rPr>
                            <m:t>𝑖</m:t>
                          </m:r>
                        </m:sub>
                      </m:sSub>
                    </m:oMath>
                  </m:oMathPara>
                </a14:m>
                <a:endParaRPr lang="en-US" i="1" dirty="0"/>
              </a:p>
              <a:p>
                <a:pPr marL="0" indent="0">
                  <a:buNone/>
                </a:pPr>
                <a:r>
                  <a:rPr lang="en-US" i="1" dirty="0"/>
                  <a:t>This weighting formulation is called </a:t>
                </a:r>
                <a:r>
                  <a:rPr lang="en-US" b="1" i="1" dirty="0"/>
                  <a:t>BM25</a:t>
                </a:r>
              </a:p>
              <a:p>
                <a:r>
                  <a:rPr lang="en-US" i="1" dirty="0"/>
                  <a:t>k controls term frequency scaling</a:t>
                </a:r>
              </a:p>
              <a:p>
                <a:pPr lvl="1"/>
                <a:r>
                  <a:rPr lang="en-US" i="1" dirty="0"/>
                  <a:t>K=0 is binary model BIM; k large is raw term frequency</a:t>
                </a:r>
              </a:p>
              <a:p>
                <a:r>
                  <a:rPr lang="en-US" i="1" dirty="0"/>
                  <a:t>b controls document length normalization</a:t>
                </a:r>
              </a:p>
              <a:p>
                <a:pPr lvl="1"/>
                <a:r>
                  <a:rPr lang="en-US" i="1" dirty="0"/>
                  <a:t>b=0 is no length normalization; b= 1 is relative frequency (fully scaled by doc length)</a:t>
                </a:r>
              </a:p>
              <a:p>
                <a:r>
                  <a:rPr lang="en-US" i="1" dirty="0"/>
                  <a:t>Typically k is set 1.2~2 and b ~0.75</a:t>
                </a:r>
              </a:p>
            </p:txBody>
          </p:sp>
        </mc:Choice>
        <mc:Fallback>
          <p:sp>
            <p:nvSpPr>
              <p:cNvPr id="3" name="Content Placeholder 2">
                <a:extLst>
                  <a:ext uri="{FF2B5EF4-FFF2-40B4-BE49-F238E27FC236}">
                    <a16:creationId xmlns:a16="http://schemas.microsoft.com/office/drawing/2014/main" id="{5034E0FD-AA03-4003-A613-FC3507AAE7F0}"/>
                  </a:ext>
                </a:extLst>
              </p:cNvPr>
              <p:cNvSpPr>
                <a:spLocks noGrp="1" noRot="1" noChangeAspect="1" noMove="1" noResize="1" noEditPoints="1" noAdjustHandles="1" noChangeArrowheads="1" noChangeShapeType="1" noTextEdit="1"/>
              </p:cNvSpPr>
              <p:nvPr>
                <p:ph idx="1"/>
              </p:nvPr>
            </p:nvSpPr>
            <p:spPr>
              <a:blipFill>
                <a:blip r:embed="rId2"/>
                <a:stretch>
                  <a:fillRect l="-1217" t="-140" b="-2381"/>
                </a:stretch>
              </a:blipFill>
            </p:spPr>
            <p:txBody>
              <a:bodyPr/>
              <a:lstStyle/>
              <a:p>
                <a:r>
                  <a:rPr lang="en-US">
                    <a:noFill/>
                  </a:rPr>
                  <a:t> </a:t>
                </a:r>
              </a:p>
            </p:txBody>
          </p:sp>
        </mc:Fallback>
      </mc:AlternateContent>
    </p:spTree>
    <p:extLst>
      <p:ext uri="{BB962C8B-B14F-4D97-AF65-F5344CB8AC3E}">
        <p14:creationId xmlns:p14="http://schemas.microsoft.com/office/powerpoint/2010/main" val="2198675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E378-C813-4929-9421-48FB39145379}"/>
              </a:ext>
            </a:extLst>
          </p:cNvPr>
          <p:cNvSpPr>
            <a:spLocks noGrp="1"/>
          </p:cNvSpPr>
          <p:nvPr>
            <p:ph type="title"/>
          </p:nvPr>
        </p:nvSpPr>
        <p:spPr/>
        <p:txBody>
          <a:bodyPr>
            <a:normAutofit/>
          </a:bodyPr>
          <a:lstStyle/>
          <a:p>
            <a:r>
              <a:rPr lang="en-US" dirty="0"/>
              <a:t>Machine “Learning to Rank”</a:t>
            </a:r>
          </a:p>
        </p:txBody>
      </p:sp>
      <p:sp>
        <p:nvSpPr>
          <p:cNvPr id="3" name="Content Placeholder 2">
            <a:extLst>
              <a:ext uri="{FF2B5EF4-FFF2-40B4-BE49-F238E27FC236}">
                <a16:creationId xmlns:a16="http://schemas.microsoft.com/office/drawing/2014/main" id="{8AAC865E-D1F7-4AA6-8B50-D288298D80C5}"/>
              </a:ext>
            </a:extLst>
          </p:cNvPr>
          <p:cNvSpPr>
            <a:spLocks noGrp="1"/>
          </p:cNvSpPr>
          <p:nvPr>
            <p:ph idx="1"/>
          </p:nvPr>
        </p:nvSpPr>
        <p:spPr/>
        <p:txBody>
          <a:bodyPr>
            <a:normAutofit/>
          </a:bodyPr>
          <a:lstStyle/>
          <a:p>
            <a:pPr marL="0" indent="0">
              <a:buNone/>
            </a:pPr>
            <a:r>
              <a:rPr lang="en-US" dirty="0"/>
              <a:t>Can we directly estimate P(R=1|Q,D), using machine learning, e.g. logistic regression?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7464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E378-C813-4929-9421-48FB39145379}"/>
              </a:ext>
            </a:extLst>
          </p:cNvPr>
          <p:cNvSpPr>
            <a:spLocks noGrp="1"/>
          </p:cNvSpPr>
          <p:nvPr>
            <p:ph type="title"/>
          </p:nvPr>
        </p:nvSpPr>
        <p:spPr/>
        <p:txBody>
          <a:bodyPr>
            <a:normAutofit/>
          </a:bodyPr>
          <a:lstStyle/>
          <a:p>
            <a:r>
              <a:rPr lang="en-US" dirty="0"/>
              <a:t>Machine “Learning to Rank”</a:t>
            </a:r>
          </a:p>
        </p:txBody>
      </p:sp>
      <p:sp>
        <p:nvSpPr>
          <p:cNvPr id="3" name="Content Placeholder 2">
            <a:extLst>
              <a:ext uri="{FF2B5EF4-FFF2-40B4-BE49-F238E27FC236}">
                <a16:creationId xmlns:a16="http://schemas.microsoft.com/office/drawing/2014/main" id="{8AAC865E-D1F7-4AA6-8B50-D288298D80C5}"/>
              </a:ext>
            </a:extLst>
          </p:cNvPr>
          <p:cNvSpPr>
            <a:spLocks noGrp="1"/>
          </p:cNvSpPr>
          <p:nvPr>
            <p:ph idx="1"/>
          </p:nvPr>
        </p:nvSpPr>
        <p:spPr/>
        <p:txBody>
          <a:bodyPr>
            <a:normAutofit/>
          </a:bodyPr>
          <a:lstStyle/>
          <a:p>
            <a:r>
              <a:rPr lang="en-US" dirty="0"/>
              <a:t>Classification probably isn’t the right way to think about approaching ad hoc IR:</a:t>
            </a:r>
          </a:p>
          <a:p>
            <a:pPr lvl="1"/>
            <a:r>
              <a:rPr lang="en-US" dirty="0"/>
              <a:t>Classification problems: Map to an unordered set of classes</a:t>
            </a:r>
          </a:p>
          <a:p>
            <a:pPr lvl="1"/>
            <a:r>
              <a:rPr lang="en-US" dirty="0"/>
              <a:t>Regression problems: Map to a real value </a:t>
            </a:r>
          </a:p>
          <a:p>
            <a:pPr lvl="1"/>
            <a:r>
              <a:rPr lang="en-US" dirty="0"/>
              <a:t>Ordinal regression problems: Map to an ordered set of classes</a:t>
            </a:r>
          </a:p>
          <a:p>
            <a:r>
              <a:rPr lang="en-US" dirty="0"/>
              <a:t>The ordinal regression problem gives extra power:</a:t>
            </a:r>
          </a:p>
          <a:p>
            <a:pPr lvl="1"/>
            <a:r>
              <a:rPr lang="en-US" dirty="0"/>
              <a:t>Relations between relevance levels are modeled</a:t>
            </a:r>
          </a:p>
          <a:p>
            <a:pPr lvl="1"/>
            <a:r>
              <a:rPr lang="en-US" dirty="0"/>
              <a:t>Documents are good versus other documents for query given collection; not an absolute scale of goodness</a:t>
            </a:r>
          </a:p>
          <a:p>
            <a:endParaRPr lang="en-US" dirty="0"/>
          </a:p>
          <a:p>
            <a:endParaRPr lang="en-US" dirty="0"/>
          </a:p>
          <a:p>
            <a:endParaRPr lang="en-US" dirty="0"/>
          </a:p>
        </p:txBody>
      </p:sp>
    </p:spTree>
    <p:extLst>
      <p:ext uri="{BB962C8B-B14F-4D97-AF65-F5344CB8AC3E}">
        <p14:creationId xmlns:p14="http://schemas.microsoft.com/office/powerpoint/2010/main" val="3066473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1CF0-9B97-4C44-A70E-D89577FE0DAC}"/>
              </a:ext>
            </a:extLst>
          </p:cNvPr>
          <p:cNvSpPr>
            <a:spLocks noGrp="1"/>
          </p:cNvSpPr>
          <p:nvPr>
            <p:ph type="title"/>
          </p:nvPr>
        </p:nvSpPr>
        <p:spPr/>
        <p:txBody>
          <a:bodyPr/>
          <a:lstStyle/>
          <a:p>
            <a:r>
              <a:rPr lang="en-US" dirty="0"/>
              <a:t>Pair-wise learning for ordinal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9C4117-E6D7-4C50-917A-F3B52929EBBB}"/>
                  </a:ext>
                </a:extLst>
              </p:cNvPr>
              <p:cNvSpPr>
                <a:spLocks noGrp="1"/>
              </p:cNvSpPr>
              <p:nvPr>
                <p:ph idx="1"/>
              </p:nvPr>
            </p:nvSpPr>
            <p:spPr/>
            <p:txBody>
              <a:bodyPr>
                <a:normAutofit fontScale="92500"/>
              </a:bodyPr>
              <a:lstStyle/>
              <a:p>
                <a:r>
                  <a:rPr lang="en-US" dirty="0"/>
                  <a:t>Assume a number of categories C of relevance exist</a:t>
                </a:r>
              </a:p>
              <a:p>
                <a:pPr lvl="1"/>
                <a:r>
                  <a:rPr lang="en-US" dirty="0"/>
                  <a:t>These are totally ordered: c1 &lt; c2 &lt; ... &lt; </a:t>
                </a:r>
                <a:r>
                  <a:rPr lang="en-US" dirty="0" err="1"/>
                  <a:t>cJ</a:t>
                </a:r>
                <a:endParaRPr lang="en-US" dirty="0"/>
              </a:p>
              <a:p>
                <a:pPr lvl="1"/>
                <a:r>
                  <a:rPr lang="en-US" dirty="0"/>
                  <a:t>This is the ordinal regression setup</a:t>
                </a:r>
              </a:p>
              <a:p>
                <a:r>
                  <a:rPr lang="en-US" dirty="0"/>
                  <a:t>Assume training data is available consisting of document-query pairs represented as feature vectors Fi and relevance ranking ci</a:t>
                </a:r>
              </a:p>
              <a:p>
                <a:r>
                  <a:rPr lang="en-US" b="1" dirty="0"/>
                  <a:t>pair-wise learning: </a:t>
                </a:r>
                <a:r>
                  <a:rPr lang="en-US" dirty="0"/>
                  <a:t>the input is a pair of results for a query, and the </a:t>
                </a:r>
                <a:r>
                  <a:rPr lang="en-US" b="1" dirty="0"/>
                  <a:t>class label </a:t>
                </a:r>
                <a:r>
                  <a:rPr lang="en-US" dirty="0"/>
                  <a:t>is the relevance ordering relationship between them</a:t>
                </a:r>
              </a:p>
              <a:p>
                <a:r>
                  <a:rPr lang="en-US" dirty="0"/>
                  <a:t>Aim is to classify instance pairs as correctly ranked or incorrectly ranked</a:t>
                </a:r>
              </a:p>
              <a:p>
                <a:pPr lvl="1"/>
                <a:r>
                  <a:rPr lang="en-US" dirty="0"/>
                  <a:t>This turns an ordinal regression problem back to a binary classification problem</a:t>
                </a:r>
              </a:p>
              <a:p>
                <a:pPr lvl="1"/>
                <a:r>
                  <a:rPr lang="en-US" dirty="0"/>
                  <a:t>We want a ranking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𝑖</m:t>
                        </m:r>
                      </m:sub>
                    </m:sSub>
                    <m:r>
                      <a:rPr lang="en-US" i="1" dirty="0" smtClean="0">
                        <a:latin typeface="Cambria Math" panose="02040503050406030204" pitchFamily="18" charset="0"/>
                      </a:rPr>
                      <m:t>&gt;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𝑐</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r>
                      <m:rPr>
                        <m:sty m:val="p"/>
                      </m:rPr>
                      <a:rPr lang="en-US" i="0" dirty="0" err="1" smtClean="0">
                        <a:latin typeface="Cambria Math" panose="02040503050406030204" pitchFamily="18" charset="0"/>
                      </a:rPr>
                      <m:t>iff</m:t>
                    </m:r>
                    <m:r>
                      <a:rPr lang="en-US"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&gt; </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𝑋</m:t>
                            </m:r>
                          </m:e>
                          <m:sub>
                            <m:r>
                              <a:rPr lang="en-US" i="1" dirty="0" err="1" smtClean="0">
                                <a:latin typeface="Cambria Math" panose="02040503050406030204" pitchFamily="18" charset="0"/>
                              </a:rPr>
                              <m:t>𝑘</m:t>
                            </m:r>
                          </m:sub>
                        </m:sSub>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069C4117-E6D7-4C50-917A-F3B52929EBBB}"/>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1217184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7F0B-4807-46D5-AF3A-069294E217D4}"/>
              </a:ext>
            </a:extLst>
          </p:cNvPr>
          <p:cNvSpPr>
            <a:spLocks noGrp="1"/>
          </p:cNvSpPr>
          <p:nvPr>
            <p:ph type="title"/>
          </p:nvPr>
        </p:nvSpPr>
        <p:spPr/>
        <p:txBody>
          <a:bodyPr/>
          <a:lstStyle/>
          <a:p>
            <a:r>
              <a:rPr lang="en-US" dirty="0"/>
              <a:t>Machine learning practical now</a:t>
            </a:r>
          </a:p>
        </p:txBody>
      </p:sp>
      <p:sp>
        <p:nvSpPr>
          <p:cNvPr id="3" name="Content Placeholder 2">
            <a:extLst>
              <a:ext uri="{FF2B5EF4-FFF2-40B4-BE49-F238E27FC236}">
                <a16:creationId xmlns:a16="http://schemas.microsoft.com/office/drawing/2014/main" id="{B8B8FA52-C58B-475F-9CA8-1E25B19DCEB0}"/>
              </a:ext>
            </a:extLst>
          </p:cNvPr>
          <p:cNvSpPr>
            <a:spLocks noGrp="1"/>
          </p:cNvSpPr>
          <p:nvPr>
            <p:ph idx="1"/>
          </p:nvPr>
        </p:nvSpPr>
        <p:spPr/>
        <p:txBody>
          <a:bodyPr>
            <a:normAutofit lnSpcReduction="10000"/>
          </a:bodyPr>
          <a:lstStyle/>
          <a:p>
            <a:r>
              <a:rPr lang="en-US" dirty="0"/>
              <a:t>Modern systems – especially on the Web – produced large amount of query log data, and with a great number of features:</a:t>
            </a:r>
          </a:p>
          <a:p>
            <a:pPr lvl="1"/>
            <a:r>
              <a:rPr lang="en-US" dirty="0"/>
              <a:t>Log frequency of query word in anchor text?</a:t>
            </a:r>
          </a:p>
          <a:p>
            <a:pPr lvl="1"/>
            <a:r>
              <a:rPr lang="en-US" dirty="0"/>
              <a:t>Query word in color on page?</a:t>
            </a:r>
          </a:p>
          <a:p>
            <a:pPr lvl="1"/>
            <a:r>
              <a:rPr lang="en-US" dirty="0"/>
              <a:t># of images on page?</a:t>
            </a:r>
          </a:p>
          <a:p>
            <a:pPr lvl="1"/>
            <a:r>
              <a:rPr lang="en-US" dirty="0"/>
              <a:t># of (out) links on page?</a:t>
            </a:r>
          </a:p>
          <a:p>
            <a:pPr lvl="1"/>
            <a:r>
              <a:rPr lang="en-US" dirty="0"/>
              <a:t>PageRank of page?</a:t>
            </a:r>
          </a:p>
          <a:p>
            <a:pPr lvl="1"/>
            <a:r>
              <a:rPr lang="en-US" dirty="0"/>
              <a:t>URL length?</a:t>
            </a:r>
          </a:p>
          <a:p>
            <a:pPr lvl="1"/>
            <a:r>
              <a:rPr lang="en-US" dirty="0"/>
              <a:t>URL contains “~”?</a:t>
            </a:r>
          </a:p>
          <a:p>
            <a:pPr lvl="1"/>
            <a:r>
              <a:rPr lang="en-US" dirty="0"/>
              <a:t>Page edit </a:t>
            </a:r>
            <a:r>
              <a:rPr lang="en-US" dirty="0" err="1"/>
              <a:t>recency</a:t>
            </a:r>
            <a:r>
              <a:rPr lang="en-US" dirty="0"/>
              <a:t>?</a:t>
            </a:r>
          </a:p>
          <a:p>
            <a:pPr lvl="1"/>
            <a:r>
              <a:rPr lang="en-US" dirty="0"/>
              <a:t>Page loading speed</a:t>
            </a:r>
          </a:p>
          <a:p>
            <a:endParaRPr lang="en-US" dirty="0"/>
          </a:p>
        </p:txBody>
      </p:sp>
    </p:spTree>
    <p:extLst>
      <p:ext uri="{BB962C8B-B14F-4D97-AF65-F5344CB8AC3E}">
        <p14:creationId xmlns:p14="http://schemas.microsoft.com/office/powerpoint/2010/main" val="3142242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A409-9166-43BA-A37B-3CA312B0C75A}"/>
              </a:ext>
            </a:extLst>
          </p:cNvPr>
          <p:cNvSpPr>
            <a:spLocks noGrp="1"/>
          </p:cNvSpPr>
          <p:nvPr>
            <p:ph type="title"/>
          </p:nvPr>
        </p:nvSpPr>
        <p:spPr/>
        <p:txBody>
          <a:bodyPr>
            <a:normAutofit/>
          </a:bodyPr>
          <a:lstStyle/>
          <a:p>
            <a:r>
              <a:rPr lang="en-US" dirty="0"/>
              <a:t>The Limitations of Machine Learning</a:t>
            </a:r>
          </a:p>
        </p:txBody>
      </p:sp>
      <p:sp>
        <p:nvSpPr>
          <p:cNvPr id="3" name="Content Placeholder 2">
            <a:extLst>
              <a:ext uri="{FF2B5EF4-FFF2-40B4-BE49-F238E27FC236}">
                <a16:creationId xmlns:a16="http://schemas.microsoft.com/office/drawing/2014/main" id="{04CA1F1F-01EF-4B48-BAA3-11998C341AE1}"/>
              </a:ext>
            </a:extLst>
          </p:cNvPr>
          <p:cNvSpPr>
            <a:spLocks noGrp="1"/>
          </p:cNvSpPr>
          <p:nvPr>
            <p:ph idx="1"/>
          </p:nvPr>
        </p:nvSpPr>
        <p:spPr/>
        <p:txBody>
          <a:bodyPr>
            <a:normAutofit fontScale="92500" lnSpcReduction="10000"/>
          </a:bodyPr>
          <a:lstStyle/>
          <a:p>
            <a:r>
              <a:rPr lang="en-US" dirty="0"/>
              <a:t>Everything that we have looked at (and most work in this area) produces linear models over features</a:t>
            </a:r>
          </a:p>
          <a:p>
            <a:r>
              <a:rPr lang="en-US" dirty="0"/>
              <a:t>This contrasts with most of the clever ideas of traditional IR, which are nonlinear </a:t>
            </a:r>
            <a:r>
              <a:rPr lang="en-US" dirty="0" err="1"/>
              <a:t>scalings</a:t>
            </a:r>
            <a:r>
              <a:rPr lang="en-US" dirty="0"/>
              <a:t> and combinations (products, etc.) of basic measurements</a:t>
            </a:r>
          </a:p>
          <a:p>
            <a:pPr lvl="1"/>
            <a:r>
              <a:rPr lang="en-US" dirty="0"/>
              <a:t>e.g. log term frequency, </a:t>
            </a:r>
            <a:r>
              <a:rPr lang="en-US" dirty="0" err="1"/>
              <a:t>idf</a:t>
            </a:r>
            <a:r>
              <a:rPr lang="en-US" dirty="0"/>
              <a:t>, </a:t>
            </a:r>
            <a:r>
              <a:rPr lang="en-US" dirty="0" err="1"/>
              <a:t>tf.idf</a:t>
            </a:r>
            <a:r>
              <a:rPr lang="en-US" dirty="0"/>
              <a:t>, pivoted length normalization</a:t>
            </a:r>
          </a:p>
          <a:p>
            <a:r>
              <a:rPr lang="en-US" dirty="0"/>
              <a:t>At present, ML is good at </a:t>
            </a:r>
            <a:r>
              <a:rPr lang="en-US" dirty="0">
                <a:solidFill>
                  <a:srgbClr val="FF0000"/>
                </a:solidFill>
              </a:rPr>
              <a:t>weighting</a:t>
            </a:r>
            <a:r>
              <a:rPr lang="en-US" dirty="0"/>
              <a:t> features, but not as good at coming up with nonlinear </a:t>
            </a:r>
            <a:r>
              <a:rPr lang="en-US" dirty="0" err="1">
                <a:solidFill>
                  <a:srgbClr val="FF0000"/>
                </a:solidFill>
              </a:rPr>
              <a:t>scalings</a:t>
            </a:r>
            <a:endParaRPr lang="en-US" dirty="0">
              <a:solidFill>
                <a:srgbClr val="FF0000"/>
              </a:solidFill>
            </a:endParaRPr>
          </a:p>
          <a:p>
            <a:pPr lvl="1"/>
            <a:r>
              <a:rPr lang="en-US" dirty="0"/>
              <a:t>Designing the basic features that give good signals for ranking remains the domain of human creativity </a:t>
            </a:r>
          </a:p>
          <a:p>
            <a:pPr lvl="1"/>
            <a:r>
              <a:rPr lang="en-US" dirty="0"/>
              <a:t>We can do it with deep learning, boosting trees, etc. Yet weaker interpretability than manual creativity.</a:t>
            </a:r>
          </a:p>
          <a:p>
            <a:endParaRPr lang="en-US" dirty="0"/>
          </a:p>
          <a:p>
            <a:endParaRPr lang="en-US" dirty="0"/>
          </a:p>
          <a:p>
            <a:endParaRPr lang="en-US" dirty="0"/>
          </a:p>
        </p:txBody>
      </p:sp>
    </p:spTree>
    <p:extLst>
      <p:ext uri="{BB962C8B-B14F-4D97-AF65-F5344CB8AC3E}">
        <p14:creationId xmlns:p14="http://schemas.microsoft.com/office/powerpoint/2010/main" val="452002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A9D610-730A-46CA-8F15-418957B570F1}"/>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4400" b="1" dirty="0"/>
              <a:t>Evaluation</a:t>
            </a:r>
          </a:p>
        </p:txBody>
      </p:sp>
      <p:sp>
        <p:nvSpPr>
          <p:cNvPr id="6" name="Text Placeholder 5">
            <a:extLst>
              <a:ext uri="{FF2B5EF4-FFF2-40B4-BE49-F238E27FC236}">
                <a16:creationId xmlns:a16="http://schemas.microsoft.com/office/drawing/2014/main" id="{E22996C8-6F4F-435C-BEC8-6AA46F788B5F}"/>
              </a:ext>
            </a:extLst>
          </p:cNvPr>
          <p:cNvSpPr>
            <a:spLocks noGrp="1"/>
          </p:cNvSpPr>
          <p:nvPr>
            <p:ph type="body" sz="half" idx="2"/>
          </p:nvPr>
        </p:nvSpPr>
        <p:spPr>
          <a:xfrm>
            <a:off x="648931" y="2438400"/>
            <a:ext cx="3651466" cy="3785419"/>
          </a:xfrm>
        </p:spPr>
        <p:txBody>
          <a:bodyPr vert="horz" lIns="91440" tIns="45720" rIns="91440" bIns="45720" rtlCol="0">
            <a:normAutofit/>
          </a:bodyPr>
          <a:lstStyle/>
          <a:p>
            <a:endParaRPr lang="en-US" sz="2800" b="1" dirty="0">
              <a:solidFill>
                <a:schemeClr val="tx1">
                  <a:lumMod val="50000"/>
                  <a:lumOff val="50000"/>
                </a:schemeClr>
              </a:solidFill>
            </a:endParaRPr>
          </a:p>
        </p:txBody>
      </p:sp>
      <p:sp>
        <p:nvSpPr>
          <p:cNvPr id="2" name="Content Placeholder 1">
            <a:extLst>
              <a:ext uri="{FF2B5EF4-FFF2-40B4-BE49-F238E27FC236}">
                <a16:creationId xmlns:a16="http://schemas.microsoft.com/office/drawing/2014/main" id="{61ED842E-9B31-46F3-8A29-001825C41A5F}"/>
              </a:ext>
            </a:extLst>
          </p:cNvPr>
          <p:cNvSpPr>
            <a:spLocks noGrp="1"/>
          </p:cNvSpPr>
          <p:nvPr>
            <p:ph idx="1"/>
          </p:nvPr>
        </p:nvSpPr>
        <p:spPr/>
        <p:txBody>
          <a:bodyPr/>
          <a:lstStyle/>
          <a:p>
            <a:endParaRPr lang="en-US" dirty="0"/>
          </a:p>
        </p:txBody>
      </p:sp>
      <p:pic>
        <p:nvPicPr>
          <p:cNvPr id="7" name="Content Placeholder 8">
            <a:extLst>
              <a:ext uri="{FF2B5EF4-FFF2-40B4-BE49-F238E27FC236}">
                <a16:creationId xmlns:a16="http://schemas.microsoft.com/office/drawing/2014/main" id="{612B8208-39ED-43A0-9772-6DFD3B6152C8}"/>
              </a:ext>
            </a:extLst>
          </p:cNvPr>
          <p:cNvPicPr>
            <a:picLocks noChangeAspect="1"/>
          </p:cNvPicPr>
          <p:nvPr/>
        </p:nvPicPr>
        <p:blipFill rotWithShape="1">
          <a:blip r:embed="rId2">
            <a:extLst>
              <a:ext uri="{28A0092B-C50C-407E-A947-70E740481C1C}">
                <a14:useLocalDpi xmlns:a14="http://schemas.microsoft.com/office/drawing/2010/main" val="0"/>
              </a:ext>
            </a:extLst>
          </a:blip>
          <a:srcRect r="-2" b="1571"/>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2C904264-70D5-4CF2-8086-EF9159C86845}"/>
              </a:ext>
            </a:extLst>
          </p:cNvPr>
          <p:cNvSpPr/>
          <p:nvPr/>
        </p:nvSpPr>
        <p:spPr>
          <a:xfrm>
            <a:off x="10052050" y="225425"/>
            <a:ext cx="2139950" cy="3152776"/>
          </a:xfrm>
          <a:prstGeom prst="roundRect">
            <a:avLst>
              <a:gd name="adj" fmla="val 3238"/>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7341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800E9F-3602-4EEA-9F45-4A3472CFC416}"/>
              </a:ext>
            </a:extLst>
          </p:cNvPr>
          <p:cNvSpPr>
            <a:spLocks noGrp="1"/>
          </p:cNvSpPr>
          <p:nvPr>
            <p:ph type="title"/>
          </p:nvPr>
        </p:nvSpPr>
        <p:spPr/>
        <p:txBody>
          <a:bodyPr/>
          <a:lstStyle/>
          <a:p>
            <a:r>
              <a:rPr lang="en-US" dirty="0"/>
              <a:t>Imbalanced labels</a:t>
            </a:r>
          </a:p>
        </p:txBody>
      </p:sp>
      <p:sp>
        <p:nvSpPr>
          <p:cNvPr id="6" name="Content Placeholder 5">
            <a:extLst>
              <a:ext uri="{FF2B5EF4-FFF2-40B4-BE49-F238E27FC236}">
                <a16:creationId xmlns:a16="http://schemas.microsoft.com/office/drawing/2014/main" id="{53E56112-2512-4FDC-AF61-1F8F26610AF7}"/>
              </a:ext>
            </a:extLst>
          </p:cNvPr>
          <p:cNvSpPr>
            <a:spLocks noGrp="1"/>
          </p:cNvSpPr>
          <p:nvPr>
            <p:ph idx="1"/>
          </p:nvPr>
        </p:nvSpPr>
        <p:spPr/>
        <p:txBody>
          <a:bodyPr/>
          <a:lstStyle/>
          <a:p>
            <a:r>
              <a:rPr lang="en-US" dirty="0"/>
              <a:t>Imbalanced labels: </a:t>
            </a:r>
          </a:p>
          <a:p>
            <a:pPr lvl="1"/>
            <a:r>
              <a:rPr lang="en-US" dirty="0"/>
              <a:t>Labels are {relevant, irrelevant}</a:t>
            </a:r>
          </a:p>
          <a:p>
            <a:pPr lvl="1"/>
            <a:r>
              <a:rPr lang="en-US" dirty="0"/>
              <a:t>Most of documents in corpus are irrelevant to query</a:t>
            </a:r>
          </a:p>
          <a:p>
            <a:r>
              <a:rPr lang="en-US" dirty="0"/>
              <a:t>Recall, precision, AUC are widely used evaluation metrics for imbalanced labels</a:t>
            </a:r>
          </a:p>
          <a:p>
            <a:r>
              <a:rPr lang="en-US" dirty="0"/>
              <a:t>However, we </a:t>
            </a:r>
          </a:p>
          <a:p>
            <a:pPr lvl="1"/>
            <a:r>
              <a:rPr lang="en-US" dirty="0"/>
              <a:t>not only care if document is correctly labeled relevant or irrelevant</a:t>
            </a:r>
          </a:p>
          <a:p>
            <a:pPr lvl="1"/>
            <a:r>
              <a:rPr lang="en-US" dirty="0"/>
              <a:t>also care the position (ranking) of relevant among all retrieved documents</a:t>
            </a:r>
          </a:p>
          <a:p>
            <a:endParaRPr lang="en-US" dirty="0"/>
          </a:p>
        </p:txBody>
      </p:sp>
    </p:spTree>
    <p:extLst>
      <p:ext uri="{BB962C8B-B14F-4D97-AF65-F5344CB8AC3E}">
        <p14:creationId xmlns:p14="http://schemas.microsoft.com/office/powerpoint/2010/main" val="2928712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4DDD44-7E0C-40E5-909D-EBCC28DD2A00}"/>
              </a:ext>
            </a:extLst>
          </p:cNvPr>
          <p:cNvSpPr>
            <a:spLocks noGrp="1"/>
          </p:cNvSpPr>
          <p:nvPr>
            <p:ph type="title"/>
          </p:nvPr>
        </p:nvSpPr>
        <p:spPr/>
        <p:txBody>
          <a:bodyPr/>
          <a:lstStyle/>
          <a:p>
            <a:r>
              <a:rPr lang="en-US" dirty="0"/>
              <a:t>IR evaluation metrics</a:t>
            </a:r>
          </a:p>
        </p:txBody>
      </p:sp>
      <p:sp>
        <p:nvSpPr>
          <p:cNvPr id="6" name="Content Placeholder 5">
            <a:extLst>
              <a:ext uri="{FF2B5EF4-FFF2-40B4-BE49-F238E27FC236}">
                <a16:creationId xmlns:a16="http://schemas.microsoft.com/office/drawing/2014/main" id="{BDA3B163-9DF3-4AB4-A292-CF0253ADA6C2}"/>
              </a:ext>
            </a:extLst>
          </p:cNvPr>
          <p:cNvSpPr>
            <a:spLocks noGrp="1"/>
          </p:cNvSpPr>
          <p:nvPr>
            <p:ph idx="1"/>
          </p:nvPr>
        </p:nvSpPr>
        <p:spPr/>
        <p:txBody>
          <a:bodyPr/>
          <a:lstStyle/>
          <a:p>
            <a:r>
              <a:rPr lang="en-US" dirty="0"/>
              <a:t>some evaluation measures strongly weight doing well in highest ranked results:</a:t>
            </a:r>
          </a:p>
          <a:p>
            <a:pPr lvl="1"/>
            <a:r>
              <a:rPr lang="en-US" dirty="0"/>
              <a:t>MAP (Mean Average Precision)</a:t>
            </a:r>
          </a:p>
          <a:p>
            <a:pPr lvl="1"/>
            <a:r>
              <a:rPr lang="en-US" dirty="0"/>
              <a:t>NDCG (Normalized Discounted Cumulative Gain)</a:t>
            </a:r>
          </a:p>
          <a:p>
            <a:r>
              <a:rPr lang="en-US" dirty="0"/>
              <a:t>NDCG has been especially popular in machine learned relevance research</a:t>
            </a:r>
          </a:p>
          <a:p>
            <a:pPr lvl="1"/>
            <a:r>
              <a:rPr lang="en-US" dirty="0"/>
              <a:t>It handles multiple levels of relevance (MAP doesn’t)</a:t>
            </a:r>
          </a:p>
          <a:p>
            <a:pPr lvl="1"/>
            <a:r>
              <a:rPr lang="en-US" dirty="0"/>
              <a:t>It seems to have the right kinds of properties in how it scores system rankings</a:t>
            </a:r>
          </a:p>
          <a:p>
            <a:endParaRPr lang="en-US" dirty="0"/>
          </a:p>
        </p:txBody>
      </p:sp>
    </p:spTree>
    <p:extLst>
      <p:ext uri="{BB962C8B-B14F-4D97-AF65-F5344CB8AC3E}">
        <p14:creationId xmlns:p14="http://schemas.microsoft.com/office/powerpoint/2010/main" val="2862228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AAED-EE96-4ABB-BBE5-DF6C36605226}"/>
              </a:ext>
            </a:extLst>
          </p:cNvPr>
          <p:cNvSpPr>
            <a:spLocks noGrp="1"/>
          </p:cNvSpPr>
          <p:nvPr>
            <p:ph type="title"/>
          </p:nvPr>
        </p:nvSpPr>
        <p:spPr/>
        <p:txBody>
          <a:bodyPr/>
          <a:lstStyle/>
          <a:p>
            <a:r>
              <a:rPr lang="en-US" dirty="0"/>
              <a:t>Mean Average Precision (MAP)</a:t>
            </a:r>
          </a:p>
        </p:txBody>
      </p:sp>
      <p:pic>
        <p:nvPicPr>
          <p:cNvPr id="5" name="Content Placeholder 4" descr="Screen Clipping">
            <a:extLst>
              <a:ext uri="{FF2B5EF4-FFF2-40B4-BE49-F238E27FC236}">
                <a16:creationId xmlns:a16="http://schemas.microsoft.com/office/drawing/2014/main" id="{440F5AAA-FD99-4D07-BDA4-3D4091FCE1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18"/>
          <a:stretch/>
        </p:blipFill>
        <p:spPr>
          <a:xfrm>
            <a:off x="1030270" y="1574799"/>
            <a:ext cx="7504130" cy="4618863"/>
          </a:xfrm>
        </p:spPr>
      </p:pic>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0F0215D-70A6-44C5-ACAA-3422DD6B91EC}"/>
                  </a:ext>
                </a:extLst>
              </p:cNvPr>
              <p:cNvSpPr txBox="1">
                <a:spLocks/>
              </p:cNvSpPr>
              <p:nvPr/>
            </p:nvSpPr>
            <p:spPr>
              <a:xfrm>
                <a:off x="7962900" y="1690688"/>
                <a:ext cx="4095750" cy="44862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𝑟𝑒𝑙</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e>
                      </m:nary>
                    </m:oMath>
                  </m:oMathPara>
                </a14:m>
                <a:endParaRPr lang="en-US" dirty="0"/>
              </a:p>
              <a:p>
                <a14:m>
                  <m:oMath xmlns:m="http://schemas.openxmlformats.org/officeDocument/2006/math">
                    <m:r>
                      <a:rPr lang="en-US" i="1" dirty="0" smtClean="0">
                        <a:latin typeface="Cambria Math" panose="02040503050406030204" pitchFamily="18" charset="0"/>
                      </a:rPr>
                      <m:t>𝑟</m:t>
                    </m:r>
                  </m:oMath>
                </a14:m>
                <a:r>
                  <a:rPr lang="en-US" dirty="0"/>
                  <a:t>: number of relevant docs given the query</a:t>
                </a:r>
              </a:p>
              <a:p>
                <a14:m>
                  <m:oMath xmlns:m="http://schemas.openxmlformats.org/officeDocument/2006/math">
                    <m:r>
                      <a:rPr lang="en-US" i="1" dirty="0" smtClean="0">
                        <a:latin typeface="Cambria Math" panose="02040503050406030204" pitchFamily="18" charset="0"/>
                      </a:rPr>
                      <m:t>𝑛</m:t>
                    </m:r>
                  </m:oMath>
                </a14:m>
                <a:r>
                  <a:rPr lang="en-US" dirty="0"/>
                  <a:t>: number of documents retrieved </a:t>
                </a:r>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m:t>
                    </m:r>
                    <m:r>
                      <a:rPr lang="en-US" i="1" dirty="0" smtClean="0">
                        <a:latin typeface="Cambria Math" panose="02040503050406030204" pitchFamily="18" charset="0"/>
                      </a:rPr>
                      <m:t>𝑝𝑟𝑒𝑐𝑖𝑠𝑖𝑜𝑛</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m:t>
                    </m:r>
                  </m:oMath>
                </a14:m>
                <a:endParaRPr lang="en-US" dirty="0"/>
              </a:p>
              <a:p>
                <a14:m>
                  <m:oMath xmlns:m="http://schemas.openxmlformats.org/officeDocument/2006/math">
                    <m:r>
                      <a:rPr lang="en-US" i="1" dirty="0" smtClean="0">
                        <a:latin typeface="Cambria Math" panose="02040503050406030204" pitchFamily="18" charset="0"/>
                      </a:rPr>
                      <m:t>𝑅𝑒𝑙</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m:t>
                    </m:r>
                  </m:oMath>
                </a14:m>
                <a:r>
                  <a:rPr lang="en-US" dirty="0"/>
                  <a:t>0/1 indicator whether the </a:t>
                </a:r>
                <a14:m>
                  <m:oMath xmlns:m="http://schemas.openxmlformats.org/officeDocument/2006/math">
                    <m:r>
                      <a:rPr lang="en-US" i="1" dirty="0" smtClean="0">
                        <a:latin typeface="Cambria Math" panose="02040503050406030204" pitchFamily="18" charset="0"/>
                      </a:rPr>
                      <m:t>𝑘</m:t>
                    </m:r>
                  </m:oMath>
                </a14:m>
                <a:r>
                  <a:rPr lang="en-US" dirty="0"/>
                  <a:t>-</a:t>
                </a:r>
                <a:r>
                  <a:rPr lang="en-US" dirty="0" err="1"/>
                  <a:t>th</a:t>
                </a:r>
                <a:r>
                  <a:rPr lang="en-US" dirty="0"/>
                  <a:t> retrieved doc is relevant or not</a:t>
                </a:r>
              </a:p>
            </p:txBody>
          </p:sp>
        </mc:Choice>
        <mc:Fallback>
          <p:sp>
            <p:nvSpPr>
              <p:cNvPr id="6" name="Content Placeholder 5">
                <a:extLst>
                  <a:ext uri="{FF2B5EF4-FFF2-40B4-BE49-F238E27FC236}">
                    <a16:creationId xmlns:a16="http://schemas.microsoft.com/office/drawing/2014/main" id="{C0F0215D-70A6-44C5-ACAA-3422DD6B91EC}"/>
                  </a:ext>
                </a:extLst>
              </p:cNvPr>
              <p:cNvSpPr txBox="1">
                <a:spLocks noRot="1" noChangeAspect="1" noMove="1" noResize="1" noEditPoints="1" noAdjustHandles="1" noChangeArrowheads="1" noChangeShapeType="1" noTextEdit="1"/>
              </p:cNvSpPr>
              <p:nvPr/>
            </p:nvSpPr>
            <p:spPr>
              <a:xfrm>
                <a:off x="7962900" y="1690688"/>
                <a:ext cx="4095750" cy="4486275"/>
              </a:xfrm>
              <a:prstGeom prst="rect">
                <a:avLst/>
              </a:prstGeom>
              <a:blipFill>
                <a:blip r:embed="rId3"/>
                <a:stretch>
                  <a:fillRect r="-2679" b="-23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FDCA5734-656C-445B-A8A0-480B77E26E94}"/>
                  </a:ext>
                </a:extLst>
              </p:cNvPr>
              <p:cNvSpPr/>
              <p:nvPr/>
            </p:nvSpPr>
            <p:spPr>
              <a:xfrm>
                <a:off x="257751" y="3142734"/>
                <a:ext cx="72648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𝟓</m:t>
                      </m:r>
                      <m:r>
                        <a:rPr lang="en-US" b="1" i="1" dirty="0" smtClean="0">
                          <a:latin typeface="Cambria Math" panose="02040503050406030204" pitchFamily="18" charset="0"/>
                        </a:rPr>
                        <m:t>)</m:t>
                      </m:r>
                    </m:oMath>
                  </m:oMathPara>
                </a14:m>
                <a:endParaRPr lang="en-US" b="1" dirty="0"/>
              </a:p>
            </p:txBody>
          </p:sp>
        </mc:Choice>
        <mc:Fallback>
          <p:sp>
            <p:nvSpPr>
              <p:cNvPr id="7" name="Rectangle 6">
                <a:extLst>
                  <a:ext uri="{FF2B5EF4-FFF2-40B4-BE49-F238E27FC236}">
                    <a16:creationId xmlns:a16="http://schemas.microsoft.com/office/drawing/2014/main" id="{FDCA5734-656C-445B-A8A0-480B77E26E94}"/>
                  </a:ext>
                </a:extLst>
              </p:cNvPr>
              <p:cNvSpPr>
                <a:spLocks noRot="1" noChangeAspect="1" noMove="1" noResize="1" noEditPoints="1" noAdjustHandles="1" noChangeArrowheads="1" noChangeShapeType="1" noTextEdit="1"/>
              </p:cNvSpPr>
              <p:nvPr/>
            </p:nvSpPr>
            <p:spPr>
              <a:xfrm>
                <a:off x="257751" y="3142734"/>
                <a:ext cx="726481" cy="369332"/>
              </a:xfrm>
              <a:prstGeom prst="rect">
                <a:avLst/>
              </a:prstGeom>
              <a:blipFill>
                <a:blip r:embed="rId4"/>
                <a:stretch>
                  <a:fillRect b="-1333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7EC412-C987-4C53-BECB-B03C35DB80D1}"/>
              </a:ext>
            </a:extLst>
          </p:cNvPr>
          <p:cNvCxnSpPr>
            <a:cxnSpLocks/>
          </p:cNvCxnSpPr>
          <p:nvPr/>
        </p:nvCxnSpPr>
        <p:spPr>
          <a:xfrm>
            <a:off x="838200" y="3441700"/>
            <a:ext cx="717550" cy="70366"/>
          </a:xfrm>
          <a:prstGeom prst="straightConnector1">
            <a:avLst/>
          </a:prstGeom>
          <a:ln w="38100">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662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5ACE-22B6-4667-8991-0511883106C6}"/>
              </a:ext>
            </a:extLst>
          </p:cNvPr>
          <p:cNvSpPr>
            <a:spLocks noGrp="1"/>
          </p:cNvSpPr>
          <p:nvPr>
            <p:ph type="title"/>
          </p:nvPr>
        </p:nvSpPr>
        <p:spPr/>
        <p:txBody>
          <a:bodyPr/>
          <a:lstStyle/>
          <a:p>
            <a:r>
              <a:rPr lang="en-US" dirty="0"/>
              <a:t>Query and retrieved documents</a:t>
            </a:r>
          </a:p>
        </p:txBody>
      </p:sp>
      <p:sp>
        <p:nvSpPr>
          <p:cNvPr id="3" name="Content Placeholder 2">
            <a:extLst>
              <a:ext uri="{FF2B5EF4-FFF2-40B4-BE49-F238E27FC236}">
                <a16:creationId xmlns:a16="http://schemas.microsoft.com/office/drawing/2014/main" id="{69488DC1-ABA5-4309-913A-E9C6D768F008}"/>
              </a:ext>
            </a:extLst>
          </p:cNvPr>
          <p:cNvSpPr>
            <a:spLocks noGrp="1"/>
          </p:cNvSpPr>
          <p:nvPr>
            <p:ph idx="1"/>
          </p:nvPr>
        </p:nvSpPr>
        <p:spPr/>
        <p:txBody>
          <a:bodyPr/>
          <a:lstStyle/>
          <a:p>
            <a:r>
              <a:rPr lang="en-US" b="1" dirty="0"/>
              <a:t>The ad hoc retrieval problem</a:t>
            </a:r>
            <a:r>
              <a:rPr lang="en-US" dirty="0"/>
              <a:t>: Given a user information need and a collection of documents, the IR system </a:t>
            </a:r>
            <a:r>
              <a:rPr lang="en-US" b="1" dirty="0"/>
              <a:t>determines how well the documents satisfy the query</a:t>
            </a:r>
            <a:r>
              <a:rPr lang="en-US" dirty="0"/>
              <a:t> and returns a subset of </a:t>
            </a:r>
            <a:r>
              <a:rPr lang="en-US" b="1" dirty="0"/>
              <a:t>relevant documents</a:t>
            </a:r>
            <a:r>
              <a:rPr lang="en-US" dirty="0"/>
              <a:t> to the user.</a:t>
            </a:r>
            <a:endParaRPr lang="en-US" b="0" dirty="0">
              <a:effectLst/>
            </a:endParaRPr>
          </a:p>
          <a:p>
            <a:r>
              <a:rPr lang="en-US" dirty="0"/>
              <a:t>Relevance between Query (Q) and document (D) is a tricky notion:</a:t>
            </a:r>
          </a:p>
          <a:p>
            <a:pPr lvl="1"/>
            <a:r>
              <a:rPr lang="en-US" dirty="0"/>
              <a:t>Will the user like it /click it?</a:t>
            </a:r>
          </a:p>
          <a:p>
            <a:pPr lvl="1"/>
            <a:r>
              <a:rPr lang="en-US" dirty="0"/>
              <a:t>Will it help the users achieve a task, find information they need?</a:t>
            </a:r>
          </a:p>
          <a:p>
            <a:pPr lvl="1"/>
            <a:r>
              <a:rPr lang="en-US" dirty="0"/>
              <a:t>Is the result novel (not redundant)?</a:t>
            </a:r>
          </a:p>
          <a:p>
            <a:pPr lvl="1"/>
            <a:r>
              <a:rPr lang="en-US" dirty="0"/>
              <a:t>Does Q and D share similar meaning?</a:t>
            </a:r>
          </a:p>
          <a:p>
            <a:pPr lvl="1"/>
            <a:r>
              <a:rPr lang="en-US" dirty="0"/>
              <a:t>Does Q and D cover the same topic?</a:t>
            </a:r>
          </a:p>
        </p:txBody>
      </p:sp>
    </p:spTree>
    <p:extLst>
      <p:ext uri="{BB962C8B-B14F-4D97-AF65-F5344CB8AC3E}">
        <p14:creationId xmlns:p14="http://schemas.microsoft.com/office/powerpoint/2010/main" val="2918202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EEE5-C17E-45D0-A1DD-D10E4A088639}"/>
              </a:ext>
            </a:extLst>
          </p:cNvPr>
          <p:cNvSpPr>
            <a:spLocks noGrp="1"/>
          </p:cNvSpPr>
          <p:nvPr>
            <p:ph type="title"/>
          </p:nvPr>
        </p:nvSpPr>
        <p:spPr/>
        <p:txBody>
          <a:bodyPr/>
          <a:lstStyle/>
          <a:p>
            <a:r>
              <a:rPr lang="en-US" dirty="0"/>
              <a:t>Discounted Cumulative Gain (DCG)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0CCEB3-5B52-430C-9690-86383BAE4224}"/>
                  </a:ext>
                </a:extLst>
              </p:cNvPr>
              <p:cNvSpPr>
                <a:spLocks noGrp="1"/>
              </p:cNvSpPr>
              <p:nvPr>
                <p:ph idx="1"/>
              </p:nvPr>
            </p:nvSpPr>
            <p:spPr/>
            <p:txBody>
              <a:bodyPr>
                <a:normAutofit lnSpcReduction="10000"/>
              </a:bodyPr>
              <a:lstStyle/>
              <a:p>
                <a:r>
                  <a:rPr lang="en-US" dirty="0"/>
                  <a:t>Gain is accumulated starting at the top of ranking and may be reduced (discounted) at lower ranks</a:t>
                </a:r>
              </a:p>
              <a:p>
                <a:r>
                  <a:rPr lang="en-US" dirty="0"/>
                  <a:t>User care more about high-ranked documents, so we discount results by </a:t>
                </a:r>
                <a14:m>
                  <m:oMath xmlns:m="http://schemas.openxmlformats.org/officeDocument/2006/math">
                    <m:r>
                      <a:rPr lang="en-US" i="1" dirty="0" smtClean="0">
                        <a:latin typeface="Cambria Math" panose="02040503050406030204" pitchFamily="18" charset="0"/>
                      </a:rPr>
                      <m:t>1/</m:t>
                    </m:r>
                    <m:sSub>
                      <m:sSubPr>
                        <m:ctrlPr>
                          <a:rPr lang="en-US" b="0"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𝑟𝑎𝑛𝑘</m:t>
                    </m:r>
                    <m:r>
                      <a:rPr lang="en-US" i="1" dirty="0">
                        <a:latin typeface="Cambria Math" panose="02040503050406030204" pitchFamily="18" charset="0"/>
                      </a:rPr>
                      <m:t>)</m:t>
                    </m:r>
                  </m:oMath>
                </a14:m>
                <a:endParaRPr lang="en-US" dirty="0"/>
              </a:p>
              <a:p>
                <a:pPr lvl="1"/>
                <a:r>
                  <a:rPr lang="en-US" dirty="0"/>
                  <a:t>The discount at 4 is 2, at 8 is 3</a:t>
                </a:r>
              </a:p>
              <a:p>
                <a14:m>
                  <m:oMath xmlns:m="http://schemas.openxmlformats.org/officeDocument/2006/math">
                    <m:r>
                      <a:rPr lang="en-US" i="1" dirty="0" smtClean="0">
                        <a:latin typeface="Cambria Math" panose="02040503050406030204" pitchFamily="18" charset="0"/>
                      </a:rPr>
                      <m:t>𝐷𝐶</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𝐺</m:t>
                        </m:r>
                      </m:e>
                      <m:sub>
                        <m:r>
                          <a:rPr lang="en-US" i="1" dirty="0" smtClean="0">
                            <a:latin typeface="Cambria Math" panose="02040503050406030204" pitchFamily="18" charset="0"/>
                          </a:rPr>
                          <m:t>𝑘</m:t>
                        </m:r>
                      </m:sub>
                    </m:sSub>
                  </m:oMath>
                </a14:m>
                <a:r>
                  <a:rPr lang="en-US" dirty="0"/>
                  <a:t> is the total gain accumulated at a particular rank k (sum of DG up to rank k):</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𝑟𝑒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num>
                            <m:den>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𝑖</m:t>
                                  </m:r>
                                </m:e>
                              </m:func>
                            </m:den>
                          </m:f>
                        </m:e>
                      </m:nary>
                    </m:oMath>
                  </m:oMathPara>
                </a14:m>
                <a:endParaRPr lang="en-US" b="0" dirty="0"/>
              </a:p>
              <a:p>
                <a:pPr marL="0" indent="0">
                  <a:buNone/>
                </a:pPr>
                <a:r>
                  <a:rPr lang="en-US" dirty="0"/>
                  <a:t>Where </a:t>
                </a:r>
                <a14:m>
                  <m:oMath xmlns:m="http://schemas.openxmlformats.org/officeDocument/2006/math">
                    <m:r>
                      <a:rPr lang="en-US" i="1" dirty="0" smtClean="0">
                        <a:latin typeface="Cambria Math" panose="02040503050406030204" pitchFamily="18" charset="0"/>
                      </a:rPr>
                      <m:t>𝑟𝑒</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𝑙</m:t>
                        </m:r>
                      </m:e>
                      <m:sub>
                        <m:r>
                          <a:rPr lang="en-US" i="1" dirty="0" smtClean="0">
                            <a:latin typeface="Cambria Math" panose="02040503050406030204" pitchFamily="18" charset="0"/>
                          </a:rPr>
                          <m:t>𝑖</m:t>
                        </m:r>
                      </m:sub>
                    </m:sSub>
                  </m:oMath>
                </a14:m>
                <a:r>
                  <a:rPr lang="en-US" dirty="0"/>
                  <a:t> is grades of position </a:t>
                </a:r>
                <a:r>
                  <a:rPr lang="en-US" i="1" dirty="0" err="1"/>
                  <a:t>i</a:t>
                </a:r>
                <a:endParaRPr lang="en-US" i="1" dirty="0"/>
              </a:p>
            </p:txBody>
          </p:sp>
        </mc:Choice>
        <mc:Fallback>
          <p:sp>
            <p:nvSpPr>
              <p:cNvPr id="3" name="Content Placeholder 2">
                <a:extLst>
                  <a:ext uri="{FF2B5EF4-FFF2-40B4-BE49-F238E27FC236}">
                    <a16:creationId xmlns:a16="http://schemas.microsoft.com/office/drawing/2014/main" id="{A20CCEB3-5B52-430C-9690-86383BAE4224}"/>
                  </a:ext>
                </a:extLst>
              </p:cNvPr>
              <p:cNvSpPr>
                <a:spLocks noGrp="1" noRot="1" noChangeAspect="1" noMove="1" noResize="1" noEditPoints="1" noAdjustHandles="1" noChangeArrowheads="1" noChangeShapeType="1" noTextEdit="1"/>
              </p:cNvSpPr>
              <p:nvPr>
                <p:ph idx="1"/>
              </p:nvPr>
            </p:nvSpPr>
            <p:spPr>
              <a:blipFill>
                <a:blip r:embed="rId2"/>
                <a:stretch>
                  <a:fillRect l="-1217" t="-3081" r="-116" b="-3081"/>
                </a:stretch>
              </a:blipFill>
            </p:spPr>
            <p:txBody>
              <a:bodyPr/>
              <a:lstStyle/>
              <a:p>
                <a:r>
                  <a:rPr lang="en-US">
                    <a:noFill/>
                  </a:rPr>
                  <a:t> </a:t>
                </a:r>
              </a:p>
            </p:txBody>
          </p:sp>
        </mc:Fallback>
      </mc:AlternateContent>
    </p:spTree>
    <p:extLst>
      <p:ext uri="{BB962C8B-B14F-4D97-AF65-F5344CB8AC3E}">
        <p14:creationId xmlns:p14="http://schemas.microsoft.com/office/powerpoint/2010/main" val="1230963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D616-C245-40BA-8EDE-32FA504BD360}"/>
              </a:ext>
            </a:extLst>
          </p:cNvPr>
          <p:cNvSpPr>
            <a:spLocks noGrp="1"/>
          </p:cNvSpPr>
          <p:nvPr>
            <p:ph type="title"/>
          </p:nvPr>
        </p:nvSpPr>
        <p:spPr/>
        <p:txBody>
          <a:bodyPr/>
          <a:lstStyle/>
          <a:p>
            <a:r>
              <a:rPr lang="en-US" dirty="0"/>
              <a:t>Normalized DCG (</a:t>
            </a:r>
            <a:r>
              <a:rPr lang="en-US" dirty="0" err="1"/>
              <a:t>nDCG</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898D50-B0E9-4A73-BF44-9321329D3865}"/>
                  </a:ext>
                </a:extLst>
              </p:cNvPr>
              <p:cNvSpPr>
                <a:spLocks noGrp="1"/>
              </p:cNvSpPr>
              <p:nvPr>
                <p:ph idx="1"/>
              </p:nvPr>
            </p:nvSpPr>
            <p:spPr/>
            <p:txBody>
              <a:bodyPr/>
              <a:lstStyle/>
              <a:p>
                <a:r>
                  <a:rPr lang="en-US" dirty="0"/>
                  <a:t>DCG values are often normalized by comparing the DCG at each rank with the DCG value for the perfect ranking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𝑛𝐷𝐶𝐺</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𝐷𝐶𝐺</m:t>
                          </m:r>
                          <m:r>
                            <a:rPr lang="en-US" b="0" i="1" smtClean="0">
                              <a:latin typeface="Cambria Math" panose="02040503050406030204" pitchFamily="18" charset="0"/>
                            </a:rPr>
                            <m:t>@</m:t>
                          </m:r>
                          <m:r>
                            <a:rPr lang="en-US" b="0" i="1" smtClean="0">
                              <a:latin typeface="Cambria Math" panose="02040503050406030204" pitchFamily="18" charset="0"/>
                            </a:rPr>
                            <m:t>𝑘</m:t>
                          </m:r>
                        </m:num>
                        <m:den>
                          <m:r>
                            <a:rPr lang="en-US" b="0" i="1" smtClean="0">
                              <a:latin typeface="Cambria Math" panose="02040503050406030204" pitchFamily="18" charset="0"/>
                            </a:rPr>
                            <m:t>𝑖𝐷𝐶𝐺</m:t>
                          </m:r>
                          <m:r>
                            <a:rPr lang="en-US" b="0" i="1" smtClean="0">
                              <a:latin typeface="Cambria Math" panose="02040503050406030204" pitchFamily="18" charset="0"/>
                            </a:rPr>
                            <m:t>@</m:t>
                          </m:r>
                          <m:r>
                            <a:rPr lang="en-US" b="0" i="1" smtClean="0">
                              <a:latin typeface="Cambria Math" panose="02040503050406030204" pitchFamily="18" charset="0"/>
                            </a:rPr>
                            <m:t>𝑘</m:t>
                          </m:r>
                        </m:den>
                      </m:f>
                      <m:r>
                        <a:rPr lang="en-US" b="0" i="1" smtClean="0">
                          <a:latin typeface="Cambria Math" panose="02040503050406030204" pitchFamily="18" charset="0"/>
                        </a:rPr>
                        <m:t>≤1</m:t>
                      </m:r>
                    </m:oMath>
                  </m:oMathPara>
                </a14:m>
                <a:endParaRPr lang="en-US" dirty="0"/>
              </a:p>
            </p:txBody>
          </p:sp>
        </mc:Choice>
        <mc:Fallback>
          <p:sp>
            <p:nvSpPr>
              <p:cNvPr id="3" name="Content Placeholder 2">
                <a:extLst>
                  <a:ext uri="{FF2B5EF4-FFF2-40B4-BE49-F238E27FC236}">
                    <a16:creationId xmlns:a16="http://schemas.microsoft.com/office/drawing/2014/main" id="{91898D50-B0E9-4A73-BF44-9321329D386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15872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C078-5C1F-4DFF-A997-6A94D3F624AF}"/>
              </a:ext>
            </a:extLst>
          </p:cNvPr>
          <p:cNvSpPr>
            <a:spLocks noGrp="1"/>
          </p:cNvSpPr>
          <p:nvPr>
            <p:ph type="title"/>
          </p:nvPr>
        </p:nvSpPr>
        <p:spPr/>
        <p:txBody>
          <a:bodyPr/>
          <a:lstStyle/>
          <a:p>
            <a:r>
              <a:rPr lang="en-US" dirty="0"/>
              <a:t>Demo of </a:t>
            </a:r>
            <a:r>
              <a:rPr lang="en-US" dirty="0" err="1"/>
              <a:t>nDCG</a:t>
            </a:r>
            <a:endParaRPr lang="en-US" dirty="0"/>
          </a:p>
        </p:txBody>
      </p:sp>
      <p:pic>
        <p:nvPicPr>
          <p:cNvPr id="5" name="Content Placeholder 4" descr="Screen Clipping">
            <a:extLst>
              <a:ext uri="{FF2B5EF4-FFF2-40B4-BE49-F238E27FC236}">
                <a16:creationId xmlns:a16="http://schemas.microsoft.com/office/drawing/2014/main" id="{28FDDC97-CC31-4029-B096-48275ECAE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764" y="1794083"/>
            <a:ext cx="7778336" cy="4688311"/>
          </a:xfrm>
        </p:spPr>
      </p:pic>
      <p:sp>
        <p:nvSpPr>
          <p:cNvPr id="6" name="Rectangle 5">
            <a:extLst>
              <a:ext uri="{FF2B5EF4-FFF2-40B4-BE49-F238E27FC236}">
                <a16:creationId xmlns:a16="http://schemas.microsoft.com/office/drawing/2014/main" id="{EA847BD9-5209-43ED-B5EF-64A2339136F7}"/>
              </a:ext>
            </a:extLst>
          </p:cNvPr>
          <p:cNvSpPr/>
          <p:nvPr/>
        </p:nvSpPr>
        <p:spPr>
          <a:xfrm>
            <a:off x="355600" y="1572627"/>
            <a:ext cx="1276350" cy="4429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D639795-8717-4099-BA4B-92C3B7B54CFB}"/>
                  </a:ext>
                </a:extLst>
              </p:cNvPr>
              <p:cNvSpPr/>
              <p:nvPr/>
            </p:nvSpPr>
            <p:spPr>
              <a:xfrm>
                <a:off x="8553864" y="2159000"/>
                <a:ext cx="3548857" cy="113826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𝐷𝐶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=2</m:t>
                          </m:r>
                        </m:sub>
                        <m:sup>
                          <m:r>
                            <a:rPr lang="en-US" sz="2400" b="0" i="1" smtClean="0">
                              <a:latin typeface="Cambria Math" panose="02040503050406030204" pitchFamily="18" charset="0"/>
                            </a:rPr>
                            <m:t>𝑘</m:t>
                          </m:r>
                        </m:sup>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num>
                            <m:den>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2</m:t>
                                      </m:r>
                                    </m:sub>
                                  </m:sSub>
                                </m:fName>
                                <m:e>
                                  <m:r>
                                    <a:rPr lang="en-US" sz="2400" b="0" i="1" smtClean="0">
                                      <a:latin typeface="Cambria Math" panose="02040503050406030204" pitchFamily="18" charset="0"/>
                                    </a:rPr>
                                    <m:t>𝑖</m:t>
                                  </m:r>
                                </m:e>
                              </m:func>
                            </m:den>
                          </m:f>
                        </m:e>
                      </m:nary>
                    </m:oMath>
                  </m:oMathPara>
                </a14:m>
                <a:endParaRPr lang="en-US" sz="2400" dirty="0"/>
              </a:p>
            </p:txBody>
          </p:sp>
        </mc:Choice>
        <mc:Fallback>
          <p:sp>
            <p:nvSpPr>
              <p:cNvPr id="7" name="Rectangle 6">
                <a:extLst>
                  <a:ext uri="{FF2B5EF4-FFF2-40B4-BE49-F238E27FC236}">
                    <a16:creationId xmlns:a16="http://schemas.microsoft.com/office/drawing/2014/main" id="{0D639795-8717-4099-BA4B-92C3B7B54CFB}"/>
                  </a:ext>
                </a:extLst>
              </p:cNvPr>
              <p:cNvSpPr>
                <a:spLocks noRot="1" noChangeAspect="1" noMove="1" noResize="1" noEditPoints="1" noAdjustHandles="1" noChangeArrowheads="1" noChangeShapeType="1" noTextEdit="1"/>
              </p:cNvSpPr>
              <p:nvPr/>
            </p:nvSpPr>
            <p:spPr>
              <a:xfrm>
                <a:off x="8553864" y="2159000"/>
                <a:ext cx="3548857" cy="113826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499FE869-16AD-4AE0-81E9-39E43B6A0323}"/>
                  </a:ext>
                </a:extLst>
              </p:cNvPr>
              <p:cNvSpPr/>
              <p:nvPr/>
            </p:nvSpPr>
            <p:spPr>
              <a:xfrm>
                <a:off x="8553864" y="3358281"/>
                <a:ext cx="2575898" cy="814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𝑛𝐷𝐶𝐺</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𝐷𝐶𝐺</m:t>
                          </m:r>
                          <m:r>
                            <a:rPr lang="en-US" sz="2400" b="0" i="1" smtClean="0">
                              <a:latin typeface="Cambria Math" panose="02040503050406030204" pitchFamily="18" charset="0"/>
                            </a:rPr>
                            <m:t>@</m:t>
                          </m:r>
                          <m:r>
                            <a:rPr lang="en-US" sz="2400" b="0" i="1" smtClean="0">
                              <a:latin typeface="Cambria Math" panose="02040503050406030204" pitchFamily="18" charset="0"/>
                            </a:rPr>
                            <m:t>𝑘</m:t>
                          </m:r>
                        </m:num>
                        <m:den>
                          <m:r>
                            <a:rPr lang="en-US" sz="2400" b="0" i="1" smtClean="0">
                              <a:latin typeface="Cambria Math" panose="02040503050406030204" pitchFamily="18" charset="0"/>
                            </a:rPr>
                            <m:t>𝑖𝐷𝐶𝐺</m:t>
                          </m:r>
                          <m:r>
                            <a:rPr lang="en-US" sz="2400" b="0" i="1" smtClean="0">
                              <a:latin typeface="Cambria Math" panose="02040503050406030204" pitchFamily="18" charset="0"/>
                            </a:rPr>
                            <m:t>@</m:t>
                          </m:r>
                          <m:r>
                            <a:rPr lang="en-US" sz="2400" b="0" i="1" smtClean="0">
                              <a:latin typeface="Cambria Math" panose="02040503050406030204" pitchFamily="18" charset="0"/>
                            </a:rPr>
                            <m:t>𝑘</m:t>
                          </m:r>
                        </m:den>
                      </m:f>
                    </m:oMath>
                  </m:oMathPara>
                </a14:m>
                <a:endParaRPr lang="en-US" sz="2400" dirty="0"/>
              </a:p>
            </p:txBody>
          </p:sp>
        </mc:Choice>
        <mc:Fallback>
          <p:sp>
            <p:nvSpPr>
              <p:cNvPr id="8" name="Rectangle 7">
                <a:extLst>
                  <a:ext uri="{FF2B5EF4-FFF2-40B4-BE49-F238E27FC236}">
                    <a16:creationId xmlns:a16="http://schemas.microsoft.com/office/drawing/2014/main" id="{499FE869-16AD-4AE0-81E9-39E43B6A0323}"/>
                  </a:ext>
                </a:extLst>
              </p:cNvPr>
              <p:cNvSpPr>
                <a:spLocks noRot="1" noChangeAspect="1" noMove="1" noResize="1" noEditPoints="1" noAdjustHandles="1" noChangeArrowheads="1" noChangeShapeType="1" noTextEdit="1"/>
              </p:cNvSpPr>
              <p:nvPr/>
            </p:nvSpPr>
            <p:spPr>
              <a:xfrm>
                <a:off x="8553864" y="3358281"/>
                <a:ext cx="2575898" cy="8145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767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1B1E-5BCA-4762-A6E5-18579514755E}"/>
              </a:ext>
            </a:extLst>
          </p:cNvPr>
          <p:cNvSpPr>
            <a:spLocks noGrp="1"/>
          </p:cNvSpPr>
          <p:nvPr>
            <p:ph type="title"/>
          </p:nvPr>
        </p:nvSpPr>
        <p:spPr/>
        <p:txBody>
          <a:bodyPr/>
          <a:lstStyle/>
          <a:p>
            <a:r>
              <a:rPr lang="en-US" dirty="0"/>
              <a:t>Relevant items are similar</a:t>
            </a:r>
          </a:p>
        </p:txBody>
      </p:sp>
      <p:sp>
        <p:nvSpPr>
          <p:cNvPr id="5" name="Content Placeholder 4">
            <a:extLst>
              <a:ext uri="{FF2B5EF4-FFF2-40B4-BE49-F238E27FC236}">
                <a16:creationId xmlns:a16="http://schemas.microsoft.com/office/drawing/2014/main" id="{AC6D8343-0937-4D7D-AA13-E5F58EFB85D3}"/>
              </a:ext>
            </a:extLst>
          </p:cNvPr>
          <p:cNvSpPr>
            <a:spLocks noGrp="1"/>
          </p:cNvSpPr>
          <p:nvPr>
            <p:ph sz="half" idx="1"/>
          </p:nvPr>
        </p:nvSpPr>
        <p:spPr/>
        <p:txBody>
          <a:bodyPr/>
          <a:lstStyle/>
          <a:p>
            <a:r>
              <a:rPr lang="en-US" dirty="0"/>
              <a:t>Key idea:</a:t>
            </a:r>
          </a:p>
          <a:p>
            <a:pPr lvl="1"/>
            <a:r>
              <a:rPr lang="en-US" dirty="0"/>
              <a:t>Items using similar vocabulary are likely to share similar meaning, topic and be relevant</a:t>
            </a:r>
          </a:p>
          <a:p>
            <a:pPr lvl="1"/>
            <a:r>
              <a:rPr lang="en-US" dirty="0"/>
              <a:t>Similar documents are likely to be relevant to same query</a:t>
            </a:r>
          </a:p>
        </p:txBody>
      </p:sp>
      <p:pic>
        <p:nvPicPr>
          <p:cNvPr id="7" name="Content Placeholder 3">
            <a:extLst>
              <a:ext uri="{FF2B5EF4-FFF2-40B4-BE49-F238E27FC236}">
                <a16:creationId xmlns:a16="http://schemas.microsoft.com/office/drawing/2014/main" id="{DBD170B5-147A-4B42-A8EC-1A36083C982E}"/>
              </a:ext>
            </a:extLst>
          </p:cNvPr>
          <p:cNvPicPr>
            <a:picLocks noGrp="1" noChangeAspect="1"/>
          </p:cNvPicPr>
          <p:nvPr>
            <p:ph sz="half" idx="2"/>
          </p:nvPr>
        </p:nvPicPr>
        <p:blipFill rotWithShape="1">
          <a:blip r:embed="rId2"/>
          <a:srcRect r="44085" b="10579"/>
          <a:stretch/>
        </p:blipFill>
        <p:spPr>
          <a:xfrm>
            <a:off x="6751704" y="1690687"/>
            <a:ext cx="4246496" cy="4878437"/>
          </a:xfrm>
          <a:prstGeom prst="rect">
            <a:avLst/>
          </a:prstGeom>
        </p:spPr>
      </p:pic>
    </p:spTree>
    <p:extLst>
      <p:ext uri="{BB962C8B-B14F-4D97-AF65-F5344CB8AC3E}">
        <p14:creationId xmlns:p14="http://schemas.microsoft.com/office/powerpoint/2010/main" val="227198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A881C6-DB31-4E00-8CA3-249A67E020ED}"/>
              </a:ext>
            </a:extLst>
          </p:cNvPr>
          <p:cNvSpPr>
            <a:spLocks noGrp="1"/>
          </p:cNvSpPr>
          <p:nvPr>
            <p:ph type="title"/>
          </p:nvPr>
        </p:nvSpPr>
        <p:spPr/>
        <p:txBody>
          <a:bodyPr/>
          <a:lstStyle/>
          <a:p>
            <a:r>
              <a:rPr lang="en-US" dirty="0"/>
              <a:t>Example: Query document via query words</a:t>
            </a:r>
          </a:p>
        </p:txBody>
      </p:sp>
      <p:sp>
        <p:nvSpPr>
          <p:cNvPr id="6" name="Content Placeholder 5">
            <a:extLst>
              <a:ext uri="{FF2B5EF4-FFF2-40B4-BE49-F238E27FC236}">
                <a16:creationId xmlns:a16="http://schemas.microsoft.com/office/drawing/2014/main" id="{4FD54BAA-4E00-4045-80D0-C652AD19B198}"/>
              </a:ext>
            </a:extLst>
          </p:cNvPr>
          <p:cNvSpPr>
            <a:spLocks noGrp="1"/>
          </p:cNvSpPr>
          <p:nvPr>
            <p:ph idx="1"/>
          </p:nvPr>
        </p:nvSpPr>
        <p:spPr/>
        <p:txBody>
          <a:bodyPr/>
          <a:lstStyle/>
          <a:p>
            <a:r>
              <a:rPr lang="en-US" dirty="0"/>
              <a:t>Given Shakespeare’s Collected Works, we want to determine which plays of Shakespeare contain the words </a:t>
            </a:r>
          </a:p>
          <a:p>
            <a:pPr lvl="1"/>
            <a:r>
              <a:rPr lang="en-US" dirty="0"/>
              <a:t>Brutus AND Caesar AND NOT Calpurnia</a:t>
            </a:r>
          </a:p>
          <a:p>
            <a:pPr marL="514350" indent="-514350">
              <a:buFont typeface="+mj-lt"/>
              <a:buAutoNum type="arabicPeriod"/>
            </a:pPr>
            <a:r>
              <a:rPr lang="en-US" dirty="0"/>
              <a:t>For every play (document), does it contain “Brutus AND Caesar AND NOT Calpurnia”?</a:t>
            </a:r>
          </a:p>
          <a:p>
            <a:pPr marL="514350" indent="-514350">
              <a:buFont typeface="+mj-lt"/>
              <a:buAutoNum type="arabicPeriod"/>
            </a:pPr>
            <a:r>
              <a:rPr lang="en-US" dirty="0"/>
              <a:t>For every word from “Brutus AND Caesar AND NOT Calpurnia”, which document contains it?</a:t>
            </a:r>
          </a:p>
        </p:txBody>
      </p:sp>
    </p:spTree>
    <p:extLst>
      <p:ext uri="{BB962C8B-B14F-4D97-AF65-F5344CB8AC3E}">
        <p14:creationId xmlns:p14="http://schemas.microsoft.com/office/powerpoint/2010/main" val="189326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3618</Words>
  <Application>Microsoft Office PowerPoint</Application>
  <PresentationFormat>Widescreen</PresentationFormat>
  <Paragraphs>681</Paragraphs>
  <Slides>72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Cambria Math</vt:lpstr>
      <vt:lpstr>Office Theme</vt:lpstr>
      <vt:lpstr>Information Retrieval and Question Answering</vt:lpstr>
      <vt:lpstr>Content</vt:lpstr>
      <vt:lpstr>Definition of IR</vt:lpstr>
      <vt:lpstr>PowerPoint Presentation</vt:lpstr>
      <vt:lpstr>PowerPoint Presentation</vt:lpstr>
      <vt:lpstr>Search</vt:lpstr>
      <vt:lpstr>Query and retrieved documents</vt:lpstr>
      <vt:lpstr>Relevant items are similar</vt:lpstr>
      <vt:lpstr>Example: Query document via query words</vt:lpstr>
      <vt:lpstr>Query document via query words</vt:lpstr>
      <vt:lpstr>Boolean retrieval </vt:lpstr>
      <vt:lpstr>Record &amp;query using inverted index</vt:lpstr>
      <vt:lpstr>Building invert index</vt:lpstr>
      <vt:lpstr>Building invert index</vt:lpstr>
      <vt:lpstr>Building invert index</vt:lpstr>
      <vt:lpstr>Building invert index</vt:lpstr>
      <vt:lpstr>Building invert index</vt:lpstr>
      <vt:lpstr>A simple doc and IR part of a search engine</vt:lpstr>
      <vt:lpstr>Exercise: Large scale indexing</vt:lpstr>
      <vt:lpstr>Rank</vt:lpstr>
      <vt:lpstr>Recap: BR rates relevant documents equally</vt:lpstr>
      <vt:lpstr>Recap: BR may found too many relevant docs</vt:lpstr>
      <vt:lpstr>Ranking method is core of modern IR system</vt:lpstr>
      <vt:lpstr>Vector Space Model (VSM)</vt:lpstr>
      <vt:lpstr>Term (word) weighting</vt:lpstr>
      <vt:lpstr>Term (word) weighting</vt:lpstr>
      <vt:lpstr>PowerPoint Presentation</vt:lpstr>
      <vt:lpstr>Term (word) weighting</vt:lpstr>
      <vt:lpstr>Frequency normalization</vt:lpstr>
      <vt:lpstr>Frequency normalization</vt:lpstr>
      <vt:lpstr>Frequency normalization</vt:lpstr>
      <vt:lpstr>tf.idf weighted sum as score of relevance</vt:lpstr>
      <vt:lpstr>tf.idf weighted sum as score of relevance</vt:lpstr>
      <vt:lpstr>tf.idf weighted sum as score of relevance</vt:lpstr>
      <vt:lpstr>More application of weighted term vectors</vt:lpstr>
      <vt:lpstr>Learning to Rank</vt:lpstr>
      <vt:lpstr>Ranking method is core of modern IR system</vt:lpstr>
      <vt:lpstr>The probability ranking principle (PRP)</vt:lpstr>
      <vt:lpstr>Probability ranking principle</vt:lpstr>
      <vt:lpstr>Probabilistic Ranking</vt:lpstr>
      <vt:lpstr>Binary independence model (BIM)</vt:lpstr>
      <vt:lpstr>Probability of being relevance</vt:lpstr>
      <vt:lpstr>BIM 1: Score and Bayesian rule</vt:lpstr>
      <vt:lpstr>BIM 2: Independence assumption I</vt:lpstr>
      <vt:lpstr>BIM 3: Independence assumption II</vt:lpstr>
      <vt:lpstr>BIM 4: Retrieval Status Value</vt:lpstr>
      <vt:lpstr>BIM 4: Retrieval Status Value</vt:lpstr>
      <vt:lpstr>BIM 5: approximate estimation </vt:lpstr>
      <vt:lpstr>BIM 5: approximate estimation </vt:lpstr>
      <vt:lpstr>BIM 5: approximate estimation </vt:lpstr>
      <vt:lpstr>BIM 5: approximate estimation </vt:lpstr>
      <vt:lpstr>BIM uses too strong assumptions</vt:lpstr>
      <vt:lpstr>BIM uses too strong assumptions</vt:lpstr>
      <vt:lpstr>BM: relaxing assumptions in BIM</vt:lpstr>
      <vt:lpstr>BM: relaxing assumptions in BIM</vt:lpstr>
      <vt:lpstr>BM: relaxing assumptions in BIM</vt:lpstr>
      <vt:lpstr>BM: relaxing assumptions in BIM</vt:lpstr>
      <vt:lpstr>BM: relaxing assumptions in BIM</vt:lpstr>
      <vt:lpstr>BM: relaxing assumptions in BIM</vt:lpstr>
      <vt:lpstr>BM25</vt:lpstr>
      <vt:lpstr>Machine “Learning to Rank”</vt:lpstr>
      <vt:lpstr>Machine “Learning to Rank”</vt:lpstr>
      <vt:lpstr>Pair-wise learning for ordinal regression</vt:lpstr>
      <vt:lpstr>Machine learning practical now</vt:lpstr>
      <vt:lpstr>The Limitations of Machine Learning</vt:lpstr>
      <vt:lpstr>Evaluation</vt:lpstr>
      <vt:lpstr>Imbalanced labels</vt:lpstr>
      <vt:lpstr>IR evaluation metrics</vt:lpstr>
      <vt:lpstr>Mean Average Precision (MAP)</vt:lpstr>
      <vt:lpstr>Discounted Cumulative Gain (DCG)</vt:lpstr>
      <vt:lpstr>Normalized DCG (nDCG)</vt:lpstr>
      <vt:lpstr>Demo of nDCG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and Question Answering</dc:title>
  <dc:creator>Dong Guo</dc:creator>
  <cp:lastModifiedBy>Dong Guo</cp:lastModifiedBy>
  <cp:revision>69</cp:revision>
  <dcterms:created xsi:type="dcterms:W3CDTF">2017-11-04T20:06:25Z</dcterms:created>
  <dcterms:modified xsi:type="dcterms:W3CDTF">2017-11-05T03:46:57Z</dcterms:modified>
</cp:coreProperties>
</file>