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05" r:id="rId3"/>
    <p:sldId id="406" r:id="rId4"/>
    <p:sldId id="389" r:id="rId5"/>
    <p:sldId id="390" r:id="rId6"/>
    <p:sldId id="391" r:id="rId7"/>
    <p:sldId id="392" r:id="rId8"/>
    <p:sldId id="394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28" r:id="rId21"/>
    <p:sldId id="339" r:id="rId22"/>
    <p:sldId id="342" r:id="rId23"/>
    <p:sldId id="343" r:id="rId24"/>
    <p:sldId id="344" r:id="rId25"/>
    <p:sldId id="345" r:id="rId26"/>
    <p:sldId id="347" r:id="rId27"/>
    <p:sldId id="348" r:id="rId28"/>
    <p:sldId id="349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2" r:id="rId39"/>
    <p:sldId id="363" r:id="rId40"/>
    <p:sldId id="364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</p:sldIdLst>
  <p:sldSz cx="9144000" cy="6858000" type="screen4x3"/>
  <p:notesSz cx="6858000" cy="9144000"/>
  <p:defaultTextStyle>
    <a:defPPr>
      <a:defRPr lang="en-US"/>
    </a:defPPr>
    <a:lvl1pPr marL="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1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5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6F35D-34AE-8E48-ADF2-B3E947055B91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377B-9D27-744E-9140-016B56B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3D0F-E7F1-C54D-92E1-CA40B288C741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36F0-628B-A64E-979E-DB95F5FE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21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1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0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4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36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0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4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40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46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4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63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58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24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8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29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30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31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33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8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4432-943F-2B4E-BC8E-7DE6A99E95F2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2173-0EED-164C-B3F2-8C962A84E3E0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5" y="274644"/>
            <a:ext cx="274161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4"/>
            <a:ext cx="80756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E5F-1461-454D-BA86-21E0A5AC2FF7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DDD9-5CB4-4541-9EE4-C343919C930A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A66B-9850-0B4D-A01E-F2FA33491D2C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1600206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5" y="1600206"/>
            <a:ext cx="5408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5260-A379-F14C-B52F-CEB28428CB77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8" indent="0">
              <a:buNone/>
              <a:defRPr sz="1800" b="1"/>
            </a:lvl3pPr>
            <a:lvl4pPr marL="1371416" indent="0">
              <a:buNone/>
              <a:defRPr sz="1600" b="1"/>
            </a:lvl4pPr>
            <a:lvl5pPr marL="1828555" indent="0">
              <a:buNone/>
              <a:defRPr sz="1600" b="1"/>
            </a:lvl5pPr>
            <a:lvl6pPr marL="2285694" indent="0">
              <a:buNone/>
              <a:defRPr sz="1600" b="1"/>
            </a:lvl6pPr>
            <a:lvl7pPr marL="2742833" indent="0">
              <a:buNone/>
              <a:defRPr sz="1600" b="1"/>
            </a:lvl7pPr>
            <a:lvl8pPr marL="3199971" indent="0">
              <a:buNone/>
              <a:defRPr sz="1600" b="1"/>
            </a:lvl8pPr>
            <a:lvl9pPr marL="36571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8" indent="0">
              <a:buNone/>
              <a:defRPr sz="1800" b="1"/>
            </a:lvl3pPr>
            <a:lvl4pPr marL="1371416" indent="0">
              <a:buNone/>
              <a:defRPr sz="1600" b="1"/>
            </a:lvl4pPr>
            <a:lvl5pPr marL="1828555" indent="0">
              <a:buNone/>
              <a:defRPr sz="1600" b="1"/>
            </a:lvl5pPr>
            <a:lvl6pPr marL="2285694" indent="0">
              <a:buNone/>
              <a:defRPr sz="1600" b="1"/>
            </a:lvl6pPr>
            <a:lvl7pPr marL="2742833" indent="0">
              <a:buNone/>
              <a:defRPr sz="1600" b="1"/>
            </a:lvl7pPr>
            <a:lvl8pPr marL="3199971" indent="0">
              <a:buNone/>
              <a:defRPr sz="1600" b="1"/>
            </a:lvl8pPr>
            <a:lvl9pPr marL="36571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491-E683-9647-94CC-B9A5FFADA4D3}" type="datetime1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178-4A90-6F4B-A4D3-44CF473D606D}" type="datetime1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2553-997E-1B42-8EE0-77FF53C87DC4}" type="datetime1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8" indent="0">
              <a:buNone/>
              <a:defRPr sz="1200"/>
            </a:lvl2pPr>
            <a:lvl3pPr marL="914278" indent="0">
              <a:buNone/>
              <a:defRPr sz="1000"/>
            </a:lvl3pPr>
            <a:lvl4pPr marL="1371416" indent="0">
              <a:buNone/>
              <a:defRPr sz="900"/>
            </a:lvl4pPr>
            <a:lvl5pPr marL="1828555" indent="0">
              <a:buNone/>
              <a:defRPr sz="900"/>
            </a:lvl5pPr>
            <a:lvl6pPr marL="2285694" indent="0">
              <a:buNone/>
              <a:defRPr sz="900"/>
            </a:lvl6pPr>
            <a:lvl7pPr marL="2742833" indent="0">
              <a:buNone/>
              <a:defRPr sz="900"/>
            </a:lvl7pPr>
            <a:lvl8pPr marL="3199971" indent="0">
              <a:buNone/>
              <a:defRPr sz="900"/>
            </a:lvl8pPr>
            <a:lvl9pPr marL="36571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AB8A-A217-8545-AF99-019A5D20447D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8" indent="0">
              <a:buNone/>
              <a:defRPr sz="2800"/>
            </a:lvl2pPr>
            <a:lvl3pPr marL="914278" indent="0">
              <a:buNone/>
              <a:defRPr sz="2400"/>
            </a:lvl3pPr>
            <a:lvl4pPr marL="1371416" indent="0">
              <a:buNone/>
              <a:defRPr sz="2000"/>
            </a:lvl4pPr>
            <a:lvl5pPr marL="1828555" indent="0">
              <a:buNone/>
              <a:defRPr sz="2000"/>
            </a:lvl5pPr>
            <a:lvl6pPr marL="2285694" indent="0">
              <a:buNone/>
              <a:defRPr sz="2000"/>
            </a:lvl6pPr>
            <a:lvl7pPr marL="2742833" indent="0">
              <a:buNone/>
              <a:defRPr sz="2000"/>
            </a:lvl7pPr>
            <a:lvl8pPr marL="3199971" indent="0">
              <a:buNone/>
              <a:defRPr sz="2000"/>
            </a:lvl8pPr>
            <a:lvl9pPr marL="36571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8" indent="0">
              <a:buNone/>
              <a:defRPr sz="1200"/>
            </a:lvl2pPr>
            <a:lvl3pPr marL="914278" indent="0">
              <a:buNone/>
              <a:defRPr sz="1000"/>
            </a:lvl3pPr>
            <a:lvl4pPr marL="1371416" indent="0">
              <a:buNone/>
              <a:defRPr sz="900"/>
            </a:lvl4pPr>
            <a:lvl5pPr marL="1828555" indent="0">
              <a:buNone/>
              <a:defRPr sz="900"/>
            </a:lvl5pPr>
            <a:lvl6pPr marL="2285694" indent="0">
              <a:buNone/>
              <a:defRPr sz="900"/>
            </a:lvl6pPr>
            <a:lvl7pPr marL="2742833" indent="0">
              <a:buNone/>
              <a:defRPr sz="900"/>
            </a:lvl7pPr>
            <a:lvl8pPr marL="3199971" indent="0">
              <a:buNone/>
              <a:defRPr sz="900"/>
            </a:lvl8pPr>
            <a:lvl9pPr marL="36571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E52F-BE88-5646-8DA0-B5E294669537}" type="datetime1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442D-EB9F-DE46-AC1E-E55E7FEB6611}" type="datetime1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6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45713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0" indent="-285712" algn="l" defTabSz="45713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8" indent="-228570" algn="l" defTabSz="45713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4571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4" indent="-228570" algn="l" defTabSz="45713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4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2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1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9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6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5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4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3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1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0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Information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USC </a:t>
            </a:r>
            <a:r>
              <a:rPr lang="en-US" sz="2400" dirty="0" err="1">
                <a:solidFill>
                  <a:schemeClr val="tx1"/>
                </a:solidFill>
              </a:rPr>
              <a:t>VSoE</a:t>
            </a:r>
            <a:r>
              <a:rPr lang="en-US" sz="2400" dirty="0">
                <a:solidFill>
                  <a:schemeClr val="tx1"/>
                </a:solidFill>
              </a:rPr>
              <a:t> CSCI 544: Applied Natural Language Processing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Nanyun</a:t>
            </a:r>
            <a:r>
              <a:rPr lang="en-US" sz="2400" dirty="0">
                <a:solidFill>
                  <a:schemeClr val="tx1"/>
                </a:solidFill>
              </a:rPr>
              <a:t> Violet </a:t>
            </a:r>
            <a:r>
              <a:rPr lang="en-US" sz="2400" dirty="0" err="1">
                <a:solidFill>
                  <a:schemeClr val="tx1"/>
                </a:solidFill>
              </a:rPr>
              <a:t>Peng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--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彭楠赟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October </a:t>
            </a:r>
            <a:r>
              <a:rPr lang="en-US" sz="2400" dirty="0" smtClean="0">
                <a:solidFill>
                  <a:schemeClr val="tx1"/>
                </a:solidFill>
              </a:rPr>
              <a:t>25, </a:t>
            </a:r>
            <a:r>
              <a:rPr lang="en-US" sz="240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356" y="5987736"/>
            <a:ext cx="525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adapted from </a:t>
            </a:r>
            <a:r>
              <a:rPr lang="en-US" dirty="0"/>
              <a:t>Dan </a:t>
            </a:r>
            <a:r>
              <a:rPr lang="en-US" dirty="0" err="1" smtClean="0"/>
              <a:t>Jurafsky</a:t>
            </a:r>
            <a:r>
              <a:rPr lang="en-US" dirty="0" smtClean="0"/>
              <a:t>: </a:t>
            </a:r>
            <a:r>
              <a:rPr lang="en-US" dirty="0" smtClean="0"/>
              <a:t>Stanford-NLP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Long-Short Term Memory Networks (LSTMs)</a:t>
            </a:r>
            <a:endParaRPr lang="en-US" dirty="0"/>
          </a:p>
        </p:txBody>
      </p:sp>
      <p:pic>
        <p:nvPicPr>
          <p:cNvPr id="5" name="Picture 4" descr="lstm_ce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2" y="1587500"/>
            <a:ext cx="3502784" cy="4657632"/>
          </a:xfrm>
          <a:prstGeom prst="rect">
            <a:avLst/>
          </a:prstGeom>
        </p:spPr>
      </p:pic>
      <p:pic>
        <p:nvPicPr>
          <p:cNvPr id="7" name="Picture 6" descr="Screen Shot 2016-11-30 at 5.2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1" y="1600200"/>
            <a:ext cx="4341084" cy="303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1" y="4767807"/>
            <a:ext cx="455298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Use gates to control the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information to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 added from the </a:t>
            </a:r>
            <a:r>
              <a:rPr lang="en-US" dirty="0" smtClean="0">
                <a:solidFill>
                  <a:srgbClr val="0000FF"/>
                </a:solidFill>
              </a:rPr>
              <a:t>input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forgot </a:t>
            </a:r>
            <a:r>
              <a:rPr lang="en-US" dirty="0" smtClean="0"/>
              <a:t>from the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revious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memories, and 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outputted.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Grande"/>
                <a:ea typeface="Lucida Grande"/>
                <a:cs typeface="Lucida Grande"/>
                <a:sym typeface="News Gothic MT"/>
              </a:rPr>
              <a:t>σ</a:t>
            </a:r>
            <a:r>
              <a:rPr lang="en-US" dirty="0" smtClean="0"/>
              <a:t> and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f are sigmoid and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tanh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function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</a:t>
            </a:r>
            <a:r>
              <a:rPr lang="en-US" dirty="0" smtClean="0"/>
              <a:t>espectively, to map the value to [-1,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7467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Visualization</a:t>
            </a:r>
            <a:endParaRPr lang="en-US" dirty="0"/>
          </a:p>
        </p:txBody>
      </p:sp>
      <p:pic>
        <p:nvPicPr>
          <p:cNvPr id="4" name="Picture 3" descr="Screen Shot 2016-11-30 at 5.3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" y="1777999"/>
            <a:ext cx="8812333" cy="3629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6197600"/>
            <a:ext cx="34831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Figure credit: Christopher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Olah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News Gothic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5572485"/>
            <a:ext cx="70805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Capable of modeling long-distant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dependencies between states.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LSTMs</a:t>
            </a:r>
            <a:endParaRPr lang="en-US" dirty="0"/>
          </a:p>
        </p:txBody>
      </p:sp>
      <p:pic>
        <p:nvPicPr>
          <p:cNvPr id="5" name="Picture 4" descr="Screen Shot 2016-11-30 at 6.5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39406"/>
            <a:ext cx="5776100" cy="44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LSTMs for Sequential Tagging</a:t>
            </a:r>
            <a:endParaRPr lang="en-US" dirty="0"/>
          </a:p>
        </p:txBody>
      </p:sp>
      <p:pic>
        <p:nvPicPr>
          <p:cNvPr id="4" name="Picture 3" descr="Screen Shot 2016-11-30 at 5.36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" y="2385059"/>
            <a:ext cx="8812333" cy="36296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2522" y="1643006"/>
            <a:ext cx="458551" cy="45442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 smtClean="0"/>
              <a:t>y</a:t>
            </a:r>
            <a:r>
              <a:rPr lang="en-US" sz="1500" baseline="-25000" dirty="0" smtClean="0"/>
              <a:t>t</a:t>
            </a:r>
            <a:endParaRPr kumimoji="0" lang="en-US" sz="15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  <p:cxnSp>
        <p:nvCxnSpPr>
          <p:cNvPr id="7" name="Straight Arrow Connector 6"/>
          <p:cNvCxnSpPr>
            <a:endCxn id="5" idx="4"/>
          </p:cNvCxnSpPr>
          <p:nvPr/>
        </p:nvCxnSpPr>
        <p:spPr>
          <a:xfrm flipH="1" flipV="1">
            <a:off x="5561798" y="2097435"/>
            <a:ext cx="1422" cy="3337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934720" y="6122910"/>
            <a:ext cx="72245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Sophisticated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model of input + local predictions.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92600" y="3321050"/>
          <a:ext cx="558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2600" y="3321050"/>
                        <a:ext cx="558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188393" y="1724286"/>
          <a:ext cx="15684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7" imgW="901700" imgH="660400" progId="Equation.3">
                  <p:embed/>
                </p:oleObj>
              </mc:Choice>
              <mc:Fallback>
                <p:oleObj name="Equation" r:id="rId7" imgW="9017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88393" y="1724286"/>
                        <a:ext cx="1568450" cy="11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CRFs for Sequential Tagging</a:t>
            </a:r>
            <a:endParaRPr lang="en-US" dirty="0"/>
          </a:p>
        </p:txBody>
      </p:sp>
      <p:pic>
        <p:nvPicPr>
          <p:cNvPr id="4" name="Picture 3" descr="Screen Shot 2016-11-29 at 10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11350"/>
            <a:ext cx="7791452" cy="185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4044742"/>
            <a:ext cx="573064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A6A6A6"/>
                </a:solidFill>
                <a:effectLst/>
                <a:uFillTx/>
                <a:sym typeface="News Gothic MT"/>
              </a:rPr>
              <a:t>Arbitrary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A6A6A6"/>
                </a:solidFill>
                <a:effectLst/>
                <a:uFillTx/>
                <a:sym typeface="News Gothic MT"/>
              </a:rPr>
              <a:t> features </a:t>
            </a:r>
            <a:r>
              <a:rPr lang="en-US" sz="2400" dirty="0" smtClean="0">
                <a:solidFill>
                  <a:srgbClr val="A6A6A6"/>
                </a:solidFill>
              </a:rPr>
              <a:t>on the input side</a:t>
            </a:r>
            <a:r>
              <a:rPr lang="en-US" sz="2400" dirty="0" smtClean="0"/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Markov</a:t>
            </a:r>
            <a:r>
              <a:rPr lang="en-US" sz="2400" dirty="0" smtClean="0"/>
              <a:t> assumption on the </a:t>
            </a:r>
            <a:r>
              <a:rPr lang="en-US" sz="2400" dirty="0" smtClean="0">
                <a:solidFill>
                  <a:srgbClr val="E2751D"/>
                </a:solidFill>
              </a:rPr>
              <a:t>output</a:t>
            </a:r>
            <a:r>
              <a:rPr lang="en-US" sz="2400" dirty="0" smtClean="0"/>
              <a:t> side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6054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LSTMs for Sequential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Completely ignored the interdependencies of the outputs</a:t>
            </a:r>
          </a:p>
          <a:p>
            <a:pPr lvl="1"/>
            <a:r>
              <a:rPr lang="en-US" dirty="0" smtClean="0"/>
              <a:t>Will this work? </a:t>
            </a:r>
            <a:r>
              <a:rPr lang="en-US" dirty="0"/>
              <a:t>Yes. </a:t>
            </a:r>
            <a:endParaRPr lang="en-US" dirty="0" smtClean="0"/>
          </a:p>
          <a:p>
            <a:pPr lvl="2"/>
            <a:r>
              <a:rPr lang="en-US" dirty="0" smtClean="0"/>
              <a:t>Liang et. al. (2008), </a:t>
            </a:r>
            <a:r>
              <a:rPr lang="en-US" i="1" dirty="0" smtClean="0"/>
              <a:t>Structure </a:t>
            </a:r>
            <a:r>
              <a:rPr lang="en-US" i="1" dirty="0"/>
              <a:t>Compilation: Trading Structure for </a:t>
            </a:r>
            <a:r>
              <a:rPr lang="en-US" i="1" dirty="0" smtClean="0"/>
              <a:t>Features</a:t>
            </a:r>
          </a:p>
          <a:p>
            <a:pPr lvl="1"/>
            <a:r>
              <a:rPr lang="en-US" dirty="0" smtClean="0"/>
              <a:t>Is this the best model? Not necessarily.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CRFs for Sequential Tagging</a:t>
            </a:r>
            <a:endParaRPr lang="en-US" dirty="0"/>
          </a:p>
        </p:txBody>
      </p:sp>
      <p:pic>
        <p:nvPicPr>
          <p:cNvPr id="4" name="Picture 3" descr="Screen Shot 2016-11-29 at 10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11350"/>
            <a:ext cx="7791452" cy="185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4044742"/>
            <a:ext cx="573064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News Gothic MT"/>
              </a:rPr>
              <a:t>Arbitrary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News Gothic MT"/>
              </a:rPr>
              <a:t> features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chemeClr val="accent3"/>
                </a:solidFill>
              </a:rPr>
              <a:t>input</a:t>
            </a:r>
            <a:r>
              <a:rPr lang="en-US" sz="2400" dirty="0" smtClean="0"/>
              <a:t> side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Markov</a:t>
            </a:r>
            <a:r>
              <a:rPr lang="en-US" sz="2400" dirty="0" smtClean="0"/>
              <a:t> assumption on the </a:t>
            </a:r>
            <a:r>
              <a:rPr lang="en-US" sz="2400" dirty="0" smtClean="0">
                <a:solidFill>
                  <a:srgbClr val="E2751D"/>
                </a:solidFill>
              </a:rPr>
              <a:t>output</a:t>
            </a:r>
            <a:r>
              <a:rPr lang="en-US" sz="2400" dirty="0" smtClean="0"/>
              <a:t> side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394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CRFs with LSTMs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9275" y="1859280"/>
            <a:ext cx="8042276" cy="4084321"/>
          </a:xfrm>
          <a:prstGeom prst="rect">
            <a:avLst/>
          </a:prstGeom>
        </p:spPr>
        <p:txBody>
          <a:bodyPr/>
          <a:lstStyle>
            <a:lvl1pPr marL="349250" marR="0" indent="-34925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1pPr>
            <a:lvl2pPr marL="716395" marR="0" indent="-367145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2pPr>
            <a:lvl3pPr marL="1024889" marR="0" indent="-339089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3pPr>
            <a:lvl4pPr marL="1362075" marR="0" indent="-39370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4pPr>
            <a:lvl5pPr marL="1640416" marR="0" indent="-376766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5pPr>
            <a:lvl6pPr marL="25603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6pPr>
            <a:lvl7pPr marL="30175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7pPr>
            <a:lvl8pPr marL="34747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8pPr>
            <a:lvl9pPr marL="39319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9pPr>
          </a:lstStyle>
          <a:p>
            <a:r>
              <a:rPr lang="en-US" dirty="0" smtClean="0"/>
              <a:t>Automatic feature learning with RNNs</a:t>
            </a:r>
          </a:p>
          <a:p>
            <a:pPr lvl="1"/>
            <a:r>
              <a:rPr lang="en-US" dirty="0" smtClean="0"/>
              <a:t>Will this work? Yes. </a:t>
            </a:r>
          </a:p>
          <a:p>
            <a:pPr lvl="2"/>
            <a:r>
              <a:rPr lang="en-US" dirty="0" smtClean="0"/>
              <a:t>Liang et. al. (2008), </a:t>
            </a:r>
            <a:r>
              <a:rPr lang="en-US" i="1" dirty="0" smtClean="0"/>
              <a:t>Structure Compilation: Trading Structure for Features</a:t>
            </a:r>
          </a:p>
          <a:p>
            <a:pPr lvl="1"/>
            <a:r>
              <a:rPr lang="en-US" dirty="0" smtClean="0"/>
              <a:t>Is this the best model? Not necessarily.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CRFs with LSTMs</a:t>
            </a:r>
          </a:p>
        </p:txBody>
      </p:sp>
      <p:pic>
        <p:nvPicPr>
          <p:cNvPr id="5" name="Picture 4" descr="Screen Shot 2016-11-30 at 6.5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24" y="1737360"/>
            <a:ext cx="5343245" cy="4693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4320" y="1617253"/>
            <a:ext cx="5689600" cy="1247867"/>
          </a:xfrm>
          <a:prstGeom prst="rect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solidFill>
                  <a:srgbClr val="FFFF00"/>
                </a:solidFill>
              </a:ln>
              <a:noFill/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8897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Two Benefits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9275" y="2032000"/>
            <a:ext cx="8042276" cy="3911601"/>
          </a:xfrm>
          <a:prstGeom prst="rect">
            <a:avLst/>
          </a:prstGeom>
        </p:spPr>
        <p:txBody>
          <a:bodyPr/>
          <a:lstStyle>
            <a:lvl1pPr marL="349250" marR="0" indent="-34925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1pPr>
            <a:lvl2pPr marL="716395" marR="0" indent="-367145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2pPr>
            <a:lvl3pPr marL="1024889" marR="0" indent="-339089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3pPr>
            <a:lvl4pPr marL="1362075" marR="0" indent="-39370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4pPr>
            <a:lvl5pPr marL="1640416" marR="0" indent="-376766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5pPr>
            <a:lvl6pPr marL="25603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6pPr>
            <a:lvl7pPr marL="30175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7pPr>
            <a:lvl8pPr marL="34747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8pPr>
            <a:lvl9pPr marL="39319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9pPr>
          </a:lstStyle>
          <a:p>
            <a:r>
              <a:rPr lang="en-US" dirty="0" smtClean="0"/>
              <a:t>Directly model output dependencies by CRFs.</a:t>
            </a:r>
          </a:p>
          <a:p>
            <a:r>
              <a:rPr lang="en-US" dirty="0" smtClean="0"/>
              <a:t>Powerful </a:t>
            </a:r>
            <a:r>
              <a:rPr lang="en-US" i="1" dirty="0" smtClean="0">
                <a:solidFill>
                  <a:srgbClr val="E2751D"/>
                </a:solidFill>
              </a:rPr>
              <a:t>automatic feature learning</a:t>
            </a:r>
            <a:r>
              <a:rPr lang="en-US" dirty="0" smtClean="0"/>
              <a:t> using </a:t>
            </a:r>
            <a:r>
              <a:rPr lang="en-US" dirty="0" err="1" smtClean="0"/>
              <a:t>biLSTMs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Jointly training all the parameters to “share the modeling responsibilities”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34958" y="1798833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Intro to Information Extraction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6659" y="3536498"/>
            <a:ext cx="462686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Named Entity Recognition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34958" y="5222237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Entity Relation Extraction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7776" y="2908610"/>
            <a:ext cx="258775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Inference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27775" y="4083843"/>
            <a:ext cx="258775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34958" y="1859793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Intro to Information Extraction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4958" y="3350334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Named Entity Recognition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34958" y="4795517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Entity Relation Extraction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69312"/>
            <a:ext cx="8686800" cy="43314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</a:rPr>
              <a:t>“International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028762" lvl="3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800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17587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828" y="229992"/>
            <a:ext cx="7467600" cy="1162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9407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1" y="1524000"/>
            <a:ext cx="478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3787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2181226"/>
            <a:ext cx="8713788" cy="638175"/>
          </a:xfrm>
        </p:spPr>
        <p:txBody>
          <a:bodyPr/>
          <a:lstStyle/>
          <a:p>
            <a:r>
              <a:rPr lang="en-US" sz="2600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304800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676053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05050"/>
            <a:ext cx="8534400" cy="333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92595"/>
            <a:ext cx="8467060" cy="41785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people/person/nationality,                                location/location/contains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people/person/profession,                                 people/person/place-of-birth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biology/</a:t>
            </a:r>
            <a:r>
              <a:rPr lang="en-US" sz="1800" dirty="0" err="1"/>
              <a:t>organism_higher_classification</a:t>
            </a:r>
            <a:r>
              <a:rPr lang="en-US" sz="1800" dirty="0"/>
              <a:t>           film/film/genre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98" y="628356"/>
            <a:ext cx="7467600" cy="1059712"/>
          </a:xfrm>
        </p:spPr>
        <p:txBody>
          <a:bodyPr>
            <a:normAutofit/>
          </a:bodyPr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34400" cy="36576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IS-A (</a:t>
            </a:r>
            <a:r>
              <a:rPr lang="en-US" sz="2800" dirty="0" err="1">
                <a:solidFill>
                  <a:srgbClr val="0000FF"/>
                </a:solidFill>
              </a:rPr>
              <a:t>hypernym</a:t>
            </a:r>
            <a:r>
              <a:rPr lang="en-US" sz="2800" dirty="0">
                <a:solidFill>
                  <a:srgbClr val="0000FF"/>
                </a:solidFill>
              </a:rPr>
              <a:t>): </a:t>
            </a:r>
            <a:r>
              <a:rPr lang="en-US" sz="2800" dirty="0" err="1">
                <a:solidFill>
                  <a:srgbClr val="0000FF"/>
                </a:solidFill>
              </a:rPr>
              <a:t>subsumption</a:t>
            </a:r>
            <a:r>
              <a:rPr lang="en-US" sz="2800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Giraffe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ruminant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ungulate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mammal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vertebrate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animal</a:t>
            </a:r>
            <a:r>
              <a:rPr lang="en-US" dirty="0"/>
              <a:t>… </a:t>
            </a:r>
          </a:p>
          <a:p>
            <a:pPr lvl="2"/>
            <a:endParaRPr lang="en-US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San Francisco </a:t>
            </a:r>
            <a:r>
              <a:rPr lang="en-US" dirty="0">
                <a:solidFill>
                  <a:srgbClr val="0000FF"/>
                </a:solidFill>
              </a:rPr>
              <a:t>instance-of    </a:t>
            </a:r>
            <a:r>
              <a:rPr lang="en-US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1" y="176426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from the </a:t>
            </a:r>
            <a:r>
              <a:rPr lang="en-US" dirty="0" err="1"/>
              <a:t>WordNet</a:t>
            </a:r>
            <a:r>
              <a:rPr lang="en-US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8711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26" y="366824"/>
            <a:ext cx="7543800" cy="857250"/>
          </a:xfrm>
        </p:spPr>
        <p:txBody>
          <a:bodyPr>
            <a:normAutofit/>
          </a:bodyPr>
          <a:lstStyle/>
          <a:p>
            <a:r>
              <a:rPr lang="en-US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/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/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2400" dirty="0"/>
              <a:t>Bootstrapping (using seeds)</a:t>
            </a:r>
            <a:endParaRPr lang="en-US" sz="24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2400" dirty="0">
                <a:cs typeface="Calibri"/>
              </a:rPr>
              <a:t>Unsupervised learning from the </a:t>
            </a:r>
            <a:r>
              <a:rPr lang="en-US" sz="2400" dirty="0" smtClean="0">
                <a:cs typeface="Calibri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0747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1428750"/>
            <a:ext cx="7467600" cy="5143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86000"/>
            <a:ext cx="8001000" cy="257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“Agar is a substance prepared from a mixture of red algae, such as 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30301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4637"/>
            <a:ext cx="8229600" cy="5987939"/>
          </a:xfrm>
        </p:spPr>
        <p:txBody>
          <a:bodyPr>
            <a:normAutofit/>
          </a:bodyPr>
          <a:lstStyle/>
          <a:p>
            <a:r>
              <a:rPr lang="en-US" dirty="0" smtClean="0"/>
              <a:t>Deep Neural Networks for Sequence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4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1428750"/>
            <a:ext cx="73914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86000"/>
            <a:ext cx="8001000" cy="257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“Agar is a substance prepared from a mixture of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07042" y="3456527"/>
            <a:ext cx="3281916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028700"/>
            <a:ext cx="7543800" cy="85725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205740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27432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204911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2324182"/>
          <a:ext cx="8534400" cy="354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6056" y="74428"/>
            <a:ext cx="7543800" cy="180089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3" y="2115879"/>
            <a:ext cx="8229600" cy="4010290"/>
          </a:xfrm>
        </p:spPr>
        <p:txBody>
          <a:bodyPr/>
          <a:lstStyle/>
          <a:p>
            <a:pPr marL="400050" indent="-285750"/>
            <a:r>
              <a:rPr lang="en-US" sz="2800" dirty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dirty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734755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335280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41910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4343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30289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36576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43434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560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3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41910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426720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5146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317658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383857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450056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274320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51625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2130751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20996" y="265813"/>
            <a:ext cx="7543800" cy="155634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Using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Rules and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Named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991600" cy="3333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143000" lvl="2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Prep? 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1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Hand-built patterns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57400"/>
            <a:ext cx="8534400" cy="33337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00383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99060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45433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6-11-30 at 12.47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2184"/>
            <a:ext cx="2875989" cy="4235698"/>
          </a:xfrm>
          <a:prstGeom prst="rect">
            <a:avLst/>
          </a:prstGeom>
        </p:spPr>
      </p:pic>
      <p:pic>
        <p:nvPicPr>
          <p:cNvPr id="6" name="Picture 5" descr="Screen Shot 2016-11-30 at 12.48.0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1902184"/>
            <a:ext cx="4161531" cy="42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09650"/>
            <a:ext cx="7467600" cy="11239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Find all pairs of named entities </a:t>
            </a:r>
            <a:r>
              <a:rPr lang="en-US" sz="2000" dirty="0">
                <a:latin typeface="Calibri"/>
                <a:cs typeface="Calibri"/>
              </a:rPr>
              <a:t>(usually in same sentence)</a:t>
            </a:r>
            <a:endParaRPr lang="en-US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979004"/>
            <a:ext cx="8001000" cy="646331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518160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419100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96240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419100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518160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434340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502920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480060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29354" y="2990850"/>
            <a:ext cx="1905502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57600" y="3241705"/>
            <a:ext cx="1104900" cy="451189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280035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342900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381000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80060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514600"/>
            <a:ext cx="8839200" cy="34099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1" y="198120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0980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20980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7234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819400"/>
            <a:ext cx="8534400" cy="30289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214526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4739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819400"/>
            <a:ext cx="8534400" cy="30289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 matched      Wagner 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214526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80153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Gazetteer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smtClean="0"/>
              <a:t>Gazetteer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7" y="212494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altLang="zh-CN" sz="2400" dirty="0" smtClean="0"/>
              <a:t>Convolutional Neural Networks</a:t>
            </a:r>
            <a:endParaRPr lang="en-US" sz="2400" dirty="0"/>
          </a:p>
          <a:p>
            <a:pPr lvl="1"/>
            <a:r>
              <a:rPr lang="en-US" sz="2400" dirty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3790950"/>
          </a:xfrm>
        </p:spPr>
        <p:txBody>
          <a:bodyPr/>
          <a:lstStyle/>
          <a:p>
            <a:r>
              <a:rPr lang="en-US" sz="2800" dirty="0"/>
              <a:t>Compute P/R/F</a:t>
            </a:r>
            <a:r>
              <a:rPr lang="en-US" sz="2800" baseline="-25000" dirty="0"/>
              <a:t>1</a:t>
            </a:r>
            <a:r>
              <a:rPr lang="en-US" sz="2800" dirty="0"/>
              <a:t> for each relation</a:t>
            </a:r>
          </a:p>
          <a:p>
            <a:pPr lvl="1"/>
            <a:endParaRPr lang="en-US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297180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19200" y="426720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26720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53201" y="342900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1" y="342900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4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+</a:t>
            </a:r>
            <a:r>
              <a:rPr lang="en-US" sz="2800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Labeling a large training set is expensive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6-11-30 at 12.47.4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2184"/>
            <a:ext cx="2875989" cy="4235698"/>
          </a:xfrm>
          <a:prstGeom prst="rect">
            <a:avLst/>
          </a:prstGeom>
        </p:spPr>
      </p:pic>
      <p:pic>
        <p:nvPicPr>
          <p:cNvPr id="7" name="Picture 6" descr="Screen Shot 2016-11-30 at 12.50.1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26" y="1896082"/>
            <a:ext cx="4445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99060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8387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763000" cy="3333750"/>
          </a:xfrm>
        </p:spPr>
        <p:txBody>
          <a:bodyPr/>
          <a:lstStyle/>
          <a:p>
            <a:r>
              <a:rPr lang="en-US" sz="2800" dirty="0"/>
              <a:t>No training set? Maybe you have:</a:t>
            </a:r>
          </a:p>
          <a:p>
            <a:pPr lvl="1"/>
            <a:r>
              <a:rPr lang="en-US" sz="2400" dirty="0"/>
              <a:t>A few seed tuples  or</a:t>
            </a:r>
          </a:p>
          <a:p>
            <a:pPr lvl="1"/>
            <a:r>
              <a:rPr lang="en-US" sz="2400" dirty="0"/>
              <a:t>A few high-precision patterns</a:t>
            </a:r>
          </a:p>
          <a:p>
            <a:r>
              <a:rPr lang="en-US" sz="2800" dirty="0"/>
              <a:t>Can you use those seeds to do something useful?</a:t>
            </a:r>
          </a:p>
          <a:p>
            <a:pPr lvl="1"/>
            <a:r>
              <a:rPr lang="en-US" sz="24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18227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Gather a set of seed pairs that have relation R</a:t>
            </a:r>
          </a:p>
          <a:p>
            <a:r>
              <a:rPr lang="en-US" sz="2800" dirty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Look at the context between or around the pair and generalize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Use the patterns for </a:t>
            </a:r>
            <a:r>
              <a:rPr lang="en-US" dirty="0" err="1"/>
              <a:t>grep</a:t>
            </a:r>
            <a:r>
              <a:rPr lang="en-US" dirty="0"/>
              <a:t> for more pairs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tuples</a:t>
            </a:r>
          </a:p>
          <a:p>
            <a:r>
              <a:rPr lang="en-US" dirty="0" smtClean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3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665" y="640576"/>
            <a:ext cx="7467600" cy="59055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4999"/>
            <a:ext cx="8119730" cy="440010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Start with 5 seeds: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Find Instances: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by </a:t>
            </a:r>
            <a:r>
              <a:rPr lang="en-US" sz="2100" dirty="0">
                <a:solidFill>
                  <a:srgbClr val="0000FF"/>
                </a:solidFill>
              </a:rPr>
              <a:t> William Shakespeare</a:t>
            </a:r>
            <a:r>
              <a:rPr lang="en-US" sz="21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by 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one of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one of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800" dirty="0"/>
              <a:t>Extract patterns (group by middle, take longest common prefix/suffix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by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,           </a:t>
            </a:r>
            <a:endParaRPr lang="en-US" sz="2400" b="1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one of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800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457200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1964" y="1337506"/>
            <a:ext cx="70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Brin</a:t>
            </a:r>
            <a:r>
              <a:rPr lang="en-US" sz="1600" dirty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00400" y="1955801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19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Isaac Asimov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Robots</a:t>
                      </a:r>
                      <a:r>
                        <a:rPr lang="en-US" sz="1400" baseline="0" dirty="0" smtClean="0"/>
                        <a:t> of Dawn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David </a:t>
                      </a:r>
                      <a:r>
                        <a:rPr lang="en-US" sz="1400" dirty="0" err="1" smtClean="0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 smtClean="0"/>
                        <a:t>Startide</a:t>
                      </a:r>
                      <a:r>
                        <a:rPr lang="en-US" sz="1400" dirty="0" smtClean="0"/>
                        <a:t> Rising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James </a:t>
                      </a:r>
                      <a:r>
                        <a:rPr lang="en-US" sz="1400" dirty="0" err="1" smtClean="0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Chaos: Making a New Science</a:t>
                      </a:r>
                      <a:endParaRPr lang="en-US" sz="1400" dirty="0"/>
                    </a:p>
                  </a:txBody>
                  <a:tcPr/>
                </a:tc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Charles Dickens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Great Expectations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William Shakespeare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Comedy of Errors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446" y="236739"/>
            <a:ext cx="3810000" cy="869047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/>
            </a:r>
            <a:br>
              <a:rPr lang="en-US" sz="3800" dirty="0"/>
            </a:br>
            <a:r>
              <a:rPr lang="en-US" dirty="0"/>
              <a:t>Snowball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70368" y="2286000"/>
            <a:ext cx="8610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5055448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5647427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{based</a:t>
            </a:r>
            <a:r>
              <a:rPr lang="en-US" sz="2000" dirty="0">
                <a:latin typeface="Courier"/>
                <a:ea typeface="Arial" charset="0"/>
                <a:cs typeface="Courier"/>
              </a:rPr>
              <a:t>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1" y="5625003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5625003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72000" y="228600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Location of Headquarters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Exxon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Irving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Armonk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0065" y="1447800"/>
            <a:ext cx="729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 </a:t>
            </a:r>
            <a:r>
              <a:rPr lang="en-US" sz="2000" dirty="0" err="1"/>
              <a:t>Agichtein</a:t>
            </a:r>
            <a:r>
              <a:rPr lang="en-US" sz="2000" dirty="0"/>
              <a:t> and L. </a:t>
            </a:r>
            <a:r>
              <a:rPr lang="en-US" sz="2000" dirty="0" err="1"/>
              <a:t>Gravano</a:t>
            </a:r>
            <a:r>
              <a:rPr lang="en-US" sz="2000" dirty="0"/>
              <a:t> 2000. Snowball: Extracting Relations </a:t>
            </a:r>
          </a:p>
          <a:p>
            <a:r>
              <a:rPr lang="en-US" sz="2000" dirty="0"/>
              <a:t>from Large Plain-Text Collections. ICDL 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1" y="5055448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5055448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0300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8446" y="55634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.75</a:t>
            </a:r>
          </a:p>
        </p:txBody>
      </p:sp>
    </p:spTree>
    <p:extLst>
      <p:ext uri="{BB962C8B-B14F-4D97-AF65-F5344CB8AC3E}">
        <p14:creationId xmlns:p14="http://schemas.microsoft.com/office/powerpoint/2010/main" val="15203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990850"/>
            <a:ext cx="8534400" cy="2800350"/>
          </a:xfrm>
        </p:spPr>
        <p:txBody>
          <a:bodyPr/>
          <a:lstStyle/>
          <a:p>
            <a:r>
              <a:rPr lang="en-US" sz="2800" dirty="0"/>
              <a:t>Combine bootstrapping with supervised learning</a:t>
            </a:r>
            <a:endParaRPr lang="en-US" sz="2800" b="1" dirty="0"/>
          </a:p>
          <a:p>
            <a:pPr lvl="1"/>
            <a:r>
              <a:rPr lang="en-US" dirty="0"/>
              <a:t>Instead of 5 seeds,</a:t>
            </a:r>
          </a:p>
          <a:p>
            <a:pPr lvl="2"/>
            <a:r>
              <a:rPr lang="en-US" dirty="0"/>
              <a:t>Use a large database to get huge # of seed examples</a:t>
            </a:r>
          </a:p>
          <a:p>
            <a:pPr lvl="1"/>
            <a:r>
              <a:rPr lang="en-US" dirty="0"/>
              <a:t>Create lots of features from all these examples</a:t>
            </a:r>
          </a:p>
          <a:p>
            <a:pPr lvl="1"/>
            <a:r>
              <a:rPr lang="en-US" dirty="0"/>
              <a:t>Combine in a supervised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77593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hypernym discovery. </a:t>
            </a: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NIPS05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2007.  Autonomously </a:t>
            </a:r>
            <a:r>
              <a:rPr lang="en-US" sz="1400" dirty="0" err="1">
                <a:latin typeface="Calibri"/>
                <a:cs typeface="Calibri"/>
              </a:rPr>
              <a:t>Semantifying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Wikipeida</a:t>
            </a:r>
            <a:r>
              <a:rPr lang="en-US" sz="1400" dirty="0">
                <a:latin typeface="Calibri"/>
                <a:cs typeface="Calibri"/>
              </a:rPr>
              <a:t>. </a:t>
            </a:r>
            <a:r>
              <a:rPr lang="en-US" sz="1400" dirty="0" smtClean="0">
                <a:latin typeface="Calibri"/>
                <a:cs typeface="Calibri"/>
              </a:rPr>
              <a:t>CIKM07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Jurafsky. 2009. Distant supervision for relation extraction without labeled data. ACL09</a:t>
            </a:r>
          </a:p>
        </p:txBody>
      </p:sp>
    </p:spTree>
    <p:extLst>
      <p:ext uri="{BB962C8B-B14F-4D97-AF65-F5344CB8AC3E}">
        <p14:creationId xmlns:p14="http://schemas.microsoft.com/office/powerpoint/2010/main" val="16598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34400" cy="3124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Like supervised classification:</a:t>
            </a:r>
          </a:p>
          <a:p>
            <a:pPr lvl="2"/>
            <a:r>
              <a:rPr lang="en-US" dirty="0"/>
              <a:t>Uses a classifier with lots of features</a:t>
            </a:r>
          </a:p>
          <a:p>
            <a:pPr lvl="2"/>
            <a:r>
              <a:rPr lang="en-US" dirty="0"/>
              <a:t>Supervised by detailed hand-created knowledge</a:t>
            </a:r>
          </a:p>
          <a:p>
            <a:pPr lvl="2"/>
            <a:r>
              <a:rPr lang="en-US" dirty="0"/>
              <a:t>Doesn’t require iteratively expanding patterns</a:t>
            </a:r>
          </a:p>
          <a:p>
            <a:r>
              <a:rPr lang="en-US" sz="2800" dirty="0"/>
              <a:t>Like unsupervised classification:</a:t>
            </a:r>
          </a:p>
          <a:p>
            <a:pPr lvl="2"/>
            <a:r>
              <a:rPr lang="en-US" dirty="0"/>
              <a:t>Uses very large amounts of unlabeled data</a:t>
            </a:r>
          </a:p>
          <a:p>
            <a:pPr lvl="2"/>
            <a:r>
              <a:rPr lang="en-US" dirty="0"/>
              <a:t>Not sensitive to genre issues in 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374061"/>
            <a:ext cx="7620000" cy="1256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2019300"/>
            <a:ext cx="4114800" cy="3771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</a:t>
            </a:r>
            <a:r>
              <a:rPr lang="en-US" dirty="0" smtClean="0"/>
              <a:t>relation</a:t>
            </a:r>
            <a:endParaRPr lang="en-US" sz="11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</a:t>
            </a:r>
            <a:r>
              <a:rPr lang="en-US" dirty="0" smtClean="0"/>
              <a:t>each tuple in big </a:t>
            </a:r>
            <a:r>
              <a:rPr lang="en-US" dirty="0" smtClean="0"/>
              <a:t>database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</a:t>
            </a:r>
            <a:r>
              <a:rPr lang="en-US" dirty="0" smtClean="0"/>
              <a:t>sentences in large corpus with both </a:t>
            </a:r>
            <a:r>
              <a:rPr lang="en-US" dirty="0" smtClean="0"/>
              <a:t>entities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Extract </a:t>
            </a:r>
            <a:r>
              <a:rPr lang="en-US" dirty="0" smtClean="0"/>
              <a:t>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</a:t>
            </a:r>
            <a:r>
              <a:rPr lang="en-US" dirty="0" smtClean="0"/>
              <a:t>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66700" y="4115684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66700" y="20910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66700" y="27006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66700" y="33102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66700" y="495299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43434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 was born in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PER, born (XXXX),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PER’s birthplace in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2" y="255407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&lt;Edwin Hubble, Marshfield&gt;</a:t>
            </a:r>
          </a:p>
          <a:p>
            <a:r>
              <a:rPr lang="en-US" dirty="0"/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2788" y="206906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Born-In</a:t>
            </a:r>
            <a:endParaRPr lang="en-US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327660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Hubble was born in Marshfield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Einstein, born (1879),  Ulm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Hubble’s birthplace in Marshfield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1" y="548640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907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81250"/>
            <a:ext cx="8686800" cy="333375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Open Information Extraction: </a:t>
            </a:r>
          </a:p>
          <a:p>
            <a:pPr lvl="1"/>
            <a:r>
              <a:rPr lang="en-US" sz="3100" dirty="0" smtClean="0"/>
              <a:t>extract relations from the web with no training data, no list of </a:t>
            </a:r>
            <a:r>
              <a:rPr lang="en-US" sz="3100" dirty="0" smtClean="0"/>
              <a:t>relations</a:t>
            </a:r>
            <a:endParaRPr lang="en-US" sz="3400" dirty="0"/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Assessor ranks relations based on text redundancy</a:t>
            </a:r>
            <a:endParaRPr lang="en-US" sz="3400" dirty="0"/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3100" dirty="0">
                <a:solidFill>
                  <a:srgbClr val="0000FF"/>
                </a:solidFill>
              </a:rPr>
              <a:t>(FCI, specializes in, software development) </a:t>
            </a:r>
            <a:endParaRPr lang="en-US" sz="3100" dirty="0" smtClean="0">
              <a:solidFill>
                <a:srgbClr val="0000FF"/>
              </a:solidFill>
            </a:endParaRPr>
          </a:p>
          <a:p>
            <a:pPr marL="685800" lvl="2" indent="0">
              <a:buNone/>
            </a:pPr>
            <a:r>
              <a:rPr lang="en-US" sz="3100" dirty="0">
                <a:solidFill>
                  <a:srgbClr val="0000FF"/>
                </a:solidFill>
              </a:rPr>
              <a:t>(Tesla</a:t>
            </a:r>
            <a:r>
              <a:rPr lang="en-US" sz="3100" dirty="0" smtClean="0">
                <a:solidFill>
                  <a:srgbClr val="0000FF"/>
                </a:solidFill>
              </a:rPr>
              <a:t>, invented</a:t>
            </a:r>
            <a:r>
              <a:rPr lang="en-US" sz="3100" dirty="0">
                <a:solidFill>
                  <a:srgbClr val="0000FF"/>
                </a:solidFill>
              </a:rPr>
              <a:t>, coil transformer)</a:t>
            </a:r>
            <a:endParaRPr lang="en-US" sz="31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56578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2" y="167640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M. </a:t>
            </a:r>
            <a:r>
              <a:rPr lang="en-US" sz="1600" dirty="0" err="1"/>
              <a:t>Banko</a:t>
            </a:r>
            <a:r>
              <a:rPr lang="en-US" sz="1600" dirty="0"/>
              <a:t>, M. </a:t>
            </a:r>
            <a:r>
              <a:rPr lang="en-US" sz="1600" dirty="0" err="1"/>
              <a:t>Cararella</a:t>
            </a:r>
            <a:r>
              <a:rPr lang="en-US" sz="1600" dirty="0"/>
              <a:t>, S. </a:t>
            </a:r>
            <a:r>
              <a:rPr lang="en-US" sz="1600" dirty="0" err="1"/>
              <a:t>Soderland</a:t>
            </a:r>
            <a:r>
              <a:rPr lang="en-US" sz="1600" dirty="0"/>
              <a:t>, M. </a:t>
            </a:r>
            <a:r>
              <a:rPr lang="en-US" sz="1600" dirty="0" err="1"/>
              <a:t>Broadhead</a:t>
            </a:r>
            <a:r>
              <a:rPr lang="en-US" sz="1600" dirty="0"/>
              <a:t>, and O. </a:t>
            </a:r>
            <a:r>
              <a:rPr lang="en-US" sz="1600" dirty="0" err="1"/>
              <a:t>Etzioni</a:t>
            </a:r>
            <a:r>
              <a:rPr lang="en-US" sz="1600" dirty="0"/>
              <a:t>. 2007. Open information extraction from the web. IJCAI</a:t>
            </a:r>
          </a:p>
        </p:txBody>
      </p:sp>
    </p:spTree>
    <p:extLst>
      <p:ext uri="{BB962C8B-B14F-4D97-AF65-F5344CB8AC3E}">
        <p14:creationId xmlns:p14="http://schemas.microsoft.com/office/powerpoint/2010/main" val="13787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 RNNs</a:t>
            </a:r>
            <a:endParaRPr lang="en-US" dirty="0"/>
          </a:p>
        </p:txBody>
      </p:sp>
      <p:pic>
        <p:nvPicPr>
          <p:cNvPr id="4" name="Picture 3" descr="Screen Shot 2016-11-30 at 12.5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793789"/>
            <a:ext cx="8239125" cy="3861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300" y="3935970"/>
            <a:ext cx="427200" cy="369330"/>
          </a:xfrm>
          <a:prstGeom prst="rect">
            <a:avLst/>
          </a:prstGeom>
          <a:noFill/>
          <a:ln w="127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U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2705102" y="4305300"/>
            <a:ext cx="2097798" cy="660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4802900" y="4305300"/>
            <a:ext cx="23100" cy="533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4802900" y="4305300"/>
            <a:ext cx="2029700" cy="533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4124000" y="5929870"/>
            <a:ext cx="427200" cy="369330"/>
          </a:xfrm>
          <a:prstGeom prst="rect">
            <a:avLst/>
          </a:prstGeom>
          <a:noFill/>
          <a:ln w="127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1816100" y="5245100"/>
            <a:ext cx="2521500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3" idx="0"/>
          </p:cNvCxnSpPr>
          <p:nvPr/>
        </p:nvCxnSpPr>
        <p:spPr>
          <a:xfrm flipH="1" flipV="1">
            <a:off x="3811151" y="5245100"/>
            <a:ext cx="526449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3" idx="0"/>
          </p:cNvCxnSpPr>
          <p:nvPr/>
        </p:nvCxnSpPr>
        <p:spPr>
          <a:xfrm flipV="1">
            <a:off x="4337600" y="5245100"/>
            <a:ext cx="1390100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3" idx="0"/>
          </p:cNvCxnSpPr>
          <p:nvPr/>
        </p:nvCxnSpPr>
        <p:spPr>
          <a:xfrm flipV="1">
            <a:off x="4337600" y="5245100"/>
            <a:ext cx="3460200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085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22275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Since it extracts totally new relations from the web </a:t>
            </a:r>
          </a:p>
          <a:p>
            <a:pPr lvl="1"/>
            <a:r>
              <a:rPr lang="en-US" sz="2000" dirty="0"/>
              <a:t>There is no gold set of correct instances of relations!</a:t>
            </a:r>
          </a:p>
          <a:p>
            <a:pPr lvl="2"/>
            <a:r>
              <a:rPr lang="en-US" sz="2000" dirty="0"/>
              <a:t>Can’t compute precision (don’t know which ones are correct)</a:t>
            </a:r>
          </a:p>
          <a:p>
            <a:pPr lvl="2"/>
            <a:r>
              <a:rPr lang="en-US" sz="2000" dirty="0"/>
              <a:t>Can’t compute recall (don’t know which ones were missed)</a:t>
            </a:r>
          </a:p>
          <a:p>
            <a:r>
              <a:rPr lang="en-US" sz="2400" dirty="0"/>
              <a:t>Instead, we can approximate precision (only)</a:t>
            </a:r>
          </a:p>
          <a:p>
            <a:pPr lvl="1"/>
            <a:r>
              <a:rPr lang="en-US" sz="2000" dirty="0"/>
              <a:t> Draw a random sample of relations from output, check precision manually</a:t>
            </a:r>
          </a:p>
          <a:p>
            <a:pPr lvl="1"/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each case taking a random sample of that set</a:t>
            </a:r>
          </a:p>
          <a:p>
            <a:r>
              <a:rPr lang="en-US" sz="2400" dirty="0"/>
              <a:t>But no way to evaluate recall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32516"/>
              </p:ext>
            </p:extLst>
          </p:nvPr>
        </p:nvGraphicFramePr>
        <p:xfrm>
          <a:off x="1371600" y="4202447"/>
          <a:ext cx="4944140" cy="68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202447"/>
                        <a:ext cx="4944140" cy="68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Back-propagation over time</a:t>
            </a:r>
            <a:endParaRPr lang="en-US" dirty="0"/>
          </a:p>
        </p:txBody>
      </p:sp>
      <p:pic>
        <p:nvPicPr>
          <p:cNvPr id="4" name="Picture 3" descr="Screen Shot 2016-11-30 at 7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169763"/>
            <a:ext cx="7772400" cy="37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RNNs characteristics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739900"/>
            <a:ext cx="8042276" cy="4203701"/>
          </a:xfrm>
        </p:spPr>
        <p:txBody>
          <a:bodyPr/>
          <a:lstStyle/>
          <a:p>
            <a:r>
              <a:rPr lang="en-US" dirty="0" smtClean="0"/>
              <a:t>Model hidden states dependencies</a:t>
            </a:r>
          </a:p>
          <a:p>
            <a:r>
              <a:rPr lang="en-US" dirty="0" smtClean="0"/>
              <a:t>Errors “back propagation over time”</a:t>
            </a:r>
          </a:p>
          <a:p>
            <a:r>
              <a:rPr lang="en-US" dirty="0"/>
              <a:t>F</a:t>
            </a:r>
            <a:r>
              <a:rPr lang="en-US" dirty="0" smtClean="0"/>
              <a:t>eature learning methods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Vanishing gradient </a:t>
            </a:r>
            <a:r>
              <a:rPr lang="en-US" dirty="0" smtClean="0"/>
              <a:t>problem: cannot model long-distant dependencies of the hidden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940560"/>
            <a:ext cx="8042276" cy="4003041"/>
          </a:xfrm>
        </p:spPr>
        <p:txBody>
          <a:bodyPr/>
          <a:lstStyle/>
          <a:p>
            <a:r>
              <a:rPr lang="en-US" dirty="0" smtClean="0"/>
              <a:t>For the traditional </a:t>
            </a:r>
            <a:r>
              <a:rPr lang="en-US" i="1" dirty="0" smtClean="0">
                <a:solidFill>
                  <a:schemeClr val="accent1"/>
                </a:solidFill>
              </a:rPr>
              <a:t>activation functions</a:t>
            </a:r>
            <a:r>
              <a:rPr lang="en-US" dirty="0" smtClean="0"/>
              <a:t>, each gradient term has the value in range (-1, 1).</a:t>
            </a:r>
          </a:p>
          <a:p>
            <a:r>
              <a:rPr lang="en-US" dirty="0" smtClean="0"/>
              <a:t>Multiplying </a:t>
            </a:r>
            <a:r>
              <a:rPr lang="en-US" i="1" dirty="0"/>
              <a:t>n</a:t>
            </a:r>
            <a:r>
              <a:rPr lang="en-US" dirty="0"/>
              <a:t> of these small numbers to compute </a:t>
            </a:r>
            <a:r>
              <a:rPr lang="en-US" dirty="0" smtClean="0"/>
              <a:t>gradients</a:t>
            </a:r>
          </a:p>
          <a:p>
            <a:r>
              <a:rPr lang="en-US" dirty="0" smtClean="0"/>
              <a:t>The longer the sequence is, the more severe the problems 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2418</Words>
  <Application>Microsoft Macintosh PowerPoint</Application>
  <PresentationFormat>On-screen Show (4:3)</PresentationFormat>
  <Paragraphs>468</Paragraphs>
  <Slides>60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Calibri</vt:lpstr>
      <vt:lpstr>Calibri (Body)</vt:lpstr>
      <vt:lpstr>Calibri (Headings)</vt:lpstr>
      <vt:lpstr>Courier</vt:lpstr>
      <vt:lpstr>Lucida Grande</vt:lpstr>
      <vt:lpstr>Lucida Sans</vt:lpstr>
      <vt:lpstr>ＭＳ Ｐゴシック</vt:lpstr>
      <vt:lpstr>News Gothic MT</vt:lpstr>
      <vt:lpstr>Tahoma</vt:lpstr>
      <vt:lpstr>Times</vt:lpstr>
      <vt:lpstr>Times New Roman</vt:lpstr>
      <vt:lpstr>Wingdings</vt:lpstr>
      <vt:lpstr>Wingdings 2</vt:lpstr>
      <vt:lpstr>宋体</vt:lpstr>
      <vt:lpstr>Arial</vt:lpstr>
      <vt:lpstr>Office Theme</vt:lpstr>
      <vt:lpstr>Equation</vt:lpstr>
      <vt:lpstr>Information Extraction</vt:lpstr>
      <vt:lpstr>Outline</vt:lpstr>
      <vt:lpstr>Deep Neural Networks for Sequence Tagging</vt:lpstr>
      <vt:lpstr>Recurrent Neural Networks</vt:lpstr>
      <vt:lpstr>Recurrent Neural Networks</vt:lpstr>
      <vt:lpstr>Unroll RNNs</vt:lpstr>
      <vt:lpstr>RNN training</vt:lpstr>
      <vt:lpstr>RNNs characteristics</vt:lpstr>
      <vt:lpstr>Vanishing Gradients</vt:lpstr>
      <vt:lpstr>Long-Short Term Memory Networks (LSTMs)</vt:lpstr>
      <vt:lpstr>Another Visualization</vt:lpstr>
      <vt:lpstr>Bidirectional LSTMs</vt:lpstr>
      <vt:lpstr>LSTMs for Sequential Tagging</vt:lpstr>
      <vt:lpstr>Recall CRFs for Sequential Tagging</vt:lpstr>
      <vt:lpstr>LSTMs for Sequential Tagging</vt:lpstr>
      <vt:lpstr>Recall CRFs for Sequential Tagging</vt:lpstr>
      <vt:lpstr>Combining CRFs with LSTMs</vt:lpstr>
      <vt:lpstr>Combining CRFs with LSTMs</vt:lpstr>
      <vt:lpstr>Combining Two Benefits</vt:lpstr>
      <vt:lpstr>Outline</vt:lpstr>
      <vt:lpstr>Extracting relations from text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Relation databases  that draw from Wikipedia</vt:lpstr>
      <vt:lpstr>Ontological relations</vt:lpstr>
      <vt:lpstr>How to build relation extractors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Supervised machine learning for relations</vt:lpstr>
      <vt:lpstr>How to do classification in supervised relation extraction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VioletPeng</dc:creator>
  <cp:lastModifiedBy>Nanyun Peng</cp:lastModifiedBy>
  <cp:revision>108</cp:revision>
  <dcterms:created xsi:type="dcterms:W3CDTF">2017-10-15T23:53:30Z</dcterms:created>
  <dcterms:modified xsi:type="dcterms:W3CDTF">2017-10-25T04:57:53Z</dcterms:modified>
</cp:coreProperties>
</file>