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305" r:id="rId19"/>
    <p:sldId id="306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283" r:id="rId35"/>
    <p:sldId id="304" r:id="rId36"/>
    <p:sldId id="285" r:id="rId37"/>
    <p:sldId id="286" r:id="rId38"/>
    <p:sldId id="287" r:id="rId39"/>
    <p:sldId id="288" r:id="rId40"/>
    <p:sldId id="289" r:id="rId41"/>
    <p:sldId id="307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13"/>
  </p:normalViewPr>
  <p:slideViewPr>
    <p:cSldViewPr snapToGrid="0" snapToObjects="1" showGuides="1">
      <p:cViewPr>
        <p:scale>
          <a:sx n="87" d="100"/>
          <a:sy n="87" d="100"/>
        </p:scale>
        <p:origin x="1208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19: Machine Translation: IBM Models and Word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Philipp Koehn 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Generative Story for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b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a|</a:t>
            </a:r>
            <a:r>
              <a:rPr lang="en-US" b="1" dirty="0" err="1" smtClean="0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Start with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an English sequence of words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Choose a length </a:t>
                </a:r>
                <a:r>
                  <a:rPr lang="en-US" u="sng" dirty="0" smtClean="0"/>
                  <a:t>m</a:t>
                </a:r>
                <a:r>
                  <a:rPr lang="en-US" dirty="0" smtClean="0"/>
                  <a:t> for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an alignment </a:t>
                </a:r>
                <a:r>
                  <a:rPr lang="en-US" u="sng" dirty="0" smtClean="0"/>
                  <a:t>a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each foreign word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 lexical transition probability</a:t>
                </a:r>
              </a:p>
              <a:p>
                <a:r>
                  <a:rPr lang="en-US" dirty="0" smtClean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    house       is          small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/(5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klein|small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ist|is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das|the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Haus|house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 transition probabilities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 smtClean="0"/>
              <a:t>This generative story is dependent on t(</a:t>
            </a:r>
            <a:r>
              <a:rPr lang="en-US" dirty="0" err="1" smtClean="0"/>
              <a:t>f|e</a:t>
            </a:r>
            <a:r>
              <a:rPr lang="en-US" dirty="0" smtClean="0"/>
              <a:t>), i.e. word-to-word probabilities. But we don't have them!</a:t>
            </a:r>
          </a:p>
          <a:p>
            <a:r>
              <a:rPr lang="en-US" dirty="0" smtClean="0"/>
              <a:t>If we had a corpus of f, e pairs with alignments a, we could form t(</a:t>
            </a:r>
            <a:r>
              <a:rPr lang="en-US" dirty="0" err="1" smtClean="0"/>
              <a:t>f|e</a:t>
            </a:r>
            <a:r>
              <a:rPr lang="en-US" dirty="0" smtClean="0"/>
              <a:t>) via a maximum likelihood estimate. But we don't have alignments!</a:t>
            </a:r>
          </a:p>
          <a:p>
            <a:r>
              <a:rPr lang="en-US" dirty="0" smtClean="0"/>
              <a:t>If we had t(</a:t>
            </a:r>
            <a:r>
              <a:rPr lang="en-US" dirty="0" err="1" smtClean="0"/>
              <a:t>f|e</a:t>
            </a:r>
            <a:r>
              <a:rPr lang="en-US" dirty="0" smtClean="0"/>
              <a:t>) we could use that to figure out the most likely alignment for a sentence pair. But see above...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7549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la, the = </a:t>
                      </a:r>
                      <a:r>
                        <a:rPr lang="en-US" strike="sngStrike" baseline="0" dirty="0" smtClean="0"/>
                        <a:t>12</a:t>
                      </a:r>
                      <a:r>
                        <a:rPr lang="en-US" dirty="0" smtClean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= </a:t>
                      </a:r>
                      <a:r>
                        <a:rPr lang="en-US" strike="dblStrike" baseline="0" dirty="0" smtClean="0"/>
                        <a:t>45</a:t>
                      </a:r>
                      <a:r>
                        <a:rPr lang="en-US" dirty="0" smtClean="0"/>
                        <a:t> 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, house = </a:t>
                      </a:r>
                      <a:r>
                        <a:rPr lang="en-US" strike="sngStrike" baseline="0" dirty="0" smtClean="0"/>
                        <a:t>7</a:t>
                      </a:r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 = </a:t>
                      </a:r>
                      <a:r>
                        <a:rPr lang="en-US" strike="dblStrike" baseline="0" dirty="0" smtClean="0"/>
                        <a:t>14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bleu,</a:t>
                      </a:r>
                      <a:r>
                        <a:rPr lang="en-US" baseline="0" dirty="0" smtClean="0"/>
                        <a:t> blue = </a:t>
                      </a:r>
                      <a:r>
                        <a:rPr lang="en-US" strike="sngStrike" baseline="0" dirty="0" smtClean="0"/>
                        <a:t>6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= </a:t>
                      </a:r>
                      <a:r>
                        <a:rPr lang="en-US" strike="dblStrike" baseline="0" dirty="0" smtClean="0"/>
                        <a:t>9</a:t>
                      </a:r>
                      <a:endParaRPr lang="en-US" strike="dblStrike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3317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/>
                <a:gridCol w="1882422"/>
                <a:gridCol w="2167466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la|the</a:t>
                      </a:r>
                      <a:r>
                        <a:rPr lang="en-US" dirty="0" smtClean="0"/>
                        <a:t> = 13/46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la|blue</a:t>
                      </a:r>
                      <a:r>
                        <a:rPr lang="en-US" dirty="0" smtClean="0"/>
                        <a:t> = 0/46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| house = 2/46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|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house = </a:t>
                      </a:r>
                      <a:r>
                        <a:rPr lang="en-US" strike="noStrike" baseline="0" dirty="0" smtClean="0"/>
                        <a:t>8/15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maison|the</a:t>
                      </a:r>
                      <a:r>
                        <a:rPr lang="en-US" dirty="0" smtClean="0"/>
                        <a:t> 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 | blue = 0/15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chicken-and-egg (i.e. incomplete data) problem:</a:t>
            </a:r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complete data</a:t>
            </a:r>
            <a:r>
              <a:rPr lang="en-US" dirty="0" smtClean="0"/>
              <a:t> we could estimate the </a:t>
            </a:r>
            <a:r>
              <a:rPr lang="en-US" u="sng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model</a:t>
            </a:r>
            <a:r>
              <a:rPr lang="en-US" dirty="0" smtClean="0"/>
              <a:t>, we could fill in the </a:t>
            </a:r>
            <a:r>
              <a:rPr lang="en-US" u="sng" dirty="0" smtClean="0"/>
              <a:t>gaps in the data</a:t>
            </a:r>
            <a:endParaRPr lang="en-US" dirty="0" smtClean="0"/>
          </a:p>
          <a:p>
            <a:r>
              <a:rPr lang="en-US" dirty="0" smtClean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steps 2-3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697"/>
            <a:ext cx="10515600" cy="208326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pathlen</a:t>
            </a:r>
            <a:r>
              <a:rPr lang="en-US" dirty="0" smtClean="0"/>
              <a:t>(apple, tomato)?</a:t>
            </a:r>
          </a:p>
          <a:p>
            <a:pPr lvl="1"/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4,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571875"/>
            <a:ext cx="10515600" cy="20832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We've observed counts of words in a corpus per the table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resnik</a:t>
            </a:r>
            <a:r>
              <a:rPr lang="en-US" dirty="0" smtClean="0"/>
              <a:t> similarity of (potato, tomato)?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resnik</a:t>
            </a:r>
            <a:r>
              <a:rPr lang="en-US" dirty="0" smtClean="0"/>
              <a:t> similarity of (apple, tomato)?</a:t>
            </a:r>
          </a:p>
          <a:p>
            <a:pPr lvl="1"/>
            <a:r>
              <a:rPr lang="en-US" dirty="0" smtClean="0"/>
              <a:t>-log(1/2)</a:t>
            </a:r>
          </a:p>
          <a:p>
            <a:pPr lvl="1"/>
            <a:r>
              <a:rPr lang="en-US" dirty="0" smtClean="0"/>
              <a:t>-log(4/5)</a:t>
            </a:r>
          </a:p>
          <a:p>
            <a:pPr lvl="1"/>
            <a:r>
              <a:rPr lang="en-US" dirty="0" smtClean="0"/>
              <a:t>-log(1/5)</a:t>
            </a:r>
          </a:p>
          <a:p>
            <a:pPr lvl="1"/>
            <a:r>
              <a:rPr lang="en-US" dirty="0" smtClean="0"/>
              <a:t>-log(5/8)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3139" y="3826340"/>
          <a:ext cx="192102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696"/>
                <a:gridCol w="714326"/>
              </a:tblGrid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potato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tomato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A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foreign sentence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we search for the most likely English sentence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as we've done before, we're going to break this up into two parts with Bayes' rule and </a:t>
                </a:r>
                <a:r>
                  <a:rPr lang="en-US" dirty="0" err="1" smtClean="0"/>
                  <a:t>argmax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; </a:t>
                </a:r>
                <a:r>
                  <a:rPr lang="en-US" b="1" dirty="0" err="1" smtClean="0"/>
                  <a:t>ê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argmax</a:t>
                </a:r>
                <a:r>
                  <a:rPr lang="en-US" b="1" baseline="-25000" dirty="0" err="1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model</a:t>
            </a:r>
          </a:p>
          <a:p>
            <a:r>
              <a:rPr lang="en-US" dirty="0" smtClean="0"/>
              <a:t>(previously covered)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translation model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 Algorithm consists of two steps</a:t>
            </a:r>
          </a:p>
          <a:p>
            <a:r>
              <a:rPr lang="en-US" dirty="0" smtClean="0"/>
              <a:t>Expectation (E) Step: Apply model to data</a:t>
            </a:r>
          </a:p>
          <a:p>
            <a:pPr lvl="1"/>
            <a:r>
              <a:rPr lang="en-US" dirty="0" smtClean="0"/>
              <a:t>parts of the model are hidden (here: alignments)</a:t>
            </a:r>
          </a:p>
          <a:p>
            <a:pPr lvl="1"/>
            <a:r>
              <a:rPr lang="en-US" dirty="0" smtClean="0"/>
              <a:t>using the model, assign probabilities to possible values</a:t>
            </a:r>
          </a:p>
          <a:p>
            <a:pPr lvl="1"/>
            <a:r>
              <a:rPr lang="en-US" dirty="0" smtClean="0"/>
              <a:t>think of this as 'creating data'</a:t>
            </a:r>
          </a:p>
          <a:p>
            <a:r>
              <a:rPr lang="en-US" dirty="0" smtClean="0"/>
              <a:t>Maximization (M) Step: Estimate model from data</a:t>
            </a:r>
          </a:p>
          <a:p>
            <a:pPr lvl="1"/>
            <a:r>
              <a:rPr lang="en-US" dirty="0" smtClean="0"/>
              <a:t>which data? the data we just created!</a:t>
            </a:r>
          </a:p>
          <a:p>
            <a:pPr lvl="1"/>
            <a:r>
              <a:rPr lang="en-US" dirty="0" smtClean="0"/>
              <a:t>take the assigned values as fact</a:t>
            </a:r>
          </a:p>
          <a:p>
            <a:pPr lvl="1"/>
            <a:r>
              <a:rPr lang="en-US" dirty="0" smtClean="0"/>
              <a:t>collect counts weighted by probabilities</a:t>
            </a:r>
          </a:p>
          <a:p>
            <a:pPr lvl="1"/>
            <a:r>
              <a:rPr lang="en-US" dirty="0" smtClean="0"/>
              <a:t>estimate model from counts</a:t>
            </a:r>
          </a:p>
          <a:p>
            <a:pPr lvl="1"/>
            <a:r>
              <a:rPr lang="en-US" dirty="0" smtClean="0"/>
              <a:t>think of this as 'count and divide'</a:t>
            </a:r>
          </a:p>
          <a:p>
            <a:r>
              <a:rPr lang="en-US" dirty="0" smtClean="0"/>
              <a:t>Iterate these steps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compute:</a:t>
            </a:r>
          </a:p>
          <a:p>
            <a:pPr lvl="1"/>
            <a:r>
              <a:rPr lang="en-US" dirty="0" smtClean="0"/>
              <a:t>E-Step: </a:t>
            </a:r>
            <a:r>
              <a:rPr lang="en-US" dirty="0" err="1" smtClean="0"/>
              <a:t>probabilitiy</a:t>
            </a:r>
            <a:r>
              <a:rPr lang="en-US" dirty="0" smtClean="0"/>
              <a:t> of alignments</a:t>
            </a:r>
          </a:p>
          <a:p>
            <a:pPr lvl="1"/>
            <a:r>
              <a:rPr lang="en-US" dirty="0" smtClean="0"/>
              <a:t>M-Step: count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we had a set of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 smtClean="0"/>
              <a:t>We could just collect counts and divide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we'll collect counts over </a:t>
            </a:r>
            <a:r>
              <a:rPr lang="en-US" u="sng" dirty="0" smtClean="0"/>
              <a:t>every possible alignment</a:t>
            </a:r>
            <a:endParaRPr lang="en-US" dirty="0" smtClean="0"/>
          </a:p>
          <a:p>
            <a:r>
              <a:rPr lang="en-US" dirty="0" smtClean="0"/>
              <a:t>But we'll only trust the counts as much as we trust the alignment, i.e.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a|e</a:t>
            </a:r>
            <a:r>
              <a:rPr lang="en-US" dirty="0" smtClean="0"/>
              <a:t>, f)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.15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So, given a sentence, how to calculate the probability of its possible alignments?</a:t>
                </a:r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 [definition of conditional probability]</a:t>
                </a:r>
              </a:p>
              <a:p>
                <a:r>
                  <a:rPr lang="en-US" dirty="0" smtClean="0"/>
                  <a:t>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,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) [ibid]</a:t>
                </a:r>
              </a:p>
              <a:p>
                <a:r>
                  <a:rPr lang="en-US" dirty="0" smtClean="0"/>
                  <a:t>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,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 [cancel terms]</a:t>
                </a:r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[law of total probability]</a:t>
                </a:r>
              </a:p>
              <a:p>
                <a:r>
                  <a:rPr lang="en-US" dirty="0" smtClean="0"/>
                  <a:t>So we need to calculate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Let's start with a uniform word pair probability table</a:t>
                </a:r>
              </a:p>
              <a:p>
                <a:r>
                  <a:rPr lang="en-US" b="0" dirty="0" err="1" smtClean="0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i.e. multiply each word pair probability</a:t>
                </a:r>
              </a:p>
              <a:p>
                <a:r>
                  <a:rPr lang="en-US" dirty="0" smtClean="0"/>
                  <a:t>do the same for each alignment and normalize by the sum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 = .0625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.0625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sum=.25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(Pretty boring so far!)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Now collect counts, weighted by each alignment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we have counts for events</a:t>
            </a:r>
          </a:p>
          <a:p>
            <a:r>
              <a:rPr lang="en-US" dirty="0" smtClean="0"/>
              <a:t>To form a parameter table (t</a:t>
            </a:r>
            <a:r>
              <a:rPr lang="en-US" baseline="-25000" dirty="0" smtClean="0"/>
              <a:t>1</a:t>
            </a:r>
            <a:r>
              <a:rPr lang="en-US" dirty="0" smtClean="0"/>
              <a:t>), just count (done) and divide</a:t>
            </a:r>
          </a:p>
          <a:p>
            <a:r>
              <a:rPr lang="en-US" dirty="0" smtClean="0"/>
              <a:t>Already starting to look better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previous tasks and their models</a:t>
                </a:r>
              </a:p>
              <a:p>
                <a:pPr lvl="1"/>
                <a:r>
                  <a:rPr lang="en-US" dirty="0" smtClean="0"/>
                  <a:t>POS tagging: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one tag per word</a:t>
                </a:r>
              </a:p>
              <a:p>
                <a:pPr lvl="1"/>
                <a:r>
                  <a:rPr lang="en-US" dirty="0" smtClean="0"/>
                  <a:t>Parsing</a:t>
                </a:r>
              </a:p>
              <a:p>
                <a:pPr lvl="2"/>
                <a:r>
                  <a:rPr lang="en-US" dirty="0" smtClean="0"/>
                  <a:t>build structure out of lower substructure</a:t>
                </a:r>
              </a:p>
              <a:p>
                <a:pPr lvl="2"/>
                <a:r>
                  <a:rPr lang="en-US" dirty="0" smtClean="0"/>
                  <a:t>it's clear what parts of the sentence influence a bracketing decision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 smtClean="0"/>
                  <a:t> we need to model what words in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 correlate to what words in </a:t>
                </a:r>
                <a:r>
                  <a:rPr lang="en-US" b="1" dirty="0" smtClean="0"/>
                  <a:t>e</a:t>
                </a:r>
              </a:p>
              <a:p>
                <a:r>
                  <a:rPr lang="en-US" dirty="0" smtClean="0"/>
                  <a:t>Might not be 1:1 or monotone!</a:t>
                </a:r>
              </a:p>
              <a:p>
                <a:r>
                  <a:rPr lang="en-US" dirty="0" smtClean="0"/>
                  <a:t>But there is an assumption that roughly all the words in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 will have correlating words in </a:t>
                </a:r>
                <a:r>
                  <a:rPr lang="en-US" b="1" dirty="0" smtClean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re-calculate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a|f,e</a:t>
            </a:r>
            <a:r>
              <a:rPr lang="en-US" dirty="0" smtClean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.25*.25=.0625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sum=.5625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2518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/>
                <a:gridCol w="1766761"/>
                <a:gridCol w="1766761"/>
                <a:gridCol w="1766761"/>
                <a:gridCol w="1766761"/>
                <a:gridCol w="1766761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.167+.333+.222+.444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Already the </a:t>
            </a:r>
            <a:r>
              <a:rPr lang="en-US" dirty="0" err="1" smtClean="0"/>
              <a:t>argmax</a:t>
            </a:r>
            <a:r>
              <a:rPr lang="en-US" dirty="0" smtClean="0"/>
              <a:t> is the "right" answer</a:t>
            </a:r>
          </a:p>
          <a:p>
            <a:r>
              <a:rPr lang="en-US" dirty="0" smtClean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59404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/>
                <a:gridCol w="753908"/>
                <a:gridCol w="753908"/>
                <a:gridCol w="753908"/>
                <a:gridCol w="753908"/>
                <a:gridCol w="753908"/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0877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this was actually run as </a:t>
            </a:r>
            <a:r>
              <a:rPr lang="en-US" dirty="0" err="1" smtClean="0"/>
              <a:t>Pr</a:t>
            </a:r>
            <a:r>
              <a:rPr lang="en-US" dirty="0" smtClean="0"/>
              <a:t>(e, </a:t>
            </a:r>
            <a:r>
              <a:rPr lang="en-US" dirty="0" err="1" smtClean="0"/>
              <a:t>a|f</a:t>
            </a:r>
            <a:r>
              <a:rPr lang="en-US" dirty="0" smtClean="0"/>
              <a:t>) which is why the </a:t>
            </a:r>
            <a:r>
              <a:rPr lang="en-US" dirty="0" err="1" smtClean="0"/>
              <a:t>probs</a:t>
            </a:r>
            <a:r>
              <a:rPr lang="en-US" dirty="0" smtClean="0"/>
              <a:t> don't line up with the previous example)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IBM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1: Lexical translation</a:t>
            </a:r>
          </a:p>
          <a:p>
            <a:r>
              <a:rPr lang="en-US" dirty="0" smtClean="0"/>
              <a:t>Model 2: adds absolute reordering model</a:t>
            </a:r>
          </a:p>
          <a:p>
            <a:pPr lvl="1"/>
            <a:r>
              <a:rPr lang="en-US" dirty="0" smtClean="0"/>
              <a:t>e.g. how likely is f-word '4' to be a translation of e-word '2' given the length of f is 10 and the length of e is 12?</a:t>
            </a:r>
          </a:p>
          <a:p>
            <a:r>
              <a:rPr lang="en-US" dirty="0" smtClean="0"/>
              <a:t>Model 3: adds fertility model</a:t>
            </a:r>
          </a:p>
          <a:p>
            <a:pPr lvl="1"/>
            <a:r>
              <a:rPr lang="en-US" dirty="0" smtClean="0"/>
              <a:t>consider how many times each e-word is used</a:t>
            </a:r>
          </a:p>
          <a:p>
            <a:r>
              <a:rPr lang="en-US" dirty="0" smtClean="0"/>
              <a:t>Model 4:  relative reordering model</a:t>
            </a:r>
          </a:p>
          <a:p>
            <a:pPr lvl="1"/>
            <a:r>
              <a:rPr lang="en-US" dirty="0" smtClean="0"/>
              <a:t>instead of absolute word position, how likely are we to skip around n spots forward?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Word Alignments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two sentences (that are translations of each other), </a:t>
            </a:r>
            <a:br>
              <a:rPr lang="en-US" dirty="0" smtClean="0"/>
            </a:br>
            <a:r>
              <a:rPr lang="en-US" b="1" dirty="0" smtClean="0"/>
              <a:t>e </a:t>
            </a:r>
            <a:r>
              <a:rPr lang="en-US" dirty="0" smtClean="0"/>
              <a:t>= e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e</a:t>
            </a:r>
            <a:r>
              <a:rPr lang="en-US" baseline="-25000" dirty="0" err="1"/>
              <a:t>n</a:t>
            </a:r>
            <a:r>
              <a:rPr lang="en-US" dirty="0" smtClean="0"/>
              <a:t> and </a:t>
            </a:r>
            <a:r>
              <a:rPr lang="en-US" b="1" dirty="0" smtClean="0"/>
              <a:t>f</a:t>
            </a:r>
            <a:r>
              <a:rPr lang="en-US" dirty="0" smtClean="0"/>
              <a:t> = f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f</a:t>
            </a:r>
            <a:r>
              <a:rPr lang="en-US" baseline="-25000" dirty="0" err="1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alignment </a:t>
            </a:r>
            <a:r>
              <a:rPr lang="en-US" b="1" dirty="0" smtClean="0"/>
              <a:t>a</a:t>
            </a:r>
            <a:r>
              <a:rPr lang="en-US" dirty="0" smtClean="0"/>
              <a:t> is a mapping from positions </a:t>
            </a:r>
            <a:r>
              <a:rPr lang="en-US" i="1" dirty="0"/>
              <a:t>j</a:t>
            </a:r>
            <a:r>
              <a:rPr lang="en-US" dirty="0" smtClean="0"/>
              <a:t> in </a:t>
            </a:r>
            <a:r>
              <a:rPr lang="en-US" b="1" dirty="0" smtClean="0"/>
              <a:t>f</a:t>
            </a:r>
            <a:r>
              <a:rPr lang="en-US" dirty="0" smtClean="0"/>
              <a:t> to positions </a:t>
            </a:r>
            <a:r>
              <a:rPr lang="en-US" i="1" dirty="0"/>
              <a:t>i</a:t>
            </a:r>
            <a:r>
              <a:rPr lang="en-US" dirty="0" smtClean="0"/>
              <a:t> in 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4}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GIZA++ = popular implementation of IBM Models (~2000) </a:t>
            </a:r>
          </a:p>
          <a:p>
            <a:r>
              <a:rPr lang="en-US" dirty="0" smtClean="0"/>
              <a:t>MGIZA = multithreaded rewrite (~2010) </a:t>
            </a:r>
          </a:p>
          <a:p>
            <a:pPr lvl="1"/>
            <a:r>
              <a:rPr lang="en-US" dirty="0" smtClean="0"/>
              <a:t>You give it parallel data</a:t>
            </a:r>
          </a:p>
          <a:p>
            <a:pPr lvl="1"/>
            <a:r>
              <a:rPr lang="en-US" dirty="0" smtClean="0"/>
              <a:t>It runs models 1-4 (with some changes) in both directions</a:t>
            </a:r>
          </a:p>
          <a:p>
            <a:pPr lvl="1"/>
            <a:r>
              <a:rPr lang="en-US" dirty="0" smtClean="0"/>
              <a:t>It produces word alignments for your data and translation probability tables</a:t>
            </a:r>
          </a:p>
          <a:p>
            <a:r>
              <a:rPr lang="en-US" dirty="0" smtClean="0"/>
              <a:t>Generally part of most statistical MT software packages</a:t>
            </a:r>
          </a:p>
          <a:p>
            <a:pPr lvl="1"/>
            <a:r>
              <a:rPr lang="en-US" dirty="0" smtClean="0"/>
              <a:t>Moses (</a:t>
            </a:r>
            <a:r>
              <a:rPr lang="en-US" dirty="0" err="1" smtClean="0"/>
              <a:t>statmt.org</a:t>
            </a:r>
            <a:r>
              <a:rPr lang="en-US" dirty="0" smtClean="0"/>
              <a:t>/</a:t>
            </a:r>
            <a:r>
              <a:rPr lang="en-US" dirty="0" err="1" smtClean="0"/>
              <a:t>moses</a:t>
            </a:r>
            <a:r>
              <a:rPr lang="en-US" dirty="0" smtClean="0"/>
              <a:t>); maintained by </a:t>
            </a:r>
            <a:r>
              <a:rPr lang="en-US" dirty="0" err="1" smtClean="0"/>
              <a:t>univ.</a:t>
            </a:r>
            <a:r>
              <a:rPr lang="en-US" dirty="0" smtClean="0"/>
              <a:t> of Edinburgh</a:t>
            </a:r>
          </a:p>
          <a:p>
            <a:pPr lvl="1"/>
            <a:r>
              <a:rPr lang="en-US" dirty="0" smtClean="0"/>
              <a:t>Joshua (search "</a:t>
            </a:r>
            <a:r>
              <a:rPr lang="en-US" dirty="0" err="1" smtClean="0"/>
              <a:t>joshua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"); apache </a:t>
            </a:r>
            <a:r>
              <a:rPr lang="en-US" dirty="0" smtClean="0"/>
              <a:t>project </a:t>
            </a:r>
            <a:r>
              <a:rPr lang="en-US" dirty="0" smtClean="0"/>
              <a:t>maintained by </a:t>
            </a:r>
            <a:r>
              <a:rPr lang="en-US" dirty="0" err="1" smtClean="0"/>
              <a:t>jhu</a:t>
            </a:r>
            <a:r>
              <a:rPr lang="en-US" dirty="0" smtClean="0"/>
              <a:t>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Models provide a way to learn word-to-word probabilities from a corpus of example sentence translations</a:t>
            </a:r>
          </a:p>
          <a:p>
            <a:r>
              <a:rPr lang="en-US" dirty="0" smtClean="0"/>
              <a:t>The EM algorithm is used to induce these </a:t>
            </a:r>
            <a:r>
              <a:rPr lang="en-US" u="sng" dirty="0" smtClean="0"/>
              <a:t>word alignments</a:t>
            </a:r>
            <a:endParaRPr lang="en-US" dirty="0" smtClean="0"/>
          </a:p>
          <a:p>
            <a:r>
              <a:rPr lang="en-US" dirty="0" smtClean="0"/>
              <a:t>These models are nominally models of end-to-end machine translation, however they are only used to learn the alignments</a:t>
            </a:r>
          </a:p>
          <a:p>
            <a:r>
              <a:rPr lang="en-US" dirty="0" smtClean="0"/>
              <a:t>Phrase-based models (next) use data aligned with IBM models to do end-to-end 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(usually) the relative word order is not the same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read this: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a[3] =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"word 3 of </a:t>
            </a:r>
            <a:r>
              <a:rPr lang="en-US" b="1" dirty="0" smtClean="0"/>
              <a:t>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translates to word 1 of </a:t>
            </a:r>
            <a:r>
              <a:rPr lang="en-US" b="1" dirty="0" smtClean="0"/>
              <a:t>e</a:t>
            </a:r>
            <a:r>
              <a:rPr lang="en-US" dirty="0" smtClean="0"/>
              <a:t>"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f</a:t>
            </a:r>
            <a:r>
              <a:rPr lang="en-US" baseline="-25000" dirty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(</a:t>
            </a:r>
            <a:r>
              <a:rPr lang="en-US" baseline="-25000" dirty="0" err="1"/>
              <a:t>i</a:t>
            </a:r>
            <a:r>
              <a:rPr lang="en-US" baseline="-25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 smtClean="0"/>
              <a:t>A source word can translate into multiple target words</a:t>
            </a:r>
          </a:p>
          <a:p>
            <a:r>
              <a:rPr lang="en-US" dirty="0" smtClean="0"/>
              <a:t>Note: in </a:t>
            </a:r>
            <a:r>
              <a:rPr lang="en-US" u="sng" dirty="0" smtClean="0"/>
              <a:t>this model</a:t>
            </a:r>
            <a:r>
              <a:rPr lang="en-US" dirty="0" smtClean="0"/>
              <a:t>, the reverse is not 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it's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1, 3 -&gt; 2, 4 -&gt; 2, 5-&gt;3}</a:t>
            </a:r>
            <a:endParaRPr lang="en-US" dirty="0"/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Words may be dropped when translated </a:t>
            </a:r>
          </a:p>
          <a:p>
            <a:r>
              <a:rPr lang="en-US" dirty="0" smtClean="0"/>
              <a:t>Example: German article </a:t>
            </a:r>
            <a:r>
              <a:rPr lang="en-US" u="sng" dirty="0" smtClean="0"/>
              <a:t>das</a:t>
            </a:r>
            <a:r>
              <a:rPr lang="en-US" dirty="0" smtClean="0"/>
              <a:t> is dropped</a:t>
            </a:r>
          </a:p>
          <a:p>
            <a:r>
              <a:rPr lang="en-US" dirty="0" smtClean="0"/>
              <a:t>We map dropped words to a special </a:t>
            </a:r>
            <a:r>
              <a:rPr lang="en-US" u="sng" dirty="0" smtClean="0"/>
              <a:t>NULL</a:t>
            </a:r>
            <a:r>
              <a:rPr lang="en-US" dirty="0" smtClean="0"/>
              <a:t> token (always word 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0, 2 -&gt; 1, 3 -&gt; 2, 4-&gt;3}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 smtClean="0"/>
              <a:t>Words may be added during translation</a:t>
            </a:r>
          </a:p>
          <a:p>
            <a:r>
              <a:rPr lang="en-US" dirty="0" smtClean="0"/>
              <a:t>Example: English </a:t>
            </a:r>
            <a:r>
              <a:rPr lang="en-US" u="sng" dirty="0" smtClean="0"/>
              <a:t>just</a:t>
            </a:r>
            <a:r>
              <a:rPr lang="en-US" dirty="0" smtClean="0"/>
              <a:t> does not have an equivalent in German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5}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with Alignment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Brown et al. (1993) provide a series of models, called the </a:t>
                </a:r>
                <a:r>
                  <a:rPr lang="en-US" u="sng" dirty="0" smtClean="0"/>
                  <a:t>IBM models</a:t>
                </a:r>
                <a:endParaRPr lang="en-US" dirty="0" smtClean="0"/>
              </a:p>
              <a:p>
                <a:r>
                  <a:rPr lang="en-US" dirty="0" smtClean="0"/>
                  <a:t>The model parameters can be efficiently learned from data</a:t>
                </a:r>
              </a:p>
              <a:p>
                <a:r>
                  <a:rPr lang="en-US" dirty="0" smtClean="0"/>
                  <a:t>Not necessarily a realistic vision of how translation works in humans</a:t>
                </a:r>
              </a:p>
              <a:p>
                <a:r>
                  <a:rPr lang="en-US" dirty="0" smtClean="0"/>
                  <a:t>We will discuss the first model; the others are covered in reading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3010</Words>
  <Application>Microsoft Macintosh PowerPoint</Application>
  <PresentationFormat>Widescreen</PresentationFormat>
  <Paragraphs>1185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Arial</vt:lpstr>
      <vt:lpstr>Office Theme</vt:lpstr>
      <vt:lpstr>Lecture 19: Machine Translation: IBM Models and Word Alignment</vt:lpstr>
      <vt:lpstr>How To Generate A Translation</vt:lpstr>
      <vt:lpstr>How To Model Translation</vt:lpstr>
      <vt:lpstr>Word Alignment</vt:lpstr>
      <vt:lpstr>Reordering</vt:lpstr>
      <vt:lpstr>One-To-Many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3</vt:lpstr>
      <vt:lpstr>Quiz 4, 5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2017-10-30T18:29:29Z</dcterms:created>
  <dcterms:modified xsi:type="dcterms:W3CDTF">2017-11-10T06:45:58Z</dcterms:modified>
</cp:coreProperties>
</file>