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40" r:id="rId50"/>
    <p:sldId id="278" r:id="rId51"/>
    <p:sldId id="274" r:id="rId52"/>
    <p:sldId id="280" r:id="rId53"/>
    <p:sldId id="275" r:id="rId54"/>
    <p:sldId id="276" r:id="rId55"/>
    <p:sldId id="277" r:id="rId56"/>
    <p:sldId id="315" r:id="rId57"/>
    <p:sldId id="316" r:id="rId58"/>
    <p:sldId id="318" r:id="rId59"/>
    <p:sldId id="323" r:id="rId60"/>
    <p:sldId id="324" r:id="rId61"/>
    <p:sldId id="325" r:id="rId62"/>
    <p:sldId id="326" r:id="rId63"/>
    <p:sldId id="31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27" r:id="rId72"/>
    <p:sldId id="335" r:id="rId73"/>
    <p:sldId id="337" r:id="rId74"/>
    <p:sldId id="338" r:id="rId75"/>
    <p:sldId id="33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/>
    <p:restoredTop sz="94613"/>
  </p:normalViewPr>
  <p:slideViewPr>
    <p:cSldViewPr snapToGrid="0" snapToObjects="1" showGuides="1">
      <p:cViewPr>
        <p:scale>
          <a:sx n="97" d="100"/>
          <a:sy n="97" d="100"/>
        </p:scale>
        <p:origin x="1192" y="72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9: Dependency Trees and Shift-Reduce Dependency Parsing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of Nathan Schneider and Noah Smith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 smtClean="0"/>
              <a:t>USC </a:t>
            </a:r>
            <a:r>
              <a:rPr lang="en-US" dirty="0" err="1" smtClean="0"/>
              <a:t>VSoE</a:t>
            </a:r>
            <a:r>
              <a:rPr lang="en-US" dirty="0" smtClean="0"/>
              <a:t>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dirty="0" smtClean="0"/>
              <a:t>September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 Functional 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previously said the head was the "important" word in a phrase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NP(the crystal clear </a:t>
            </a:r>
            <a:r>
              <a:rPr lang="en-US" u="sng" dirty="0" smtClean="0"/>
              <a:t>ball)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 smtClean="0"/>
          </a:p>
          <a:p>
            <a:pPr lvl="1"/>
            <a:r>
              <a:rPr lang="en-US" dirty="0" smtClean="0"/>
              <a:t>VP(</a:t>
            </a:r>
            <a:r>
              <a:rPr lang="en-US" u="sng" dirty="0" smtClean="0"/>
              <a:t>kill</a:t>
            </a:r>
            <a:r>
              <a:rPr lang="en-US" dirty="0" smtClean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 Functional 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But...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PP(</a:t>
            </a:r>
            <a:r>
              <a:rPr lang="en-US" u="sng" dirty="0" smtClean="0"/>
              <a:t>into</a:t>
            </a:r>
            <a:r>
              <a:rPr lang="en-US" dirty="0" smtClean="0"/>
              <a:t> the woods) or PP(into the </a:t>
            </a:r>
            <a:r>
              <a:rPr lang="en-US" u="sng" dirty="0" smtClean="0"/>
              <a:t>woods</a:t>
            </a:r>
            <a:r>
              <a:rPr lang="en-US" dirty="0" smtClean="0"/>
              <a:t>)?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VP(</a:t>
            </a:r>
            <a:r>
              <a:rPr lang="en-US" u="sng" dirty="0" smtClean="0"/>
              <a:t>was</a:t>
            </a:r>
            <a:r>
              <a:rPr lang="en-US" dirty="0" smtClean="0"/>
              <a:t> always watching </a:t>
            </a:r>
            <a:r>
              <a:rPr lang="en-US" dirty="0" err="1" smtClean="0"/>
              <a:t>tv</a:t>
            </a:r>
            <a:r>
              <a:rPr lang="en-US" dirty="0" smtClean="0"/>
              <a:t>) or VP(was always </a:t>
            </a:r>
            <a:r>
              <a:rPr lang="en-US" u="sng" dirty="0" smtClean="0"/>
              <a:t>watching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)?</a:t>
            </a:r>
          </a:p>
          <a:p>
            <a:r>
              <a:rPr lang="en-US" dirty="0" smtClean="0"/>
              <a:t>This is characterized as having a </a:t>
            </a:r>
            <a:r>
              <a:rPr lang="en-US" u="sng" dirty="0" smtClean="0"/>
              <a:t>functional</a:t>
            </a:r>
            <a:r>
              <a:rPr lang="en-US" dirty="0" smtClean="0"/>
              <a:t> head or </a:t>
            </a:r>
            <a:r>
              <a:rPr lang="en-US" u="sng" dirty="0" smtClean="0"/>
              <a:t>content</a:t>
            </a:r>
            <a:r>
              <a:rPr lang="en-US" dirty="0" smtClean="0"/>
              <a:t> head</a:t>
            </a:r>
          </a:p>
          <a:p>
            <a:r>
              <a:rPr lang="en-US" dirty="0" smtClean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Choice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 smtClean="0"/>
              <a:t>What to do about this?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wash cats and dogs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Choice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 smtClean="0"/>
              <a:t>What to do about this?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wash </a:t>
            </a:r>
            <a:r>
              <a:rPr lang="en-US" sz="3200" u="sng" dirty="0" smtClean="0"/>
              <a:t>cats</a:t>
            </a:r>
            <a:r>
              <a:rPr lang="en-US" sz="3200" dirty="0" smtClean="0"/>
              <a:t> and dogs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conjunct is the head of the 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Choice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 smtClean="0"/>
              <a:t>What to do about this?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wash cats </a:t>
            </a:r>
            <a:r>
              <a:rPr lang="en-US" sz="3200" u="sng" dirty="0" smtClean="0"/>
              <a:t>and</a:t>
            </a:r>
            <a:r>
              <a:rPr lang="en-US" sz="3200" dirty="0" smtClean="0"/>
              <a:t> dogs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coordinatng</a:t>
            </a:r>
            <a:r>
              <a:rPr lang="en-US" sz="2400" dirty="0" smtClean="0"/>
              <a:t> conjunction is the head of the NP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Choice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to do about this?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 usual with such things, pick a standard that is most helpful and stick with 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wash cats and </a:t>
            </a:r>
            <a:r>
              <a:rPr lang="en-US" sz="3200" u="sng" dirty="0" smtClean="0"/>
              <a:t>dogs</a:t>
            </a:r>
            <a:endParaRPr lang="en-US" sz="3200" u="sng" dirty="0"/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second conjunct is the head of the NP</a:t>
            </a:r>
            <a:endParaRPr 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 smtClean="0"/>
              <a:t>A sentence's dependency parse is said to be </a:t>
            </a:r>
            <a:r>
              <a:rPr lang="en-US" u="sng" dirty="0" smtClean="0"/>
              <a:t>projective</a:t>
            </a:r>
            <a:r>
              <a:rPr lang="en-US" dirty="0" smtClean="0"/>
              <a:t> if every subtree (node and all its descendants) occupies a </a:t>
            </a:r>
            <a:r>
              <a:rPr lang="en-US" i="1" dirty="0" smtClean="0"/>
              <a:t>contiguous span</a:t>
            </a:r>
            <a:r>
              <a:rPr lang="en-US" dirty="0" smtClean="0"/>
              <a:t> of the sentence</a:t>
            </a:r>
          </a:p>
          <a:p>
            <a:r>
              <a:rPr lang="en-US" dirty="0" smtClean="0"/>
              <a:t>This also means the dependency parse can be drawn on top of the sentence without any crossing edges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Other sentences are </a:t>
            </a:r>
            <a:r>
              <a:rPr lang="en-US" u="sng" dirty="0" err="1" smtClean="0"/>
              <a:t>nonprojective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Nonprojectivity</a:t>
            </a:r>
            <a:r>
              <a:rPr lang="en-US" dirty="0" smtClean="0"/>
              <a:t> is rare in English, but quite common in many languages</a:t>
            </a:r>
          </a:p>
          <a:p>
            <a:r>
              <a:rPr lang="en-US" dirty="0" smtClean="0"/>
              <a:t>Note: in the above example, reordering the clauses would result in </a:t>
            </a:r>
            <a:r>
              <a:rPr lang="en-US" dirty="0" err="1" smtClean="0"/>
              <a:t>projectivity</a:t>
            </a:r>
            <a:r>
              <a:rPr lang="en-US" dirty="0" smtClean="0"/>
              <a:t> without changing the meaning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constituency and project</a:t>
            </a:r>
          </a:p>
          <a:p>
            <a:pPr lvl="1"/>
            <a:r>
              <a:rPr lang="en-US" dirty="0" smtClean="0"/>
              <a:t>pretty good for </a:t>
            </a:r>
            <a:r>
              <a:rPr lang="en-US" dirty="0"/>
              <a:t>E</a:t>
            </a:r>
            <a:r>
              <a:rPr lang="en-US" dirty="0" smtClean="0"/>
              <a:t>nglish</a:t>
            </a:r>
          </a:p>
          <a:p>
            <a:pPr lvl="1"/>
            <a:r>
              <a:rPr lang="en-US" dirty="0" smtClean="0"/>
              <a:t>not as much for others</a:t>
            </a:r>
          </a:p>
          <a:p>
            <a:pPr lvl="1"/>
            <a:r>
              <a:rPr lang="en-US" dirty="0" smtClean="0"/>
              <a:t>pipeline effect: quality dependent on underlying model</a:t>
            </a:r>
          </a:p>
          <a:p>
            <a:pPr lvl="1"/>
            <a:r>
              <a:rPr lang="en-US" dirty="0" smtClean="0"/>
              <a:t>doesn't handle non-projective</a:t>
            </a:r>
          </a:p>
          <a:p>
            <a:r>
              <a:rPr lang="en-US" dirty="0" smtClean="0"/>
              <a:t>graph based (Chiu-Liu Edmonds; see reading)</a:t>
            </a:r>
          </a:p>
          <a:p>
            <a:pPr lvl="1"/>
            <a:r>
              <a:rPr lang="en-US" dirty="0" smtClean="0"/>
              <a:t>can handle non-projective</a:t>
            </a:r>
          </a:p>
          <a:p>
            <a:pPr lvl="1"/>
            <a:r>
              <a:rPr lang="en-US" dirty="0" smtClean="0"/>
              <a:t>quadratic time</a:t>
            </a:r>
          </a:p>
          <a:p>
            <a:pPr lvl="1"/>
            <a:r>
              <a:rPr lang="en-US" dirty="0" smtClean="0"/>
              <a:t>optimal solution</a:t>
            </a:r>
          </a:p>
          <a:p>
            <a:pPr lvl="1"/>
            <a:r>
              <a:rPr lang="en-US" dirty="0" smtClean="0"/>
              <a:t>score features must decompose across edges</a:t>
            </a:r>
          </a:p>
          <a:p>
            <a:r>
              <a:rPr lang="en-US" b="1" dirty="0" smtClean="0"/>
              <a:t>transition based</a:t>
            </a:r>
          </a:p>
          <a:p>
            <a:pPr lvl="1"/>
            <a:r>
              <a:rPr lang="en-US" dirty="0" smtClean="0"/>
              <a:t>linear time</a:t>
            </a:r>
          </a:p>
          <a:p>
            <a:pPr lvl="1"/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much more flexible potential feature set</a:t>
            </a:r>
          </a:p>
          <a:p>
            <a:pPr lvl="1"/>
            <a:r>
              <a:rPr lang="en-US" dirty="0" smtClean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Big Idea: keep a stack of words and do work at the top of the stack</a:t>
            </a:r>
          </a:p>
          <a:p>
            <a:r>
              <a:rPr lang="en-US" dirty="0" smtClean="0"/>
              <a:t>Fundamental operations:</a:t>
            </a:r>
          </a:p>
          <a:p>
            <a:pPr lvl="1"/>
            <a:r>
              <a:rPr lang="en-US" dirty="0" smtClean="0"/>
              <a:t>SHIFT: add a word to the stack</a:t>
            </a:r>
          </a:p>
          <a:p>
            <a:pPr lvl="1"/>
            <a:r>
              <a:rPr lang="en-US" dirty="0" smtClean="0"/>
              <a:t>REDUCE-LEFT: link top 2 stack members, pop one member, and create a dependency</a:t>
            </a:r>
          </a:p>
          <a:p>
            <a:pPr lvl="1"/>
            <a:r>
              <a:rPr lang="en-US" dirty="0" smtClean="0"/>
              <a:t>REDUCE-RIGHT: link top 2 stack members, pop one member, and create a dependency</a:t>
            </a:r>
          </a:p>
          <a:p>
            <a:r>
              <a:rPr lang="en-US" dirty="0" smtClean="0"/>
              <a:t>Difference between REDUCE operations is which direction the dependency goes and which member gets popped</a:t>
            </a:r>
          </a:p>
          <a:p>
            <a:r>
              <a:rPr lang="en-US" dirty="0" smtClean="0"/>
              <a:t>(Note: In </a:t>
            </a:r>
            <a:r>
              <a:rPr lang="en-US" dirty="0" err="1" smtClean="0"/>
              <a:t>Jurafsky</a:t>
            </a:r>
            <a:r>
              <a:rPr lang="en-US" dirty="0" smtClean="0"/>
              <a:t>/Manning chapter, these are called "LEFT-ARC" and "RIGHT-ARC")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Constituent View of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Words group into higher-order linguistic units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Doesn't model languages with discontinuous information, free word order as well</a:t>
            </a:r>
          </a:p>
          <a:p>
            <a:pPr lvl="1"/>
            <a:r>
              <a:rPr lang="en-US" dirty="0" smtClean="0"/>
              <a:t>May be too much information for downstream applications</a:t>
            </a:r>
          </a:p>
          <a:p>
            <a:pPr lvl="1"/>
            <a:r>
              <a:rPr lang="en-US" dirty="0" smtClean="0"/>
              <a:t>In pure CFG form, lexically grounded </a:t>
            </a:r>
            <a:r>
              <a:rPr lang="en-US" dirty="0" err="1" smtClean="0"/>
              <a:t>selectional</a:t>
            </a:r>
            <a:r>
              <a:rPr lang="en-US" dirty="0" smtClean="0"/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 stood by the door covered in </a:t>
            </a:r>
            <a:r>
              <a:rPr lang="en-US" u="sng" dirty="0" smtClean="0"/>
              <a:t>tears</a:t>
            </a:r>
            <a:r>
              <a:rPr lang="en-US" dirty="0" smtClean="0"/>
              <a:t> vs.</a:t>
            </a:r>
            <a:br>
              <a:rPr lang="en-US" dirty="0" smtClean="0"/>
            </a:br>
            <a:r>
              <a:rPr lang="en-US" dirty="0" smtClean="0"/>
              <a:t>She stood by the door covered in </a:t>
            </a:r>
            <a:r>
              <a:rPr lang="en-US" u="sng" dirty="0" smtClean="0"/>
              <a:t>ivy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stray</a:t>
            </a:r>
            <a:r>
              <a:rPr lang="en-US" dirty="0" smtClean="0"/>
              <a:t> cats and dogs vs.</a:t>
            </a:r>
            <a:br>
              <a:rPr lang="en-US" dirty="0" smtClean="0"/>
            </a:br>
            <a:r>
              <a:rPr lang="en-US" u="sng" dirty="0" smtClean="0"/>
              <a:t>Siamese</a:t>
            </a:r>
            <a:r>
              <a:rPr lang="en-US" dirty="0" smtClean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smtClean="0"/>
              <a:t>Very simple: just move one word over!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blue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dogs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[root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Top of the stack is head, next on the stack is dependent.</a:t>
            </a:r>
          </a:p>
          <a:p>
            <a:r>
              <a:rPr lang="en-US" dirty="0" smtClean="0"/>
              <a:t>Pop both, form relationship, push back head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blue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dogs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[root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Top of the stack is head, next on the stack is dependent.</a:t>
            </a:r>
          </a:p>
          <a:p>
            <a:r>
              <a:rPr lang="en-US" dirty="0" smtClean="0"/>
              <a:t>Pop both, form relationship, push back head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[root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blue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dogs</a:t>
              </a:r>
              <a:endParaRPr lang="en-US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Top of the stack is </a:t>
            </a:r>
            <a:r>
              <a:rPr lang="en-US" u="sng" dirty="0" smtClean="0"/>
              <a:t>dependent</a:t>
            </a:r>
            <a:r>
              <a:rPr lang="en-US" dirty="0" smtClean="0"/>
              <a:t>, next on the stack is </a:t>
            </a:r>
            <a:r>
              <a:rPr lang="en-US" u="sng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 both, form relationship, push back head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[root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blue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dogs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Top of the stack is </a:t>
            </a:r>
            <a:r>
              <a:rPr lang="en-US" u="sng" dirty="0" smtClean="0"/>
              <a:t>dependent</a:t>
            </a:r>
            <a:r>
              <a:rPr lang="en-US" dirty="0" smtClean="0"/>
              <a:t>, next on the stack is </a:t>
            </a:r>
            <a:r>
              <a:rPr lang="en-US" u="sng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 both, form relationship, push back head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[root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walk</a:t>
              </a:r>
              <a:endParaRPr lang="en-US" sz="24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blue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dogs</a:t>
                </a:r>
                <a:endParaRPr lang="en-US" sz="2400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vs. CKY Parsing, Viterbi POS tagging,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previously discussed dynamic programming and search approaches to dealing with uncertainty</a:t>
            </a:r>
          </a:p>
          <a:p>
            <a:r>
              <a:rPr lang="en-US" dirty="0" smtClean="0"/>
              <a:t>This, by contrast is strictly greedy</a:t>
            </a:r>
          </a:p>
          <a:p>
            <a:r>
              <a:rPr lang="en-US" dirty="0" smtClean="0"/>
              <a:t>Thus, many opportunities to make the wrong decision</a:t>
            </a:r>
          </a:p>
          <a:p>
            <a:r>
              <a:rPr lang="en-US" dirty="0" smtClean="0"/>
              <a:t>We'll later see ways to mitigate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 smtClean="0"/>
              <a:t>Agree on a head standard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</a:t>
            </a:r>
            <a:r>
              <a:rPr lang="en-US" sz="2400" dirty="0" smtClean="0"/>
              <a:t>R)... No</a:t>
            </a:r>
            <a:r>
              <a:rPr lang="en-US" sz="2400" dirty="0"/>
              <a:t>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</a:t>
            </a:r>
            <a:r>
              <a:rPr lang="en-US" sz="2400" dirty="0" smtClean="0"/>
              <a:t>S)... No</a:t>
            </a:r>
            <a:r>
              <a:rPr lang="en-US" sz="2400" dirty="0"/>
              <a:t>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With Lexicalization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 smtClean="0"/>
              <a:t>propagate heads (Cf. last week's lecture)</a:t>
            </a:r>
          </a:p>
          <a:p>
            <a:r>
              <a:rPr lang="en-US" dirty="0" smtClean="0"/>
              <a:t>But, this leads to sparsity</a:t>
            </a:r>
          </a:p>
          <a:p>
            <a:r>
              <a:rPr lang="en-US" dirty="0" smtClean="0"/>
              <a:t>Requires lots of smoothing</a:t>
            </a:r>
          </a:p>
          <a:p>
            <a:r>
              <a:rPr lang="en-US" dirty="0" smtClean="0"/>
              <a:t>Maybe it's too much information?</a:t>
            </a:r>
          </a:p>
          <a:p>
            <a:r>
              <a:rPr lang="en-US" dirty="0" smtClean="0"/>
              <a:t>Can we lose the categories and just focus on the relationship of the words to each other?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 smtClean="0">
                <a:solidFill>
                  <a:schemeClr val="tx1"/>
                </a:solidFill>
              </a:rPr>
              <a:t>houston</a:t>
            </a:r>
            <a:r>
              <a:rPr lang="en-US" dirty="0" smtClean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We're asking a lot of the model here but that is the "correct" action to take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en-US" dirty="0" err="1" smtClean="0">
                <a:solidFill>
                  <a:schemeClr val="tx1"/>
                </a:solidFill>
              </a:rPr>
              <a:t>houston</a:t>
            </a:r>
            <a:r>
              <a:rPr lang="en-US" dirty="0" smtClean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"through" is the head of "</a:t>
            </a:r>
            <a:r>
              <a:rPr lang="en-US" dirty="0" err="1" smtClean="0">
                <a:solidFill>
                  <a:schemeClr val="tx1"/>
                </a:solidFill>
              </a:rPr>
              <a:t>houston</a:t>
            </a:r>
            <a:r>
              <a:rPr lang="en-US" dirty="0" smtClean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"flight" is more important to the sentence. 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a Step Sequence Given a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 smtClean="0"/>
              <a:t>Much less uncertainty than the parsing walkthrough. There is a deterministic algorithm:</a:t>
            </a:r>
          </a:p>
          <a:p>
            <a:pPr lvl="1"/>
            <a:r>
              <a:rPr lang="en-US" dirty="0" smtClean="0"/>
              <a:t>If you can Reduce Left (i.e. if the result is legitimate), do it, or</a:t>
            </a:r>
          </a:p>
          <a:p>
            <a:pPr lvl="1"/>
            <a:r>
              <a:rPr lang="en-US" dirty="0" smtClean="0"/>
              <a:t>If you can Reduce Right and all dependents of the top have been added, do it, or</a:t>
            </a:r>
          </a:p>
          <a:p>
            <a:pPr lvl="1"/>
            <a:r>
              <a:rPr lang="en-US" dirty="0" smtClean="0"/>
              <a:t>Shift</a:t>
            </a:r>
          </a:p>
          <a:p>
            <a:r>
              <a:rPr lang="en-US" dirty="0" smtClean="0"/>
              <a:t>We can use these oracle rules and a corpus of trees to build a corpus of labeled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remove phrase labels</a:t>
            </a:r>
          </a:p>
          <a:p>
            <a:r>
              <a:rPr lang="en-US" dirty="0" smtClean="0"/>
              <a:t>throw away node and merge children if parent has the propagated label</a:t>
            </a:r>
          </a:p>
          <a:p>
            <a:r>
              <a:rPr lang="en-US" dirty="0" smtClean="0"/>
              <a:t>annotation can be in-line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equivalent, but shows word order</a:t>
            </a:r>
          </a:p>
          <a:p>
            <a:pPr algn="ctr"/>
            <a:r>
              <a:rPr lang="en-US" sz="2400" dirty="0" smtClean="0"/>
              <a:t>(head -&gt; modifier)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err="1" smtClean="0">
                <a:solidFill>
                  <a:schemeClr val="tx1"/>
                </a:solidFill>
              </a:rPr>
              <a:t>houston</a:t>
            </a:r>
            <a:r>
              <a:rPr lang="en-US" sz="2400" dirty="0" smtClean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step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HW3 due today (9/27)</a:t>
            </a:r>
          </a:p>
          <a:p>
            <a:r>
              <a:rPr lang="en-US" dirty="0" smtClean="0"/>
              <a:t>HW4 due next Wednesday (10/4)</a:t>
            </a:r>
          </a:p>
          <a:p>
            <a:r>
              <a:rPr lang="en-US" dirty="0" smtClean="0"/>
              <a:t>Midterm next Friday (10/6) (more on this in a bit)</a:t>
            </a:r>
          </a:p>
          <a:p>
            <a:r>
              <a:rPr lang="en-US" dirty="0" smtClean="0"/>
              <a:t>SoCal ML Symposium Keynote speaker Daniel </a:t>
            </a:r>
            <a:r>
              <a:rPr lang="en-US" dirty="0" err="1" smtClean="0"/>
              <a:t>Marcu</a:t>
            </a:r>
            <a:r>
              <a:rPr lang="en-US" dirty="0" smtClean="0"/>
              <a:t> will give a special encore presentation to our class on 10/27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sentence and its correct tree, there is a </a:t>
            </a:r>
            <a:r>
              <a:rPr lang="en-US" u="sng" dirty="0" smtClean="0"/>
              <a:t>deterministic sequence</a:t>
            </a:r>
            <a:r>
              <a:rPr lang="en-US" dirty="0" smtClean="0"/>
              <a:t> of shift-reduce operations that will produce the tree from the sentence</a:t>
            </a:r>
          </a:p>
          <a:p>
            <a:r>
              <a:rPr lang="en-US" dirty="0" smtClean="0"/>
              <a:t>Thus, given a state in the process of decoding, there is one correct operation</a:t>
            </a:r>
          </a:p>
          <a:p>
            <a:r>
              <a:rPr lang="en-US" dirty="0" smtClean="0"/>
              <a:t>So train it like a tagger!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Perceptron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can generally come from anything we can see</a:t>
            </a:r>
          </a:p>
          <a:p>
            <a:pPr lvl="1"/>
            <a:r>
              <a:rPr lang="en-US" dirty="0" smtClean="0"/>
              <a:t>What have we seen (the stack)?</a:t>
            </a:r>
          </a:p>
          <a:p>
            <a:pPr lvl="1"/>
            <a:r>
              <a:rPr lang="en-US" dirty="0" smtClean="0"/>
              <a:t>What will we see (the buffer)?</a:t>
            </a:r>
          </a:p>
          <a:p>
            <a:pPr lvl="1"/>
            <a:r>
              <a:rPr lang="en-US" dirty="0" smtClean="0"/>
              <a:t>What have we done (the already-extracted links)?</a:t>
            </a:r>
          </a:p>
          <a:p>
            <a:r>
              <a:rPr lang="en-US" dirty="0" smtClean="0"/>
              <a:t>Using all of this can be sparse. Use the most 'actionable' elements</a:t>
            </a:r>
          </a:p>
          <a:p>
            <a:pPr lvl="1"/>
            <a:r>
              <a:rPr lang="en-US" dirty="0" smtClean="0"/>
              <a:t>What did we </a:t>
            </a:r>
            <a:r>
              <a:rPr lang="en-US" u="sng" dirty="0" smtClean="0"/>
              <a:t>just</a:t>
            </a:r>
            <a:r>
              <a:rPr lang="en-US" dirty="0" smtClean="0"/>
              <a:t> see (the top of the stack)?</a:t>
            </a:r>
          </a:p>
          <a:p>
            <a:pPr lvl="1"/>
            <a:r>
              <a:rPr lang="en-US" dirty="0" smtClean="0"/>
              <a:t>What will we soon see (the next word or two)?</a:t>
            </a:r>
          </a:p>
          <a:p>
            <a:pPr lvl="1"/>
            <a:r>
              <a:rPr lang="en-US" dirty="0" smtClean="0"/>
              <a:t>What have we done that is relevant (links to words in the top of the stack)?</a:t>
            </a:r>
          </a:p>
          <a:p>
            <a:r>
              <a:rPr lang="en-US" dirty="0" smtClean="0"/>
              <a:t>Granular bits:</a:t>
            </a:r>
          </a:p>
          <a:p>
            <a:pPr lvl="1"/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POS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Pretty good starting set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Jurafsky</a:t>
            </a:r>
            <a:r>
              <a:rPr lang="en-US" dirty="0" smtClean="0"/>
              <a:t> &amp; Martin, 3</a:t>
            </a:r>
            <a:r>
              <a:rPr lang="en-US" baseline="30000" dirty="0" smtClean="0"/>
              <a:t>rd</a:t>
            </a:r>
            <a:r>
              <a:rPr lang="en-US" dirty="0" smtClean="0"/>
              <a:t>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Shift-Reduce algorithm is </a:t>
            </a:r>
            <a:r>
              <a:rPr lang="en-US" u="sng" dirty="0" smtClean="0"/>
              <a:t>greedy</a:t>
            </a:r>
            <a:r>
              <a:rPr lang="en-US" dirty="0" smtClean="0"/>
              <a:t>; early bad decision can doom later possibilities</a:t>
            </a:r>
          </a:p>
          <a:p>
            <a:r>
              <a:rPr lang="en-US" u="sng" dirty="0" smtClean="0"/>
              <a:t>Beam search</a:t>
            </a:r>
            <a:r>
              <a:rPr lang="en-US" dirty="0" smtClean="0"/>
              <a:t> is a general way to be "not as greedy"</a:t>
            </a:r>
          </a:p>
          <a:p>
            <a:pPr lvl="1"/>
            <a:r>
              <a:rPr lang="en-US" dirty="0" smtClean="0"/>
              <a:t>Instead of the best step, take k best steps</a:t>
            </a:r>
          </a:p>
          <a:p>
            <a:pPr lvl="1"/>
            <a:r>
              <a:rPr lang="en-US" dirty="0" smtClean="0"/>
              <a:t>From each of those k steps, take k best </a:t>
            </a:r>
            <a:r>
              <a:rPr lang="en-US" u="sng" dirty="0" smtClean="0"/>
              <a:t>next</a:t>
            </a:r>
            <a:r>
              <a:rPr lang="en-US" dirty="0" smtClean="0"/>
              <a:t> steps</a:t>
            </a:r>
          </a:p>
          <a:p>
            <a:pPr lvl="1"/>
            <a:r>
              <a:rPr lang="en-US" dirty="0" smtClean="0"/>
              <a:t>Keep only the top k of those k</a:t>
            </a:r>
            <a:r>
              <a:rPr lang="en-US" baseline="30000" dirty="0" smtClean="0"/>
              <a:t>2</a:t>
            </a:r>
            <a:r>
              <a:rPr lang="en-US" dirty="0" smtClean="0"/>
              <a:t> steps</a:t>
            </a:r>
          </a:p>
          <a:p>
            <a:pPr lvl="1"/>
            <a:r>
              <a:rPr lang="en-US" dirty="0" smtClean="0"/>
              <a:t>What is the runtime for a sentence of length n and beam of width k?</a:t>
            </a:r>
          </a:p>
          <a:p>
            <a:r>
              <a:rPr lang="en-US" dirty="0" smtClean="0"/>
              <a:t>Beam search is widely used in many other NLP tasks:</a:t>
            </a:r>
          </a:p>
          <a:p>
            <a:pPr lvl="1"/>
            <a:r>
              <a:rPr lang="en-US" dirty="0" smtClean="0"/>
              <a:t>MT</a:t>
            </a:r>
          </a:p>
          <a:p>
            <a:pPr lvl="1"/>
            <a:r>
              <a:rPr lang="en-US" dirty="0" smtClean="0"/>
              <a:t>Constituency Parsing</a:t>
            </a:r>
          </a:p>
          <a:p>
            <a:pPr lvl="1"/>
            <a:r>
              <a:rPr lang="en-US" dirty="0" smtClean="0"/>
              <a:t>ASR</a:t>
            </a:r>
          </a:p>
          <a:p>
            <a:pPr lvl="1"/>
            <a:r>
              <a:rPr lang="en-US" dirty="0" smtClean="0"/>
              <a:t>Summarization</a:t>
            </a:r>
          </a:p>
          <a:p>
            <a:pPr lvl="1"/>
            <a:r>
              <a:rPr lang="en-US" dirty="0" smtClean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/>
                <a:gridCol w="2676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Configuration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/>
                <a:gridCol w="2676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/>
                <a:gridCol w="2676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/>
                <a:gridCol w="2676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82079" y="4320325"/>
            <a:ext cx="235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 labels,</a:t>
            </a:r>
          </a:p>
          <a:p>
            <a:r>
              <a:rPr lang="en-US" dirty="0" smtClean="0"/>
              <a:t>a R and L for each label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S/0.4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dirty="0" smtClean="0"/>
                <a:t>/17.2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/35.2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S/0.2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R/19.7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L/0.7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R/19.7</a:t>
              </a:r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L/72.8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433782" y="4875418"/>
            <a:ext cx="1951606" cy="1643401"/>
            <a:chOff x="9433782" y="4875418"/>
            <a:chExt cx="1951606" cy="164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9433782" y="5052374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445307" y="5537553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64008" y="4875418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S/0.1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35600" y="5289633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R/39.7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9445307" y="5962766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914295" y="5790143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L/77.8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=0.9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=20.4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=1.4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=17.64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=37.2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=90.3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"Arc-Standard" Shift-Reduce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"book" and "flight" first come together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"book" and "flight" relation is built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"Arc-Eager" Variant of Shift-Reduce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try to form a relation as early as possible</a:t>
            </a:r>
          </a:p>
          <a:p>
            <a:r>
              <a:rPr lang="en-US" dirty="0" smtClean="0"/>
              <a:t>Arc-Standard: strictly bottom-up</a:t>
            </a:r>
          </a:p>
          <a:p>
            <a:r>
              <a:rPr lang="en-US" dirty="0" smtClean="0"/>
              <a:t>Arc-Eager: combination of bottom-up and top-down</a:t>
            </a:r>
          </a:p>
          <a:p>
            <a:r>
              <a:rPr lang="en-US" dirty="0" smtClean="0"/>
              <a:t>Potential harm: might not end up with a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Arc-Eager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add a word to the stack</a:t>
            </a:r>
          </a:p>
          <a:p>
            <a:r>
              <a:rPr lang="en-US" dirty="0" smtClean="0"/>
              <a:t>LEFT-ARC: </a:t>
            </a:r>
            <a:r>
              <a:rPr lang="en-US" dirty="0"/>
              <a:t>link top </a:t>
            </a:r>
            <a:r>
              <a:rPr lang="en-US" dirty="0" smtClean="0"/>
              <a:t>stack member with </a:t>
            </a:r>
            <a:r>
              <a:rPr lang="en-US" u="sng" dirty="0" smtClean="0"/>
              <a:t>next symbol(</a:t>
            </a:r>
            <a:r>
              <a:rPr lang="en-US" dirty="0" smtClean="0"/>
              <a:t>head); pop top of the stack</a:t>
            </a:r>
            <a:endParaRPr lang="en-US" dirty="0"/>
          </a:p>
          <a:p>
            <a:r>
              <a:rPr lang="en-US" dirty="0" smtClean="0"/>
              <a:t>RIGHT-ARC: </a:t>
            </a:r>
            <a:r>
              <a:rPr lang="en-US" dirty="0"/>
              <a:t>link </a:t>
            </a:r>
            <a:r>
              <a:rPr lang="en-US" dirty="0" smtClean="0"/>
              <a:t>top stack member (head) with </a:t>
            </a:r>
            <a:r>
              <a:rPr lang="en-US" u="sng" dirty="0" smtClean="0"/>
              <a:t>next symbol</a:t>
            </a:r>
            <a:r>
              <a:rPr lang="en-US" dirty="0"/>
              <a:t>;</a:t>
            </a:r>
            <a:r>
              <a:rPr lang="en-US" dirty="0" smtClean="0"/>
              <a:t> shift next symbol onto the stack</a:t>
            </a:r>
          </a:p>
          <a:p>
            <a:r>
              <a:rPr lang="en-US" b="1" dirty="0" smtClean="0"/>
              <a:t>REDUCE</a:t>
            </a:r>
            <a:r>
              <a:rPr lang="en-US" dirty="0" smtClean="0"/>
              <a:t>: pop top of the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 smtClean="0"/>
              <a:t>Top of stack is head of front symbol AND push front symbol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blue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dogs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 smtClean="0"/>
              <a:t>[root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walk</a:t>
            </a:r>
            <a:endParaRPr lang="en-US" sz="2400" dirty="0"/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 smtClean="0"/>
              <a:t>As before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smtClean="0"/>
                <a:t>[root</a:t>
              </a:r>
              <a:r>
                <a:rPr lang="en-US" sz="2400" dirty="0" smtClean="0"/>
                <a:t>]</a:t>
              </a:r>
              <a:endParaRPr lang="en-US" sz="2400" dirty="0"/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walk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dogs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View of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246" y="1825625"/>
            <a:ext cx="608255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 explicit phrase structure</a:t>
            </a:r>
          </a:p>
          <a:p>
            <a:r>
              <a:rPr lang="en-US" dirty="0" smtClean="0"/>
              <a:t>Key feature: how do </a:t>
            </a:r>
            <a:r>
              <a:rPr lang="en-US" u="sng" dirty="0" smtClean="0"/>
              <a:t>words</a:t>
            </a:r>
            <a:r>
              <a:rPr lang="en-US" dirty="0" smtClean="0"/>
              <a:t> relate to each other?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More conducive to free word order</a:t>
            </a:r>
          </a:p>
          <a:p>
            <a:pPr lvl="1"/>
            <a:r>
              <a:rPr lang="en-US" dirty="0" smtClean="0"/>
              <a:t>Closer alignment between analyses of translations</a:t>
            </a:r>
          </a:p>
          <a:p>
            <a:pPr lvl="1"/>
            <a:r>
              <a:rPr lang="en-US" dirty="0" smtClean="0"/>
              <a:t>Natural model of relationships between discontinuous words</a:t>
            </a:r>
          </a:p>
          <a:p>
            <a:pPr lvl="1"/>
            <a:r>
              <a:rPr lang="en-US" dirty="0" smtClean="0"/>
              <a:t>Lexically grounded relationships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Some loss of expressivity</a:t>
            </a:r>
          </a:p>
          <a:p>
            <a:pPr lvl="1"/>
            <a:r>
              <a:rPr lang="en-US" dirty="0" smtClean="0"/>
              <a:t>Requires explicit notion of head</a:t>
            </a:r>
          </a:p>
          <a:p>
            <a:pPr lvl="1"/>
            <a:r>
              <a:rPr lang="en-US" dirty="0" smtClean="0"/>
              <a:t>Another formalism: what are the annotation standards, how to build corpora, etc.?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 smtClean="0"/>
              <a:t>Front symbol is head of top of the stack AND pop top of the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dogs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 smtClean="0"/>
                <a:t>[root]</a:t>
              </a:r>
              <a:endParaRPr lang="en-US" sz="2400" dirty="0"/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walk</a:t>
              </a:r>
              <a:endParaRPr lang="en-US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blue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dogs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blue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 smtClean="0"/>
                <a:t>[root]</a:t>
              </a:r>
              <a:endParaRPr lang="en-US" sz="2400" dirty="0"/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walk</a:t>
              </a:r>
              <a:endParaRPr lang="en-US" sz="24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(NEW!)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 smtClean="0"/>
              <a:t>Pop top </a:t>
            </a:r>
            <a:r>
              <a:rPr lang="en-US" dirty="0"/>
              <a:t>of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SYMBOLS</a:t>
            </a:r>
            <a:endParaRPr lang="en-US" sz="2400" dirty="0"/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gently</a:t>
            </a:r>
            <a:endParaRPr lang="en-US" sz="2400" dirty="0"/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 smtClean="0"/>
                <a:t>[root]</a:t>
              </a:r>
              <a:endParaRPr lang="en-US" sz="2400" dirty="0"/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walk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dogs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blue</a:t>
              </a:r>
              <a:endParaRPr lang="en-US" sz="24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Push the child onto the stack (Right-Arc)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 relationship between "book" and "the" (Shift)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"flight" is head of "the". Pop the dependent off the stack (Left-Arc)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"book" is head of "flight". Push the dependent on the stack (Right-Arc)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 direct relationship between "flight" and "through" but more work to do (Shift)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err="1" smtClean="0">
                <a:solidFill>
                  <a:schemeClr val="tx1"/>
                </a:solidFill>
              </a:rPr>
              <a:t>houston</a:t>
            </a:r>
            <a:r>
              <a:rPr lang="en-US" sz="2400" dirty="0" smtClean="0">
                <a:solidFill>
                  <a:schemeClr val="tx1"/>
                </a:solidFill>
              </a:rPr>
              <a:t>" is the head of "through"; pop the dependent (Left Arc)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 smtClean="0">
                <a:solidFill>
                  <a:schemeClr val="tx1"/>
                </a:solidFill>
              </a:rPr>
              <a:t>houston</a:t>
            </a:r>
            <a:r>
              <a:rPr lang="en-US" sz="2400" dirty="0" smtClean="0">
                <a:solidFill>
                  <a:schemeClr val="tx1"/>
                </a:solidFill>
              </a:rPr>
              <a:t>"; push the dependent (Right Arc)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073" cy="4351338"/>
          </a:xfrm>
        </p:spPr>
        <p:txBody>
          <a:bodyPr/>
          <a:lstStyle/>
          <a:p>
            <a:r>
              <a:rPr lang="en-US" dirty="0" smtClean="0"/>
              <a:t>It can be useful to distinguish different kinds of head-modifier </a:t>
            </a:r>
            <a:r>
              <a:rPr lang="en-US" b="1" dirty="0" smtClean="0"/>
              <a:t>relations</a:t>
            </a:r>
            <a:r>
              <a:rPr lang="en-US" dirty="0" smtClean="0"/>
              <a:t>, by labeling edges</a:t>
            </a:r>
          </a:p>
          <a:p>
            <a:r>
              <a:rPr lang="en-US" dirty="0" smtClean="0"/>
              <a:t>Important relations for English:</a:t>
            </a:r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direct object</a:t>
            </a:r>
          </a:p>
          <a:p>
            <a:pPr lvl="1"/>
            <a:r>
              <a:rPr lang="en-US" dirty="0" smtClean="0"/>
              <a:t>determiner</a:t>
            </a:r>
          </a:p>
          <a:p>
            <a:pPr lvl="1"/>
            <a:r>
              <a:rPr lang="en-US" dirty="0" smtClean="0"/>
              <a:t>adjective modifier</a:t>
            </a:r>
          </a:p>
          <a:p>
            <a:r>
              <a:rPr lang="en-US" dirty="0" smtClean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from Noah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 smtClean="0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/>
                <a:gridCol w="3657205"/>
                <a:gridCol w="1000673"/>
                <a:gridCol w="2065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book</a:t>
                      </a:r>
                      <a:r>
                        <a:rPr lang="en-US" dirty="0" smtClean="0"/>
                        <a:t> the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[root] -&gt; book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r>
                        <a:rPr lang="en-US" dirty="0" smtClean="0"/>
                        <a:t> flight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&lt;-</a:t>
                      </a:r>
                      <a:r>
                        <a:rPr lang="en-US" dirty="0" smtClean="0"/>
                        <a:t>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flight</a:t>
                      </a:r>
                      <a:r>
                        <a:rPr lang="en-US" dirty="0" smtClean="0"/>
                        <a:t> through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-&gt; flight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through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r>
                        <a:rPr lang="en-US" baseline="0" dirty="0" smtClean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through</a:t>
                      </a:r>
                      <a:r>
                        <a:rPr lang="en-US" baseline="0" dirty="0" smtClean="0"/>
                        <a:t> &lt;-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houston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flight -&gt; </a:t>
                      </a:r>
                      <a:r>
                        <a:rPr lang="en-US" dirty="0" err="1" smtClean="0"/>
                        <a:t>houston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r>
                        <a:rPr lang="en-US" baseline="0" dirty="0" smtClean="0"/>
                        <a:t> flight </a:t>
                      </a:r>
                      <a:r>
                        <a:rPr lang="en-US" baseline="0" dirty="0" err="1" smtClean="0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[root]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Arc-Eager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simpler than arc-standard!</a:t>
            </a:r>
          </a:p>
          <a:p>
            <a:r>
              <a:rPr lang="en-US" dirty="0" smtClean="0"/>
              <a:t>If top of stack is head of next symbol, Right-Arc</a:t>
            </a:r>
          </a:p>
          <a:p>
            <a:r>
              <a:rPr lang="en-US" dirty="0" smtClean="0"/>
              <a:t>If next symbol is head of top of stack, Left-Arc</a:t>
            </a:r>
          </a:p>
          <a:p>
            <a:r>
              <a:rPr lang="en-US" dirty="0" smtClean="0"/>
              <a:t>If no relationship and top of stack has no children in the symbol list, </a:t>
            </a:r>
            <a:r>
              <a:rPr lang="en-US" strike="sngStrike" dirty="0" smtClean="0"/>
              <a:t>Shift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Else, </a:t>
            </a:r>
            <a:r>
              <a:rPr lang="en-US" strike="sngStrike" dirty="0" smtClean="0"/>
              <a:t>Reduce </a:t>
            </a:r>
            <a:r>
              <a:rPr lang="en-US" dirty="0" smtClean="0">
                <a:solidFill>
                  <a:srgbClr val="FF0000"/>
                </a:solidFill>
              </a:rPr>
              <a:t>Shift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Note, even in parsing, decisions are much easier: every pair of words is proposed for combination at most once (contrast with arc-standard)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Choosing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(in practice both memory and runtime)</a:t>
            </a:r>
          </a:p>
          <a:p>
            <a:r>
              <a:rPr lang="en-US" dirty="0" err="1" smtClean="0"/>
              <a:t>Incrementality</a:t>
            </a:r>
            <a:r>
              <a:rPr lang="en-US" dirty="0"/>
              <a:t> </a:t>
            </a:r>
            <a:r>
              <a:rPr lang="en-US" dirty="0" smtClean="0"/>
              <a:t>(whole sentence at once or are partial parses needed?)</a:t>
            </a:r>
          </a:p>
          <a:p>
            <a:r>
              <a:rPr lang="en-US" dirty="0" err="1" smtClean="0"/>
              <a:t>Retrainability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Most dominant: score (balanced f-measure of labeled/unlabeled precision/recall)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State-of-the art claims in a paper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 smtClean="0"/>
              <a:t>subject</a:t>
            </a:r>
            <a:endParaRPr lang="en-US" dirty="0" smtClean="0"/>
          </a:p>
          <a:p>
            <a:r>
              <a:rPr lang="en-US" dirty="0" smtClean="0"/>
              <a:t>Head rules govern how dependency trees are formed (whether via annotation or conversion from constituency)</a:t>
            </a:r>
          </a:p>
          <a:p>
            <a:r>
              <a:rPr lang="en-US" dirty="0" smtClean="0"/>
              <a:t>Transition-based parsing algorithms provide good accuracy and speed trade off for projective parsing </a:t>
            </a:r>
          </a:p>
          <a:p>
            <a:r>
              <a:rPr lang="en-US" dirty="0" smtClean="0"/>
              <a:t>Arc-Eager variant often easier to train than Arc-Standard, but both use the </a:t>
            </a:r>
            <a:r>
              <a:rPr lang="en-US" smtClean="0"/>
              <a:t>same infrastructure, so this can be verified experimentally.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Edge Labels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Treebanks</a:t>
            </a:r>
          </a:p>
          <a:p>
            <a:pPr lvl="1"/>
            <a:r>
              <a:rPr lang="en-US" dirty="0" smtClean="0"/>
              <a:t>Prague Dependency Treebank: 1.5mw words of direct annotation (in Czech)</a:t>
            </a:r>
          </a:p>
          <a:p>
            <a:pPr lvl="1"/>
            <a:r>
              <a:rPr lang="en-US" dirty="0" smtClean="0"/>
              <a:t>Universal Dependencies (</a:t>
            </a:r>
            <a:r>
              <a:rPr lang="en-US" dirty="0" err="1" smtClean="0"/>
              <a:t>universaldependencies.org</a:t>
            </a:r>
            <a:r>
              <a:rPr lang="en-US" dirty="0" smtClean="0"/>
              <a:t>): many languages, various sizes: 1k words of Sanskrit, 10k words </a:t>
            </a:r>
            <a:r>
              <a:rPr lang="en-US" dirty="0" err="1" smtClean="0"/>
              <a:t>Kurmanji</a:t>
            </a:r>
            <a:r>
              <a:rPr lang="en-US" dirty="0" smtClean="0"/>
              <a:t>, 400k words English, 123k words Chinese, etc.</a:t>
            </a:r>
          </a:p>
          <a:p>
            <a:r>
              <a:rPr lang="en-US" dirty="0" smtClean="0"/>
              <a:t>Conversion approaches</a:t>
            </a:r>
          </a:p>
          <a:p>
            <a:pPr lvl="1"/>
            <a:r>
              <a:rPr lang="en-US" dirty="0" smtClean="0"/>
              <a:t>rules for converting combination of constituency labels, heads, and other factors into dependency labels (</a:t>
            </a:r>
            <a:r>
              <a:rPr lang="en-US" dirty="0" err="1" smtClean="0"/>
              <a:t>deMarneffe</a:t>
            </a:r>
            <a:r>
              <a:rPr lang="en-US" dirty="0" smtClean="0"/>
              <a:t>, 2006)</a:t>
            </a:r>
          </a:p>
          <a:p>
            <a:r>
              <a:rPr lang="en-US" dirty="0" smtClean="0"/>
              <a:t>In algorithms we mostly won't discuss them but in real-world applications they're quite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information extraction</a:t>
            </a:r>
            <a:r>
              <a:rPr lang="en-US" dirty="0" smtClean="0"/>
              <a:t> tasks </a:t>
            </a:r>
            <a:r>
              <a:rPr lang="en-US" smtClean="0"/>
              <a:t>involving real-world relationships between entities, chains of dependencies provide good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from Brendan O'Connor via Nathan Schneider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13414</TotalTime>
  <Words>6613</Words>
  <Application>Microsoft Macintosh PowerPoint</Application>
  <PresentationFormat>Widescreen</PresentationFormat>
  <Paragraphs>1848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Calibri</vt:lpstr>
      <vt:lpstr>Calibri Light</vt:lpstr>
      <vt:lpstr>Arial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Announcements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Jonathan May</cp:lastModifiedBy>
  <cp:revision>127</cp:revision>
  <cp:lastPrinted>2017-09-20T01:11:21Z</cp:lastPrinted>
  <dcterms:created xsi:type="dcterms:W3CDTF">2017-09-06T00:36:47Z</dcterms:created>
  <dcterms:modified xsi:type="dcterms:W3CDTF">2017-09-27T18:45:17Z</dcterms:modified>
</cp:coreProperties>
</file>