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29"/>
  </p:notesMasterIdLst>
  <p:handoutMasterIdLst>
    <p:handoutMasterId r:id="rId30"/>
  </p:handoutMasterIdLst>
  <p:sldIdLst>
    <p:sldId id="256" r:id="rId5"/>
    <p:sldId id="409" r:id="rId6"/>
    <p:sldId id="426" r:id="rId7"/>
    <p:sldId id="407" r:id="rId8"/>
    <p:sldId id="412" r:id="rId9"/>
    <p:sldId id="414" r:id="rId10"/>
    <p:sldId id="413" r:id="rId11"/>
    <p:sldId id="411" r:id="rId12"/>
    <p:sldId id="416" r:id="rId13"/>
    <p:sldId id="430" r:id="rId14"/>
    <p:sldId id="415" r:id="rId15"/>
    <p:sldId id="418" r:id="rId16"/>
    <p:sldId id="427" r:id="rId17"/>
    <p:sldId id="429" r:id="rId18"/>
    <p:sldId id="419" r:id="rId19"/>
    <p:sldId id="431" r:id="rId20"/>
    <p:sldId id="417" r:id="rId21"/>
    <p:sldId id="421" r:id="rId22"/>
    <p:sldId id="422" r:id="rId23"/>
    <p:sldId id="420" r:id="rId24"/>
    <p:sldId id="423" r:id="rId25"/>
    <p:sldId id="425" r:id="rId26"/>
    <p:sldId id="428" r:id="rId27"/>
    <p:sldId id="424" r:id="rId28"/>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7">
          <p15:clr>
            <a:srgbClr val="A4A3A4"/>
          </p15:clr>
        </p15:guide>
        <p15:guide id="2" orient="horz" pos="1487">
          <p15:clr>
            <a:srgbClr val="A4A3A4"/>
          </p15:clr>
        </p15:guide>
        <p15:guide id="3" orient="horz" pos="1619">
          <p15:clr>
            <a:srgbClr val="A4A3A4"/>
          </p15:clr>
        </p15:guide>
        <p15:guide id="4" pos="1763">
          <p15:clr>
            <a:srgbClr val="A4A3A4"/>
          </p15:clr>
        </p15:guide>
        <p15:guide id="5" pos="5455">
          <p15:clr>
            <a:srgbClr val="A4A3A4"/>
          </p15:clr>
        </p15:guide>
        <p15:guide id="6" pos="2883">
          <p15:clr>
            <a:srgbClr val="A4A3A4"/>
          </p15:clr>
        </p15:guide>
        <p15:guide id="7" pos="29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ter Lyons" initials="CL" lastIdx="7" clrIdx="0"/>
  <p:cmAuthor id="1" name="Jeffrey Saret" initials="J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7DCECA"/>
    <a:srgbClr val="E37222"/>
    <a:srgbClr val="009AA6"/>
    <a:srgbClr val="7F7F7F"/>
    <a:srgbClr val="F8F8F8"/>
    <a:srgbClr val="D8DBDC"/>
    <a:srgbClr val="A5ACAF"/>
    <a:srgbClr val="898989"/>
    <a:srgbClr val="CD17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9" autoAdjust="0"/>
    <p:restoredTop sz="85037" autoAdjust="0"/>
  </p:normalViewPr>
  <p:slideViewPr>
    <p:cSldViewPr snapToGrid="0" snapToObjects="1">
      <p:cViewPr varScale="1">
        <p:scale>
          <a:sx n="108" d="100"/>
          <a:sy n="108" d="100"/>
        </p:scale>
        <p:origin x="-624" y="-104"/>
      </p:cViewPr>
      <p:guideLst>
        <p:guide orient="horz" pos="347"/>
        <p:guide orient="horz" pos="1487"/>
        <p:guide orient="horz" pos="1619"/>
        <p:guide pos="1763"/>
        <p:guide pos="5455"/>
        <p:guide pos="2883"/>
        <p:guide pos="293"/>
      </p:guideLst>
    </p:cSldViewPr>
  </p:slideViewPr>
  <p:outlineViewPr>
    <p:cViewPr>
      <p:scale>
        <a:sx n="33" d="100"/>
        <a:sy n="33" d="100"/>
      </p:scale>
      <p:origin x="0" y="28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4820"/>
          </a:xfrm>
          <a:prstGeom prst="rect">
            <a:avLst/>
          </a:prstGeom>
        </p:spPr>
        <p:txBody>
          <a:bodyPr vert="horz" lIns="93159" tIns="46579" rIns="93159" bIns="46579" rtlCol="0"/>
          <a:lstStyle>
            <a:lvl1pPr algn="r">
              <a:defRPr sz="1200"/>
            </a:lvl1pPr>
          </a:lstStyle>
          <a:p>
            <a:fld id="{C1781DBA-1DED-014A-B18A-44D60056D757}" type="datetimeFigureOut">
              <a:rPr lang="en-US" smtClean="0"/>
              <a:pPr/>
              <a:t>11/3/16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59" tIns="46579" rIns="93159" bIns="46579" rtlCol="0" anchor="b"/>
          <a:lstStyle>
            <a:lvl1pPr algn="r">
              <a:defRPr sz="1200"/>
            </a:lvl1pPr>
          </a:lstStyle>
          <a:p>
            <a:fld id="{8DCBF92C-5FB7-6243-A235-6AA18EB70656}" type="slidenum">
              <a:rPr lang="en-US" smtClean="0"/>
              <a:pPr/>
              <a:t>‹#›</a:t>
            </a:fld>
            <a:endParaRPr lang="en-US" dirty="0"/>
          </a:p>
        </p:txBody>
      </p:sp>
    </p:spTree>
    <p:extLst>
      <p:ext uri="{BB962C8B-B14F-4D97-AF65-F5344CB8AC3E}">
        <p14:creationId xmlns:p14="http://schemas.microsoft.com/office/powerpoint/2010/main" val="320330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59" tIns="46579" rIns="93159" bIns="46579" rtlCol="0"/>
          <a:lstStyle>
            <a:lvl1pPr algn="r">
              <a:defRPr sz="1200"/>
            </a:lvl1pPr>
          </a:lstStyle>
          <a:p>
            <a:fld id="{B717F8DF-60BB-B041-8680-2D8F9D5385B2}" type="datetimeFigureOut">
              <a:rPr lang="en-US" smtClean="0"/>
              <a:pPr/>
              <a:t>11/3/16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59" tIns="46579" rIns="93159" bIns="46579"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59" tIns="46579" rIns="93159" bIns="46579" rtlCol="0" anchor="b"/>
          <a:lstStyle>
            <a:lvl1pPr algn="r">
              <a:defRPr sz="1200"/>
            </a:lvl1pPr>
          </a:lstStyle>
          <a:p>
            <a:fld id="{D189FE2C-91B5-EC4D-B5EC-1AB56E7928F3}" type="slidenum">
              <a:rPr lang="en-US" smtClean="0"/>
              <a:pPr/>
              <a:t>‹#›</a:t>
            </a:fld>
            <a:endParaRPr lang="en-US" dirty="0"/>
          </a:p>
        </p:txBody>
      </p:sp>
    </p:spTree>
    <p:extLst>
      <p:ext uri="{BB962C8B-B14F-4D97-AF65-F5344CB8AC3E}">
        <p14:creationId xmlns:p14="http://schemas.microsoft.com/office/powerpoint/2010/main" val="35993152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89FE2C-91B5-EC4D-B5EC-1AB56E7928F3}" type="slidenum">
              <a:rPr lang="en-US" smtClean="0"/>
              <a:pPr/>
              <a:t>1</a:t>
            </a:fld>
            <a:endParaRPr lang="en-US" dirty="0"/>
          </a:p>
        </p:txBody>
      </p:sp>
    </p:spTree>
    <p:extLst>
      <p:ext uri="{BB962C8B-B14F-4D97-AF65-F5344CB8AC3E}">
        <p14:creationId xmlns:p14="http://schemas.microsoft.com/office/powerpoint/2010/main" val="71874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Rectangle 2"/>
          <p:cNvSpPr/>
          <p:nvPr userDrawn="1"/>
        </p:nvSpPr>
        <p:spPr>
          <a:xfrm>
            <a:off x="0" y="1718968"/>
            <a:ext cx="9144000" cy="34245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0" name="Group 19"/>
          <p:cNvGrpSpPr>
            <a:grpSpLocks noChangeAspect="1"/>
          </p:cNvGrpSpPr>
          <p:nvPr userDrawn="1"/>
        </p:nvGrpSpPr>
        <p:grpSpPr>
          <a:xfrm>
            <a:off x="3468119" y="1749522"/>
            <a:ext cx="4973605" cy="3520026"/>
            <a:chOff x="192816" y="762000"/>
            <a:chExt cx="7808184" cy="5638956"/>
          </a:xfrm>
          <a:solidFill>
            <a:schemeClr val="bg2"/>
          </a:solidFill>
        </p:grpSpPr>
        <p:sp>
          <p:nvSpPr>
            <p:cNvPr id="22" name="Rectangle 21"/>
            <p:cNvSpPr/>
            <p:nvPr userDrawn="1"/>
          </p:nvSpPr>
          <p:spPr>
            <a:xfrm rot="18900000">
              <a:off x="2362044" y="762000"/>
              <a:ext cx="5638956" cy="5638956"/>
            </a:xfrm>
            <a:prstGeom prst="rect">
              <a:avLst/>
            </a:prstGeom>
            <a:solidFill>
              <a:schemeClr val="bg2">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8900000">
              <a:off x="1638966" y="762000"/>
              <a:ext cx="5638956" cy="5638956"/>
            </a:xfrm>
            <a:prstGeom prst="rect">
              <a:avLst/>
            </a:prstGeom>
            <a:solidFill>
              <a:schemeClr val="bg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rot="18900000">
              <a:off x="915891" y="762000"/>
              <a:ext cx="5638956" cy="5638956"/>
            </a:xfrm>
            <a:prstGeom prst="rect">
              <a:avLst/>
            </a:prstGeom>
            <a:solidFill>
              <a:schemeClr val="bg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userDrawn="1"/>
          </p:nvSpPr>
          <p:spPr>
            <a:xfrm rot="18900000">
              <a:off x="192816" y="762000"/>
              <a:ext cx="5638956" cy="56389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0" name="Rectangle 9"/>
          <p:cNvSpPr/>
          <p:nvPr/>
        </p:nvSpPr>
        <p:spPr>
          <a:xfrm>
            <a:off x="0" y="1577341"/>
            <a:ext cx="6185210" cy="356615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91297" y="2217569"/>
            <a:ext cx="5954494" cy="517003"/>
          </a:xfrm>
        </p:spPr>
        <p:txBody>
          <a:bodyPr anchor="t"/>
          <a:lstStyle>
            <a:lvl1pPr>
              <a:defRPr sz="2800">
                <a:solidFill>
                  <a:schemeClr val="bg1"/>
                </a:solidFill>
              </a:defRPr>
            </a:lvl1pPr>
          </a:lstStyle>
          <a:p>
            <a:r>
              <a:rPr lang="en-US" smtClean="0"/>
              <a:t>Click to edit Master title style</a:t>
            </a:r>
            <a:endParaRPr lang="en-US" dirty="0"/>
          </a:p>
        </p:txBody>
      </p:sp>
      <p:sp>
        <p:nvSpPr>
          <p:cNvPr id="16" name="TextBox 15"/>
          <p:cNvSpPr txBox="1"/>
          <p:nvPr userDrawn="1"/>
        </p:nvSpPr>
        <p:spPr>
          <a:xfrm>
            <a:off x="0" y="1545637"/>
            <a:ext cx="9144000" cy="346664"/>
          </a:xfrm>
          <a:prstGeom prst="rect">
            <a:avLst/>
          </a:prstGeom>
          <a:solidFill>
            <a:schemeClr val="tx1"/>
          </a:solidFill>
        </p:spPr>
        <p:txBody>
          <a:bodyPr wrap="square" lIns="684000" tIns="0" rIns="0" bIns="72000" rtlCol="0" anchor="ctr" anchorCtr="0">
            <a:noAutofit/>
          </a:bodyPr>
          <a:lstStyle/>
          <a:p>
            <a:pPr defTabSz="431800">
              <a:tabLst>
                <a:tab pos="5922963" algn="l"/>
              </a:tabLst>
            </a:pPr>
            <a:r>
              <a:rPr lang="en-US" sz="1400" b="1" dirty="0" smtClean="0">
                <a:solidFill>
                  <a:srgbClr val="FFFFFF"/>
                </a:solidFill>
                <a:latin typeface="Lato" panose="020F0502020204030203" pitchFamily="34" charset="0"/>
              </a:rPr>
              <a:t>	</a:t>
            </a:r>
            <a:r>
              <a:rPr lang="en-US" sz="1400" b="0" spc="50" dirty="0" smtClean="0">
                <a:solidFill>
                  <a:srgbClr val="FFFFFF"/>
                </a:solidFill>
                <a:latin typeface="Lato" panose="020F0502020204030203" pitchFamily="34" charset="0"/>
              </a:rPr>
              <a:t>www.twosigma.com</a:t>
            </a:r>
            <a:endParaRPr lang="en-US" sz="1400" b="0" spc="50" dirty="0">
              <a:solidFill>
                <a:srgbClr val="FFFFFF"/>
              </a:solidFill>
              <a:latin typeface="Lato" panose="020F0502020204030203" pitchFamily="34" charset="0"/>
            </a:endParaRPr>
          </a:p>
        </p:txBody>
      </p:sp>
      <p:sp>
        <p:nvSpPr>
          <p:cNvPr id="11" name="Date Placeholder 3"/>
          <p:cNvSpPr>
            <a:spLocks noGrp="1"/>
          </p:cNvSpPr>
          <p:nvPr>
            <p:ph type="dt" sz="half" idx="2"/>
          </p:nvPr>
        </p:nvSpPr>
        <p:spPr>
          <a:xfrm>
            <a:off x="7122710" y="4886266"/>
            <a:ext cx="1561248" cy="160568"/>
          </a:xfrm>
          <a:prstGeom prst="rect">
            <a:avLst/>
          </a:prstGeom>
        </p:spPr>
        <p:txBody>
          <a:bodyPr vert="horz" lIns="91440" tIns="0" rIns="0" bIns="0" rtlCol="0" anchor="t" anchorCtr="0"/>
          <a:lstStyle>
            <a:lvl1pPr marL="0" algn="r" defTabSz="457200" rtl="0" eaLnBrk="1" latinLnBrk="0" hangingPunct="1">
              <a:defRPr lang="en-US" sz="1000" kern="1200" smtClean="0">
                <a:solidFill>
                  <a:schemeClr val="bg1"/>
                </a:solidFill>
                <a:latin typeface="Lato" panose="020F0502020204030203" pitchFamily="34" charset="0"/>
                <a:ea typeface="+mn-ea"/>
                <a:cs typeface="+mn-cs"/>
              </a:defRPr>
            </a:lvl1pPr>
          </a:lstStyle>
          <a:p>
            <a:fld id="{25392A92-B215-45E4-BA40-C7D7379FF2E4}" type="datetime4">
              <a:rPr lang="en-US" smtClean="0"/>
              <a:t>November 3, 2016</a:t>
            </a:fld>
            <a:endParaRPr lang="en-US" dirty="0"/>
          </a:p>
        </p:txBody>
      </p:sp>
      <p:sp>
        <p:nvSpPr>
          <p:cNvPr id="18" name="Footer Placeholder 4"/>
          <p:cNvSpPr>
            <a:spLocks noGrp="1"/>
          </p:cNvSpPr>
          <p:nvPr>
            <p:ph type="ftr" sz="quarter" idx="16"/>
          </p:nvPr>
        </p:nvSpPr>
        <p:spPr>
          <a:xfrm>
            <a:off x="693529" y="4886266"/>
            <a:ext cx="3768953" cy="160568"/>
          </a:xfrm>
        </p:spPr>
        <p:txBody>
          <a:bodyPr lIns="0"/>
          <a:lstStyle>
            <a:lvl1pPr algn="l">
              <a:defRPr sz="1000" dirty="0" smtClean="0">
                <a:solidFill>
                  <a:schemeClr val="bg1"/>
                </a:solidFill>
                <a:latin typeface="Lato" panose="020F0502020204030203" pitchFamily="34" charset="0"/>
              </a:defRPr>
            </a:lvl1pPr>
          </a:lstStyle>
          <a:p>
            <a:pPr>
              <a:defRPr/>
            </a:pPr>
            <a:r>
              <a:rPr lang="en-US" dirty="0" smtClean="0"/>
              <a:t>Proprietary and Confidential – Not for Redistribution</a:t>
            </a:r>
            <a:endParaRPr lang="en-US" dirty="0"/>
          </a:p>
        </p:txBody>
      </p:sp>
      <p:sp>
        <p:nvSpPr>
          <p:cNvPr id="4" name="Rectangle 3"/>
          <p:cNvSpPr/>
          <p:nvPr userDrawn="1"/>
        </p:nvSpPr>
        <p:spPr>
          <a:xfrm>
            <a:off x="3322320" y="0"/>
            <a:ext cx="5821680" cy="15456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7"/>
          </p:nvPr>
        </p:nvSpPr>
        <p:spPr>
          <a:xfrm>
            <a:off x="690563" y="2749549"/>
            <a:ext cx="5957887" cy="819151"/>
          </a:xfrm>
        </p:spPr>
        <p:txBody>
          <a:bodyPr/>
          <a:lstStyle>
            <a:lvl1pPr>
              <a:lnSpc>
                <a:spcPct val="110000"/>
              </a:lnSpc>
              <a:spcAft>
                <a:spcPts val="1200"/>
              </a:spcAft>
              <a:defRPr lang="en-US" sz="2000" kern="1200" dirty="0">
                <a:solidFill>
                  <a:schemeClr val="bg1"/>
                </a:solidFill>
                <a:latin typeface="Lato" panose="020F0502020204030203" pitchFamily="34" charset="0"/>
                <a:ea typeface="+mj-ea"/>
                <a:cs typeface="Lato Black" panose="020F0502020204030203" pitchFamily="34" charset="0"/>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Text Placeholder 7"/>
          <p:cNvSpPr>
            <a:spLocks noGrp="1"/>
          </p:cNvSpPr>
          <p:nvPr>
            <p:ph type="body" sz="quarter" idx="18" hasCustomPrompt="1"/>
          </p:nvPr>
        </p:nvSpPr>
        <p:spPr>
          <a:xfrm>
            <a:off x="690563" y="3746500"/>
            <a:ext cx="5957887" cy="419100"/>
          </a:xfrm>
        </p:spPr>
        <p:txBody>
          <a:bodyPr/>
          <a:lstStyle>
            <a:lvl1pPr>
              <a:spcAft>
                <a:spcPts val="1200"/>
              </a:spcAft>
              <a:defRPr lang="en-US" sz="1800" kern="1200" dirty="0">
                <a:solidFill>
                  <a:schemeClr val="bg1"/>
                </a:solidFill>
                <a:latin typeface="Lato Black" panose="020F0502020204030203" pitchFamily="34" charset="0"/>
                <a:ea typeface="+mj-ea"/>
                <a:cs typeface="Lato Black" panose="020F0502020204030203" pitchFamily="34" charset="0"/>
              </a:defRPr>
            </a:lvl1pPr>
          </a:lstStyle>
          <a:p>
            <a:pPr lvl="0"/>
            <a:r>
              <a:rPr lang="en-US" dirty="0" smtClean="0"/>
              <a:t>Click to edit Master subtitle</a:t>
            </a:r>
            <a:endParaRPr lang="en-US" dirty="0"/>
          </a:p>
        </p:txBody>
      </p:sp>
      <p:sp>
        <p:nvSpPr>
          <p:cNvPr id="13" name="Text Placeholder 12"/>
          <p:cNvSpPr>
            <a:spLocks noGrp="1"/>
          </p:cNvSpPr>
          <p:nvPr>
            <p:ph type="body" sz="quarter" idx="19"/>
          </p:nvPr>
        </p:nvSpPr>
        <p:spPr>
          <a:xfrm>
            <a:off x="690563" y="4165600"/>
            <a:ext cx="5957887" cy="641350"/>
          </a:xfrm>
        </p:spPr>
        <p:txBody>
          <a:bodyPr/>
          <a:lstStyle>
            <a:lvl1pPr>
              <a:spcAft>
                <a:spcPts val="1200"/>
              </a:spcAft>
              <a:defRPr lang="en-US" sz="1600" kern="1200" dirty="0">
                <a:solidFill>
                  <a:schemeClr val="bg1"/>
                </a:solidFill>
                <a:latin typeface="Lato" panose="020F0502020204030203" pitchFamily="34" charset="0"/>
                <a:ea typeface="+mj-ea"/>
                <a:cs typeface="Lato Black" panose="020F0502020204030203" pitchFamily="34" charset="0"/>
              </a:defRPr>
            </a:lvl1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378" y="601239"/>
            <a:ext cx="2530048" cy="458093"/>
          </a:xfrm>
          <a:prstGeom prst="rect">
            <a:avLst/>
          </a:prstGeom>
        </p:spPr>
      </p:pic>
    </p:spTree>
    <p:extLst>
      <p:ext uri="{BB962C8B-B14F-4D97-AF65-F5344CB8AC3E}">
        <p14:creationId xmlns:p14="http://schemas.microsoft.com/office/powerpoint/2010/main" val="23399861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 Text, Notes, Foot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22300"/>
          </a:xfrm>
        </p:spPr>
        <p:txBody>
          <a:bodyPr/>
          <a:lstStyle>
            <a:lvl1pPr>
              <a:lnSpc>
                <a:spcPct val="80000"/>
              </a:lnSpc>
              <a:defRPr sz="2400"/>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48AAA4C3-3DA9-5348-BDE3-011AF7A0305F}" type="slidenum">
              <a:rPr lang="en-US" smtClean="0"/>
              <a:pPr/>
              <a:t>‹#›</a:t>
            </a:fld>
            <a:endParaRPr lang="en-US" dirty="0"/>
          </a:p>
        </p:txBody>
      </p:sp>
      <p:cxnSp>
        <p:nvCxnSpPr>
          <p:cNvPr id="10" name="Straight Connector 9"/>
          <p:cNvCxnSpPr/>
          <p:nvPr userDrawn="1"/>
        </p:nvCxnSpPr>
        <p:spPr>
          <a:xfrm>
            <a:off x="457200" y="4795494"/>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 Box 6"/>
          <p:cNvSpPr txBox="1">
            <a:spLocks noChangeArrowheads="1"/>
          </p:cNvSpPr>
          <p:nvPr userDrawn="1"/>
        </p:nvSpPr>
        <p:spPr bwMode="auto">
          <a:xfrm>
            <a:off x="457200" y="4423449"/>
            <a:ext cx="8229600" cy="369332"/>
          </a:xfrm>
          <a:prstGeom prst="rect">
            <a:avLst/>
          </a:prstGeom>
          <a:noFill/>
          <a:ln w="9525">
            <a:noFill/>
            <a:miter lim="800000"/>
            <a:headEnd/>
            <a:tailEnd/>
          </a:ln>
        </p:spPr>
        <p:txBody>
          <a:bodyPr lIns="0" rIns="0" anchor="t">
            <a:spAutoFit/>
          </a:bodyPr>
          <a:lstStyle/>
          <a:p>
            <a:pPr algn="just">
              <a:lnSpc>
                <a:spcPct val="100000"/>
              </a:lnSpc>
              <a:spcBef>
                <a:spcPts val="480"/>
              </a:spcBef>
            </a:pPr>
            <a:r>
              <a:rPr lang="en-US" sz="600" dirty="0">
                <a:solidFill>
                  <a:srgbClr val="FFFFFF">
                    <a:lumMod val="50000"/>
                  </a:srgbClr>
                </a:solidFill>
                <a:latin typeface="Lato" panose="020F0502020204030203" pitchFamily="34" charset="0"/>
              </a:rPr>
              <a:t>For illustration purposes only. Not an offer to buy or sell securities. Two Sigma may modify its investment approach and portfolio parameters in the future in any manner that it believes is consistent with its fiduciary duty to its clients. There is no guarantee that Two Sigma or its products will be successful in achieving any or all of their investment objectives. Moreover, all investments involve some degree of risk, not all of which will be successfully mitigated</a:t>
            </a:r>
            <a:r>
              <a:rPr lang="en-US" sz="600" dirty="0" smtClean="0">
                <a:solidFill>
                  <a:srgbClr val="FFFFFF">
                    <a:lumMod val="50000"/>
                  </a:srgbClr>
                </a:solidFill>
                <a:latin typeface="Lato" panose="020F0502020204030203" pitchFamily="34" charset="0"/>
              </a:rPr>
              <a:t>. Please see the last page of this presentation for important disclosure information.</a:t>
            </a:r>
            <a:endParaRPr lang="en-US" sz="600" dirty="0">
              <a:solidFill>
                <a:srgbClr val="FFFFFF">
                  <a:lumMod val="50000"/>
                </a:srgbClr>
              </a:solidFill>
              <a:latin typeface="Lato" panose="020F0502020204030203" pitchFamily="34" charset="0"/>
            </a:endParaRPr>
          </a:p>
        </p:txBody>
      </p:sp>
      <p:sp>
        <p:nvSpPr>
          <p:cNvPr id="13" name="Date Placeholder 3"/>
          <p:cNvSpPr>
            <a:spLocks noGrp="1"/>
          </p:cNvSpPr>
          <p:nvPr>
            <p:ph type="dt" sz="half" idx="2"/>
          </p:nvPr>
        </p:nvSpPr>
        <p:spPr>
          <a:xfrm>
            <a:off x="6800850" y="4886266"/>
            <a:ext cx="1561248" cy="160568"/>
          </a:xfrm>
          <a:prstGeom prst="rect">
            <a:avLst/>
          </a:prstGeom>
        </p:spPr>
        <p:txBody>
          <a:bodyPr vert="horz" lIns="91440" tIns="0" rIns="0" bIns="0" rtlCol="0" anchor="t" anchorCtr="0"/>
          <a:lstStyle>
            <a:lvl1pPr marL="0" algn="r" defTabSz="457200" rtl="0" eaLnBrk="1" latinLnBrk="0" hangingPunct="1">
              <a:defRPr lang="en-US" sz="1000" kern="1200" smtClean="0">
                <a:solidFill>
                  <a:schemeClr val="bg1">
                    <a:lumMod val="50000"/>
                  </a:schemeClr>
                </a:solidFill>
                <a:latin typeface="Lato" panose="020F0502020204030203" pitchFamily="34" charset="0"/>
                <a:ea typeface="+mn-ea"/>
                <a:cs typeface="+mn-cs"/>
              </a:defRPr>
            </a:lvl1pPr>
          </a:lstStyle>
          <a:p>
            <a:fld id="{8F78AFD1-DB73-45D7-AD90-37C9A01081E2}" type="datetime4">
              <a:rPr lang="en-US" smtClean="0"/>
              <a:pPr/>
              <a:t>November 3, 2016</a:t>
            </a:fld>
            <a:endParaRPr lang="en-US" dirty="0"/>
          </a:p>
        </p:txBody>
      </p:sp>
      <p:grpSp>
        <p:nvGrpSpPr>
          <p:cNvPr id="5" name="Group 4"/>
          <p:cNvGrpSpPr/>
          <p:nvPr userDrawn="1"/>
        </p:nvGrpSpPr>
        <p:grpSpPr>
          <a:xfrm>
            <a:off x="0" y="876950"/>
            <a:ext cx="8885237" cy="173340"/>
            <a:chOff x="0" y="876950"/>
            <a:chExt cx="8885237" cy="173340"/>
          </a:xfrm>
        </p:grpSpPr>
        <p:cxnSp>
          <p:nvCxnSpPr>
            <p:cNvPr id="14" name="Straight Connector 13"/>
            <p:cNvCxnSpPr>
              <a:stCxn id="16" idx="2"/>
            </p:cNvCxnSpPr>
            <p:nvPr/>
          </p:nvCxnSpPr>
          <p:spPr bwMode="auto">
            <a:xfrm flipH="1" flipV="1">
              <a:off x="0" y="959500"/>
              <a:ext cx="8719620" cy="259"/>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bwMode="auto">
            <a:xfrm>
              <a:off x="8719620" y="876950"/>
              <a:ext cx="165617" cy="165617"/>
            </a:xfrm>
            <a:prstGeom prst="ellipse">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wrap="none" lIns="0" tIns="0" rIns="0" bIns="0" anchor="ctr"/>
            <a:lstStyle/>
            <a:p>
              <a:pPr algn="ctr" fontAlgn="auto">
                <a:spcBef>
                  <a:spcPts val="0"/>
                </a:spcBef>
                <a:spcAft>
                  <a:spcPts val="0"/>
                </a:spcAft>
                <a:defRPr/>
              </a:pPr>
              <a:endParaRPr lang="en-US" dirty="0">
                <a:ln>
                  <a:solidFill>
                    <a:srgbClr val="E37222"/>
                  </a:solidFill>
                </a:ln>
              </a:endParaRPr>
            </a:p>
          </p:txBody>
        </p:sp>
        <p:cxnSp>
          <p:nvCxnSpPr>
            <p:cNvPr id="17" name="Straight Connector 16"/>
            <p:cNvCxnSpPr/>
            <p:nvPr userDrawn="1"/>
          </p:nvCxnSpPr>
          <p:spPr>
            <a:xfrm>
              <a:off x="474480" y="879348"/>
              <a:ext cx="0" cy="164592"/>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2031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7979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83927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229192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275140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321088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3663544"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116200"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68856"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035160"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5487816"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593364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639312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685943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305264"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77839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241942" y="88569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36" name="Content Placeholder 3"/>
          <p:cNvSpPr>
            <a:spLocks noGrp="1"/>
          </p:cNvSpPr>
          <p:nvPr>
            <p:ph idx="1"/>
          </p:nvPr>
        </p:nvSpPr>
        <p:spPr>
          <a:xfrm>
            <a:off x="457200" y="1193795"/>
            <a:ext cx="8229600" cy="3092455"/>
          </a:xfrm>
        </p:spPr>
        <p:txBody>
          <a:bodyPr/>
          <a:lstStyle>
            <a:lvl1pPr>
              <a:defRPr sz="1800">
                <a:solidFill>
                  <a:schemeClr val="tx1"/>
                </a:solidFill>
              </a:defRPr>
            </a:lvl1pPr>
          </a:lstStyle>
          <a:p>
            <a:pPr lvl="0"/>
            <a:r>
              <a:rPr lang="en-US" smtClean="0"/>
              <a:t>Click to edit Master text styles</a:t>
            </a:r>
          </a:p>
        </p:txBody>
      </p:sp>
      <p:sp>
        <p:nvSpPr>
          <p:cNvPr id="37" name="Content Placeholder 3"/>
          <p:cNvSpPr>
            <a:spLocks noGrp="1"/>
          </p:cNvSpPr>
          <p:nvPr>
            <p:ph idx="13"/>
          </p:nvPr>
        </p:nvSpPr>
        <p:spPr>
          <a:xfrm>
            <a:off x="457200" y="4342481"/>
            <a:ext cx="8229600" cy="107722"/>
          </a:xfrm>
        </p:spPr>
        <p:txBody>
          <a:bodyPr tIns="0" rIns="0" anchor="b">
            <a:spAutoFit/>
          </a:bodyPr>
          <a:lstStyle>
            <a:lvl1pPr marL="114300" indent="-114300">
              <a:spcAft>
                <a:spcPts val="0"/>
              </a:spcAft>
              <a:defRPr sz="700">
                <a:solidFill>
                  <a:schemeClr val="accent4"/>
                </a:solidFill>
                <a:latin typeface="Lato" panose="020F0502020204030203" pitchFamily="34" charset="0"/>
              </a:defRPr>
            </a:lvl1pPr>
          </a:lstStyle>
          <a:p>
            <a:pPr lvl="0"/>
            <a:r>
              <a:rPr lang="en-US" smtClean="0"/>
              <a:t>Click to edit Master text styles</a:t>
            </a:r>
          </a:p>
        </p:txBody>
      </p:sp>
      <p:sp>
        <p:nvSpPr>
          <p:cNvPr id="34" name="Footer Placeholder 4"/>
          <p:cNvSpPr>
            <a:spLocks noGrp="1"/>
          </p:cNvSpPr>
          <p:nvPr>
            <p:ph type="ftr" sz="quarter" idx="16"/>
          </p:nvPr>
        </p:nvSpPr>
        <p:spPr>
          <a:xfrm>
            <a:off x="2611492" y="4883072"/>
            <a:ext cx="4075058" cy="163762"/>
          </a:xfrm>
          <a:prstGeom prst="rect">
            <a:avLst/>
          </a:prstGeom>
        </p:spPr>
        <p:txBody>
          <a:bodyPr/>
          <a:lstStyle>
            <a:lvl1pPr algn="ctr">
              <a:defRPr sz="1000" dirty="0" smtClean="0">
                <a:solidFill>
                  <a:srgbClr val="000000">
                    <a:tint val="75000"/>
                  </a:srgbClr>
                </a:solidFill>
              </a:defRPr>
            </a:lvl1pPr>
          </a:lstStyle>
          <a:p>
            <a:pPr>
              <a:defRPr/>
            </a:pPr>
            <a:r>
              <a:rPr lang="en-US" dirty="0" smtClean="0"/>
              <a:t>Proprietary and Confidential – Not for Redistribution</a:t>
            </a:r>
            <a:endParaRPr lang="en-US" dirty="0"/>
          </a:p>
        </p:txBody>
      </p:sp>
      <p:pic>
        <p:nvPicPr>
          <p:cNvPr id="38" name="Picture 12" descr="TwoSigmaRGB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4870450"/>
            <a:ext cx="115252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62699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Text, Foot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22300"/>
          </a:xfrm>
        </p:spPr>
        <p:txBody>
          <a:bodyPr/>
          <a:lstStyle>
            <a:lvl1pPr>
              <a:lnSpc>
                <a:spcPct val="80000"/>
              </a:lnSpc>
              <a:defRPr sz="2400"/>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48AAA4C3-3DA9-5348-BDE3-011AF7A0305F}" type="slidenum">
              <a:rPr lang="en-US" smtClean="0"/>
              <a:pPr/>
              <a:t>‹#›</a:t>
            </a:fld>
            <a:endParaRPr lang="en-US" dirty="0"/>
          </a:p>
        </p:txBody>
      </p:sp>
      <p:cxnSp>
        <p:nvCxnSpPr>
          <p:cNvPr id="10" name="Straight Connector 9"/>
          <p:cNvCxnSpPr/>
          <p:nvPr userDrawn="1"/>
        </p:nvCxnSpPr>
        <p:spPr>
          <a:xfrm>
            <a:off x="457200" y="4795494"/>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Date Placeholder 3"/>
          <p:cNvSpPr>
            <a:spLocks noGrp="1"/>
          </p:cNvSpPr>
          <p:nvPr>
            <p:ph type="dt" sz="half" idx="2"/>
          </p:nvPr>
        </p:nvSpPr>
        <p:spPr>
          <a:xfrm>
            <a:off x="6800850" y="4886266"/>
            <a:ext cx="1561248" cy="160568"/>
          </a:xfrm>
          <a:prstGeom prst="rect">
            <a:avLst/>
          </a:prstGeom>
        </p:spPr>
        <p:txBody>
          <a:bodyPr vert="horz" lIns="91440" tIns="0" rIns="0" bIns="0" rtlCol="0" anchor="t" anchorCtr="0"/>
          <a:lstStyle>
            <a:lvl1pPr marL="0" algn="r" defTabSz="457200" rtl="0" eaLnBrk="1" latinLnBrk="0" hangingPunct="1">
              <a:defRPr lang="en-US" sz="1000" kern="1200" smtClean="0">
                <a:solidFill>
                  <a:schemeClr val="bg1">
                    <a:lumMod val="50000"/>
                  </a:schemeClr>
                </a:solidFill>
                <a:latin typeface="Lato" panose="020F0502020204030203" pitchFamily="34" charset="0"/>
                <a:ea typeface="+mn-ea"/>
                <a:cs typeface="+mn-cs"/>
              </a:defRPr>
            </a:lvl1pPr>
          </a:lstStyle>
          <a:p>
            <a:fld id="{8F78AFD1-DB73-45D7-AD90-37C9A01081E2}" type="datetime4">
              <a:rPr lang="en-US" smtClean="0"/>
              <a:pPr/>
              <a:t>November 3, 2016</a:t>
            </a:fld>
            <a:endParaRPr lang="en-US" dirty="0"/>
          </a:p>
        </p:txBody>
      </p:sp>
      <p:grpSp>
        <p:nvGrpSpPr>
          <p:cNvPr id="5" name="Group 4"/>
          <p:cNvGrpSpPr/>
          <p:nvPr userDrawn="1"/>
        </p:nvGrpSpPr>
        <p:grpSpPr>
          <a:xfrm>
            <a:off x="0" y="876950"/>
            <a:ext cx="8885237" cy="173340"/>
            <a:chOff x="0" y="876950"/>
            <a:chExt cx="8885237" cy="173340"/>
          </a:xfrm>
        </p:grpSpPr>
        <p:cxnSp>
          <p:nvCxnSpPr>
            <p:cNvPr id="14" name="Straight Connector 13"/>
            <p:cNvCxnSpPr>
              <a:stCxn id="16" idx="2"/>
            </p:cNvCxnSpPr>
            <p:nvPr/>
          </p:nvCxnSpPr>
          <p:spPr bwMode="auto">
            <a:xfrm flipH="1" flipV="1">
              <a:off x="0" y="959500"/>
              <a:ext cx="8719620" cy="259"/>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bwMode="auto">
            <a:xfrm>
              <a:off x="8719620" y="876950"/>
              <a:ext cx="165617" cy="165617"/>
            </a:xfrm>
            <a:prstGeom prst="ellipse">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wrap="none" lIns="0" tIns="0" rIns="0" bIns="0" anchor="ctr"/>
            <a:lstStyle/>
            <a:p>
              <a:pPr algn="ctr" fontAlgn="auto">
                <a:spcBef>
                  <a:spcPts val="0"/>
                </a:spcBef>
                <a:spcAft>
                  <a:spcPts val="0"/>
                </a:spcAft>
                <a:defRPr/>
              </a:pPr>
              <a:endParaRPr lang="en-US" dirty="0">
                <a:ln>
                  <a:solidFill>
                    <a:srgbClr val="E37222"/>
                  </a:solidFill>
                </a:ln>
              </a:endParaRPr>
            </a:p>
          </p:txBody>
        </p:sp>
        <p:cxnSp>
          <p:nvCxnSpPr>
            <p:cNvPr id="17" name="Straight Connector 16"/>
            <p:cNvCxnSpPr/>
            <p:nvPr userDrawn="1"/>
          </p:nvCxnSpPr>
          <p:spPr>
            <a:xfrm>
              <a:off x="474480" y="879348"/>
              <a:ext cx="0" cy="164592"/>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2031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7979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83927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229192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275140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321088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3663544"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116200"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68856"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035160"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5487816"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593364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6393128"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685943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305264"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778392" y="87934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241942" y="885698"/>
              <a:ext cx="0" cy="164592"/>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36" name="Content Placeholder 3"/>
          <p:cNvSpPr>
            <a:spLocks noGrp="1"/>
          </p:cNvSpPr>
          <p:nvPr>
            <p:ph idx="1"/>
          </p:nvPr>
        </p:nvSpPr>
        <p:spPr>
          <a:xfrm>
            <a:off x="457200" y="1193795"/>
            <a:ext cx="8229600" cy="3512020"/>
          </a:xfrm>
        </p:spPr>
        <p:txBody>
          <a:bodyPr/>
          <a:lstStyle>
            <a:lvl1pPr>
              <a:defRPr sz="1800">
                <a:solidFill>
                  <a:schemeClr val="tx1"/>
                </a:solidFill>
              </a:defRPr>
            </a:lvl1pPr>
          </a:lstStyle>
          <a:p>
            <a:pPr lvl="0"/>
            <a:r>
              <a:rPr lang="en-US" smtClean="0"/>
              <a:t>Click to edit Master text styles</a:t>
            </a:r>
          </a:p>
        </p:txBody>
      </p:sp>
      <p:sp>
        <p:nvSpPr>
          <p:cNvPr id="34" name="Footer Placeholder 4"/>
          <p:cNvSpPr>
            <a:spLocks noGrp="1"/>
          </p:cNvSpPr>
          <p:nvPr>
            <p:ph type="ftr" sz="quarter" idx="16"/>
          </p:nvPr>
        </p:nvSpPr>
        <p:spPr>
          <a:xfrm>
            <a:off x="2611492" y="4883072"/>
            <a:ext cx="4075058" cy="163762"/>
          </a:xfrm>
          <a:prstGeom prst="rect">
            <a:avLst/>
          </a:prstGeom>
        </p:spPr>
        <p:txBody>
          <a:bodyPr/>
          <a:lstStyle>
            <a:lvl1pPr algn="ctr">
              <a:defRPr sz="1000" dirty="0" smtClean="0">
                <a:solidFill>
                  <a:srgbClr val="000000">
                    <a:tint val="75000"/>
                  </a:srgbClr>
                </a:solidFill>
              </a:defRPr>
            </a:lvl1pPr>
          </a:lstStyle>
          <a:p>
            <a:pPr>
              <a:defRPr/>
            </a:pPr>
            <a:r>
              <a:rPr lang="en-US" dirty="0" smtClean="0"/>
              <a:t>Proprietary and Confidential – Not for Redistribution</a:t>
            </a:r>
            <a:endParaRPr lang="en-US" dirty="0"/>
          </a:p>
        </p:txBody>
      </p:sp>
      <p:pic>
        <p:nvPicPr>
          <p:cNvPr id="38" name="Picture 12" descr="TwoSigmaRGB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4870450"/>
            <a:ext cx="115252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62590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22300"/>
          </a:xfrm>
        </p:spPr>
        <p:txBody>
          <a:bodyPr/>
          <a:lstStyle>
            <a:lvl1pPr>
              <a:lnSpc>
                <a:spcPct val="80000"/>
              </a:lnSpc>
              <a:defRPr sz="2400"/>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48AAA4C3-3DA9-5348-BDE3-011AF7A0305F}" type="slidenum">
              <a:rPr lang="en-US" smtClean="0"/>
              <a:pPr/>
              <a:t>‹#›</a:t>
            </a:fld>
            <a:endParaRPr lang="en-US" dirty="0"/>
          </a:p>
        </p:txBody>
      </p:sp>
      <p:cxnSp>
        <p:nvCxnSpPr>
          <p:cNvPr id="10" name="Straight Connector 9"/>
          <p:cNvCxnSpPr/>
          <p:nvPr userDrawn="1"/>
        </p:nvCxnSpPr>
        <p:spPr>
          <a:xfrm>
            <a:off x="457200" y="4795494"/>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Date Placeholder 3"/>
          <p:cNvSpPr>
            <a:spLocks noGrp="1"/>
          </p:cNvSpPr>
          <p:nvPr>
            <p:ph type="dt" sz="half" idx="2"/>
          </p:nvPr>
        </p:nvSpPr>
        <p:spPr>
          <a:xfrm>
            <a:off x="6800850" y="4886266"/>
            <a:ext cx="1561248" cy="160568"/>
          </a:xfrm>
          <a:prstGeom prst="rect">
            <a:avLst/>
          </a:prstGeom>
        </p:spPr>
        <p:txBody>
          <a:bodyPr vert="horz" lIns="91440" tIns="0" rIns="0" bIns="0" rtlCol="0" anchor="t" anchorCtr="0"/>
          <a:lstStyle>
            <a:lvl1pPr marL="0" algn="r" defTabSz="457200" rtl="0" eaLnBrk="1" latinLnBrk="0" hangingPunct="1">
              <a:defRPr lang="en-US" sz="1000" kern="1200" smtClean="0">
                <a:solidFill>
                  <a:schemeClr val="bg1">
                    <a:lumMod val="50000"/>
                  </a:schemeClr>
                </a:solidFill>
                <a:latin typeface="Lato" panose="020F0502020204030203" pitchFamily="34" charset="0"/>
                <a:ea typeface="+mn-ea"/>
                <a:cs typeface="+mn-cs"/>
              </a:defRPr>
            </a:lvl1pPr>
          </a:lstStyle>
          <a:p>
            <a:fld id="{8F78AFD1-DB73-45D7-AD90-37C9A01081E2}" type="datetime4">
              <a:rPr lang="en-US" smtClean="0"/>
              <a:pPr/>
              <a:t>November 3, 2016</a:t>
            </a:fld>
            <a:endParaRPr lang="en-US" dirty="0"/>
          </a:p>
        </p:txBody>
      </p:sp>
      <p:sp>
        <p:nvSpPr>
          <p:cNvPr id="36" name="Content Placeholder 3"/>
          <p:cNvSpPr>
            <a:spLocks noGrp="1"/>
          </p:cNvSpPr>
          <p:nvPr>
            <p:ph idx="1" hasCustomPrompt="1"/>
          </p:nvPr>
        </p:nvSpPr>
        <p:spPr>
          <a:xfrm>
            <a:off x="457200" y="793751"/>
            <a:ext cx="8229600" cy="3714750"/>
          </a:xfrm>
        </p:spPr>
        <p:txBody>
          <a:bodyPr anchor="ctr"/>
          <a:lstStyle>
            <a:lvl1pPr marL="0" marR="0" indent="0" algn="l" defTabSz="457200" rtl="0" eaLnBrk="1" fontAlgn="auto" latinLnBrk="0" hangingPunct="1">
              <a:lnSpc>
                <a:spcPct val="100000"/>
              </a:lnSpc>
              <a:spcBef>
                <a:spcPts val="0"/>
              </a:spcBef>
              <a:spcAft>
                <a:spcPts val="1200"/>
              </a:spcAft>
              <a:buClr>
                <a:schemeClr val="accent6"/>
              </a:buClr>
              <a:buSzPct val="80000"/>
              <a:buFontTx/>
              <a:buNone/>
              <a:tabLst/>
              <a:defRPr sz="1800">
                <a:solidFill>
                  <a:schemeClr val="tx1"/>
                </a:solidFill>
              </a:defRPr>
            </a:lvl1pPr>
          </a:lstStyle>
          <a:p>
            <a:pPr lvl="0"/>
            <a:r>
              <a:rPr lang="en-US" dirty="0" smtClean="0"/>
              <a:t>Click to edit Section 1</a:t>
            </a:r>
          </a:p>
          <a:p>
            <a:pPr marL="0" marR="0" lvl="0" indent="0" algn="l" defTabSz="457200" rtl="0" eaLnBrk="1" fontAlgn="auto" latinLnBrk="0" hangingPunct="1">
              <a:lnSpc>
                <a:spcPct val="100000"/>
              </a:lnSpc>
              <a:spcBef>
                <a:spcPts val="0"/>
              </a:spcBef>
              <a:spcAft>
                <a:spcPts val="1200"/>
              </a:spcAft>
              <a:buClr>
                <a:schemeClr val="accent6"/>
              </a:buClr>
              <a:buSzPct val="80000"/>
              <a:buFontTx/>
              <a:buNone/>
              <a:tabLst/>
              <a:defRPr/>
            </a:pPr>
            <a:r>
              <a:rPr lang="en-US" dirty="0" smtClean="0"/>
              <a:t>Click to edit Section 1</a:t>
            </a:r>
          </a:p>
          <a:p>
            <a:pPr marL="0" marR="0" lvl="0" indent="0" algn="l" defTabSz="457200" rtl="0" eaLnBrk="1" fontAlgn="auto" latinLnBrk="0" hangingPunct="1">
              <a:lnSpc>
                <a:spcPct val="100000"/>
              </a:lnSpc>
              <a:spcBef>
                <a:spcPts val="0"/>
              </a:spcBef>
              <a:spcAft>
                <a:spcPts val="1200"/>
              </a:spcAft>
              <a:buClr>
                <a:schemeClr val="accent6"/>
              </a:buClr>
              <a:buSzPct val="80000"/>
              <a:buFontTx/>
              <a:buNone/>
              <a:tabLst/>
              <a:defRPr/>
            </a:pPr>
            <a:r>
              <a:rPr lang="en-US" dirty="0" smtClean="0"/>
              <a:t>Click to edit Section 1</a:t>
            </a:r>
          </a:p>
        </p:txBody>
      </p:sp>
      <p:sp>
        <p:nvSpPr>
          <p:cNvPr id="34" name="Footer Placeholder 4"/>
          <p:cNvSpPr>
            <a:spLocks noGrp="1"/>
          </p:cNvSpPr>
          <p:nvPr>
            <p:ph type="ftr" sz="quarter" idx="16"/>
          </p:nvPr>
        </p:nvSpPr>
        <p:spPr>
          <a:xfrm>
            <a:off x="2611492" y="4883072"/>
            <a:ext cx="4075058" cy="163762"/>
          </a:xfrm>
          <a:prstGeom prst="rect">
            <a:avLst/>
          </a:prstGeom>
        </p:spPr>
        <p:txBody>
          <a:bodyPr/>
          <a:lstStyle>
            <a:lvl1pPr algn="ctr">
              <a:defRPr sz="1000" dirty="0" smtClean="0">
                <a:solidFill>
                  <a:srgbClr val="000000">
                    <a:tint val="75000"/>
                  </a:srgbClr>
                </a:solidFill>
              </a:defRPr>
            </a:lvl1pPr>
          </a:lstStyle>
          <a:p>
            <a:pPr>
              <a:defRPr/>
            </a:pPr>
            <a:r>
              <a:rPr lang="en-US" dirty="0" smtClean="0"/>
              <a:t>Proprietary and Confidential – Not for Redistribution</a:t>
            </a:r>
            <a:endParaRPr lang="en-US" dirty="0"/>
          </a:p>
        </p:txBody>
      </p:sp>
      <p:pic>
        <p:nvPicPr>
          <p:cNvPr id="38" name="Picture 12" descr="TwoSigmaRGB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4870450"/>
            <a:ext cx="115252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99762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4480" y="263111"/>
            <a:ext cx="8229600" cy="49889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74480" y="1060445"/>
            <a:ext cx="8229600" cy="3394472"/>
          </a:xfrm>
          <a:prstGeom prst="rect">
            <a:avLst/>
          </a:prstGeom>
        </p:spPr>
        <p:txBody>
          <a:bodyPr vert="horz" lIns="0" tIns="45720" rIns="91440" bIns="0" rtlCol="0">
            <a:noAutofit/>
          </a:bodyPr>
          <a:lstStyle/>
          <a:p>
            <a:pPr lvl="0"/>
            <a:r>
              <a:rPr lang="en-GB" dirty="0" smtClean="0"/>
              <a:t>Click to edit </a:t>
            </a:r>
            <a:br>
              <a:rPr lang="en-GB" dirty="0" smtClean="0"/>
            </a:br>
            <a:r>
              <a:rPr lang="en-GB" dirty="0" smtClean="0"/>
              <a:t>Master text styles</a:t>
            </a:r>
          </a:p>
          <a:p>
            <a:pPr lvl="1"/>
            <a:r>
              <a:rPr lang="en-GB" dirty="0" smtClean="0"/>
              <a:t>Second </a:t>
            </a:r>
            <a:br>
              <a:rPr lang="en-GB" dirty="0" smtClean="0"/>
            </a:br>
            <a:r>
              <a:rPr lang="en-GB" dirty="0" smtClean="0"/>
              <a:t>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Slide Number Placeholder 5"/>
          <p:cNvSpPr>
            <a:spLocks noGrp="1"/>
          </p:cNvSpPr>
          <p:nvPr>
            <p:ph type="sldNum" sz="quarter" idx="4"/>
          </p:nvPr>
        </p:nvSpPr>
        <p:spPr>
          <a:xfrm>
            <a:off x="8415507" y="4886266"/>
            <a:ext cx="271293" cy="160568"/>
          </a:xfrm>
          <a:prstGeom prst="rect">
            <a:avLst/>
          </a:prstGeom>
        </p:spPr>
        <p:txBody>
          <a:bodyPr vert="horz" lIns="91440" tIns="0" rIns="0" bIns="0" rtlCol="0" anchor="t" anchorCtr="0"/>
          <a:lstStyle>
            <a:lvl1pPr algn="r">
              <a:defRPr sz="1000" b="1">
                <a:solidFill>
                  <a:srgbClr val="009AA6"/>
                </a:solidFill>
                <a:latin typeface="Lato" panose="020F0502020204030203" pitchFamily="34" charset="0"/>
              </a:defRPr>
            </a:lvl1pPr>
          </a:lstStyle>
          <a:p>
            <a:fld id="{48AAA4C3-3DA9-5348-BDE3-011AF7A0305F}" type="slidenum">
              <a:rPr lang="en-US" smtClean="0"/>
              <a:pPr/>
              <a:t>‹#›</a:t>
            </a:fld>
            <a:endParaRPr lang="en-US" dirty="0"/>
          </a:p>
        </p:txBody>
      </p:sp>
      <p:sp>
        <p:nvSpPr>
          <p:cNvPr id="7" name="Date Placeholder 3"/>
          <p:cNvSpPr>
            <a:spLocks noGrp="1"/>
          </p:cNvSpPr>
          <p:nvPr>
            <p:ph type="dt" sz="half" idx="2"/>
          </p:nvPr>
        </p:nvSpPr>
        <p:spPr>
          <a:xfrm>
            <a:off x="6800850" y="4886266"/>
            <a:ext cx="1561248" cy="160568"/>
          </a:xfrm>
          <a:prstGeom prst="rect">
            <a:avLst/>
          </a:prstGeom>
        </p:spPr>
        <p:txBody>
          <a:bodyPr vert="horz" lIns="91440" tIns="0" rIns="0" bIns="0" rtlCol="0" anchor="t" anchorCtr="0"/>
          <a:lstStyle>
            <a:lvl1pPr marL="0" marR="0" indent="0" algn="r" defTabSz="457200" rtl="0" eaLnBrk="1" fontAlgn="auto" latinLnBrk="0" hangingPunct="1">
              <a:lnSpc>
                <a:spcPct val="100000"/>
              </a:lnSpc>
              <a:spcBef>
                <a:spcPts val="0"/>
              </a:spcBef>
              <a:spcAft>
                <a:spcPts val="0"/>
              </a:spcAft>
              <a:buClrTx/>
              <a:buSzTx/>
              <a:buFontTx/>
              <a:buNone/>
              <a:tabLst/>
              <a:defRPr lang="en-GB" sz="1000" kern="1200" smtClean="0">
                <a:solidFill>
                  <a:schemeClr val="bg1">
                    <a:lumMod val="50000"/>
                  </a:schemeClr>
                </a:solidFill>
                <a:latin typeface="Lato" panose="020F0502020204030203" pitchFamily="34" charset="0"/>
                <a:ea typeface="+mn-ea"/>
                <a:cs typeface="+mn-cs"/>
              </a:defRPr>
            </a:lvl1pPr>
          </a:lstStyle>
          <a:p>
            <a:fld id="{73DC4EFA-3B6A-4DCB-ABC6-961A40E837CE}" type="datetime4">
              <a:rPr lang="en-US" smtClean="0"/>
              <a:pPr/>
              <a:t>November 3, 2016</a:t>
            </a:fld>
            <a:endParaRPr lang="en-US" dirty="0"/>
          </a:p>
        </p:txBody>
      </p:sp>
      <p:sp>
        <p:nvSpPr>
          <p:cNvPr id="8" name="Footer Placeholder 4"/>
          <p:cNvSpPr>
            <a:spLocks noGrp="1"/>
          </p:cNvSpPr>
          <p:nvPr>
            <p:ph type="ftr" sz="quarter" idx="3"/>
          </p:nvPr>
        </p:nvSpPr>
        <p:spPr>
          <a:xfrm>
            <a:off x="2611492" y="4886266"/>
            <a:ext cx="4075058" cy="160568"/>
          </a:xfrm>
          <a:prstGeom prst="rect">
            <a:avLst/>
          </a:prstGeom>
        </p:spPr>
        <p:txBody>
          <a:bodyPr vert="horz" lIns="91440" tIns="0" rIns="0" bIns="0" rtlCol="0" anchor="t" anchorCtr="0"/>
          <a:lstStyle>
            <a:lvl1pPr>
              <a:defRPr lang="en-US" sz="1000" smtClean="0">
                <a:solidFill>
                  <a:schemeClr val="tx1">
                    <a:tint val="75000"/>
                  </a:schemeClr>
                </a:solidFill>
                <a:latin typeface="Lato" panose="020F0502020204030203" pitchFamily="34" charset="0"/>
              </a:defRPr>
            </a:lvl1pPr>
          </a:lstStyle>
          <a:p>
            <a:pPr algn="ctr"/>
            <a:r>
              <a:rPr lang="en-US" smtClean="0"/>
              <a:t>Proprietary and Confidential – Not for Redistribution</a:t>
            </a:r>
            <a:endParaRPr lang="en-US" dirty="0"/>
          </a:p>
        </p:txBody>
      </p:sp>
    </p:spTree>
    <p:extLst>
      <p:ext uri="{BB962C8B-B14F-4D97-AF65-F5344CB8AC3E}">
        <p14:creationId xmlns:p14="http://schemas.microsoft.com/office/powerpoint/2010/main" val="3883068294"/>
      </p:ext>
    </p:extLst>
  </p:cSld>
  <p:clrMap bg1="lt1" tx1="dk1" bg2="lt2" tx2="dk2" accent1="accent1" accent2="accent2" accent3="accent3" accent4="accent4" accent5="accent5" accent6="accent6" hlink="hlink" folHlink="folHlink"/>
  <p:sldLayoutIdLst>
    <p:sldLayoutId id="2147483700" r:id="rId1"/>
    <p:sldLayoutId id="2147483669" r:id="rId2"/>
    <p:sldLayoutId id="2147483703" r:id="rId3"/>
    <p:sldLayoutId id="2147483702" r:id="rId4"/>
  </p:sldLayoutIdLst>
  <p:timing>
    <p:tnLst>
      <p:par>
        <p:cTn xmlns:p14="http://schemas.microsoft.com/office/powerpoint/2010/main" id="1" dur="indefinite" restart="never" nodeType="tmRoot"/>
      </p:par>
    </p:tnLst>
  </p:timing>
  <p:hf sldNum="0" hdr="0"/>
  <p:txStyles>
    <p:titleStyle>
      <a:lvl1pPr algn="l" defTabSz="457200" rtl="0" eaLnBrk="1" latinLnBrk="0" hangingPunct="1">
        <a:spcBef>
          <a:spcPct val="0"/>
        </a:spcBef>
        <a:buNone/>
        <a:defRPr lang="en-US" sz="3000" kern="1200" dirty="0">
          <a:solidFill>
            <a:schemeClr val="tx1"/>
          </a:solidFill>
          <a:latin typeface="Lato Black" panose="020F0502020204030203" pitchFamily="34" charset="0"/>
          <a:ea typeface="+mj-ea"/>
          <a:cs typeface="Lato Black" panose="020F0502020204030203" pitchFamily="34" charset="0"/>
        </a:defRPr>
      </a:lvl1pPr>
    </p:titleStyle>
    <p:body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hyperlink" Target="https://docs.docker.com/registry/spec/auth/toke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dns/registry-oauth-server" TargetMode="External"/><Relationship Id="rId4" Type="http://schemas.openxmlformats.org/officeDocument/2006/relationships/hyperlink" Target="https://github.com/SUSE/Portus" TargetMode="External"/><Relationship Id="rId1" Type="http://schemas.openxmlformats.org/officeDocument/2006/relationships/slideLayout" Target="../slideLayouts/slideLayout3.xml"/><Relationship Id="rId2" Type="http://schemas.openxmlformats.org/officeDocument/2006/relationships/hyperlink" Target="https://github.com/cesanta/docker_aut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opendns/registry-oauth-serv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cs.docker.com/engine/reference/commandline/log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United_States_Code_Law_Book_Boston_Public_Library_6D2B1951.jpg" TargetMode="Externa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hyperlink" Target="https://docs.docker.com/registry/spec/auth/toke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SS_Vasari_Alien_Passenger_Manifest_20_April_1920.jpg" TargetMode="Externa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cs.docker.com/registry/notificatio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kubernetes.io/docs/user-guide/imag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twosigma/docker-repo-auth-demo" TargetMode="External"/><Relationship Id="rId3" Type="http://schemas.openxmlformats.org/officeDocument/2006/relationships/hyperlink" Target="https://www.twosigm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hyperlink" Target="https://commons.wikimedia.org/wiki/File:Us-passport.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hyperlink" Target="https://docs.docker.com/registry/spec/auth/tok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ctrTitle"/>
          </p:nvPr>
        </p:nvSpPr>
        <p:spPr/>
        <p:txBody>
          <a:bodyPr/>
          <a:lstStyle/>
          <a:p>
            <a:r>
              <a:rPr lang="en-US" dirty="0" smtClean="0"/>
              <a:t>Securing Your Docker Image Registry for Production</a:t>
            </a:r>
            <a:endParaRPr lang="en-US" dirty="0"/>
          </a:p>
        </p:txBody>
      </p:sp>
      <p:sp>
        <p:nvSpPr>
          <p:cNvPr id="3" name="Date Placeholder 2"/>
          <p:cNvSpPr>
            <a:spLocks noGrp="1"/>
          </p:cNvSpPr>
          <p:nvPr>
            <p:ph type="dt" sz="half" idx="2"/>
          </p:nvPr>
        </p:nvSpPr>
        <p:spPr/>
        <p:txBody>
          <a:bodyPr/>
          <a:lstStyle/>
          <a:p>
            <a:fld id="{FCB561C4-2D84-45C9-8A9F-3FEBB2A46FAD}" type="datetime4">
              <a:rPr lang="en-US" smtClean="0"/>
              <a:t>November 3, 2016</a:t>
            </a:fld>
            <a:endParaRPr lang="en-US" dirty="0"/>
          </a:p>
        </p:txBody>
      </p:sp>
      <p:sp>
        <p:nvSpPr>
          <p:cNvPr id="26" name="Text Placeholder 25"/>
          <p:cNvSpPr>
            <a:spLocks noGrp="1"/>
          </p:cNvSpPr>
          <p:nvPr>
            <p:ph type="body" sz="quarter" idx="17"/>
          </p:nvPr>
        </p:nvSpPr>
        <p:spPr/>
        <p:txBody>
          <a:bodyPr/>
          <a:lstStyle/>
          <a:p>
            <a:endParaRPr lang="en-US" dirty="0"/>
          </a:p>
        </p:txBody>
      </p:sp>
      <p:sp>
        <p:nvSpPr>
          <p:cNvPr id="27" name="Text Placeholder 26"/>
          <p:cNvSpPr>
            <a:spLocks noGrp="1"/>
          </p:cNvSpPr>
          <p:nvPr>
            <p:ph type="body" sz="quarter" idx="18"/>
          </p:nvPr>
        </p:nvSpPr>
        <p:spPr/>
        <p:txBody>
          <a:bodyPr/>
          <a:lstStyle/>
          <a:p>
            <a:r>
              <a:rPr lang="en-US" dirty="0" smtClean="0"/>
              <a:t>Jason Heiss</a:t>
            </a:r>
            <a:endParaRPr lang="en-US" dirty="0"/>
          </a:p>
        </p:txBody>
      </p:sp>
      <p:sp>
        <p:nvSpPr>
          <p:cNvPr id="28" name="Text Placeholder 27"/>
          <p:cNvSpPr>
            <a:spLocks noGrp="1"/>
          </p:cNvSpPr>
          <p:nvPr>
            <p:ph type="body" sz="quarter" idx="19"/>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Registry</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19631"/>
            <a:ext cx="4495800" cy="3429000"/>
          </a:xfrm>
        </p:spPr>
      </p:pic>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
        <p:nvSpPr>
          <p:cNvPr id="7" name="Rectangle 6"/>
          <p:cNvSpPr/>
          <p:nvPr/>
        </p:nvSpPr>
        <p:spPr>
          <a:xfrm>
            <a:off x="1359379" y="4290663"/>
            <a:ext cx="4572000" cy="215444"/>
          </a:xfrm>
          <a:prstGeom prst="rect">
            <a:avLst/>
          </a:prstGeom>
        </p:spPr>
        <p:txBody>
          <a:bodyPr>
            <a:spAutoFit/>
          </a:bodyPr>
          <a:lstStyle/>
          <a:p>
            <a:r>
              <a:rPr lang="en-US" sz="800" dirty="0" smtClean="0">
                <a:latin typeface="Lato" panose="020F0502020204030203" pitchFamily="34" charset="0"/>
                <a:ea typeface="Lato" panose="020F0502020204030203" pitchFamily="34" charset="0"/>
                <a:cs typeface="Lato" panose="020F0502020204030203" pitchFamily="34" charset="0"/>
                <a:hlinkClick r:id="rId3"/>
              </a:rPr>
              <a:t>Image from https://docs.docker.com/registry/spec/auth/token/</a:t>
            </a:r>
            <a:endParaRPr lang="en-US" sz="800" dirty="0">
              <a:latin typeface="Lato" panose="020F0502020204030203" pitchFamily="34" charset="0"/>
              <a:ea typeface="Lato" panose="020F0502020204030203" pitchFamily="34" charset="0"/>
              <a:cs typeface="Lato" panose="020F0502020204030203" pitchFamily="34" charset="0"/>
            </a:endParaRPr>
          </a:p>
        </p:txBody>
      </p:sp>
      <p:sp>
        <p:nvSpPr>
          <p:cNvPr id="9" name="Content Placeholder 3"/>
          <p:cNvSpPr txBox="1">
            <a:spLocks/>
          </p:cNvSpPr>
          <p:nvPr/>
        </p:nvSpPr>
        <p:spPr>
          <a:xfrm>
            <a:off x="5095335" y="1193795"/>
            <a:ext cx="3476445" cy="3512020"/>
          </a:xfrm>
          <a:prstGeom prst="rect">
            <a:avLst/>
          </a:prstGeom>
        </p:spPr>
        <p:txBody>
          <a:bodyPr vert="horz" lIns="0" tIns="45720" rIns="91440" bIns="0" rtlCol="0">
            <a:noAutofit/>
          </a:bodyPr>
          <a:lst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400" dirty="0" smtClean="0"/>
              <a:t>Registry redirects daemon to </a:t>
            </a:r>
            <a:r>
              <a:rPr lang="en-US" sz="1400" dirty="0" err="1" smtClean="0"/>
              <a:t>auth</a:t>
            </a:r>
            <a:r>
              <a:rPr lang="en-US" sz="1400" dirty="0" smtClean="0"/>
              <a:t> service</a:t>
            </a:r>
          </a:p>
          <a:p>
            <a:pPr lvl="1"/>
            <a:r>
              <a:rPr lang="en-US" sz="1400" dirty="0" smtClean="0"/>
              <a:t>Daemon authenticates to </a:t>
            </a:r>
            <a:r>
              <a:rPr lang="en-US" sz="1400" dirty="0" err="1" smtClean="0"/>
              <a:t>auth</a:t>
            </a:r>
            <a:r>
              <a:rPr lang="en-US" sz="1400" dirty="0" smtClean="0"/>
              <a:t> service with password or OAuth2 token, gets a bearer token</a:t>
            </a:r>
          </a:p>
          <a:p>
            <a:pPr lvl="1"/>
            <a:r>
              <a:rPr lang="en-US" sz="1400" dirty="0" smtClean="0"/>
              <a:t>Daemon uses bearer token to authenticate to </a:t>
            </a:r>
            <a:r>
              <a:rPr lang="en-US" sz="1400" dirty="0" smtClean="0"/>
              <a:t>registry</a:t>
            </a:r>
          </a:p>
          <a:p>
            <a:pPr lvl="1"/>
            <a:r>
              <a:rPr lang="en-US" sz="1400" dirty="0"/>
              <a:t>Registry </a:t>
            </a:r>
            <a:r>
              <a:rPr lang="en-US" sz="1400" dirty="0" smtClean="0"/>
              <a:t>trusts bearer tokens from </a:t>
            </a:r>
            <a:r>
              <a:rPr lang="en-US" sz="1400" dirty="0" err="1"/>
              <a:t>auth</a:t>
            </a:r>
            <a:r>
              <a:rPr lang="en-US" sz="1400" dirty="0"/>
              <a:t> service based on public/private key pair that you </a:t>
            </a:r>
            <a:r>
              <a:rPr lang="en-US" sz="1400" dirty="0" smtClean="0"/>
              <a:t>configure</a:t>
            </a:r>
            <a:endParaRPr lang="en-US" sz="1400" dirty="0"/>
          </a:p>
        </p:txBody>
      </p:sp>
    </p:spTree>
    <p:extLst>
      <p:ext uri="{BB962C8B-B14F-4D97-AF65-F5344CB8AC3E}">
        <p14:creationId xmlns:p14="http://schemas.microsoft.com/office/powerpoint/2010/main" val="35562995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 Service Choices</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a:hlinkClick r:id="rId2"/>
              </a:rPr>
              <a:t>https://github.com/docker/distribution/tree/master/contrib/token-server</a:t>
            </a:r>
          </a:p>
          <a:p>
            <a:pPr lvl="1"/>
            <a:r>
              <a:rPr lang="en-US" sz="1600" dirty="0" smtClean="0">
                <a:hlinkClick r:id="rId2"/>
              </a:rPr>
              <a:t>https</a:t>
            </a:r>
            <a:r>
              <a:rPr lang="en-US" sz="1600" dirty="0">
                <a:hlinkClick r:id="rId2"/>
              </a:rPr>
              <a:t>://</a:t>
            </a:r>
            <a:r>
              <a:rPr lang="en-US" sz="1600" dirty="0" smtClean="0">
                <a:hlinkClick r:id="rId2"/>
              </a:rPr>
              <a:t>github.com/cesanta/docker_auth</a:t>
            </a:r>
            <a:endParaRPr lang="en-US" sz="1600" dirty="0" smtClean="0"/>
          </a:p>
          <a:p>
            <a:pPr lvl="1"/>
            <a:r>
              <a:rPr lang="en-US" sz="1600" dirty="0">
                <a:hlinkClick r:id="rId3"/>
              </a:rPr>
              <a:t>https://</a:t>
            </a:r>
            <a:r>
              <a:rPr lang="en-US" sz="1600" dirty="0" smtClean="0">
                <a:hlinkClick r:id="rId3"/>
              </a:rPr>
              <a:t>github.com/opendns/registry-oauth-server</a:t>
            </a:r>
            <a:endParaRPr lang="en-US" sz="1600" dirty="0" smtClean="0"/>
          </a:p>
          <a:p>
            <a:pPr lvl="1"/>
            <a:r>
              <a:rPr lang="en-US" sz="1600" dirty="0">
                <a:hlinkClick r:id="rId4"/>
              </a:rPr>
              <a:t>https://</a:t>
            </a:r>
            <a:r>
              <a:rPr lang="en-US" sz="1600" dirty="0" smtClean="0">
                <a:hlinkClick r:id="rId4"/>
              </a:rPr>
              <a:t>github.com/SUSE/Portus</a:t>
            </a:r>
            <a:endParaRPr lang="en-US" sz="1600" dirty="0" smtClean="0"/>
          </a:p>
          <a:p>
            <a:pPr lvl="1"/>
            <a:r>
              <a:rPr lang="en-US" sz="1600" dirty="0" err="1" smtClean="0"/>
              <a:t>GitLab</a:t>
            </a:r>
            <a:r>
              <a:rPr lang="en-US" sz="1600" dirty="0" smtClean="0"/>
              <a:t> Container Registry</a:t>
            </a:r>
            <a:endParaRPr lang="en-US" sz="1600" dirty="0"/>
          </a:p>
        </p:txBody>
      </p:sp>
    </p:spTree>
    <p:extLst>
      <p:ext uri="{BB962C8B-B14F-4D97-AF65-F5344CB8AC3E}">
        <p14:creationId xmlns:p14="http://schemas.microsoft.com/office/powerpoint/2010/main" val="21498095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Demo</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dirty="0" smtClean="0"/>
              <a:t>Demonstrate authentication with Docker Registry, Docker Engine </a:t>
            </a:r>
            <a:r>
              <a:rPr lang="en-US" dirty="0"/>
              <a:t>(Client/Daemon), and </a:t>
            </a:r>
            <a:r>
              <a:rPr lang="en-US" dirty="0">
                <a:hlinkClick r:id="rId2"/>
              </a:rPr>
              <a:t>https://</a:t>
            </a:r>
            <a:r>
              <a:rPr lang="en-US" dirty="0" smtClean="0">
                <a:hlinkClick r:id="rId2"/>
              </a:rPr>
              <a:t>github.com/opendns/registry-oauth-server</a:t>
            </a:r>
            <a:endParaRPr lang="en-US" dirty="0" smtClean="0"/>
          </a:p>
          <a:p>
            <a:pPr algn="ctr"/>
            <a:endParaRPr lang="en-US" dirty="0"/>
          </a:p>
        </p:txBody>
      </p:sp>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Tree>
    <p:extLst>
      <p:ext uri="{BB962C8B-B14F-4D97-AF65-F5344CB8AC3E}">
        <p14:creationId xmlns:p14="http://schemas.microsoft.com/office/powerpoint/2010/main" val="36897670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Client and Registry Authentication</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Docker daemon asks Docker client for username, password to authenticate to registry </a:t>
            </a:r>
            <a:r>
              <a:rPr lang="en-US" sz="1600" dirty="0" err="1" smtClean="0"/>
              <a:t>auth</a:t>
            </a:r>
            <a:r>
              <a:rPr lang="en-US" sz="1600" dirty="0" smtClean="0"/>
              <a:t> server</a:t>
            </a:r>
          </a:p>
          <a:p>
            <a:pPr lvl="1"/>
            <a:r>
              <a:rPr lang="en-US" sz="1600" dirty="0">
                <a:hlinkClick r:id="rId2"/>
              </a:rPr>
              <a:t>https://</a:t>
            </a:r>
            <a:r>
              <a:rPr lang="en-US" sz="1600" dirty="0" smtClean="0">
                <a:hlinkClick r:id="rId2"/>
              </a:rPr>
              <a:t>docs.docker.com/engine/reference/commandline/login/</a:t>
            </a:r>
            <a:endParaRPr lang="en-US" sz="1600" dirty="0"/>
          </a:p>
          <a:p>
            <a:pPr lvl="1"/>
            <a:r>
              <a:rPr lang="en-US" sz="1600" dirty="0" err="1" smtClean="0"/>
              <a:t>docker</a:t>
            </a:r>
            <a:r>
              <a:rPr lang="en-US" sz="1600" dirty="0" smtClean="0"/>
              <a:t> login</a:t>
            </a:r>
          </a:p>
          <a:p>
            <a:pPr lvl="2"/>
            <a:r>
              <a:rPr lang="en-US" sz="1400" dirty="0" smtClean="0"/>
              <a:t>Password stored, unencrypted, in $HOME/.</a:t>
            </a:r>
            <a:r>
              <a:rPr lang="en-US" sz="1400" dirty="0" err="1" smtClean="0"/>
              <a:t>docker</a:t>
            </a:r>
            <a:r>
              <a:rPr lang="en-US" sz="1400" dirty="0" smtClean="0"/>
              <a:t>/</a:t>
            </a:r>
            <a:r>
              <a:rPr lang="en-US" sz="1400" dirty="0" err="1" smtClean="0"/>
              <a:t>config.json</a:t>
            </a:r>
            <a:endParaRPr lang="en-US" sz="1400" dirty="0" smtClean="0"/>
          </a:p>
          <a:p>
            <a:pPr lvl="1"/>
            <a:r>
              <a:rPr lang="en-US" sz="1600" dirty="0" smtClean="0"/>
              <a:t>Credentials store</a:t>
            </a:r>
          </a:p>
          <a:p>
            <a:pPr lvl="2"/>
            <a:r>
              <a:rPr lang="en-US" sz="1400" dirty="0" smtClean="0"/>
              <a:t>Configured in </a:t>
            </a:r>
            <a:r>
              <a:rPr lang="en-US" sz="1400" dirty="0" err="1" smtClean="0"/>
              <a:t>config.json</a:t>
            </a:r>
            <a:r>
              <a:rPr lang="en-US" sz="1400" dirty="0"/>
              <a:t>: {"</a:t>
            </a:r>
            <a:r>
              <a:rPr lang="en-US" sz="1400" dirty="0" err="1"/>
              <a:t>credsStore</a:t>
            </a:r>
            <a:r>
              <a:rPr lang="en-US" sz="1400" dirty="0"/>
              <a:t>": </a:t>
            </a:r>
            <a:r>
              <a:rPr lang="en-US" sz="1400" dirty="0" smtClean="0"/>
              <a:t>“</a:t>
            </a:r>
            <a:r>
              <a:rPr lang="en-US" sz="1400" dirty="0" err="1" smtClean="0"/>
              <a:t>mycredstore</a:t>
            </a:r>
            <a:r>
              <a:rPr lang="en-US" sz="1400" dirty="0" smtClean="0"/>
              <a:t>"}</a:t>
            </a:r>
          </a:p>
          <a:p>
            <a:pPr lvl="2"/>
            <a:r>
              <a:rPr lang="en-US" sz="1400" dirty="0" smtClean="0"/>
              <a:t>Docker runs </a:t>
            </a:r>
            <a:r>
              <a:rPr lang="en-US" sz="1400" dirty="0" err="1" smtClean="0"/>
              <a:t>docker</a:t>
            </a:r>
            <a:r>
              <a:rPr lang="en-US" sz="1400" dirty="0" smtClean="0"/>
              <a:t>-credential-</a:t>
            </a:r>
            <a:r>
              <a:rPr lang="en-US" sz="1400" dirty="0" err="1" smtClean="0"/>
              <a:t>mycredstore</a:t>
            </a:r>
            <a:endParaRPr lang="en-US" sz="1400" dirty="0" smtClean="0"/>
          </a:p>
          <a:p>
            <a:pPr lvl="2"/>
            <a:r>
              <a:rPr lang="en-US" sz="1400" dirty="0" smtClean="0"/>
              <a:t>Must be in your PATH</a:t>
            </a:r>
          </a:p>
          <a:p>
            <a:pPr lvl="2"/>
            <a:r>
              <a:rPr lang="en-US" sz="1400" dirty="0" smtClean="0"/>
              <a:t>Can be abused to fetch a password on the fly</a:t>
            </a:r>
            <a:endParaRPr lang="en-US" sz="1400" dirty="0"/>
          </a:p>
        </p:txBody>
      </p:sp>
    </p:spTree>
    <p:extLst>
      <p:ext uri="{BB962C8B-B14F-4D97-AF65-F5344CB8AC3E}">
        <p14:creationId xmlns:p14="http://schemas.microsoft.com/office/powerpoint/2010/main" val="31403713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Credentials Store Demo</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dirty="0" smtClean="0"/>
              <a:t>Demonstrate using a credentials store to fetch a password</a:t>
            </a:r>
          </a:p>
        </p:txBody>
      </p:sp>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Tree>
    <p:extLst>
      <p:ext uri="{BB962C8B-B14F-4D97-AF65-F5344CB8AC3E}">
        <p14:creationId xmlns:p14="http://schemas.microsoft.com/office/powerpoint/2010/main" val="2559969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a:xfrm>
            <a:off x="457200" y="2408192"/>
            <a:ext cx="3424687" cy="438525"/>
          </a:xfrm>
        </p:spPr>
        <p:txBody>
          <a:bodyPr/>
          <a:lstStyle/>
          <a:p>
            <a:pPr marL="0" lvl="1" indent="0">
              <a:buNone/>
            </a:pPr>
            <a:r>
              <a:rPr lang="en-US" dirty="0" smtClean="0"/>
              <a:t>What is the user allowed to do?</a:t>
            </a:r>
            <a:endParaRPr lang="en-US" dirty="0"/>
          </a:p>
        </p:txBody>
      </p:sp>
      <p:sp>
        <p:nvSpPr>
          <p:cNvPr id="7" name="Content Placeholder 3"/>
          <p:cNvSpPr txBox="1">
            <a:spLocks/>
          </p:cNvSpPr>
          <p:nvPr/>
        </p:nvSpPr>
        <p:spPr>
          <a:xfrm>
            <a:off x="5985114" y="4349097"/>
            <a:ext cx="1631472" cy="241065"/>
          </a:xfrm>
          <a:prstGeom prst="rect">
            <a:avLst/>
          </a:prstGeom>
        </p:spPr>
        <p:txBody>
          <a:bodyPr vert="horz" lIns="0" tIns="45720" rIns="91440" bIns="0" rtlCol="0">
            <a:noAutofit/>
          </a:bodyPr>
          <a:lst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800" dirty="0" smtClean="0">
                <a:hlinkClick r:id="rId2"/>
              </a:rPr>
              <a:t>Photograph by Tony Webster</a:t>
            </a:r>
            <a:endParaRPr lang="en-US" sz="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964" y="1363259"/>
            <a:ext cx="4392836" cy="2846432"/>
          </a:xfrm>
          <a:prstGeom prst="rect">
            <a:avLst/>
          </a:prstGeom>
        </p:spPr>
      </p:pic>
    </p:spTree>
    <p:extLst>
      <p:ext uri="{BB962C8B-B14F-4D97-AF65-F5344CB8AC3E}">
        <p14:creationId xmlns:p14="http://schemas.microsoft.com/office/powerpoint/2010/main" val="7987906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Registry</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19631"/>
            <a:ext cx="4495800" cy="3429000"/>
          </a:xfrm>
        </p:spPr>
      </p:pic>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
        <p:nvSpPr>
          <p:cNvPr id="7" name="Rectangle 6"/>
          <p:cNvSpPr/>
          <p:nvPr/>
        </p:nvSpPr>
        <p:spPr>
          <a:xfrm>
            <a:off x="1359379" y="4290663"/>
            <a:ext cx="4572000" cy="215444"/>
          </a:xfrm>
          <a:prstGeom prst="rect">
            <a:avLst/>
          </a:prstGeom>
        </p:spPr>
        <p:txBody>
          <a:bodyPr>
            <a:spAutoFit/>
          </a:bodyPr>
          <a:lstStyle/>
          <a:p>
            <a:r>
              <a:rPr lang="en-US" sz="800" dirty="0" smtClean="0">
                <a:latin typeface="Lato" panose="020F0502020204030203" pitchFamily="34" charset="0"/>
                <a:ea typeface="Lato" panose="020F0502020204030203" pitchFamily="34" charset="0"/>
                <a:cs typeface="Lato" panose="020F0502020204030203" pitchFamily="34" charset="0"/>
                <a:hlinkClick r:id="rId3"/>
              </a:rPr>
              <a:t>Image from https://docs.docker.com/registry/spec/auth/token/</a:t>
            </a:r>
            <a:endParaRPr lang="en-US" sz="800" dirty="0">
              <a:latin typeface="Lato" panose="020F0502020204030203" pitchFamily="34" charset="0"/>
              <a:ea typeface="Lato" panose="020F0502020204030203" pitchFamily="34" charset="0"/>
              <a:cs typeface="Lato" panose="020F0502020204030203" pitchFamily="34" charset="0"/>
            </a:endParaRPr>
          </a:p>
        </p:txBody>
      </p:sp>
      <p:sp>
        <p:nvSpPr>
          <p:cNvPr id="9" name="Content Placeholder 3"/>
          <p:cNvSpPr txBox="1">
            <a:spLocks/>
          </p:cNvSpPr>
          <p:nvPr/>
        </p:nvSpPr>
        <p:spPr>
          <a:xfrm>
            <a:off x="5095335" y="1193795"/>
            <a:ext cx="3476445" cy="3512020"/>
          </a:xfrm>
          <a:prstGeom prst="rect">
            <a:avLst/>
          </a:prstGeom>
        </p:spPr>
        <p:txBody>
          <a:bodyPr vert="horz" lIns="0" tIns="45720" rIns="91440" bIns="0" rtlCol="0">
            <a:noAutofit/>
          </a:bodyPr>
          <a:lst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400" dirty="0"/>
          </a:p>
        </p:txBody>
      </p:sp>
    </p:spTree>
    <p:extLst>
      <p:ext uri="{BB962C8B-B14F-4D97-AF65-F5344CB8AC3E}">
        <p14:creationId xmlns:p14="http://schemas.microsoft.com/office/powerpoint/2010/main" val="21318513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Registry Authorization</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Redirect from registry to </a:t>
            </a:r>
            <a:r>
              <a:rPr lang="en-US" sz="1600" dirty="0" err="1" smtClean="0"/>
              <a:t>auth</a:t>
            </a:r>
            <a:r>
              <a:rPr lang="en-US" sz="1600" dirty="0" smtClean="0"/>
              <a:t> service includes info about requested operation:</a:t>
            </a:r>
          </a:p>
          <a:p>
            <a:pPr marL="0" lvl="1" indent="0">
              <a:buNone/>
            </a:pPr>
            <a:endParaRPr lang="en-US" sz="1600" dirty="0" smtClean="0"/>
          </a:p>
          <a:p>
            <a:pPr marL="0" lvl="1" indent="0">
              <a:buNone/>
            </a:pPr>
            <a:endParaRPr lang="en-US" sz="1600" dirty="0"/>
          </a:p>
          <a:p>
            <a:pPr marL="0" lvl="1" indent="0">
              <a:buNone/>
            </a:pPr>
            <a:endParaRPr lang="en-US" sz="1600" dirty="0" smtClean="0"/>
          </a:p>
          <a:p>
            <a:pPr marL="0" lvl="1" indent="0">
              <a:buNone/>
            </a:pPr>
            <a:endParaRPr lang="en-US" sz="1600" dirty="0"/>
          </a:p>
          <a:p>
            <a:pPr marL="0" lvl="1" indent="0">
              <a:buNone/>
            </a:pPr>
            <a:endParaRPr lang="en-US" sz="1600" dirty="0"/>
          </a:p>
          <a:p>
            <a:pPr lvl="1"/>
            <a:r>
              <a:rPr lang="en-US" sz="1600" dirty="0" smtClean="0"/>
              <a:t>Actions: push, pull, *</a:t>
            </a:r>
          </a:p>
          <a:p>
            <a:pPr lvl="1"/>
            <a:r>
              <a:rPr lang="en-US" sz="1600" dirty="0" err="1" smtClean="0"/>
              <a:t>Auth</a:t>
            </a:r>
            <a:r>
              <a:rPr lang="en-US" sz="1600" dirty="0" smtClean="0"/>
              <a:t> server lists allowed actions in the token it returns</a:t>
            </a:r>
            <a:endParaRPr lang="en-US" sz="1600" dirty="0"/>
          </a:p>
        </p:txBody>
      </p:sp>
      <p:sp>
        <p:nvSpPr>
          <p:cNvPr id="5" name="Rounded Rectangle 4"/>
          <p:cNvSpPr/>
          <p:nvPr/>
        </p:nvSpPr>
        <p:spPr>
          <a:xfrm>
            <a:off x="810882" y="1742536"/>
            <a:ext cx="7551215" cy="12767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smtClean="0">
                <a:latin typeface="Lato" panose="020F0502020204030203" pitchFamily="34" charset="0"/>
                <a:ea typeface="Lato" panose="020F0502020204030203" pitchFamily="34" charset="0"/>
                <a:cs typeface="Lato" panose="020F0502020204030203" pitchFamily="34" charset="0"/>
              </a:rPr>
              <a:t>WWW-Authenticate</a:t>
            </a:r>
            <a:r>
              <a:rPr lang="en-US" sz="1600" dirty="0">
                <a:latin typeface="Lato" panose="020F0502020204030203" pitchFamily="34" charset="0"/>
                <a:ea typeface="Lato" panose="020F0502020204030203" pitchFamily="34" charset="0"/>
                <a:cs typeface="Lato" panose="020F0502020204030203" pitchFamily="34" charset="0"/>
              </a:rPr>
              <a:t>: Bearer </a:t>
            </a:r>
            <a:endParaRPr lang="en-US" sz="1600" dirty="0" smtClean="0">
              <a:latin typeface="Lato" panose="020F0502020204030203" pitchFamily="34" charset="0"/>
              <a:ea typeface="Lato" panose="020F0502020204030203" pitchFamily="34" charset="0"/>
              <a:cs typeface="Lato" panose="020F0502020204030203" pitchFamily="34" charset="0"/>
            </a:endParaRPr>
          </a:p>
          <a:p>
            <a:r>
              <a:rPr lang="en-US" sz="1600" dirty="0" smtClean="0">
                <a:latin typeface="Lato" panose="020F0502020204030203" pitchFamily="34" charset="0"/>
                <a:ea typeface="Lato" panose="020F0502020204030203" pitchFamily="34" charset="0"/>
                <a:cs typeface="Lato" panose="020F0502020204030203" pitchFamily="34" charset="0"/>
              </a:rPr>
              <a:t>realm</a:t>
            </a:r>
            <a:r>
              <a:rPr lang="en-US" sz="1600" dirty="0">
                <a:latin typeface="Lato" panose="020F0502020204030203" pitchFamily="34" charset="0"/>
                <a:ea typeface="Lato" panose="020F0502020204030203" pitchFamily="34" charset="0"/>
                <a:cs typeface="Lato" panose="020F0502020204030203" pitchFamily="34" charset="0"/>
              </a:rPr>
              <a:t>="https://</a:t>
            </a:r>
            <a:r>
              <a:rPr lang="en-US" sz="1600" dirty="0" smtClean="0">
                <a:latin typeface="Lato" panose="020F0502020204030203" pitchFamily="34" charset="0"/>
                <a:ea typeface="Lato" panose="020F0502020204030203" pitchFamily="34" charset="0"/>
                <a:cs typeface="Lato" panose="020F0502020204030203" pitchFamily="34" charset="0"/>
              </a:rPr>
              <a:t>auth.example.com/token",</a:t>
            </a:r>
          </a:p>
          <a:p>
            <a:r>
              <a:rPr lang="en-US" sz="1600" dirty="0" smtClean="0">
                <a:latin typeface="Lato" panose="020F0502020204030203" pitchFamily="34" charset="0"/>
                <a:ea typeface="Lato" panose="020F0502020204030203" pitchFamily="34" charset="0"/>
                <a:cs typeface="Lato" panose="020F0502020204030203" pitchFamily="34" charset="0"/>
              </a:rPr>
              <a:t>service</a:t>
            </a:r>
            <a:r>
              <a:rPr lang="en-US" sz="1600" dirty="0">
                <a:latin typeface="Lato" panose="020F0502020204030203" pitchFamily="34" charset="0"/>
                <a:ea typeface="Lato" panose="020F0502020204030203" pitchFamily="34" charset="0"/>
                <a:cs typeface="Lato" panose="020F0502020204030203" pitchFamily="34" charset="0"/>
              </a:rPr>
              <a:t>="</a:t>
            </a:r>
            <a:r>
              <a:rPr lang="en-US" sz="1600" dirty="0" smtClean="0">
                <a:latin typeface="Lato" panose="020F0502020204030203" pitchFamily="34" charset="0"/>
                <a:ea typeface="Lato" panose="020F0502020204030203" pitchFamily="34" charset="0"/>
                <a:cs typeface="Lato" panose="020F0502020204030203" pitchFamily="34" charset="0"/>
              </a:rPr>
              <a:t>registry.example.com",</a:t>
            </a:r>
          </a:p>
          <a:p>
            <a:r>
              <a:rPr lang="en-US" sz="1600" dirty="0" smtClean="0">
                <a:latin typeface="Lato" panose="020F0502020204030203" pitchFamily="34" charset="0"/>
                <a:ea typeface="Lato" panose="020F0502020204030203" pitchFamily="34" charset="0"/>
                <a:cs typeface="Lato" panose="020F0502020204030203" pitchFamily="34" charset="0"/>
              </a:rPr>
              <a:t>scope</a:t>
            </a:r>
            <a:r>
              <a:rPr lang="en-US" sz="1600" dirty="0">
                <a:latin typeface="Lato" panose="020F0502020204030203" pitchFamily="34" charset="0"/>
                <a:ea typeface="Lato" panose="020F0502020204030203" pitchFamily="34" charset="0"/>
                <a:cs typeface="Lato" panose="020F0502020204030203" pitchFamily="34" charset="0"/>
              </a:rPr>
              <a:t>="</a:t>
            </a:r>
            <a:r>
              <a:rPr lang="en-US" sz="1600" dirty="0" err="1">
                <a:latin typeface="Lato" panose="020F0502020204030203" pitchFamily="34" charset="0"/>
                <a:ea typeface="Lato" panose="020F0502020204030203" pitchFamily="34" charset="0"/>
                <a:cs typeface="Lato" panose="020F0502020204030203" pitchFamily="34" charset="0"/>
              </a:rPr>
              <a:t>repository:samalba</a:t>
            </a:r>
            <a:r>
              <a:rPr lang="en-US" sz="1600" dirty="0">
                <a:latin typeface="Lato" panose="020F0502020204030203" pitchFamily="34" charset="0"/>
                <a:ea typeface="Lato" panose="020F0502020204030203" pitchFamily="34" charset="0"/>
                <a:cs typeface="Lato" panose="020F0502020204030203" pitchFamily="34" charset="0"/>
              </a:rPr>
              <a:t>/</a:t>
            </a:r>
            <a:r>
              <a:rPr lang="en-US" sz="1600" dirty="0" err="1">
                <a:latin typeface="Lato" panose="020F0502020204030203" pitchFamily="34" charset="0"/>
                <a:ea typeface="Lato" panose="020F0502020204030203" pitchFamily="34" charset="0"/>
                <a:cs typeface="Lato" panose="020F0502020204030203" pitchFamily="34" charset="0"/>
              </a:rPr>
              <a:t>my-app:pull,push</a:t>
            </a:r>
            <a:r>
              <a:rPr lang="en-US" sz="1600" dirty="0">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3451436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Demo</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a:xfrm>
            <a:off x="841075" y="1193795"/>
            <a:ext cx="7461849" cy="3512020"/>
          </a:xfrm>
        </p:spPr>
        <p:txBody>
          <a:bodyPr/>
          <a:lstStyle/>
          <a:p>
            <a:pPr algn="ctr"/>
            <a:endParaRPr lang="en-US" dirty="0" smtClean="0"/>
          </a:p>
          <a:p>
            <a:pPr algn="ctr"/>
            <a:endParaRPr lang="en-US" dirty="0"/>
          </a:p>
          <a:p>
            <a:pPr algn="ctr"/>
            <a:endParaRPr lang="en-US" dirty="0" smtClean="0"/>
          </a:p>
          <a:p>
            <a:pPr algn="ctr"/>
            <a:r>
              <a:rPr lang="en-US" dirty="0" smtClean="0"/>
              <a:t>Demonstrate allowing or blocking actions based on the scope parameter sent to the </a:t>
            </a:r>
            <a:r>
              <a:rPr lang="en-US" dirty="0" err="1" smtClean="0"/>
              <a:t>auth</a:t>
            </a:r>
            <a:r>
              <a:rPr lang="en-US" dirty="0" smtClean="0"/>
              <a:t> server</a:t>
            </a:r>
          </a:p>
        </p:txBody>
      </p:sp>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Tree>
    <p:extLst>
      <p:ext uri="{BB962C8B-B14F-4D97-AF65-F5344CB8AC3E}">
        <p14:creationId xmlns:p14="http://schemas.microsoft.com/office/powerpoint/2010/main" val="26382560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Logging</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a:xfrm>
            <a:off x="767751" y="2400988"/>
            <a:ext cx="3424687" cy="438525"/>
          </a:xfrm>
        </p:spPr>
        <p:txBody>
          <a:bodyPr/>
          <a:lstStyle/>
          <a:p>
            <a:pPr marL="0" lvl="1" indent="0">
              <a:buNone/>
            </a:pPr>
            <a:r>
              <a:rPr lang="en-US" dirty="0" smtClean="0"/>
              <a:t>What happened in the past?</a:t>
            </a:r>
            <a:endParaRPr lang="en-US" dirty="0"/>
          </a:p>
        </p:txBody>
      </p:sp>
      <p:sp>
        <p:nvSpPr>
          <p:cNvPr id="7" name="Content Placeholder 3"/>
          <p:cNvSpPr txBox="1">
            <a:spLocks/>
          </p:cNvSpPr>
          <p:nvPr/>
        </p:nvSpPr>
        <p:spPr>
          <a:xfrm>
            <a:off x="5589917" y="4349097"/>
            <a:ext cx="2026669" cy="241065"/>
          </a:xfrm>
          <a:prstGeom prst="rect">
            <a:avLst/>
          </a:prstGeom>
        </p:spPr>
        <p:txBody>
          <a:bodyPr vert="horz" lIns="0" tIns="45720" rIns="91440" bIns="0" rtlCol="0">
            <a:noAutofit/>
          </a:bodyPr>
          <a:lst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800" dirty="0" smtClean="0">
                <a:hlinkClick r:id="rId2"/>
              </a:rPr>
              <a:t>Photograph by U.S. Department of Labor</a:t>
            </a:r>
            <a:endParaRPr lang="en-US" sz="8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0888"/>
          <a:stretch/>
        </p:blipFill>
        <p:spPr>
          <a:xfrm>
            <a:off x="4071667" y="1404049"/>
            <a:ext cx="4615133" cy="2465984"/>
          </a:xfrm>
          <a:prstGeom prst="rect">
            <a:avLst/>
          </a:prstGeom>
        </p:spPr>
      </p:pic>
    </p:spTree>
    <p:extLst>
      <p:ext uri="{BB962C8B-B14F-4D97-AF65-F5344CB8AC3E}">
        <p14:creationId xmlns:p14="http://schemas.microsoft.com/office/powerpoint/2010/main" val="31251763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Registry</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dirty="0" smtClean="0"/>
              <a:t>A place to store your container images</a:t>
            </a:r>
          </a:p>
          <a:p>
            <a:pPr algn="ctr"/>
            <a:r>
              <a:rPr lang="en-US" dirty="0" smtClean="0"/>
              <a:t>Private version of hub.docker.com</a:t>
            </a:r>
            <a:endParaRPr lang="en-US" dirty="0"/>
          </a:p>
        </p:txBody>
      </p:sp>
    </p:spTree>
    <p:extLst>
      <p:ext uri="{BB962C8B-B14F-4D97-AF65-F5344CB8AC3E}">
        <p14:creationId xmlns:p14="http://schemas.microsoft.com/office/powerpoint/2010/main" val="7011667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Audit Logging?</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Who pushed the last change to image A?</a:t>
            </a:r>
          </a:p>
          <a:p>
            <a:pPr lvl="1"/>
            <a:r>
              <a:rPr lang="en-US" sz="1600" dirty="0" smtClean="0"/>
              <a:t>When was image B last changed?</a:t>
            </a:r>
            <a:endParaRPr lang="en-US" sz="1600" dirty="0"/>
          </a:p>
        </p:txBody>
      </p:sp>
    </p:spTree>
    <p:extLst>
      <p:ext uri="{BB962C8B-B14F-4D97-AF65-F5344CB8AC3E}">
        <p14:creationId xmlns:p14="http://schemas.microsoft.com/office/powerpoint/2010/main" val="6514997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Registry Audit Logging</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Registry server logs: </a:t>
            </a:r>
            <a:r>
              <a:rPr lang="en-US" sz="1600" dirty="0" err="1" smtClean="0"/>
              <a:t>docker</a:t>
            </a:r>
            <a:r>
              <a:rPr lang="en-US" sz="1600" dirty="0" smtClean="0"/>
              <a:t> logs registry</a:t>
            </a:r>
          </a:p>
          <a:p>
            <a:pPr lvl="1"/>
            <a:r>
              <a:rPr lang="en-US" sz="1600" dirty="0" smtClean="0"/>
              <a:t>Registry notifications</a:t>
            </a:r>
          </a:p>
          <a:p>
            <a:pPr lvl="2"/>
            <a:r>
              <a:rPr lang="en-US" sz="1400" dirty="0">
                <a:hlinkClick r:id="rId2"/>
              </a:rPr>
              <a:t>https://docs.docker.com/registry/notifications</a:t>
            </a:r>
            <a:r>
              <a:rPr lang="en-US" sz="1400" dirty="0" smtClean="0">
                <a:hlinkClick r:id="rId2"/>
              </a:rPr>
              <a:t>/</a:t>
            </a:r>
            <a:endParaRPr lang="en-US" sz="1400" dirty="0" smtClean="0"/>
          </a:p>
          <a:p>
            <a:pPr lvl="2"/>
            <a:r>
              <a:rPr lang="en-US" sz="1400" dirty="0" err="1" smtClean="0"/>
              <a:t>Webhook</a:t>
            </a:r>
            <a:r>
              <a:rPr lang="en-US" sz="1400" dirty="0" smtClean="0"/>
              <a:t> notifications to external service</a:t>
            </a:r>
          </a:p>
          <a:p>
            <a:pPr lvl="2"/>
            <a:r>
              <a:rPr lang="en-US" sz="1400" dirty="0" smtClean="0"/>
              <a:t>Registry sends JSON blob of details</a:t>
            </a:r>
          </a:p>
          <a:p>
            <a:pPr lvl="2"/>
            <a:r>
              <a:rPr lang="en-US" sz="1400" dirty="0" smtClean="0"/>
              <a:t>You can extract the interesting bits and save them</a:t>
            </a:r>
            <a:endParaRPr lang="en-US" sz="1400" dirty="0"/>
          </a:p>
        </p:txBody>
      </p:sp>
    </p:spTree>
    <p:extLst>
      <p:ext uri="{BB962C8B-B14F-4D97-AF65-F5344CB8AC3E}">
        <p14:creationId xmlns:p14="http://schemas.microsoft.com/office/powerpoint/2010/main" val="26122962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Logging Demo</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a:xfrm>
            <a:off x="841075" y="1193795"/>
            <a:ext cx="7461849" cy="3512020"/>
          </a:xfrm>
        </p:spPr>
        <p:txBody>
          <a:bodyPr/>
          <a:lstStyle/>
          <a:p>
            <a:pPr algn="ctr"/>
            <a:endParaRPr lang="en-US" dirty="0" smtClean="0"/>
          </a:p>
          <a:p>
            <a:pPr algn="ctr"/>
            <a:endParaRPr lang="en-US" dirty="0"/>
          </a:p>
          <a:p>
            <a:pPr algn="ctr"/>
            <a:endParaRPr lang="en-US" dirty="0" smtClean="0"/>
          </a:p>
          <a:p>
            <a:pPr algn="ctr"/>
            <a:r>
              <a:rPr lang="en-US" dirty="0" smtClean="0"/>
              <a:t>Demonstrate configuring the registry to send notifications to our server</a:t>
            </a:r>
          </a:p>
        </p:txBody>
      </p:sp>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Tree>
    <p:extLst>
      <p:ext uri="{BB962C8B-B14F-4D97-AF65-F5344CB8AC3E}">
        <p14:creationId xmlns:p14="http://schemas.microsoft.com/office/powerpoint/2010/main" val="6229137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and Registry Authentication</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a:hlinkClick r:id="rId2"/>
              </a:rPr>
              <a:t>http://kubernetes.io/docs/user-guide/images</a:t>
            </a:r>
            <a:r>
              <a:rPr lang="en-US" sz="1600" dirty="0" smtClean="0">
                <a:hlinkClick r:id="rId2"/>
              </a:rPr>
              <a:t>/</a:t>
            </a:r>
            <a:endParaRPr lang="en-US" sz="1600" dirty="0" smtClean="0"/>
          </a:p>
          <a:p>
            <a:pPr lvl="1"/>
            <a:r>
              <a:rPr lang="en-US" sz="1600" dirty="0" err="1" smtClean="0"/>
              <a:t>kubelet</a:t>
            </a:r>
            <a:r>
              <a:rPr lang="en-US" sz="1600" dirty="0" smtClean="0"/>
              <a:t> acts as Docker client for pulling images</a:t>
            </a:r>
          </a:p>
          <a:p>
            <a:pPr lvl="1"/>
            <a:r>
              <a:rPr lang="en-US" sz="1600" dirty="0" smtClean="0"/>
              <a:t>So, same choices as previously mentioned for the Docker client:</a:t>
            </a:r>
          </a:p>
          <a:p>
            <a:pPr lvl="2"/>
            <a:r>
              <a:rPr lang="en-US" sz="1400" dirty="0" err="1" smtClean="0"/>
              <a:t>docker</a:t>
            </a:r>
            <a:r>
              <a:rPr lang="en-US" sz="1400" dirty="0" smtClean="0"/>
              <a:t> login, password in /root/.</a:t>
            </a:r>
            <a:r>
              <a:rPr lang="en-US" sz="1400" dirty="0" err="1" smtClean="0"/>
              <a:t>docker</a:t>
            </a:r>
            <a:r>
              <a:rPr lang="en-US" sz="1400" dirty="0" smtClean="0"/>
              <a:t>/</a:t>
            </a:r>
            <a:r>
              <a:rPr lang="en-US" sz="1400" dirty="0" err="1" smtClean="0"/>
              <a:t>config.json</a:t>
            </a:r>
            <a:endParaRPr lang="en-US" sz="1400" dirty="0" smtClean="0"/>
          </a:p>
          <a:p>
            <a:pPr lvl="2"/>
            <a:r>
              <a:rPr lang="en-US" sz="1400" dirty="0" smtClean="0"/>
              <a:t>credential manager, configured in </a:t>
            </a:r>
            <a:r>
              <a:rPr lang="en-US" sz="1400" dirty="0" err="1" smtClean="0"/>
              <a:t>config.json</a:t>
            </a:r>
            <a:endParaRPr lang="en-US" sz="1400" dirty="0" smtClean="0"/>
          </a:p>
          <a:p>
            <a:pPr lvl="1"/>
            <a:r>
              <a:rPr lang="en-US" dirty="0" smtClean="0"/>
              <a:t>Or user can provide their own image registry “password” as image pull secret in their pod manifest</a:t>
            </a:r>
          </a:p>
          <a:p>
            <a:pPr lvl="2"/>
            <a:r>
              <a:rPr lang="en-US" dirty="0" err="1" smtClean="0"/>
              <a:t>kubelet</a:t>
            </a:r>
            <a:r>
              <a:rPr lang="en-US" dirty="0" smtClean="0"/>
              <a:t> creates a one-off </a:t>
            </a:r>
            <a:r>
              <a:rPr lang="en-US" dirty="0" err="1" smtClean="0"/>
              <a:t>config.json</a:t>
            </a:r>
            <a:r>
              <a:rPr lang="en-US" dirty="0" smtClean="0"/>
              <a:t> </a:t>
            </a:r>
            <a:r>
              <a:rPr lang="en-US" smtClean="0"/>
              <a:t>in this case</a:t>
            </a:r>
            <a:endParaRPr lang="en-US" dirty="0"/>
          </a:p>
        </p:txBody>
      </p:sp>
    </p:spTree>
    <p:extLst>
      <p:ext uri="{BB962C8B-B14F-4D97-AF65-F5344CB8AC3E}">
        <p14:creationId xmlns:p14="http://schemas.microsoft.com/office/powerpoint/2010/main" val="23789787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Me:</a:t>
            </a:r>
          </a:p>
          <a:p>
            <a:pPr lvl="2"/>
            <a:r>
              <a:rPr lang="en-US" sz="1400" dirty="0" smtClean="0"/>
              <a:t>@</a:t>
            </a:r>
            <a:r>
              <a:rPr lang="en-US" sz="1400" dirty="0" err="1" smtClean="0"/>
              <a:t>jason_heiss</a:t>
            </a:r>
            <a:endParaRPr lang="en-US" sz="1400" dirty="0" smtClean="0"/>
          </a:p>
          <a:p>
            <a:pPr lvl="1"/>
            <a:r>
              <a:rPr lang="en-US" sz="1600" dirty="0" smtClean="0"/>
              <a:t>This talk: slides and demo code</a:t>
            </a:r>
          </a:p>
          <a:p>
            <a:pPr lvl="2"/>
            <a:r>
              <a:rPr lang="en-US" sz="1400" dirty="0" smtClean="0">
                <a:hlinkClick r:id="rId2"/>
              </a:rPr>
              <a:t>https://github.com/twosigma/docker-repo-auth-demo</a:t>
            </a:r>
            <a:endParaRPr lang="en-US" sz="1400" dirty="0" smtClean="0"/>
          </a:p>
          <a:p>
            <a:pPr lvl="1"/>
            <a:r>
              <a:rPr lang="en-US" sz="1600" dirty="0" smtClean="0"/>
              <a:t>Work:</a:t>
            </a:r>
          </a:p>
          <a:p>
            <a:pPr lvl="2"/>
            <a:r>
              <a:rPr lang="en-US" sz="1400" dirty="0" smtClean="0"/>
              <a:t>Two Sigma Investments</a:t>
            </a:r>
          </a:p>
          <a:p>
            <a:pPr lvl="2"/>
            <a:r>
              <a:rPr lang="en-US" sz="1400" dirty="0" smtClean="0">
                <a:hlinkClick r:id="rId3"/>
              </a:rPr>
              <a:t>https://www.twosigma.com/</a:t>
            </a:r>
            <a:endParaRPr lang="en-US" sz="1400" dirty="0" smtClean="0"/>
          </a:p>
          <a:p>
            <a:pPr lvl="2"/>
            <a:r>
              <a:rPr lang="en-US" sz="1400" dirty="0" smtClean="0"/>
              <a:t>We’re hiring!</a:t>
            </a:r>
            <a:endParaRPr lang="en-US" sz="1400" dirty="0"/>
          </a:p>
        </p:txBody>
      </p:sp>
    </p:spTree>
    <p:extLst>
      <p:ext uri="{BB962C8B-B14F-4D97-AF65-F5344CB8AC3E}">
        <p14:creationId xmlns:p14="http://schemas.microsoft.com/office/powerpoint/2010/main" val="12341894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Registry Security</a:t>
            </a:r>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Why do we need registry security?</a:t>
            </a:r>
          </a:p>
          <a:p>
            <a:pPr lvl="2"/>
            <a:r>
              <a:rPr lang="en-US" sz="1400" dirty="0" smtClean="0"/>
              <a:t>Malicious changes</a:t>
            </a:r>
          </a:p>
          <a:p>
            <a:pPr lvl="2"/>
            <a:r>
              <a:rPr lang="en-US" sz="1400" dirty="0" smtClean="0"/>
              <a:t>Inadvertent changes</a:t>
            </a:r>
          </a:p>
          <a:p>
            <a:pPr lvl="3"/>
            <a:r>
              <a:rPr lang="en-US" sz="1200" dirty="0" smtClean="0"/>
              <a:t>Developer pushes to production image</a:t>
            </a:r>
          </a:p>
          <a:p>
            <a:pPr lvl="3"/>
            <a:r>
              <a:rPr lang="en-US" sz="1200" dirty="0" smtClean="0"/>
              <a:t>Production team A pushes to Production team B image</a:t>
            </a:r>
          </a:p>
          <a:p>
            <a:pPr lvl="2"/>
            <a:r>
              <a:rPr lang="en-US" sz="1400" dirty="0" smtClean="0"/>
              <a:t>Naming standards</a:t>
            </a:r>
          </a:p>
          <a:p>
            <a:pPr lvl="3"/>
            <a:r>
              <a:rPr lang="en-US" sz="1200" dirty="0" smtClean="0"/>
              <a:t>hub.example.com/databese:1.0</a:t>
            </a:r>
          </a:p>
          <a:p>
            <a:pPr lvl="3"/>
            <a:r>
              <a:rPr lang="en-US" sz="1200" dirty="0" err="1" smtClean="0"/>
              <a:t>hub.example.com</a:t>
            </a:r>
            <a:r>
              <a:rPr lang="en-US" sz="1200" smtClean="0"/>
              <a:t>/my_quick</a:t>
            </a:r>
            <a:r>
              <a:rPr lang="en-US" sz="1200" dirty="0"/>
              <a:t>_</a:t>
            </a:r>
            <a:r>
              <a:rPr lang="en-US" sz="1200" smtClean="0"/>
              <a:t>hack</a:t>
            </a:r>
            <a:r>
              <a:rPr lang="en-US" sz="1200" dirty="0" smtClean="0"/>
              <a:t>:0.1</a:t>
            </a:r>
            <a:endParaRPr lang="en-US" sz="1200" dirty="0"/>
          </a:p>
        </p:txBody>
      </p:sp>
    </p:spTree>
    <p:extLst>
      <p:ext uri="{BB962C8B-B14F-4D97-AF65-F5344CB8AC3E}">
        <p14:creationId xmlns:p14="http://schemas.microsoft.com/office/powerpoint/2010/main" val="24983558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AAA</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marL="0" lvl="1" indent="0" algn="ctr">
              <a:buNone/>
            </a:pPr>
            <a:endParaRPr lang="en-US" dirty="0" smtClean="0"/>
          </a:p>
          <a:p>
            <a:pPr marL="0" lvl="1" indent="0" algn="ctr">
              <a:buNone/>
            </a:pPr>
            <a:endParaRPr lang="en-US" dirty="0"/>
          </a:p>
          <a:p>
            <a:pPr marL="0" lvl="1" indent="0" algn="ctr">
              <a:buNone/>
            </a:pPr>
            <a:endParaRPr lang="en-US" dirty="0" smtClean="0"/>
          </a:p>
          <a:p>
            <a:pPr marL="0" lvl="1" indent="0" algn="ctr">
              <a:buNone/>
            </a:pPr>
            <a:r>
              <a:rPr lang="en-US" dirty="0" smtClean="0"/>
              <a:t>Authentication</a:t>
            </a:r>
          </a:p>
          <a:p>
            <a:pPr marL="0" lvl="1" indent="0" algn="ctr">
              <a:buNone/>
            </a:pPr>
            <a:r>
              <a:rPr lang="en-US" dirty="0" smtClean="0"/>
              <a:t>Authorization</a:t>
            </a:r>
          </a:p>
          <a:p>
            <a:pPr marL="0" lvl="1" indent="0" algn="ctr">
              <a:buNone/>
            </a:pPr>
            <a:r>
              <a:rPr lang="en-US" dirty="0" smtClean="0"/>
              <a:t>Audit Logging</a:t>
            </a:r>
            <a:endParaRPr lang="en-US" dirty="0"/>
          </a:p>
        </p:txBody>
      </p:sp>
    </p:spTree>
    <p:extLst>
      <p:ext uri="{BB962C8B-B14F-4D97-AF65-F5344CB8AC3E}">
        <p14:creationId xmlns:p14="http://schemas.microsoft.com/office/powerpoint/2010/main" val="29567593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a:xfrm>
            <a:off x="1889185" y="2712044"/>
            <a:ext cx="1854679" cy="393465"/>
          </a:xfrm>
        </p:spPr>
        <p:txBody>
          <a:bodyPr/>
          <a:lstStyle/>
          <a:p>
            <a:pPr marL="0" lvl="1" indent="0">
              <a:buNone/>
            </a:pPr>
            <a:r>
              <a:rPr lang="en-US" dirty="0" smtClean="0"/>
              <a:t>Who is the user?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34" y="1361660"/>
            <a:ext cx="2175540" cy="3176289"/>
          </a:xfrm>
          <a:prstGeom prst="rect">
            <a:avLst/>
          </a:prstGeom>
        </p:spPr>
      </p:pic>
      <p:sp>
        <p:nvSpPr>
          <p:cNvPr id="7" name="Content Placeholder 3"/>
          <p:cNvSpPr txBox="1">
            <a:spLocks/>
          </p:cNvSpPr>
          <p:nvPr/>
        </p:nvSpPr>
        <p:spPr>
          <a:xfrm>
            <a:off x="5873510" y="4537949"/>
            <a:ext cx="1854679" cy="241065"/>
          </a:xfrm>
          <a:prstGeom prst="rect">
            <a:avLst/>
          </a:prstGeom>
        </p:spPr>
        <p:txBody>
          <a:bodyPr vert="horz" lIns="0" tIns="45720" rIns="91440" bIns="0" rtlCol="0">
            <a:noAutofit/>
          </a:bodyPr>
          <a:lst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800" dirty="0">
                <a:hlinkClick r:id="rId3"/>
              </a:rPr>
              <a:t>Photograph </a:t>
            </a:r>
            <a:r>
              <a:rPr lang="en-US" sz="800" dirty="0" smtClean="0">
                <a:hlinkClick r:id="rId3"/>
              </a:rPr>
              <a:t>by </a:t>
            </a:r>
            <a:r>
              <a:rPr lang="en-US" sz="800" dirty="0">
                <a:hlinkClick r:id="rId3"/>
              </a:rPr>
              <a:t>Robert </a:t>
            </a:r>
            <a:r>
              <a:rPr lang="en-US" sz="800" dirty="0" err="1">
                <a:hlinkClick r:id="rId3"/>
              </a:rPr>
              <a:t>Rexach</a:t>
            </a:r>
            <a:endParaRPr lang="en-US" sz="800" dirty="0"/>
          </a:p>
        </p:txBody>
      </p:sp>
    </p:spTree>
    <p:extLst>
      <p:ext uri="{BB962C8B-B14F-4D97-AF65-F5344CB8AC3E}">
        <p14:creationId xmlns:p14="http://schemas.microsoft.com/office/powerpoint/2010/main" val="20670686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Authentication?</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Hard to do authorization without authentication</a:t>
            </a:r>
          </a:p>
          <a:p>
            <a:pPr lvl="1"/>
            <a:r>
              <a:rPr lang="en-US" sz="1600" dirty="0" smtClean="0"/>
              <a:t>Makes audit logs more useful</a:t>
            </a:r>
          </a:p>
          <a:p>
            <a:pPr lvl="2"/>
            <a:r>
              <a:rPr lang="en-US" sz="1400" dirty="0" smtClean="0"/>
              <a:t>Image X pushed Oct 31, 2016</a:t>
            </a:r>
          </a:p>
          <a:p>
            <a:pPr lvl="2"/>
            <a:r>
              <a:rPr lang="en-US" sz="1400" dirty="0" smtClean="0"/>
              <a:t>Image X pushed by Jane Doe Oct 31, 2016</a:t>
            </a:r>
            <a:endParaRPr lang="en-US" sz="1400" dirty="0"/>
          </a:p>
        </p:txBody>
      </p:sp>
    </p:spTree>
    <p:extLst>
      <p:ext uri="{BB962C8B-B14F-4D97-AF65-F5344CB8AC3E}">
        <p14:creationId xmlns:p14="http://schemas.microsoft.com/office/powerpoint/2010/main" val="39371919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Choices</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Lots of choices</a:t>
            </a:r>
          </a:p>
          <a:p>
            <a:pPr lvl="2"/>
            <a:r>
              <a:rPr lang="en-US" sz="1400" dirty="0" smtClean="0"/>
              <a:t>Password</a:t>
            </a:r>
          </a:p>
          <a:p>
            <a:pPr lvl="2"/>
            <a:r>
              <a:rPr lang="en-US" sz="1400" dirty="0" smtClean="0"/>
              <a:t>SSL cert</a:t>
            </a:r>
          </a:p>
          <a:p>
            <a:pPr lvl="2"/>
            <a:r>
              <a:rPr lang="en-US" sz="1400" dirty="0" smtClean="0"/>
              <a:t>Kerberos</a:t>
            </a:r>
          </a:p>
          <a:p>
            <a:pPr lvl="2"/>
            <a:r>
              <a:rPr lang="en-US" sz="1400" dirty="0" smtClean="0"/>
              <a:t>Fingerprint</a:t>
            </a:r>
          </a:p>
          <a:p>
            <a:pPr lvl="2"/>
            <a:r>
              <a:rPr lang="en-US" sz="1400" dirty="0" smtClean="0"/>
              <a:t>Physical token</a:t>
            </a:r>
          </a:p>
          <a:p>
            <a:pPr lvl="1"/>
            <a:r>
              <a:rPr lang="en-US" sz="1600" dirty="0" smtClean="0"/>
              <a:t>Many organizations often have unusual or custom authentication needs</a:t>
            </a:r>
            <a:endParaRPr lang="en-US" sz="1600" dirty="0"/>
          </a:p>
        </p:txBody>
      </p:sp>
    </p:spTree>
    <p:extLst>
      <p:ext uri="{BB962C8B-B14F-4D97-AF65-F5344CB8AC3E}">
        <p14:creationId xmlns:p14="http://schemas.microsoft.com/office/powerpoint/2010/main" val="3643745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Registry Choices</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sp>
        <p:nvSpPr>
          <p:cNvPr id="4" name="Content Placeholder 3"/>
          <p:cNvSpPr>
            <a:spLocks noGrp="1"/>
          </p:cNvSpPr>
          <p:nvPr>
            <p:ph idx="1"/>
          </p:nvPr>
        </p:nvSpPr>
        <p:spPr/>
        <p:txBody>
          <a:bodyPr/>
          <a:lstStyle/>
          <a:p>
            <a:pPr lvl="1"/>
            <a:r>
              <a:rPr lang="en-US" sz="1600" dirty="0" smtClean="0"/>
              <a:t>Docker Registry (open source)</a:t>
            </a:r>
          </a:p>
          <a:p>
            <a:pPr lvl="1"/>
            <a:r>
              <a:rPr lang="en-US" sz="1600" dirty="0" smtClean="0"/>
              <a:t>Docker Trusted Registry</a:t>
            </a:r>
          </a:p>
          <a:p>
            <a:pPr lvl="1"/>
            <a:r>
              <a:rPr lang="en-US" sz="1600" dirty="0" err="1" smtClean="0"/>
              <a:t>CoreOS</a:t>
            </a:r>
            <a:r>
              <a:rPr lang="en-US" sz="1600" dirty="0" smtClean="0"/>
              <a:t> Quay Enterprise</a:t>
            </a:r>
          </a:p>
          <a:p>
            <a:pPr lvl="1"/>
            <a:r>
              <a:rPr lang="en-US" sz="1600" dirty="0" err="1" smtClean="0"/>
              <a:t>JFrog</a:t>
            </a:r>
            <a:r>
              <a:rPr lang="en-US" sz="1600" dirty="0" smtClean="0"/>
              <a:t> </a:t>
            </a:r>
            <a:r>
              <a:rPr lang="en-US" sz="1600" dirty="0" err="1" smtClean="0"/>
              <a:t>Artifactory</a:t>
            </a:r>
            <a:endParaRPr lang="en-US" sz="1600" dirty="0" smtClean="0"/>
          </a:p>
          <a:p>
            <a:pPr lvl="2"/>
            <a:r>
              <a:rPr lang="en-US" sz="1400" dirty="0" smtClean="0"/>
              <a:t>Notable for allowing you to front it with Apache </a:t>
            </a:r>
            <a:r>
              <a:rPr lang="en-US" sz="1400" dirty="0" err="1" smtClean="0"/>
              <a:t>httpd</a:t>
            </a:r>
            <a:r>
              <a:rPr lang="en-US" sz="1400" dirty="0" smtClean="0"/>
              <a:t> or </a:t>
            </a:r>
            <a:r>
              <a:rPr lang="en-US" sz="1400" dirty="0" err="1" smtClean="0"/>
              <a:t>nginx</a:t>
            </a:r>
            <a:r>
              <a:rPr lang="en-US" sz="1400" dirty="0" smtClean="0"/>
              <a:t> for authentication</a:t>
            </a:r>
          </a:p>
          <a:p>
            <a:pPr lvl="2"/>
            <a:r>
              <a:rPr lang="en-US" sz="1400" dirty="0" smtClean="0"/>
              <a:t>You can use any authentication scheme supported by </a:t>
            </a:r>
            <a:r>
              <a:rPr lang="en-US" sz="1400" dirty="0" err="1" smtClean="0"/>
              <a:t>httpd</a:t>
            </a:r>
            <a:r>
              <a:rPr lang="en-US" sz="1400" dirty="0" smtClean="0"/>
              <a:t> or </a:t>
            </a:r>
            <a:r>
              <a:rPr lang="en-US" sz="1400" dirty="0" err="1" smtClean="0"/>
              <a:t>nginx</a:t>
            </a:r>
            <a:endParaRPr lang="en-US" sz="1400" dirty="0"/>
          </a:p>
        </p:txBody>
      </p:sp>
    </p:spTree>
    <p:extLst>
      <p:ext uri="{BB962C8B-B14F-4D97-AF65-F5344CB8AC3E}">
        <p14:creationId xmlns:p14="http://schemas.microsoft.com/office/powerpoint/2010/main" val="20041803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Registry</a:t>
            </a:r>
            <a:endParaRPr lang="en-US" dirty="0"/>
          </a:p>
        </p:txBody>
      </p:sp>
      <p:sp>
        <p:nvSpPr>
          <p:cNvPr id="3" name="Date Placeholder 2"/>
          <p:cNvSpPr>
            <a:spLocks noGrp="1"/>
          </p:cNvSpPr>
          <p:nvPr>
            <p:ph type="dt" sz="half" idx="2"/>
          </p:nvPr>
        </p:nvSpPr>
        <p:spPr/>
        <p:txBody>
          <a:bodyPr/>
          <a:lstStyle/>
          <a:p>
            <a:fld id="{8F78AFD1-DB73-45D7-AD90-37C9A01081E2}" type="datetime4">
              <a:rPr lang="en-US" smtClean="0"/>
              <a:pPr/>
              <a:t>November 3, 2016</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19631"/>
            <a:ext cx="4495800" cy="3429000"/>
          </a:xfrm>
        </p:spPr>
      </p:pic>
      <p:sp>
        <p:nvSpPr>
          <p:cNvPr id="5" name="Footer Placeholder 4"/>
          <p:cNvSpPr>
            <a:spLocks noGrp="1"/>
          </p:cNvSpPr>
          <p:nvPr>
            <p:ph type="ftr" sz="quarter" idx="16"/>
          </p:nvPr>
        </p:nvSpPr>
        <p:spPr/>
        <p:txBody>
          <a:bodyPr/>
          <a:lstStyle/>
          <a:p>
            <a:pPr>
              <a:defRPr/>
            </a:pPr>
            <a:r>
              <a:rPr lang="en-US" smtClean="0"/>
              <a:t>Proprietary and Confidential – Not for Redistribution</a:t>
            </a:r>
            <a:endParaRPr lang="en-US" dirty="0"/>
          </a:p>
        </p:txBody>
      </p:sp>
      <p:sp>
        <p:nvSpPr>
          <p:cNvPr id="7" name="Rectangle 6"/>
          <p:cNvSpPr/>
          <p:nvPr/>
        </p:nvSpPr>
        <p:spPr>
          <a:xfrm>
            <a:off x="1359379" y="4290663"/>
            <a:ext cx="4572000" cy="215444"/>
          </a:xfrm>
          <a:prstGeom prst="rect">
            <a:avLst/>
          </a:prstGeom>
        </p:spPr>
        <p:txBody>
          <a:bodyPr>
            <a:spAutoFit/>
          </a:bodyPr>
          <a:lstStyle/>
          <a:p>
            <a:r>
              <a:rPr lang="en-US" sz="800" dirty="0" smtClean="0">
                <a:latin typeface="Lato" panose="020F0502020204030203" pitchFamily="34" charset="0"/>
                <a:ea typeface="Lato" panose="020F0502020204030203" pitchFamily="34" charset="0"/>
                <a:cs typeface="Lato" panose="020F0502020204030203" pitchFamily="34" charset="0"/>
                <a:hlinkClick r:id="rId3"/>
              </a:rPr>
              <a:t>Image from https://docs.docker.com/registry/spec/auth/token/</a:t>
            </a:r>
            <a:endParaRPr lang="en-US" sz="800" dirty="0">
              <a:latin typeface="Lato" panose="020F0502020204030203" pitchFamily="34" charset="0"/>
              <a:ea typeface="Lato" panose="020F0502020204030203" pitchFamily="34" charset="0"/>
              <a:cs typeface="Lato" panose="020F0502020204030203" pitchFamily="34" charset="0"/>
            </a:endParaRPr>
          </a:p>
        </p:txBody>
      </p:sp>
      <p:sp>
        <p:nvSpPr>
          <p:cNvPr id="9" name="Content Placeholder 3"/>
          <p:cNvSpPr txBox="1">
            <a:spLocks/>
          </p:cNvSpPr>
          <p:nvPr/>
        </p:nvSpPr>
        <p:spPr>
          <a:xfrm>
            <a:off x="5095335" y="1193795"/>
            <a:ext cx="3476445" cy="3512020"/>
          </a:xfrm>
          <a:prstGeom prst="rect">
            <a:avLst/>
          </a:prstGeom>
        </p:spPr>
        <p:txBody>
          <a:bodyPr vert="horz" lIns="0" tIns="45720" rIns="91440" bIns="0" rtlCol="0">
            <a:noAutofit/>
          </a:bodyPr>
          <a:lstStyle>
            <a:lvl1pPr marL="0" indent="0" algn="l" defTabSz="457200" rtl="0" eaLnBrk="1" latinLnBrk="0" hangingPunct="1">
              <a:spcBef>
                <a:spcPts val="0"/>
              </a:spcBef>
              <a:spcAft>
                <a:spcPts val="1200"/>
              </a:spcAft>
              <a:buFont typeface="Arial"/>
              <a:buNone/>
              <a:defRPr sz="1800" kern="1200">
                <a:solidFill>
                  <a:schemeClr val="tx1"/>
                </a:solidFill>
                <a:latin typeface="Lato" panose="020F0502020204030203" pitchFamily="34" charset="0"/>
                <a:ea typeface="+mn-ea"/>
                <a:cs typeface="+mn-cs"/>
              </a:defRPr>
            </a:lvl1pPr>
            <a:lvl2pPr marL="228600" indent="-228600" algn="l" defTabSz="457200" rtl="0" eaLnBrk="1" latinLnBrk="0" hangingPunct="1">
              <a:lnSpc>
                <a:spcPct val="110000"/>
              </a:lnSpc>
              <a:spcBef>
                <a:spcPts val="0"/>
              </a:spcBef>
              <a:spcAft>
                <a:spcPts val="600"/>
              </a:spcAft>
              <a:buClr>
                <a:schemeClr val="accent6"/>
              </a:buClr>
              <a:buSzPct val="80000"/>
              <a:buFont typeface="Wingdings" panose="05000000000000000000" pitchFamily="2" charset="2"/>
              <a:buChar char="w"/>
              <a:defRPr sz="1800" kern="1200">
                <a:solidFill>
                  <a:schemeClr val="tx1"/>
                </a:solidFill>
                <a:latin typeface="Lato" panose="020F0502020204030203" pitchFamily="34" charset="0"/>
                <a:ea typeface="+mn-ea"/>
                <a:cs typeface="+mn-cs"/>
              </a:defRPr>
            </a:lvl2pPr>
            <a:lvl3pPr marL="4572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600" kern="1200">
                <a:solidFill>
                  <a:schemeClr val="tx1"/>
                </a:solidFill>
                <a:latin typeface="Lato" panose="020F0502020204030203" pitchFamily="34" charset="0"/>
                <a:ea typeface="+mn-ea"/>
                <a:cs typeface="+mn-cs"/>
              </a:defRPr>
            </a:lvl3pPr>
            <a:lvl4pPr marL="685800" indent="-228600" algn="l" defTabSz="457200" rtl="0" eaLnBrk="1" latinLnBrk="0" hangingPunct="1">
              <a:lnSpc>
                <a:spcPct val="110000"/>
              </a:lnSpc>
              <a:spcBef>
                <a:spcPct val="20000"/>
              </a:spcBef>
              <a:spcAft>
                <a:spcPts val="600"/>
              </a:spcAft>
              <a:buClr>
                <a:schemeClr val="accent4"/>
              </a:buClr>
              <a:buSzPct val="80000"/>
              <a:buFont typeface="Wingdings" panose="05000000000000000000" pitchFamily="2" charset="2"/>
              <a:buChar char="w"/>
              <a:defRPr sz="1400" kern="1200">
                <a:solidFill>
                  <a:schemeClr val="tx1"/>
                </a:solidFill>
                <a:latin typeface="Lato" panose="020F0502020204030203" pitchFamily="34" charset="0"/>
                <a:ea typeface="+mn-ea"/>
                <a:cs typeface="+mn-cs"/>
              </a:defRPr>
            </a:lvl4pPr>
            <a:lvl5pPr marL="914400" indent="-228600" algn="l" defTabSz="457200" rtl="0" eaLnBrk="1" latinLnBrk="0" hangingPunct="1">
              <a:lnSpc>
                <a:spcPct val="110000"/>
              </a:lnSpc>
              <a:spcBef>
                <a:spcPts val="0"/>
              </a:spcBef>
              <a:spcAft>
                <a:spcPts val="600"/>
              </a:spcAft>
              <a:buClr>
                <a:schemeClr val="accent4"/>
              </a:buClr>
              <a:buSzPct val="80000"/>
              <a:buFont typeface="Wingdings" panose="05000000000000000000" pitchFamily="2" charset="2"/>
              <a:buChar char="w"/>
              <a:defRPr sz="1200" kern="1200">
                <a:solidFill>
                  <a:schemeClr val="tx1"/>
                </a:solidFill>
                <a:latin typeface="Lato" panose="020F050202020403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400" dirty="0" smtClean="0"/>
              <a:t>Registry redirects daemon to </a:t>
            </a:r>
            <a:r>
              <a:rPr lang="en-US" sz="1400" dirty="0" err="1" smtClean="0"/>
              <a:t>auth</a:t>
            </a:r>
            <a:r>
              <a:rPr lang="en-US" sz="1400" dirty="0" smtClean="0"/>
              <a:t> service</a:t>
            </a:r>
          </a:p>
          <a:p>
            <a:pPr lvl="1"/>
            <a:r>
              <a:rPr lang="en-US" sz="1400" dirty="0" smtClean="0"/>
              <a:t>Daemon authenticates to </a:t>
            </a:r>
            <a:r>
              <a:rPr lang="en-US" sz="1400" dirty="0" err="1" smtClean="0"/>
              <a:t>auth</a:t>
            </a:r>
            <a:r>
              <a:rPr lang="en-US" sz="1400" dirty="0" smtClean="0"/>
              <a:t> service with password or OAuth2 token, gets a bearer token</a:t>
            </a:r>
          </a:p>
          <a:p>
            <a:pPr lvl="1"/>
            <a:r>
              <a:rPr lang="en-US" sz="1400" dirty="0" smtClean="0"/>
              <a:t>Daemon uses bearer token to authenticate to </a:t>
            </a:r>
            <a:r>
              <a:rPr lang="en-US" sz="1400" dirty="0" smtClean="0"/>
              <a:t>registry</a:t>
            </a:r>
          </a:p>
          <a:p>
            <a:pPr lvl="1"/>
            <a:r>
              <a:rPr lang="en-US" sz="1400" dirty="0" smtClean="0"/>
              <a:t>Registry trusts bearer tokens from </a:t>
            </a:r>
            <a:r>
              <a:rPr lang="en-US" sz="1400" dirty="0" err="1" smtClean="0"/>
              <a:t>auth</a:t>
            </a:r>
            <a:r>
              <a:rPr lang="en-US" sz="1400" dirty="0" smtClean="0"/>
              <a:t> service based on public/private key pair that you configure</a:t>
            </a:r>
            <a:endParaRPr lang="en-US" sz="1400" dirty="0"/>
          </a:p>
        </p:txBody>
      </p:sp>
    </p:spTree>
    <p:extLst>
      <p:ext uri="{BB962C8B-B14F-4D97-AF65-F5344CB8AC3E}">
        <p14:creationId xmlns:p14="http://schemas.microsoft.com/office/powerpoint/2010/main" val="16229462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wo Sigma Blank Presentation Template">
  <a:themeElements>
    <a:clrScheme name="Two Sigma 1">
      <a:dk1>
        <a:srgbClr val="000000"/>
      </a:dk1>
      <a:lt1>
        <a:sysClr val="window" lastClr="FFFFFF"/>
      </a:lt1>
      <a:dk2>
        <a:srgbClr val="009AA6"/>
      </a:dk2>
      <a:lt2>
        <a:srgbClr val="25ADB7"/>
      </a:lt2>
      <a:accent1>
        <a:srgbClr val="7DCECA"/>
      </a:accent1>
      <a:accent2>
        <a:srgbClr val="818A8F"/>
      </a:accent2>
      <a:accent3>
        <a:srgbClr val="D8DBDC"/>
      </a:accent3>
      <a:accent4>
        <a:srgbClr val="AAA38E"/>
      </a:accent4>
      <a:accent5>
        <a:srgbClr val="CDDFD6"/>
      </a:accent5>
      <a:accent6>
        <a:srgbClr val="E37222"/>
      </a:accent6>
      <a:hlink>
        <a:srgbClr val="CD1719"/>
      </a:hlink>
      <a:folHlink>
        <a:srgbClr val="FFBE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Autofit/>
      </a:bodyPr>
      <a:lstStyle>
        <a:defPPr>
          <a:defRPr sz="2400" dirty="0" smtClean="0">
            <a:latin typeface="Lato" panose="020F0502020204030203"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5F51FDA07B0D4C8B7E691040E0BD8D" ma:contentTypeVersion="1" ma:contentTypeDescription="Create a new document." ma:contentTypeScope="" ma:versionID="2823eef178de8c1b19e3470bcd44a35c">
  <xsd:schema xmlns:xsd="http://www.w3.org/2001/XMLSchema" xmlns:xs="http://www.w3.org/2001/XMLSchema" xmlns:p="http://schemas.microsoft.com/office/2006/metadata/properties" xmlns:ns2="6d25697e-15c6-4a22-a726-c4735844bd90" targetNamespace="http://schemas.microsoft.com/office/2006/metadata/properties" ma:root="true" ma:fieldsID="4b0590bd8293950f1d2339d7a9c492c8" ns2:_="">
    <xsd:import namespace="6d25697e-15c6-4a22-a726-c4735844bd90"/>
    <xsd:element name="properties">
      <xsd:complexType>
        <xsd:sequence>
          <xsd:element name="documentManagement">
            <xsd:complexType>
              <xsd:all>
                <xsd:element ref="ns2:Presentat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25697e-15c6-4a22-a726-c4735844bd90" elementFormDefault="qualified">
    <xsd:import namespace="http://schemas.microsoft.com/office/2006/documentManagement/types"/>
    <xsd:import namespace="http://schemas.microsoft.com/office/infopath/2007/PartnerControls"/>
    <xsd:element name="Presentations" ma:index="8" nillable="true" ma:displayName="Presentations" ma:format="Hyperlink" ma:internalName="Presentations"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resentations xmlns="6d25697e-15c6-4a22-a726-c4735844bd90">
      <Url xsi:nil="true"/>
      <Description xsi:nil="true"/>
    </Presentations>
  </documentManagement>
</p:properties>
</file>

<file path=customXml/itemProps1.xml><?xml version="1.0" encoding="utf-8"?>
<ds:datastoreItem xmlns:ds="http://schemas.openxmlformats.org/officeDocument/2006/customXml" ds:itemID="{5E24DA11-05D6-428E-B68D-FBB3EEF67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25697e-15c6-4a22-a726-c4735844bd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F65F89-7E6D-4D0D-9C36-8F2EFED040F1}">
  <ds:schemaRefs>
    <ds:schemaRef ds:uri="http://schemas.microsoft.com/sharepoint/v3/contenttype/forms"/>
  </ds:schemaRefs>
</ds:datastoreItem>
</file>

<file path=customXml/itemProps3.xml><?xml version="1.0" encoding="utf-8"?>
<ds:datastoreItem xmlns:ds="http://schemas.openxmlformats.org/officeDocument/2006/customXml" ds:itemID="{7B657B99-B67E-4440-9907-6DD6D0D29B6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d25697e-15c6-4a22-a726-c4735844bd9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TS External 16.9</Template>
  <TotalTime>11761</TotalTime>
  <Words>893</Words>
  <Application>Microsoft Macintosh PowerPoint</Application>
  <PresentationFormat>On-screen Show (16:9)</PresentationFormat>
  <Paragraphs>175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Two Sigma Blank Presentation Template</vt:lpstr>
      <vt:lpstr>Securing Your Docker Image Registry for Production</vt:lpstr>
      <vt:lpstr>Image Registry</vt:lpstr>
      <vt:lpstr>Image Registry Security</vt:lpstr>
      <vt:lpstr>AAA</vt:lpstr>
      <vt:lpstr>Authentication</vt:lpstr>
      <vt:lpstr>Why Authentication?</vt:lpstr>
      <vt:lpstr>Authentication Choices</vt:lpstr>
      <vt:lpstr>Image Registry Choices</vt:lpstr>
      <vt:lpstr>Docker Registry</vt:lpstr>
      <vt:lpstr>Docker Registry</vt:lpstr>
      <vt:lpstr>Auth Service Choices</vt:lpstr>
      <vt:lpstr>Authentication Demo</vt:lpstr>
      <vt:lpstr>Docker Client and Registry Authentication</vt:lpstr>
      <vt:lpstr>Credentials Store Demo</vt:lpstr>
      <vt:lpstr>Authorization</vt:lpstr>
      <vt:lpstr>Docker Registry</vt:lpstr>
      <vt:lpstr>Docker Registry Authorization</vt:lpstr>
      <vt:lpstr>Authorization Demo</vt:lpstr>
      <vt:lpstr>Audit Logging</vt:lpstr>
      <vt:lpstr>Why Audit Logging?</vt:lpstr>
      <vt:lpstr>Docker Registry Audit Logging</vt:lpstr>
      <vt:lpstr>Audit Logging Demo</vt:lpstr>
      <vt:lpstr>Kubernetes and Registry Authentication</vt:lpstr>
      <vt:lpstr>The End</vt:lpstr>
    </vt:vector>
  </TitlesOfParts>
  <Manager/>
  <Company>Two Sigma Investments LP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ContainerDays NYC 2016 Docker Registry Security</dc:title>
  <dc:subject/>
  <dc:creator>Jason Heiss</dc:creator>
  <cp:keywords/>
  <dc:description/>
  <cp:lastModifiedBy>Jason Heiss</cp:lastModifiedBy>
  <cp:revision>54</cp:revision>
  <cp:lastPrinted>2016-01-07T17:56:54Z</cp:lastPrinted>
  <dcterms:created xsi:type="dcterms:W3CDTF">2016-10-21T13:54:01Z</dcterms:created>
  <dcterms:modified xsi:type="dcterms:W3CDTF">2016-11-03T19:33:26Z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0x0101002B5F51FDA07B0D4C8B7E691040E0BD8D</vt:lpwstr>
  </property>
</Properties>
</file>