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5" r:id="rId9"/>
    <p:sldId id="266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FAF1-4611-474B-BC4B-51FBBB6C103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98AF-7B45-4E3D-AC8F-92DCC09357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and </a:t>
            </a:r>
            <a:br>
              <a:rPr lang="en-US" dirty="0" smtClean="0"/>
            </a:br>
            <a:r>
              <a:rPr lang="en-US" dirty="0" smtClean="0"/>
              <a:t>Hotel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Holly </a:t>
            </a:r>
            <a:r>
              <a:rPr lang="en-US" dirty="0" err="1" smtClean="0"/>
              <a:t>Waisanen-Hatipoglu</a:t>
            </a:r>
            <a:endParaRPr lang="en-US" dirty="0" smtClean="0"/>
          </a:p>
          <a:p>
            <a:r>
              <a:rPr lang="en-US" dirty="0" smtClean="0"/>
              <a:t>19 May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Deep dive on #</a:t>
            </a:r>
            <a:r>
              <a:rPr lang="en-US" sz="3200" b="1" dirty="0" err="1" smtClean="0"/>
              <a:t>TravelBrilliantly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Travel Brilliantly is Marriott’s current rebranding campaign</a:t>
            </a:r>
          </a:p>
          <a:p>
            <a:r>
              <a:rPr lang="en-US" sz="2400" dirty="0" smtClean="0"/>
              <a:t>Biggest volume of tweets using #</a:t>
            </a:r>
            <a:r>
              <a:rPr lang="en-US" sz="2400" dirty="0" err="1" smtClean="0"/>
              <a:t>TravelBrilliantly</a:t>
            </a:r>
            <a:r>
              <a:rPr lang="en-US" sz="2400" dirty="0" smtClean="0"/>
              <a:t> come from Marriott and paid affiliates – but how can we dig into the tail to identify meaningful value for individual customers?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3048000" cy="28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724400"/>
            <a:ext cx="4689894" cy="85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91000" y="48006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657600" y="3657600"/>
            <a:ext cx="533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3581400" y="4038600"/>
            <a:ext cx="609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3581400" y="426720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733800" y="472440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971800"/>
            <a:ext cx="158882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791200"/>
            <a:ext cx="44348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3657600" y="5562600"/>
            <a:ext cx="609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124200"/>
            <a:ext cx="2205037" cy="137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4267200" y="5867400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7176" idx="1"/>
          </p:cNvCxnSpPr>
          <p:nvPr/>
        </p:nvCxnSpPr>
        <p:spPr>
          <a:xfrm flipV="1">
            <a:off x="3581400" y="3809316"/>
            <a:ext cx="609600" cy="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Learnings</a:t>
            </a:r>
            <a:r>
              <a:rPr lang="en-US" sz="3200" b="1" dirty="0" smtClean="0"/>
              <a:t> and Next Steps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Social media processing is no joke – whole papers can and have been written on scrubbing Twitter data</a:t>
            </a:r>
          </a:p>
          <a:p>
            <a:r>
              <a:rPr lang="en-US" dirty="0" smtClean="0"/>
              <a:t>Think carefully about streaming </a:t>
            </a:r>
            <a:r>
              <a:rPr lang="en-US" dirty="0" err="1" smtClean="0"/>
              <a:t>vs</a:t>
            </a:r>
            <a:r>
              <a:rPr lang="en-US" dirty="0" smtClean="0"/>
              <a:t> batch processing and data structures for scalable text analysis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Next steps – that script is still running...</a:t>
            </a:r>
            <a:endParaRPr lang="en-US" dirty="0"/>
          </a:p>
          <a:p>
            <a:r>
              <a:rPr lang="en-US" dirty="0" smtClean="0"/>
              <a:t>More sophisticated sentiment analysis</a:t>
            </a:r>
          </a:p>
          <a:p>
            <a:r>
              <a:rPr lang="en-US" dirty="0" smtClean="0"/>
              <a:t>Clustering – detect types of tweets or users</a:t>
            </a:r>
          </a:p>
          <a:p>
            <a:r>
              <a:rPr lang="en-US" dirty="0" smtClean="0"/>
              <a:t>Network analysis – who is influential</a:t>
            </a:r>
            <a:endParaRPr lang="en-US" dirty="0"/>
          </a:p>
          <a:p>
            <a:r>
              <a:rPr lang="en-US" dirty="0" smtClean="0"/>
              <a:t>Extend streaming capabilities and add search terms, develop cadence around EC2 micro usage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765" y="4648200"/>
            <a:ext cx="196163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Brands are using social media to connect with customers in many ways – example: hotel industry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/>
              <a:t>Customer service / monitoring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Building brand engagem</a:t>
            </a:r>
            <a:r>
              <a:rPr lang="en-US" dirty="0" smtClean="0"/>
              <a:t>ent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52576"/>
            <a:ext cx="2743200" cy="11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81200" y="19050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0540" y="3429000"/>
            <a:ext cx="3700616" cy="117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729038"/>
            <a:ext cx="282315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4414838"/>
            <a:ext cx="3396641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971800" y="4414838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6019800"/>
            <a:ext cx="75438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Question: How are different hotel brands engaging on Twitter </a:t>
            </a:r>
          </a:p>
          <a:p>
            <a:pPr algn="ctr"/>
            <a:r>
              <a:rPr lang="en-US" sz="2000" b="1" dirty="0" smtClean="0"/>
              <a:t>and what is the customer response?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Technical Overview – </a:t>
            </a:r>
            <a:br>
              <a:rPr lang="en-US" sz="3200" b="1" dirty="0" smtClean="0"/>
            </a:br>
            <a:r>
              <a:rPr lang="en-US" sz="3200" b="1" dirty="0" smtClean="0"/>
              <a:t>Capturing, scrubbing, and visualizing tweets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Ran Python script using </a:t>
            </a:r>
            <a:r>
              <a:rPr lang="en-US" sz="2800" dirty="0" err="1" smtClean="0"/>
              <a:t>TwitterAPI</a:t>
            </a:r>
            <a:r>
              <a:rPr lang="en-US" sz="2800" dirty="0" smtClean="0"/>
              <a:t> library to capture tweets on AWS EC2 Micro instance for 3+ weeks</a:t>
            </a:r>
          </a:p>
          <a:p>
            <a:pPr lvl="1"/>
            <a:r>
              <a:rPr lang="en-US" sz="2400" dirty="0" smtClean="0"/>
              <a:t>First s</a:t>
            </a:r>
            <a:r>
              <a:rPr lang="en-US" sz="2400" dirty="0" smtClean="0"/>
              <a:t>et up permissions to access Streaming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Filter selects keywords for a few top brands – Marriott (and Renaissance), Hilton (and HHonors), Starwood (and SPG, W and Westin) , IHG, Hyatt</a:t>
            </a:r>
          </a:p>
          <a:p>
            <a:pPr lvl="1"/>
            <a:r>
              <a:rPr lang="en-US" sz="2400" dirty="0" smtClean="0"/>
              <a:t>Ended with 418K+ tweets (1.4GB) between Apr 20-May 11</a:t>
            </a:r>
          </a:p>
          <a:p>
            <a:r>
              <a:rPr lang="en-US" sz="2800" dirty="0" smtClean="0"/>
              <a:t>Scrubbed Twitter output in Python to extract most relevant fields, consolidate file size, and run initial summary metrics</a:t>
            </a:r>
          </a:p>
          <a:p>
            <a:r>
              <a:rPr lang="en-US" sz="2800" dirty="0" smtClean="0"/>
              <a:t>Exported a pandas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to a </a:t>
            </a:r>
            <a:r>
              <a:rPr lang="en-US" sz="2800" dirty="0" err="1" smtClean="0"/>
              <a:t>csv</a:t>
            </a:r>
            <a:r>
              <a:rPr lang="en-US" sz="2800" dirty="0" smtClean="0"/>
              <a:t> for use in R and Tableau for further analysis and visualization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172200"/>
            <a:ext cx="75438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Twitter API processing – if I can do it, you can too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Twitter API – so many tweets!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REST API vs. Streaming</a:t>
            </a:r>
          </a:p>
          <a:p>
            <a:pPr lvl="1"/>
            <a:r>
              <a:rPr lang="en-US" sz="2000" dirty="0" smtClean="0"/>
              <a:t>REST – based on user request or interaction with an app (e.g. Twitter widget on a blog), focus on simplicity and relevance – not exhaustiveness</a:t>
            </a:r>
          </a:p>
          <a:p>
            <a:pPr lvl="1"/>
            <a:r>
              <a:rPr lang="en-US" sz="2000" dirty="0" smtClean="0"/>
              <a:t>Streaming – maintains a persistent connection and return everything, most relevant for large scale capture</a:t>
            </a:r>
          </a:p>
          <a:p>
            <a:pPr lvl="1"/>
            <a:r>
              <a:rPr lang="en-US" sz="2000" dirty="0" smtClean="0"/>
              <a:t>Both require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and application setup, have similar filtering capabilities (for GET, at least), and return similar objects</a:t>
            </a:r>
          </a:p>
          <a:p>
            <a:r>
              <a:rPr lang="en-US" sz="2400" dirty="0" smtClean="0"/>
              <a:t>Various libraries and packages exist in Python and R to query and process JSON strings, e.g. </a:t>
            </a:r>
            <a:r>
              <a:rPr lang="en-US" sz="2400" dirty="0" err="1" smtClean="0"/>
              <a:t>TwitteR</a:t>
            </a:r>
            <a:r>
              <a:rPr lang="en-US" sz="2400" dirty="0" smtClean="0"/>
              <a:t>, </a:t>
            </a:r>
            <a:r>
              <a:rPr lang="en-US" sz="2400" dirty="0" err="1" smtClean="0"/>
              <a:t>StreamR</a:t>
            </a:r>
            <a:r>
              <a:rPr lang="en-US" sz="2400" dirty="0" smtClean="0"/>
              <a:t>, </a:t>
            </a:r>
            <a:r>
              <a:rPr lang="en-US" sz="2400" dirty="0" err="1" smtClean="0"/>
              <a:t>TwitterAPI</a:t>
            </a:r>
            <a:endParaRPr lang="en-US" sz="2400" dirty="0" smtClean="0"/>
          </a:p>
          <a:p>
            <a:r>
              <a:rPr lang="en-US" sz="2400" dirty="0" smtClean="0"/>
              <a:t>Extensive documentation at Twitter on object structures 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105400"/>
            <a:ext cx="4543425" cy="146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6477000"/>
            <a:ext cx="287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https://dev.twitter.com/docs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Twitter API – so much info in each tweet!</a:t>
            </a:r>
            <a:endParaRPr lang="en-US" sz="32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85900"/>
            <a:ext cx="25336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1624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971800"/>
            <a:ext cx="30861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3343275"/>
            <a:ext cx="2514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38200" y="22098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5146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3528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3434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0292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52578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3" idx="3"/>
            <a:endCxn id="3077" idx="1"/>
          </p:cNvCxnSpPr>
          <p:nvPr/>
        </p:nvCxnSpPr>
        <p:spPr>
          <a:xfrm flipV="1">
            <a:off x="3200400" y="2333625"/>
            <a:ext cx="1295400" cy="109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3200400" y="3276600"/>
            <a:ext cx="5334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62600" y="23622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35814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0" y="52578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200" y="3886200"/>
            <a:ext cx="2362200" cy="152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228600"/>
            <a:ext cx="1257300" cy="173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My top GADSDC learning - never underestimate the challenge of data manipulation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Filtering irrelevant data</a:t>
            </a:r>
          </a:p>
          <a:p>
            <a:pPr lvl="1"/>
            <a:r>
              <a:rPr lang="en-US" sz="2400" dirty="0" smtClean="0"/>
              <a:t>Paris / Perez, SPG, last names. . .</a:t>
            </a:r>
          </a:p>
          <a:p>
            <a:r>
              <a:rPr lang="en-US" sz="2800" dirty="0" smtClean="0"/>
              <a:t>Counting </a:t>
            </a:r>
            <a:r>
              <a:rPr lang="en-US" sz="2800" dirty="0" err="1" smtClean="0"/>
              <a:t>retweets</a:t>
            </a:r>
            <a:endParaRPr lang="en-US" sz="2800" dirty="0" smtClean="0"/>
          </a:p>
          <a:p>
            <a:r>
              <a:rPr lang="en-US" sz="2800" dirty="0" smtClean="0"/>
              <a:t>Text scrubbing </a:t>
            </a:r>
          </a:p>
          <a:p>
            <a:pPr lvl="1"/>
            <a:r>
              <a:rPr lang="en-US" sz="2400" dirty="0" smtClean="0"/>
              <a:t>Lower, Punctuation/Numbers, Stemming,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,  …</a:t>
            </a:r>
          </a:p>
          <a:p>
            <a:r>
              <a:rPr lang="en-US" sz="2800" dirty="0" smtClean="0"/>
              <a:t>Computing sentiment</a:t>
            </a:r>
          </a:p>
          <a:p>
            <a:pPr lvl="1"/>
            <a:r>
              <a:rPr lang="en-US" sz="2400" dirty="0" smtClean="0"/>
              <a:t>Pseudo-Bayesian method to count instances of positive and negative words from pre-scored dictionaries</a:t>
            </a:r>
          </a:p>
          <a:p>
            <a:r>
              <a:rPr lang="en-US" sz="2800" dirty="0" smtClean="0"/>
              <a:t>Time / date scrubbing</a:t>
            </a:r>
          </a:p>
          <a:p>
            <a:r>
              <a:rPr lang="en-US" sz="2800" dirty="0" smtClean="0"/>
              <a:t>Data structures for more advanced analytics</a:t>
            </a:r>
          </a:p>
          <a:p>
            <a:pPr lvl="1"/>
            <a:r>
              <a:rPr lang="en-US" sz="2400" dirty="0" smtClean="0"/>
              <a:t>Term Document Matrix, TFIDF </a:t>
            </a:r>
            <a:r>
              <a:rPr lang="en-US" sz="2400" dirty="0" smtClean="0">
                <a:sym typeface="Wingdings" pitchFamily="2" charset="2"/>
              </a:rPr>
              <a:t>--&gt; not trivial or quick!</a:t>
            </a: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Top level engagement - which brands have the most volume and most positive sentiment?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438400"/>
            <a:ext cx="375367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39418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381000" y="1639669"/>
            <a:ext cx="3810000" cy="646331"/>
            <a:chOff x="381000" y="1639669"/>
            <a:chExt cx="381000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1639669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Hilton has the most tweets, </a:t>
              </a:r>
              <a:r>
                <a:rPr lang="en-US" b="1" dirty="0" err="1" smtClean="0"/>
                <a:t>retweets</a:t>
              </a:r>
              <a:r>
                <a:rPr lang="en-US" b="1" dirty="0" smtClean="0"/>
                <a:t> and unique users in current tweet set</a:t>
              </a:r>
              <a:endParaRPr lang="en-US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1000" y="22860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953000" y="1600200"/>
            <a:ext cx="3810000" cy="646331"/>
            <a:chOff x="381000" y="1639669"/>
            <a:chExt cx="381000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81000" y="1639669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Marriott has subtly more </a:t>
              </a:r>
            </a:p>
            <a:p>
              <a:pPr algn="ctr"/>
              <a:r>
                <a:rPr lang="en-US" b="1" dirty="0" smtClean="0"/>
                <a:t>positive sentiment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81000" y="22860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9600" y="4800600"/>
            <a:ext cx="3505200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Question: Is this representative of hotel related tweets or is there more scrubbing to be done?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6096000"/>
            <a:ext cx="300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Sentiment = # pos words - # </a:t>
            </a:r>
            <a:r>
              <a:rPr lang="en-US" sz="1400" dirty="0" err="1" smtClean="0"/>
              <a:t>neg</a:t>
            </a:r>
            <a:r>
              <a:rPr lang="en-US" sz="1400" dirty="0" smtClean="0"/>
              <a:t> words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Users - Who is actually doing all this tweeting?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719" y="2209800"/>
            <a:ext cx="300508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28719" y="4343400"/>
            <a:ext cx="2971800" cy="609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8719" y="6019800"/>
            <a:ext cx="2971800" cy="609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" y="1219200"/>
            <a:ext cx="3886200" cy="951131"/>
            <a:chOff x="381000" y="1639669"/>
            <a:chExt cx="3886200" cy="951131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1639669"/>
              <a:ext cx="373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Travel aggregators tweet the most – but entertainment related tweeters suggest more cleaning to do!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25908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53000" y="1219200"/>
            <a:ext cx="3810000" cy="923330"/>
            <a:chOff x="381000" y="1639669"/>
            <a:chExt cx="3810000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81000" y="1639669"/>
              <a:ext cx="373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Hotel brand tweeters show mix of corporate and property-level tweeters (and more cleanup needed)</a:t>
              </a:r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81000" y="2554069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2296951"/>
            <a:ext cx="1752600" cy="379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1" y="2200807"/>
            <a:ext cx="1676400" cy="435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Content –What’s being </a:t>
            </a:r>
            <a:r>
              <a:rPr lang="en-US" sz="3200" b="1" dirty="0" err="1" smtClean="0"/>
              <a:t>retweeted</a:t>
            </a:r>
            <a:r>
              <a:rPr lang="en-US" sz="3200" b="1" dirty="0" smtClean="0"/>
              <a:t>?</a:t>
            </a:r>
            <a:r>
              <a:rPr lang="en-US" sz="3200" b="1" dirty="0" smtClean="0"/>
              <a:t>  Which </a:t>
            </a:r>
            <a:r>
              <a:rPr lang="en-US" sz="3200" b="1" dirty="0" err="1" smtClean="0"/>
              <a:t>hashtags</a:t>
            </a:r>
            <a:r>
              <a:rPr lang="en-US" sz="3200" b="1" dirty="0" smtClean="0"/>
              <a:t> are catching on? </a:t>
            </a:r>
            <a:endParaRPr lang="en-US" sz="3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029200" cy="923330"/>
            <a:chOff x="381000" y="1639669"/>
            <a:chExt cx="3810000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1639669"/>
              <a:ext cx="373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Retweets</a:t>
              </a:r>
              <a:r>
                <a:rPr lang="en-US" b="1" dirty="0" smtClean="0"/>
                <a:t> driven by beautiful pictures, inspirational quotes, twitter sweepstakes, and news items (some unrelated)</a:t>
              </a:r>
              <a:endParaRPr lang="en-US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1000" y="2554069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438400"/>
            <a:ext cx="2819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45624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715000" y="1447800"/>
            <a:ext cx="3200400" cy="923330"/>
            <a:chOff x="381000" y="1639669"/>
            <a:chExt cx="38100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381000" y="1639669"/>
              <a:ext cx="3733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Top </a:t>
              </a:r>
              <a:r>
                <a:rPr lang="en-US" b="1" dirty="0" err="1" smtClean="0"/>
                <a:t>hashtags</a:t>
              </a:r>
              <a:r>
                <a:rPr lang="en-US" b="1" dirty="0" smtClean="0"/>
                <a:t> are brand names, “job(s)”, travel words, and some promo tags</a:t>
              </a:r>
              <a:endParaRPr lang="en-US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1000" y="2554069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943600" y="4343400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2406134"/>
            <a:ext cx="9144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Hashtag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5800" y="2438400"/>
            <a:ext cx="9144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# of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</a:rPr>
              <a:t>retweets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644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Media and  Hotel Marketing</vt:lpstr>
      <vt:lpstr>Brands are using social media to connect with customers in many ways – example: hotel industry</vt:lpstr>
      <vt:lpstr>Technical Overview –  Capturing, scrubbing, and visualizing tweets</vt:lpstr>
      <vt:lpstr>Twitter API – so many tweets!</vt:lpstr>
      <vt:lpstr>Twitter API – so much info in each tweet!</vt:lpstr>
      <vt:lpstr>My top GADSDC learning - never underestimate the challenge of data manipulation</vt:lpstr>
      <vt:lpstr>Top level engagement - which brands have the most volume and most positive sentiment?</vt:lpstr>
      <vt:lpstr>Users - Who is actually doing all this tweeting?</vt:lpstr>
      <vt:lpstr>Content –What’s being retweeted?  Which hashtags are catching on? </vt:lpstr>
      <vt:lpstr>Deep dive on #TravelBrilliantly</vt:lpstr>
      <vt:lpstr>Learnings and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 Hotel Marketing</dc:title>
  <dc:creator>Holly</dc:creator>
  <cp:lastModifiedBy>Holly</cp:lastModifiedBy>
  <cp:revision>40</cp:revision>
  <dcterms:created xsi:type="dcterms:W3CDTF">2014-05-18T02:54:47Z</dcterms:created>
  <dcterms:modified xsi:type="dcterms:W3CDTF">2014-05-21T02:58:07Z</dcterms:modified>
</cp:coreProperties>
</file>