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6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BA91E-D237-4649-8514-AE9D8E3EEFDA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C799D-77B6-42BE-B8CE-D0B8D68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fb649.wiwi.hu-berlin.de/fedc_homepage/xplore/tutorials/xaghtmlnode81.html#table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fb649.wiwi.hu-berlin.de/fedc_homepage/xplore/tutorials/xaghtmlnode83.html#lebart:morineau:piron:9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contingency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5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0" t="31852" r="13250" b="47037"/>
          <a:stretch/>
        </p:blipFill>
        <p:spPr bwMode="auto">
          <a:xfrm>
            <a:off x="1981200" y="1905000"/>
            <a:ext cx="51013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51816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data set given in Table </a:t>
            </a:r>
            <a:r>
              <a:rPr lang="en-US" dirty="0">
                <a:hlinkClick r:id="rId3"/>
              </a:rPr>
              <a:t>13.1</a:t>
            </a:r>
            <a:r>
              <a:rPr lang="en-US" dirty="0"/>
              <a:t> is a contingency table of </a:t>
            </a:r>
            <a:r>
              <a:rPr lang="en-US" b="1" dirty="0"/>
              <a:t>hair colors</a:t>
            </a:r>
            <a:r>
              <a:rPr lang="en-US" dirty="0"/>
              <a:t> (4 categories) and </a:t>
            </a:r>
            <a:r>
              <a:rPr lang="en-US" b="1" dirty="0"/>
              <a:t>eye colors</a:t>
            </a:r>
            <a:r>
              <a:rPr lang="en-US" dirty="0"/>
              <a:t> (4 categories) for 592 women (</a:t>
            </a:r>
            <a:r>
              <a:rPr lang="en-US" dirty="0" err="1">
                <a:hlinkClick r:id="rId4"/>
              </a:rPr>
              <a:t>Lebart</a:t>
            </a:r>
            <a:r>
              <a:rPr lang="en-US" dirty="0">
                <a:hlinkClick r:id="rId4"/>
              </a:rPr>
              <a:t>, L., </a:t>
            </a:r>
            <a:r>
              <a:rPr lang="en-US" dirty="0" err="1">
                <a:hlinkClick r:id="rId4"/>
              </a:rPr>
              <a:t>Morineau</a:t>
            </a:r>
            <a:r>
              <a:rPr lang="en-US" dirty="0">
                <a:hlinkClick r:id="rId4"/>
              </a:rPr>
              <a:t>, A., and </a:t>
            </a:r>
            <a:r>
              <a:rPr lang="en-US" dirty="0" err="1">
                <a:hlinkClick r:id="rId4"/>
              </a:rPr>
              <a:t>Piron</a:t>
            </a:r>
            <a:r>
              <a:rPr lang="en-US" dirty="0">
                <a:hlinkClick r:id="rId4"/>
              </a:rPr>
              <a:t>, M.; 1995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4685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5" t="14306" r="12594" b="38194"/>
          <a:stretch/>
        </p:blipFill>
        <p:spPr bwMode="auto">
          <a:xfrm>
            <a:off x="2300287" y="1514475"/>
            <a:ext cx="4657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0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6473953" cy="5394960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6" t="26926" r="30103" b="37901"/>
          <a:stretch>
            <a:fillRect/>
          </a:stretch>
        </p:blipFill>
        <p:spPr bwMode="auto">
          <a:xfrm>
            <a:off x="6629400" y="5715000"/>
            <a:ext cx="2400932" cy="10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3048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Fertility and partnership trajectories, birth cohorts 1955-1970 – US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Survey of Family Growth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225" y="609600"/>
            <a:ext cx="777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foreign born more less likely to follow certain family paths?</a:t>
            </a:r>
          </a:p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vary by age at migration?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vary by educational  attainment?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migrant-non-migrant differences larger than differences among US-born?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fit a multinomial model predicting the typology of family trajectories using: Race/ethnicity, age at migration and educational attainment.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Controls: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birth cohort and religious affiliation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225" y="228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" y="1066800"/>
            <a:ext cx="82677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round(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(t(s0$coefficients))/(1+exp(t(s0$coefficients))),2)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ft-01 ft-02 ft-04 ft-05 ft-06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          0.46  0.35  0.78  0.36  0.84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ed3_sesHS                            0.33  0.44  0.17  0.14  0.24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ed3_sesSomeC                         0.37  0.47  0.14  0.10  0.17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ed3_sesCollege                       0.48  0.61  0.04  0.03  0.04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car_migOther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0.41  0.47  0.37  0.40  0.27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car_migBefore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 18                 0.19  0.36  0.14  0.16  0.37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car_mig19 to 24                      0.13  0.39  0.09  0.06  0.18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car_mig25 to 30                      0.19  0.49  0.16  0.24  0.14</a:t>
            </a:r>
          </a:p>
          <a:p>
            <a:r>
              <a:rPr lang="en-US" sz="12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car_migAfter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 30                  0.25  0.49  0.14  0.22  0.24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rac_demHispanic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0.51  0.56  0.59  0.79  0.67</a:t>
            </a:r>
          </a:p>
          <a:p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rac_demNH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Black                      0.67  0.62  0.63  0.92  0.56</a:t>
            </a:r>
          </a:p>
          <a:p>
            <a:r>
              <a:rPr lang="en-US" sz="12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rac_demNH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Other                      0.61  0.62  0.48  0.86  0.62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ed3_sesHS:car_migOther               0.76  0.46  0.73  0.79  0.72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ed3_sesSomeC:car_migOther            0.67  0.49  0.72  0.67  0.54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ed3_sesCollege:car_migOther          0.70  0.43  0.83  0.79  0.82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ed3_sesHS:car_migBefore age 18       0.89  0.57  0.91  0.92  0.66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ed3_sesSomeC:car_migBefore age 18    0.91  0.64  0.88  0.76  0.75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ed3_sesCollege:car_migBefore age 18  0.87  0.56  0.86  0.51  0.44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ed3_sesHS:car_mig19 to 24            0.78  0.30  0.77  0.66  0.61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ed3_sesSomeC:car_mig19 to 24         0.73  0.37  0.65  0.63  0.72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ed3_sesCollege:car_mig19 to 24       0.56  0.36  0.46  0.72  0.72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ed3_sesHS:car_mig25 to 30            0.52  0.55  0.26  0.15  0.72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ed3_sesSomeC:car_mig25 to 30         0.87  0.65  0.54  0.30  0.64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ed3_sesCollege:car_mig25 to 30       0.59  0.50  0.84  0.70  0.86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ed3_sesHS:car_migAfter age 30        0.24  0.43  0.64  0.65  0.50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ed3_sesSomeC:car_migAfter age 30     0.86  0.73  0.74  0.75  0.65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ed3_sesCollege:car_migAfter age 30   0.77  0.52  0.77  0.59  0.88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7225" y="22860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066799"/>
            <a:ext cx="87249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ed3_ses       </a:t>
            </a:r>
            <a:r>
              <a:rPr lang="en-US" sz="1200" u="sn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car_mig</a:t>
            </a:r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prob.ft.01 prob.ft.02 prob.ft.03 prob.ft.04 prob.ft.05 prob.ft.06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   No-HS      NH white        3.9        5.0        8.9       23.1       11.8       47.3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    HS      NH white        5.2       10.9       24.3       13.4        5.1       41.1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NH white        7.4       14.3       29.0       12.6        4.1       32.5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College      NH white       14.9       32.8       37.5        4.4        1.6        8.8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   No-HS         Other        4.8        8.0       16.1       24.3       14.2       32.5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      HS         Other        9.8        7.1       20.6       18.1       10.5       34.0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Other       11.5       13.0       31.9       21.2        6.2       16.2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  College         Other       21.3       18.7       32.6       10.8        3.6       13.0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    No-HS Before age 18        2.0        6.2       19.3        8.2        5.0       59.2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   HS Before age 18        8.1        6.9       20.0       17.7        9.5       37.8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Before age 18       13.0       10.9       21.7       11.5        1.9       41.0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College Before age 18       25.8       25.5       39.5        4.6        0.3        4.2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No-HS      19 to 24        2.2       12.1       33.8        9.1        3.1       39.8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   HS      19 to 24        5.7        5.9       49.0        9.3        1.4       28.7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19 to 24        5.1        9.1       49.8        4.1        0.8       31.1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College      19 to 24        5.0       20.0       65.4        0.7        0.5        8.5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  No-HS      25 to 30        3.0       15.6       29.2       14.3       12.5       25.5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     HS      25 to 30        2.4       21.9       42.8        1.6        0.5       30.8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25 to 30       14.5       32.3       36.7        3.5        0.7       12.2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College      25 to 30        5.7       35.0       42.9        5.0        1.4       10.1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  No-HS  After age 30        3.5       13.2       24.1       10.4        8.8       40.0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      HS  After age 30        1.0       15.2       46.3        7.5        5.1       24.9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SomeC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After age 30       14.4       34.1       26.2        5.5        3.1       16.8</a:t>
            </a:r>
          </a:p>
          <a:p>
            <a:r>
              <a:rPr lang="en-US" sz="12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College  After age 30       15.1       30.8       33.2        2.2        0.6       18.2</a:t>
            </a:r>
            <a:endParaRPr 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30556" r="46718" b="25834"/>
          <a:stretch/>
        </p:blipFill>
        <p:spPr bwMode="auto">
          <a:xfrm>
            <a:off x="381000" y="2019300"/>
            <a:ext cx="8416946" cy="265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5378" y="5410200"/>
            <a:ext cx="8118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ffectLst/>
              </a:rPr>
              <a:t>De Haas, Hein (2014) Migration Theory. Quo Vadis?. International Migration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Plotting contingency tables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MPI for Demographic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MPIDR_D\castro</dc:creator>
  <cp:lastModifiedBy>MPIDR_D\castro</cp:lastModifiedBy>
  <cp:revision>6</cp:revision>
  <dcterms:created xsi:type="dcterms:W3CDTF">2019-11-27T12:54:14Z</dcterms:created>
  <dcterms:modified xsi:type="dcterms:W3CDTF">2019-11-27T15:54:58Z</dcterms:modified>
</cp:coreProperties>
</file>