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wmf" ContentType="image/x-wmf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14.png" ContentType="image/png"/>
  <Override PartName="/ppt/media/image10.jpeg" ContentType="image/jpeg"/>
  <Override PartName="/ppt/media/image8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189360"/>
            <a:ext cx="7500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189360"/>
            <a:ext cx="7500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89360"/>
            <a:ext cx="7500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189360"/>
            <a:ext cx="7500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189360"/>
            <a:ext cx="7500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189360"/>
            <a:ext cx="7500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189360"/>
            <a:ext cx="7500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189360"/>
            <a:ext cx="750096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189360"/>
            <a:ext cx="7500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189360"/>
            <a:ext cx="7500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189360"/>
            <a:ext cx="7500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189360"/>
            <a:ext cx="7500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189360"/>
            <a:ext cx="7500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189360"/>
            <a:ext cx="7500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189360"/>
            <a:ext cx="7500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189360"/>
            <a:ext cx="7500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189360"/>
            <a:ext cx="7500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89360"/>
            <a:ext cx="7500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189360"/>
            <a:ext cx="750096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89360"/>
            <a:ext cx="7500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189360"/>
            <a:ext cx="7500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189360"/>
            <a:ext cx="7500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 16" descr=""/>
          <p:cNvPicPr/>
          <p:nvPr/>
        </p:nvPicPr>
        <p:blipFill>
          <a:blip r:embed="rId2"/>
          <a:stretch/>
        </p:blipFill>
        <p:spPr>
          <a:xfrm>
            <a:off x="0" y="1033920"/>
            <a:ext cx="7948080" cy="137160"/>
          </a:xfrm>
          <a:prstGeom prst="rect">
            <a:avLst/>
          </a:prstGeom>
          <a:ln>
            <a:noFill/>
          </a:ln>
        </p:spPr>
      </p:pic>
      <p:pic>
        <p:nvPicPr>
          <p:cNvPr id="1" name="Picture 9" descr=""/>
          <p:cNvPicPr/>
          <p:nvPr/>
        </p:nvPicPr>
        <p:blipFill>
          <a:blip r:embed="rId3"/>
          <a:stretch/>
        </p:blipFill>
        <p:spPr>
          <a:xfrm>
            <a:off x="8205480" y="301680"/>
            <a:ext cx="585360" cy="98460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189360"/>
            <a:ext cx="75009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4d4d4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4d4d4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4d4d4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4d4d4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4d4d4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4d4d4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4d4d4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4d4d4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0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4d4d4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0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d4d4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0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d4d4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d4d4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16/03/17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C002F67-14D2-482E-AB73-B57D1DB4B7C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457200" y="189360"/>
            <a:ext cx="75009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36360" y="27979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Safety-critical control in mixed criticality embedded systems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TextShape 3"/>
          <p:cNvSpPr txBox="1"/>
          <p:nvPr/>
        </p:nvSpPr>
        <p:spPr>
          <a:xfrm>
            <a:off x="3886200" y="3693240"/>
            <a:ext cx="1371600" cy="40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Emil Hjelm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189360"/>
            <a:ext cx="750096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Schedulers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4116960" y="1712880"/>
            <a:ext cx="4128120" cy="3485520"/>
          </a:xfrm>
          <a:prstGeom prst="rect">
            <a:avLst/>
          </a:prstGeom>
          <a:ln>
            <a:noFill/>
          </a:ln>
        </p:spPr>
      </p:pic>
      <p:sp>
        <p:nvSpPr>
          <p:cNvPr id="109" name="TextShape 2"/>
          <p:cNvSpPr txBox="1"/>
          <p:nvPr/>
        </p:nvSpPr>
        <p:spPr>
          <a:xfrm>
            <a:off x="277200" y="1789920"/>
            <a:ext cx="3200400" cy="123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 tasks of varying rate and WCET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Adaptive Mixed Criticality showed highest schedulability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1851840" y="6462360"/>
            <a:ext cx="5440680" cy="3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[8] S. K. Baruah, A. Burns, and R. I. Davis. Response-time analysis for mixed criticality systems. In 2011 IEEE 32nd Real-Time Systems Symposium, pages 34–43, Nov 2011.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4"/>
          <p:cNvSpPr txBox="1"/>
          <p:nvPr/>
        </p:nvSpPr>
        <p:spPr>
          <a:xfrm>
            <a:off x="4111920" y="5195520"/>
            <a:ext cx="411480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Amount of schedulable tasks as a function of CPU utilization [8]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189360"/>
            <a:ext cx="750096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 statement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252360" y="1769040"/>
            <a:ext cx="8251560" cy="3808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 distance keeping control algorithm as a safety critical application. Compare between not using a second OS and for both cases:</a:t>
            </a:r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Evaluate performance of control algorithm </a:t>
            </a:r>
            <a:endParaRPr b="0" lang="en-US" sz="24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Rise time</a:t>
            </a:r>
            <a:endParaRPr b="0" lang="en-US" sz="20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Overshoot</a:t>
            </a:r>
            <a:endParaRPr b="0" lang="en-US" sz="20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Settling time</a:t>
            </a:r>
            <a:endParaRPr b="0" lang="en-US" sz="20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Evaluate performance of processor </a:t>
            </a:r>
            <a:endParaRPr b="0" lang="en-US" sz="24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Missed deadlines</a:t>
            </a:r>
            <a:endParaRPr b="0" lang="en-US" sz="20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CPU utilization</a:t>
            </a:r>
            <a:endParaRPr b="0" lang="en-US" sz="20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189360"/>
            <a:ext cx="750096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 extended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4620960" y="1526400"/>
            <a:ext cx="4055040" cy="3581280"/>
          </a:xfrm>
          <a:prstGeom prst="rect">
            <a:avLst/>
          </a:prstGeom>
          <a:ln>
            <a:noFill/>
          </a:ln>
        </p:spPr>
      </p:pic>
      <p:sp>
        <p:nvSpPr>
          <p:cNvPr id="116" name="TextShape 2"/>
          <p:cNvSpPr txBox="1"/>
          <p:nvPr/>
        </p:nvSpPr>
        <p:spPr>
          <a:xfrm>
            <a:off x="277200" y="1737360"/>
            <a:ext cx="4480560" cy="235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Mode-switch takes 2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μ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Theoretical maximum frequency for any control algorithm f</a:t>
            </a:r>
            <a:r>
              <a:rPr b="0" lang="en-US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max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 250 kHz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5595120" y="5077080"/>
            <a:ext cx="212976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Processor boot sequence [4]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4"/>
          <p:cNvSpPr txBox="1"/>
          <p:nvPr/>
        </p:nvSpPr>
        <p:spPr>
          <a:xfrm>
            <a:off x="1874520" y="6310080"/>
            <a:ext cx="5394960" cy="54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[4] Youssef Zaki. An embedded multi-core platform for mixed-criticality systems: Study and analysis of virtualization techniques. Master’s thesis, KTH, School of Information and Communication Technology (ICT), 2016.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189360"/>
            <a:ext cx="750096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Deliverables so far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57200" y="1920240"/>
            <a:ext cx="8229600" cy="3383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proposal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 plan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 of the art study on mixed criticality systems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189360"/>
            <a:ext cx="750096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Questions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Freeform 2"/>
          <p:cNvSpPr/>
          <p:nvPr/>
        </p:nvSpPr>
        <p:spPr>
          <a:xfrm>
            <a:off x="3047760" y="1644840"/>
            <a:ext cx="1855080" cy="2925720"/>
          </a:xfrm>
          <a:custGeom>
            <a:avLst/>
            <a:gdLst/>
            <a:ahLst/>
            <a:rect l="0" t="0" r="r" b="b"/>
            <a:pathLst>
              <a:path w="5153" h="8127">
                <a:moveTo>
                  <a:pt x="133" y="3012"/>
                </a:moveTo>
                <a:cubicBezTo>
                  <a:pt x="114" y="2687"/>
                  <a:pt x="63" y="2369"/>
                  <a:pt x="31" y="2045"/>
                </a:cubicBezTo>
                <a:cubicBezTo>
                  <a:pt x="0" y="1730"/>
                  <a:pt x="32" y="1409"/>
                  <a:pt x="183" y="1130"/>
                </a:cubicBezTo>
                <a:cubicBezTo>
                  <a:pt x="352" y="817"/>
                  <a:pt x="624" y="572"/>
                  <a:pt x="947" y="417"/>
                </a:cubicBezTo>
                <a:cubicBezTo>
                  <a:pt x="1251" y="271"/>
                  <a:pt x="1570" y="179"/>
                  <a:pt x="1888" y="86"/>
                </a:cubicBezTo>
                <a:cubicBezTo>
                  <a:pt x="2182" y="0"/>
                  <a:pt x="2497" y="79"/>
                  <a:pt x="2753" y="214"/>
                </a:cubicBezTo>
                <a:cubicBezTo>
                  <a:pt x="3046" y="368"/>
                  <a:pt x="3328" y="534"/>
                  <a:pt x="3618" y="697"/>
                </a:cubicBezTo>
                <a:cubicBezTo>
                  <a:pt x="4005" y="914"/>
                  <a:pt x="4277" y="1258"/>
                  <a:pt x="4585" y="1562"/>
                </a:cubicBezTo>
                <a:cubicBezTo>
                  <a:pt x="4842" y="1815"/>
                  <a:pt x="4992" y="2159"/>
                  <a:pt x="5068" y="2529"/>
                </a:cubicBezTo>
                <a:cubicBezTo>
                  <a:pt x="5132" y="2840"/>
                  <a:pt x="5152" y="3159"/>
                  <a:pt x="5017" y="3445"/>
                </a:cubicBezTo>
                <a:cubicBezTo>
                  <a:pt x="4874" y="3747"/>
                  <a:pt x="4688" y="4045"/>
                  <a:pt x="4407" y="4233"/>
                </a:cubicBezTo>
                <a:cubicBezTo>
                  <a:pt x="4115" y="4429"/>
                  <a:pt x="3815" y="4622"/>
                  <a:pt x="3567" y="4869"/>
                </a:cubicBezTo>
                <a:cubicBezTo>
                  <a:pt x="3274" y="5160"/>
                  <a:pt x="2947" y="5449"/>
                  <a:pt x="2778" y="5836"/>
                </a:cubicBezTo>
                <a:cubicBezTo>
                  <a:pt x="2659" y="6107"/>
                  <a:pt x="2585" y="6413"/>
                  <a:pt x="2626" y="6726"/>
                </a:cubicBezTo>
                <a:cubicBezTo>
                  <a:pt x="2670" y="7073"/>
                  <a:pt x="2611" y="7438"/>
                  <a:pt x="2753" y="7770"/>
                </a:cubicBezTo>
                <a:lnTo>
                  <a:pt x="2778" y="8075"/>
                </a:lnTo>
                <a:lnTo>
                  <a:pt x="2804" y="8126"/>
                </a:lnTo>
              </a:path>
            </a:pathLst>
          </a:custGeom>
          <a:ln>
            <a:solidFill>
              <a:srgbClr val="000000"/>
            </a:solidFill>
          </a:ln>
        </p:spPr>
      </p:sp>
      <p:sp>
        <p:nvSpPr>
          <p:cNvPr id="123" name="Freeform 3"/>
          <p:cNvSpPr/>
          <p:nvPr/>
        </p:nvSpPr>
        <p:spPr>
          <a:xfrm>
            <a:off x="3698640" y="4833720"/>
            <a:ext cx="725040" cy="849600"/>
          </a:xfrm>
          <a:custGeom>
            <a:avLst/>
            <a:gdLst/>
            <a:ahLst/>
            <a:rect l="0" t="0" r="r" b="b"/>
            <a:pathLst>
              <a:path w="2014" h="2360">
                <a:moveTo>
                  <a:pt x="1734" y="336"/>
                </a:moveTo>
                <a:cubicBezTo>
                  <a:pt x="1528" y="142"/>
                  <a:pt x="1204" y="0"/>
                  <a:pt x="920" y="158"/>
                </a:cubicBezTo>
                <a:cubicBezTo>
                  <a:pt x="635" y="316"/>
                  <a:pt x="346" y="499"/>
                  <a:pt x="182" y="794"/>
                </a:cubicBezTo>
                <a:cubicBezTo>
                  <a:pt x="0" y="1122"/>
                  <a:pt x="177" y="1562"/>
                  <a:pt x="462" y="1735"/>
                </a:cubicBezTo>
                <a:cubicBezTo>
                  <a:pt x="768" y="1921"/>
                  <a:pt x="994" y="2359"/>
                  <a:pt x="1403" y="2321"/>
                </a:cubicBezTo>
                <a:cubicBezTo>
                  <a:pt x="1805" y="2284"/>
                  <a:pt x="1912" y="1838"/>
                  <a:pt x="1963" y="1507"/>
                </a:cubicBezTo>
                <a:cubicBezTo>
                  <a:pt x="2013" y="1183"/>
                  <a:pt x="1821" y="928"/>
                  <a:pt x="1734" y="642"/>
                </a:cubicBezTo>
                <a:lnTo>
                  <a:pt x="1352" y="285"/>
                </a:lnTo>
                <a:lnTo>
                  <a:pt x="1301" y="184"/>
                </a:lnTo>
              </a:path>
            </a:pathLst>
          </a:custGeom>
          <a:ln>
            <a:solidFill>
              <a:srgbClr val="000000"/>
            </a:solidFill>
          </a:ln>
        </p:spPr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189360"/>
            <a:ext cx="750096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Background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4364280" y="1588320"/>
            <a:ext cx="4458960" cy="4384440"/>
          </a:xfrm>
          <a:prstGeom prst="rect">
            <a:avLst/>
          </a:prstGeom>
          <a:ln>
            <a:noFill/>
          </a:ln>
        </p:spPr>
      </p:pic>
      <p:sp>
        <p:nvSpPr>
          <p:cNvPr id="80" name="TextShape 2"/>
          <p:cNvSpPr txBox="1"/>
          <p:nvPr/>
        </p:nvSpPr>
        <p:spPr>
          <a:xfrm>
            <a:off x="369000" y="1591560"/>
            <a:ext cx="3657600" cy="44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Today, modern cars have around 100 ECUs, this means: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Inefficient resource usage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Clear separation between functions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Moving towards MCS would mean: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Efficient resource usage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Less power consumed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Less weight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Less volume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Lower production cost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Difficult to separate functions of different criticality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Fewer but more complex systems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3"/>
          <p:cNvSpPr txBox="1"/>
          <p:nvPr/>
        </p:nvSpPr>
        <p:spPr>
          <a:xfrm>
            <a:off x="4356000" y="5910480"/>
            <a:ext cx="397260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Illustration of combining applications to reduce ECUs [1]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4"/>
          <p:cNvSpPr txBox="1"/>
          <p:nvPr/>
        </p:nvSpPr>
        <p:spPr>
          <a:xfrm>
            <a:off x="1818360" y="6597000"/>
            <a:ext cx="550728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[1] https://www.artemis-emc2.eu/project_overview/ll1_automotive_applications/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189360"/>
            <a:ext cx="750096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EMC</a:t>
            </a:r>
            <a:r>
              <a:rPr b="0" lang="en-US" sz="18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goals [2]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365760" y="1554480"/>
            <a:ext cx="7589520" cy="383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Reduce the cost of the system design by 15%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Reduce the effort and time required for re-validation and re-certification of systems after making changes by 15%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Manage a complexity increase of 25% with 10% effort reduction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Achieve cross-sectorial reusability of Embedded Systems devices and architecture platforms that will be developed using the ARTEMIS JU results.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2206080" y="6462360"/>
            <a:ext cx="4731840" cy="3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[2] Werner Weber. A Platform Project on Embedded Microcontrollers in Applications of Mobility, Industry and the Internet of Things, Mars 2015.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189360"/>
            <a:ext cx="750096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ISO 26262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2267640" y="1675080"/>
            <a:ext cx="4609080" cy="3994200"/>
          </a:xfrm>
          <a:prstGeom prst="rect">
            <a:avLst/>
          </a:prstGeom>
          <a:ln>
            <a:noFill/>
          </a:ln>
        </p:spPr>
      </p:pic>
      <p:sp>
        <p:nvSpPr>
          <p:cNvPr id="88" name="TextShape 2"/>
          <p:cNvSpPr txBox="1"/>
          <p:nvPr/>
        </p:nvSpPr>
        <p:spPr>
          <a:xfrm>
            <a:off x="378720" y="1239840"/>
            <a:ext cx="6048000" cy="40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Five different Automotive Safety Integrity Levels, ASIL [3]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1840320" y="6309360"/>
            <a:ext cx="5463720" cy="54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[3] Road vehicles – functional safety – part 9: Automotive safety integrity level (asil)-oriented and safety-oriented analyses. Standard, International Organization for Standardization, Geneva, CH, November 2011.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189360"/>
            <a:ext cx="750096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EMC</a:t>
            </a:r>
            <a:r>
              <a:rPr b="0" lang="en-US" sz="18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DP – EMC</a:t>
            </a:r>
            <a:r>
              <a:rPr b="0" lang="en-US" sz="18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Development Platform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4358880" y="1560240"/>
            <a:ext cx="4289040" cy="4452480"/>
          </a:xfrm>
          <a:prstGeom prst="rect">
            <a:avLst/>
          </a:prstGeom>
          <a:ln>
            <a:noFill/>
          </a:ln>
        </p:spPr>
      </p:pic>
      <p:pic>
        <p:nvPicPr>
          <p:cNvPr id="92" name="Platshållare för innehåll 3" descr=""/>
          <p:cNvPicPr/>
          <p:nvPr/>
        </p:nvPicPr>
        <p:blipFill>
          <a:blip r:embed="rId2"/>
          <a:srcRect l="9145" t="0" r="19290" b="0"/>
          <a:stretch/>
        </p:blipFill>
        <p:spPr>
          <a:xfrm rot="5400000">
            <a:off x="80640" y="2059200"/>
            <a:ext cx="4536000" cy="3565080"/>
          </a:xfrm>
          <a:prstGeom prst="rect">
            <a:avLst/>
          </a:prstGeom>
          <a:ln>
            <a:noFill/>
          </a:ln>
        </p:spPr>
      </p:pic>
      <p:sp>
        <p:nvSpPr>
          <p:cNvPr id="93" name="TextShape 2"/>
          <p:cNvSpPr txBox="1"/>
          <p:nvPr/>
        </p:nvSpPr>
        <p:spPr>
          <a:xfrm>
            <a:off x="5616000" y="6001920"/>
            <a:ext cx="154764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overview [4]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1874520" y="6309720"/>
            <a:ext cx="5394960" cy="54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[4] Youssef Zaki. An embedded multi-core platform for mixed-criticality systems: Study and analysis of virtualization techniques. Master’s thesis, KTH, School of Information and Communication Technology (ICT), 2016.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189360"/>
            <a:ext cx="750096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Processor switching state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087280" y="1323000"/>
            <a:ext cx="4969440" cy="4388760"/>
          </a:xfrm>
          <a:prstGeom prst="rect">
            <a:avLst/>
          </a:prstGeom>
          <a:ln>
            <a:noFill/>
          </a:ln>
        </p:spPr>
      </p:pic>
      <p:sp>
        <p:nvSpPr>
          <p:cNvPr id="97" name="TextShape 2"/>
          <p:cNvSpPr txBox="1"/>
          <p:nvPr/>
        </p:nvSpPr>
        <p:spPr>
          <a:xfrm>
            <a:off x="3399120" y="5652720"/>
            <a:ext cx="212976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Processor boot sequence [4]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1874520" y="6310080"/>
            <a:ext cx="5394960" cy="54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[4] Youssef Zaki. An embedded multi-core platform for mixed-criticality systems: Study and analysis of virtualization techniques. Master’s thesis, KTH, School of Information and Communication Technology (ICT), 2016.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189360"/>
            <a:ext cx="750096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Research question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227520" y="1625040"/>
            <a:ext cx="85507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Underlying research question:</a:t>
            </a:r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How, in a disciplined way, to reconcile the conflicting requirements of partitioning for safety assurance and sharing for efficient resource usage? [5]</a:t>
            </a:r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Specific research questions:</a:t>
            </a:r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well can a safety-critical control system perform when implemented on a mixed criticality system using virtualization?</a:t>
            </a:r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virtualization an efficient approach when trying to reconcile the conflicting requirements of partitioning for safety assurance and sharing for efficient resource usage when implementing a safety-critical control system?</a:t>
            </a:r>
            <a:endParaRPr b="0" lang="en-US" sz="3200" spc="-1" strike="noStrike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2011680" y="6615000"/>
            <a:ext cx="5120640" cy="2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[5] Alan Burns and Robert I. Davis. Mixed criticality systems - a review. July 2016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189360"/>
            <a:ext cx="750096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Conflict between efficiency and partitioning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493640" y="1526760"/>
            <a:ext cx="6156720" cy="502884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189360"/>
            <a:ext cx="750096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Schedulers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71600" y="2011680"/>
            <a:ext cx="7575120" cy="123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Steve Vestal showed that neither RM nor DM was optimal [6]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Sanjoy Baruah and Steve Vestal showed that EDF does not dominate FP [7]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1360440" y="6004440"/>
            <a:ext cx="6423480" cy="85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[6] Steve Vestal. Preemptive scheduling of multi-criticality systems with varying degrees of execution time assurance, 2007.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[7] Sanjoy Baruah and Steve Vestal. Schedulability analysis of sporadic tasks with multiple criticality specifications, 2008.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2017-03-15T09:44:23Z</dcterms:created>
  <dc:creator/>
  <dc:description/>
  <dc:language>en-US</dc:language>
  <cp:lastModifiedBy/>
  <dcterms:modified xsi:type="dcterms:W3CDTF">2017-03-16T16:33:36Z</dcterms:modified>
  <cp:revision>86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lassification">
    <vt:lpwstr>Internal</vt:lpwstr>
  </property>
  <property fmtid="{D5CDD505-2E9C-101B-9397-08002B2CF9AE}" pid="4" name="ContentTypeId">
    <vt:lpwstr>0x010100D4E94218FC12D84F8DEF317DADA502FC000698EF90B513C74998B5C7D00F4D7A33</vt:lpwstr>
  </property>
  <property fmtid="{D5CDD505-2E9C-101B-9397-08002B2CF9AE}" pid="5" name="Document Owner">
    <vt:lpwstr/>
  </property>
  <property fmtid="{D5CDD505-2E9C-101B-9397-08002B2CF9AE}" pid="6" name="Dokument?gare">
    <vt:lpwstr>240</vt:lpwstr>
  </property>
  <property fmtid="{D5CDD505-2E9C-101B-9397-08002B2CF9AE}" pid="7" name="HiddenSlides">
    <vt:i4>0</vt:i4>
  </property>
  <property fmtid="{D5CDD505-2E9C-101B-9397-08002B2CF9AE}" pid="8" name="HyperlinksChanged">
    <vt:bool>0</vt:bool>
  </property>
  <property fmtid="{D5CDD505-2E9C-101B-9397-08002B2CF9AE}" pid="9" name="Information Owner">
    <vt:lpwstr>27</vt:lpwstr>
  </property>
  <property fmtid="{D5CDD505-2E9C-101B-9397-08002B2CF9AE}" pid="10" name="LinksUpToDate">
    <vt:bool>0</vt:bool>
  </property>
  <property fmtid="{D5CDD505-2E9C-101B-9397-08002B2CF9AE}" pid="11" name="List on Page">
    <vt:lpwstr/>
  </property>
  <property fmtid="{D5CDD505-2E9C-101B-9397-08002B2CF9AE}" pid="12" name="MMClips">
    <vt:i4>0</vt:i4>
  </property>
  <property fmtid="{D5CDD505-2E9C-101B-9397-08002B2CF9AE}" pid="13" name="Notes">
    <vt:i4>0</vt:i4>
  </property>
  <property fmtid="{D5CDD505-2E9C-101B-9397-08002B2CF9AE}" pid="14" name="Order">
    <vt:i4>1000</vt:i4>
  </property>
  <property fmtid="{D5CDD505-2E9C-101B-9397-08002B2CF9AE}" pid="15" name="Organisation">
    <vt:lpwstr>513;#Marketing|9efde1d2-7b68-4634-913a-a966cda27d12</vt:lpwstr>
  </property>
  <property fmtid="{D5CDD505-2E9C-101B-9397-08002B2CF9AE}" pid="16" name="PresentationFormat">
    <vt:lpwstr>On-screen Show (4:3)</vt:lpwstr>
  </property>
  <property fmtid="{D5CDD505-2E9C-101B-9397-08002B2CF9AE}" pid="17" name="ScaleCrop">
    <vt:bool>0</vt:bool>
  </property>
  <property fmtid="{D5CDD505-2E9C-101B-9397-08002B2CF9AE}" pid="18" name="ShareDoc">
    <vt:bool>0</vt:bool>
  </property>
  <property fmtid="{D5CDD505-2E9C-101B-9397-08002B2CF9AE}" pid="19" name="Slides">
    <vt:i4>1</vt:i4>
  </property>
  <property fmtid="{D5CDD505-2E9C-101B-9397-08002B2CF9AE}" pid="20" name="TaxCatchAll">
    <vt:lpwstr/>
  </property>
  <property fmtid="{D5CDD505-2E9C-101B-9397-08002B2CF9AE}" pid="21" name="TaxKeyword">
    <vt:lpwstr/>
  </property>
  <property fmtid="{D5CDD505-2E9C-101B-9397-08002B2CF9AE}" pid="22" name="TaxKeywordTaxHTField">
    <vt:lpwstr/>
  </property>
  <property fmtid="{D5CDD505-2E9C-101B-9397-08002B2CF9AE}" pid="23" name="WorkflowChangePath">
    <vt:lpwstr>0e8178eb-0b2f-4634-9ad6-2d138df46111,5;</vt:lpwstr>
  </property>
  <property fmtid="{D5CDD505-2E9C-101B-9397-08002B2CF9AE}" pid="24" name="Xdin Department">
    <vt:lpwstr/>
  </property>
  <property fmtid="{D5CDD505-2E9C-101B-9397-08002B2CF9AE}" pid="25" name="Xdin Language">
    <vt:lpwstr>6;#en|07c1bfde-527b-4f9f-abc2-ba4f5f996163</vt:lpwstr>
  </property>
  <property fmtid="{D5CDD505-2E9C-101B-9397-08002B2CF9AE}" pid="26" name="Xdin_x0020_Department">
    <vt:lpwstr/>
  </property>
  <property fmtid="{D5CDD505-2E9C-101B-9397-08002B2CF9AE}" pid="27" name="contentStatus">
    <vt:lpwstr>Draft</vt:lpwstr>
  </property>
  <property fmtid="{D5CDD505-2E9C-101B-9397-08002B2CF9AE}" pid="28" name="p1a6c410fac145b780e8ee252a8fd391">
    <vt:lpwstr>Marketing|9efde1d2-7b68-4634-913a-a966cda27d12</vt:lpwstr>
  </property>
</Properties>
</file>