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80"/>
    <a:srgbClr val="4B3025"/>
    <a:srgbClr val="CC66FF"/>
    <a:srgbClr val="F2FDF7"/>
    <a:srgbClr val="800040"/>
    <a:srgbClr val="FFFF66"/>
    <a:srgbClr val="6666FF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9" autoAdjust="0"/>
    <p:restoredTop sz="84588" autoAdjust="0"/>
  </p:normalViewPr>
  <p:slideViewPr>
    <p:cSldViewPr snapToObjects="1">
      <p:cViewPr varScale="1">
        <p:scale>
          <a:sx n="65" d="100"/>
          <a:sy n="65" d="100"/>
        </p:scale>
        <p:origin x="-1446" y="-102"/>
      </p:cViewPr>
      <p:guideLst>
        <p:guide orient="horz"/>
        <p:guide orient="horz" pos="192"/>
        <p:guide orient="horz" pos="96"/>
        <p:guide/>
        <p:guide pos="48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60EF7-BE90-468B-856B-12BC870F6B0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DCF0995-3EC6-4402-A936-9177B3C94976}">
      <dgm:prSet phldrT="[Metin]" custT="1"/>
      <dgm:spPr/>
      <dgm:t>
        <a:bodyPr/>
        <a:lstStyle/>
        <a:p>
          <a:r>
            <a:rPr lang="tr-TR" sz="2800" dirty="0" err="1" smtClean="0"/>
            <a:t>Fourier</a:t>
          </a:r>
          <a:r>
            <a:rPr lang="tr-TR" sz="2800" dirty="0" smtClean="0"/>
            <a:t> Dönüşümü</a:t>
          </a:r>
          <a:endParaRPr lang="tr-TR" sz="2800" dirty="0"/>
        </a:p>
      </dgm:t>
    </dgm:pt>
    <dgm:pt modelId="{4ED52F3A-694A-4FFB-BF8F-03299E615CA6}" type="parTrans" cxnId="{6FAF58A2-9107-4970-8808-74119CD3156D}">
      <dgm:prSet/>
      <dgm:spPr/>
      <dgm:t>
        <a:bodyPr/>
        <a:lstStyle/>
        <a:p>
          <a:endParaRPr lang="tr-TR"/>
        </a:p>
      </dgm:t>
    </dgm:pt>
    <dgm:pt modelId="{B257EEBA-9085-4686-9BFA-04B18D2F1CB5}" type="sibTrans" cxnId="{6FAF58A2-9107-4970-8808-74119CD3156D}">
      <dgm:prSet/>
      <dgm:spPr/>
      <dgm:t>
        <a:bodyPr/>
        <a:lstStyle/>
        <a:p>
          <a:endParaRPr lang="tr-TR"/>
        </a:p>
      </dgm:t>
    </dgm:pt>
    <dgm:pt modelId="{BC9C85D9-93BC-47AE-8A42-9F3D9BFC9C6A}">
      <dgm:prSet phldrT="[Metin]" custT="1"/>
      <dgm:spPr/>
      <dgm:t>
        <a:bodyPr/>
        <a:lstStyle/>
        <a:p>
          <a:r>
            <a:rPr lang="tr-TR" sz="2800" dirty="0" smtClean="0"/>
            <a:t>Ters </a:t>
          </a:r>
          <a:r>
            <a:rPr lang="tr-TR" sz="2800" dirty="0" err="1" smtClean="0"/>
            <a:t>Fourier</a:t>
          </a:r>
          <a:r>
            <a:rPr lang="tr-TR" sz="2800" dirty="0" smtClean="0"/>
            <a:t> Dönüşümü</a:t>
          </a:r>
          <a:endParaRPr lang="tr-TR" sz="2800" dirty="0"/>
        </a:p>
      </dgm:t>
    </dgm:pt>
    <dgm:pt modelId="{595F46E8-1728-4848-89F4-BA83E93E6DA6}" type="parTrans" cxnId="{3926F95A-53D2-4FD8-AF63-A08AFEF6338E}">
      <dgm:prSet/>
      <dgm:spPr/>
      <dgm:t>
        <a:bodyPr/>
        <a:lstStyle/>
        <a:p>
          <a:endParaRPr lang="tr-TR"/>
        </a:p>
      </dgm:t>
    </dgm:pt>
    <dgm:pt modelId="{3E483E1D-8A23-49AF-8BA9-BE0A5AED794D}" type="sibTrans" cxnId="{3926F95A-53D2-4FD8-AF63-A08AFEF6338E}">
      <dgm:prSet/>
      <dgm:spPr/>
      <dgm:t>
        <a:bodyPr/>
        <a:lstStyle/>
        <a:p>
          <a:endParaRPr lang="tr-TR"/>
        </a:p>
      </dgm:t>
    </dgm:pt>
    <dgm:pt modelId="{5397557B-7147-4E6A-AC7D-3614A55212D4}">
      <dgm:prSet phldrT="[Metin]" custT="1"/>
      <dgm:spPr/>
      <dgm:t>
        <a:bodyPr/>
        <a:lstStyle/>
        <a:p>
          <a:r>
            <a:rPr lang="tr-TR" sz="2800" dirty="0" smtClean="0"/>
            <a:t>Filtre ile Çarpma </a:t>
          </a:r>
          <a:endParaRPr lang="tr-TR" sz="2800" dirty="0"/>
        </a:p>
      </dgm:t>
    </dgm:pt>
    <dgm:pt modelId="{6ABC56DC-4200-4506-92BA-00B34FDFEEDD}" type="parTrans" cxnId="{041DF6E6-BB62-466A-8B15-1B114C16F6EA}">
      <dgm:prSet/>
      <dgm:spPr/>
      <dgm:t>
        <a:bodyPr/>
        <a:lstStyle/>
        <a:p>
          <a:endParaRPr lang="tr-TR"/>
        </a:p>
      </dgm:t>
    </dgm:pt>
    <dgm:pt modelId="{C061FBED-8082-4402-B0AE-95FB2E914303}" type="sibTrans" cxnId="{041DF6E6-BB62-466A-8B15-1B114C16F6EA}">
      <dgm:prSet/>
      <dgm:spPr/>
      <dgm:t>
        <a:bodyPr/>
        <a:lstStyle/>
        <a:p>
          <a:endParaRPr lang="tr-TR"/>
        </a:p>
      </dgm:t>
    </dgm:pt>
    <dgm:pt modelId="{A174454A-E10B-4452-892C-8BF5D53153E0}" type="pres">
      <dgm:prSet presAssocID="{2C160EF7-BE90-468B-856B-12BC870F6B06}" presName="Name0" presStyleCnt="0">
        <dgm:presLayoutVars>
          <dgm:dir/>
          <dgm:resizeHandles val="exact"/>
        </dgm:presLayoutVars>
      </dgm:prSet>
      <dgm:spPr/>
    </dgm:pt>
    <dgm:pt modelId="{3801F40A-43E3-4B62-BB39-4E8914369E00}" type="pres">
      <dgm:prSet presAssocID="{2C160EF7-BE90-468B-856B-12BC870F6B06}" presName="arrow" presStyleLbl="bgShp" presStyleIdx="0" presStyleCnt="1"/>
      <dgm:spPr/>
    </dgm:pt>
    <dgm:pt modelId="{9B0160CB-EBD6-48F0-AB3A-B174AD629481}" type="pres">
      <dgm:prSet presAssocID="{2C160EF7-BE90-468B-856B-12BC870F6B06}" presName="points" presStyleCnt="0"/>
      <dgm:spPr/>
    </dgm:pt>
    <dgm:pt modelId="{ACF13B9E-2863-4CAB-805F-39D5EB038A84}" type="pres">
      <dgm:prSet presAssocID="{3DCF0995-3EC6-4402-A936-9177B3C94976}" presName="compositeA" presStyleCnt="0"/>
      <dgm:spPr/>
    </dgm:pt>
    <dgm:pt modelId="{B7B7E4D4-40EC-45B5-B8F5-85AD58B46819}" type="pres">
      <dgm:prSet presAssocID="{3DCF0995-3EC6-4402-A936-9177B3C94976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EEA862B-57A5-43FB-8A7D-0CF38B8BCB54}" type="pres">
      <dgm:prSet presAssocID="{3DCF0995-3EC6-4402-A936-9177B3C94976}" presName="circleA" presStyleLbl="node1" presStyleIdx="0" presStyleCnt="3"/>
      <dgm:spPr/>
    </dgm:pt>
    <dgm:pt modelId="{F176F4EE-E9F6-4499-9A00-7295CDA0FB00}" type="pres">
      <dgm:prSet presAssocID="{3DCF0995-3EC6-4402-A936-9177B3C94976}" presName="spaceA" presStyleCnt="0"/>
      <dgm:spPr/>
    </dgm:pt>
    <dgm:pt modelId="{C102ACA9-8867-4883-A51F-BE7919CACAA0}" type="pres">
      <dgm:prSet presAssocID="{B257EEBA-9085-4686-9BFA-04B18D2F1CB5}" presName="space" presStyleCnt="0"/>
      <dgm:spPr/>
    </dgm:pt>
    <dgm:pt modelId="{C5635091-DB40-4761-8434-31B63BD78A75}" type="pres">
      <dgm:prSet presAssocID="{5397557B-7147-4E6A-AC7D-3614A55212D4}" presName="compositeB" presStyleCnt="0"/>
      <dgm:spPr/>
    </dgm:pt>
    <dgm:pt modelId="{487F78E5-5211-4125-B12A-674A3386D41F}" type="pres">
      <dgm:prSet presAssocID="{5397557B-7147-4E6A-AC7D-3614A55212D4}" presName="textB" presStyleLbl="revTx" presStyleIdx="1" presStyleCnt="3" custLinFactNeighborX="-2581" custLinFactNeighborY="-5510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C6C645D-CA42-4446-AA9C-65932C69DEA5}" type="pres">
      <dgm:prSet presAssocID="{5397557B-7147-4E6A-AC7D-3614A55212D4}" presName="circleB" presStyleLbl="node1" presStyleIdx="1" presStyleCnt="3" custLinFactY="-100000" custLinFactNeighborX="-52290" custLinFactNeighborY="-111350"/>
      <dgm:spPr>
        <a:solidFill>
          <a:schemeClr val="accent1">
            <a:hueOff val="0"/>
            <a:satOff val="0"/>
            <a:lumOff val="0"/>
            <a:alpha val="23000"/>
          </a:schemeClr>
        </a:solidFill>
      </dgm:spPr>
    </dgm:pt>
    <dgm:pt modelId="{308A8A77-0A05-44DF-8265-D30FE855C9E4}" type="pres">
      <dgm:prSet presAssocID="{5397557B-7147-4E6A-AC7D-3614A55212D4}" presName="spaceB" presStyleCnt="0"/>
      <dgm:spPr/>
    </dgm:pt>
    <dgm:pt modelId="{2BCE065E-D1E0-423B-AD29-7E984927162C}" type="pres">
      <dgm:prSet presAssocID="{C061FBED-8082-4402-B0AE-95FB2E914303}" presName="space" presStyleCnt="0"/>
      <dgm:spPr/>
    </dgm:pt>
    <dgm:pt modelId="{6F170D3A-3D8B-4851-8207-CF0498DD57C3}" type="pres">
      <dgm:prSet presAssocID="{BC9C85D9-93BC-47AE-8A42-9F3D9BFC9C6A}" presName="compositeA" presStyleCnt="0"/>
      <dgm:spPr/>
    </dgm:pt>
    <dgm:pt modelId="{7C047B8C-10E9-49DF-A985-36D399DD6187}" type="pres">
      <dgm:prSet presAssocID="{BC9C85D9-93BC-47AE-8A42-9F3D9BFC9C6A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60F9D90-DF94-4AF3-8C03-257902ABF652}" type="pres">
      <dgm:prSet presAssocID="{BC9C85D9-93BC-47AE-8A42-9F3D9BFC9C6A}" presName="circleA" presStyleLbl="node1" presStyleIdx="2" presStyleCnt="3"/>
      <dgm:spPr/>
    </dgm:pt>
    <dgm:pt modelId="{5175E59E-BABA-4B3D-AA95-4F4483283248}" type="pres">
      <dgm:prSet presAssocID="{BC9C85D9-93BC-47AE-8A42-9F3D9BFC9C6A}" presName="spaceA" presStyleCnt="0"/>
      <dgm:spPr/>
    </dgm:pt>
  </dgm:ptLst>
  <dgm:cxnLst>
    <dgm:cxn modelId="{041DF6E6-BB62-466A-8B15-1B114C16F6EA}" srcId="{2C160EF7-BE90-468B-856B-12BC870F6B06}" destId="{5397557B-7147-4E6A-AC7D-3614A55212D4}" srcOrd="1" destOrd="0" parTransId="{6ABC56DC-4200-4506-92BA-00B34FDFEEDD}" sibTransId="{C061FBED-8082-4402-B0AE-95FB2E914303}"/>
    <dgm:cxn modelId="{519AB9B0-5CC9-4A5D-9D3D-468548010DE1}" type="presOf" srcId="{5397557B-7147-4E6A-AC7D-3614A55212D4}" destId="{487F78E5-5211-4125-B12A-674A3386D41F}" srcOrd="0" destOrd="0" presId="urn:microsoft.com/office/officeart/2005/8/layout/hProcess11"/>
    <dgm:cxn modelId="{3926F95A-53D2-4FD8-AF63-A08AFEF6338E}" srcId="{2C160EF7-BE90-468B-856B-12BC870F6B06}" destId="{BC9C85D9-93BC-47AE-8A42-9F3D9BFC9C6A}" srcOrd="2" destOrd="0" parTransId="{595F46E8-1728-4848-89F4-BA83E93E6DA6}" sibTransId="{3E483E1D-8A23-49AF-8BA9-BE0A5AED794D}"/>
    <dgm:cxn modelId="{6FAF58A2-9107-4970-8808-74119CD3156D}" srcId="{2C160EF7-BE90-468B-856B-12BC870F6B06}" destId="{3DCF0995-3EC6-4402-A936-9177B3C94976}" srcOrd="0" destOrd="0" parTransId="{4ED52F3A-694A-4FFB-BF8F-03299E615CA6}" sibTransId="{B257EEBA-9085-4686-9BFA-04B18D2F1CB5}"/>
    <dgm:cxn modelId="{F1528D04-E26F-4FEE-80B0-2BACCDF969D7}" type="presOf" srcId="{2C160EF7-BE90-468B-856B-12BC870F6B06}" destId="{A174454A-E10B-4452-892C-8BF5D53153E0}" srcOrd="0" destOrd="0" presId="urn:microsoft.com/office/officeart/2005/8/layout/hProcess11"/>
    <dgm:cxn modelId="{486DA38F-8509-4C0F-823F-D4DA5B15831B}" type="presOf" srcId="{3DCF0995-3EC6-4402-A936-9177B3C94976}" destId="{B7B7E4D4-40EC-45B5-B8F5-85AD58B46819}" srcOrd="0" destOrd="0" presId="urn:microsoft.com/office/officeart/2005/8/layout/hProcess11"/>
    <dgm:cxn modelId="{28FE7129-F76B-49A8-82E6-2B2C574DB41D}" type="presOf" srcId="{BC9C85D9-93BC-47AE-8A42-9F3D9BFC9C6A}" destId="{7C047B8C-10E9-49DF-A985-36D399DD6187}" srcOrd="0" destOrd="0" presId="urn:microsoft.com/office/officeart/2005/8/layout/hProcess11"/>
    <dgm:cxn modelId="{42B1A49B-3986-45BA-8AD9-A221CC2E7963}" type="presParOf" srcId="{A174454A-E10B-4452-892C-8BF5D53153E0}" destId="{3801F40A-43E3-4B62-BB39-4E8914369E00}" srcOrd="0" destOrd="0" presId="urn:microsoft.com/office/officeart/2005/8/layout/hProcess11"/>
    <dgm:cxn modelId="{92FDEF3D-0B4F-4C0C-9820-6F0305D320A3}" type="presParOf" srcId="{A174454A-E10B-4452-892C-8BF5D53153E0}" destId="{9B0160CB-EBD6-48F0-AB3A-B174AD629481}" srcOrd="1" destOrd="0" presId="urn:microsoft.com/office/officeart/2005/8/layout/hProcess11"/>
    <dgm:cxn modelId="{7F42D677-AB57-4732-B7E2-F588D9A86806}" type="presParOf" srcId="{9B0160CB-EBD6-48F0-AB3A-B174AD629481}" destId="{ACF13B9E-2863-4CAB-805F-39D5EB038A84}" srcOrd="0" destOrd="0" presId="urn:microsoft.com/office/officeart/2005/8/layout/hProcess11"/>
    <dgm:cxn modelId="{9432AC9D-79B8-40BB-A0BD-67B6B763D147}" type="presParOf" srcId="{ACF13B9E-2863-4CAB-805F-39D5EB038A84}" destId="{B7B7E4D4-40EC-45B5-B8F5-85AD58B46819}" srcOrd="0" destOrd="0" presId="urn:microsoft.com/office/officeart/2005/8/layout/hProcess11"/>
    <dgm:cxn modelId="{571A0ADB-AB07-4222-81D5-D8B704CCB1DC}" type="presParOf" srcId="{ACF13B9E-2863-4CAB-805F-39D5EB038A84}" destId="{5EEA862B-57A5-43FB-8A7D-0CF38B8BCB54}" srcOrd="1" destOrd="0" presId="urn:microsoft.com/office/officeart/2005/8/layout/hProcess11"/>
    <dgm:cxn modelId="{46AC4248-39AE-4AD5-8B4F-D3DB03E4C8D1}" type="presParOf" srcId="{ACF13B9E-2863-4CAB-805F-39D5EB038A84}" destId="{F176F4EE-E9F6-4499-9A00-7295CDA0FB00}" srcOrd="2" destOrd="0" presId="urn:microsoft.com/office/officeart/2005/8/layout/hProcess11"/>
    <dgm:cxn modelId="{C163014E-1768-4AE3-9D86-D47AD04697B0}" type="presParOf" srcId="{9B0160CB-EBD6-48F0-AB3A-B174AD629481}" destId="{C102ACA9-8867-4883-A51F-BE7919CACAA0}" srcOrd="1" destOrd="0" presId="urn:microsoft.com/office/officeart/2005/8/layout/hProcess11"/>
    <dgm:cxn modelId="{FF363181-FA63-41C1-847F-F2F527E8B0B3}" type="presParOf" srcId="{9B0160CB-EBD6-48F0-AB3A-B174AD629481}" destId="{C5635091-DB40-4761-8434-31B63BD78A75}" srcOrd="2" destOrd="0" presId="urn:microsoft.com/office/officeart/2005/8/layout/hProcess11"/>
    <dgm:cxn modelId="{FF68B37B-5900-4EE1-9CCC-AFF63749DA57}" type="presParOf" srcId="{C5635091-DB40-4761-8434-31B63BD78A75}" destId="{487F78E5-5211-4125-B12A-674A3386D41F}" srcOrd="0" destOrd="0" presId="urn:microsoft.com/office/officeart/2005/8/layout/hProcess11"/>
    <dgm:cxn modelId="{888FC339-2C6C-4B8D-B107-E8DA16B0C95F}" type="presParOf" srcId="{C5635091-DB40-4761-8434-31B63BD78A75}" destId="{AC6C645D-CA42-4446-AA9C-65932C69DEA5}" srcOrd="1" destOrd="0" presId="urn:microsoft.com/office/officeart/2005/8/layout/hProcess11"/>
    <dgm:cxn modelId="{966C50CB-015C-4F9E-AF2D-7BB3E6BC57F6}" type="presParOf" srcId="{C5635091-DB40-4761-8434-31B63BD78A75}" destId="{308A8A77-0A05-44DF-8265-D30FE855C9E4}" srcOrd="2" destOrd="0" presId="urn:microsoft.com/office/officeart/2005/8/layout/hProcess11"/>
    <dgm:cxn modelId="{124E9A53-2ADC-4FB1-AE70-C7CB2E605946}" type="presParOf" srcId="{9B0160CB-EBD6-48F0-AB3A-B174AD629481}" destId="{2BCE065E-D1E0-423B-AD29-7E984927162C}" srcOrd="3" destOrd="0" presId="urn:microsoft.com/office/officeart/2005/8/layout/hProcess11"/>
    <dgm:cxn modelId="{FBE3BE63-53F3-45D3-BB75-BA4593BEE19C}" type="presParOf" srcId="{9B0160CB-EBD6-48F0-AB3A-B174AD629481}" destId="{6F170D3A-3D8B-4851-8207-CF0498DD57C3}" srcOrd="4" destOrd="0" presId="urn:microsoft.com/office/officeart/2005/8/layout/hProcess11"/>
    <dgm:cxn modelId="{13CD1F7D-1C09-456A-8867-5FCF6E92B0F9}" type="presParOf" srcId="{6F170D3A-3D8B-4851-8207-CF0498DD57C3}" destId="{7C047B8C-10E9-49DF-A985-36D399DD6187}" srcOrd="0" destOrd="0" presId="urn:microsoft.com/office/officeart/2005/8/layout/hProcess11"/>
    <dgm:cxn modelId="{30E847BD-8174-4BD2-9216-20365914CFD5}" type="presParOf" srcId="{6F170D3A-3D8B-4851-8207-CF0498DD57C3}" destId="{260F9D90-DF94-4AF3-8C03-257902ABF652}" srcOrd="1" destOrd="0" presId="urn:microsoft.com/office/officeart/2005/8/layout/hProcess11"/>
    <dgm:cxn modelId="{7BAA9235-E6AA-48E2-BFBA-C952D393F68B}" type="presParOf" srcId="{6F170D3A-3D8B-4851-8207-CF0498DD57C3}" destId="{5175E59E-BABA-4B3D-AA95-4F448328324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60EF7-BE90-468B-856B-12BC870F6B0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DCF0995-3EC6-4402-A936-9177B3C94976}">
      <dgm:prSet phldrT="[Metin]" custT="1"/>
      <dgm:spPr/>
      <dgm:t>
        <a:bodyPr/>
        <a:lstStyle/>
        <a:p>
          <a:r>
            <a:rPr lang="tr-TR" sz="2800" dirty="0" err="1" smtClean="0"/>
            <a:t>Fourier</a:t>
          </a:r>
          <a:r>
            <a:rPr lang="tr-TR" sz="2800" dirty="0" smtClean="0"/>
            <a:t> Dönüşümü</a:t>
          </a:r>
          <a:endParaRPr lang="tr-TR" sz="2800" dirty="0"/>
        </a:p>
      </dgm:t>
    </dgm:pt>
    <dgm:pt modelId="{4ED52F3A-694A-4FFB-BF8F-03299E615CA6}" type="parTrans" cxnId="{6FAF58A2-9107-4970-8808-74119CD3156D}">
      <dgm:prSet/>
      <dgm:spPr/>
      <dgm:t>
        <a:bodyPr/>
        <a:lstStyle/>
        <a:p>
          <a:endParaRPr lang="tr-TR"/>
        </a:p>
      </dgm:t>
    </dgm:pt>
    <dgm:pt modelId="{B257EEBA-9085-4686-9BFA-04B18D2F1CB5}" type="sibTrans" cxnId="{6FAF58A2-9107-4970-8808-74119CD3156D}">
      <dgm:prSet/>
      <dgm:spPr/>
      <dgm:t>
        <a:bodyPr/>
        <a:lstStyle/>
        <a:p>
          <a:endParaRPr lang="tr-TR"/>
        </a:p>
      </dgm:t>
    </dgm:pt>
    <dgm:pt modelId="{BC9C85D9-93BC-47AE-8A42-9F3D9BFC9C6A}">
      <dgm:prSet phldrT="[Metin]" custT="1"/>
      <dgm:spPr/>
      <dgm:t>
        <a:bodyPr/>
        <a:lstStyle/>
        <a:p>
          <a:r>
            <a:rPr lang="tr-TR" sz="2800" dirty="0" smtClean="0"/>
            <a:t>Ters </a:t>
          </a:r>
          <a:r>
            <a:rPr lang="tr-TR" sz="2800" dirty="0" err="1" smtClean="0"/>
            <a:t>Fourier</a:t>
          </a:r>
          <a:r>
            <a:rPr lang="tr-TR" sz="2800" dirty="0" smtClean="0"/>
            <a:t> Dönüşümü</a:t>
          </a:r>
          <a:endParaRPr lang="tr-TR" sz="2800" dirty="0"/>
        </a:p>
      </dgm:t>
    </dgm:pt>
    <dgm:pt modelId="{595F46E8-1728-4848-89F4-BA83E93E6DA6}" type="parTrans" cxnId="{3926F95A-53D2-4FD8-AF63-A08AFEF6338E}">
      <dgm:prSet/>
      <dgm:spPr/>
      <dgm:t>
        <a:bodyPr/>
        <a:lstStyle/>
        <a:p>
          <a:endParaRPr lang="tr-TR"/>
        </a:p>
      </dgm:t>
    </dgm:pt>
    <dgm:pt modelId="{3E483E1D-8A23-49AF-8BA9-BE0A5AED794D}" type="sibTrans" cxnId="{3926F95A-53D2-4FD8-AF63-A08AFEF6338E}">
      <dgm:prSet/>
      <dgm:spPr/>
      <dgm:t>
        <a:bodyPr/>
        <a:lstStyle/>
        <a:p>
          <a:endParaRPr lang="tr-TR"/>
        </a:p>
      </dgm:t>
    </dgm:pt>
    <dgm:pt modelId="{5397557B-7147-4E6A-AC7D-3614A55212D4}">
      <dgm:prSet phldrT="[Metin]" custT="1"/>
      <dgm:spPr/>
      <dgm:t>
        <a:bodyPr/>
        <a:lstStyle/>
        <a:p>
          <a:r>
            <a:rPr lang="tr-TR" sz="2800" dirty="0" smtClean="0"/>
            <a:t>Filtre ile Çarpma </a:t>
          </a:r>
          <a:endParaRPr lang="tr-TR" sz="2800" dirty="0"/>
        </a:p>
      </dgm:t>
    </dgm:pt>
    <dgm:pt modelId="{6ABC56DC-4200-4506-92BA-00B34FDFEEDD}" type="parTrans" cxnId="{041DF6E6-BB62-466A-8B15-1B114C16F6EA}">
      <dgm:prSet/>
      <dgm:spPr/>
      <dgm:t>
        <a:bodyPr/>
        <a:lstStyle/>
        <a:p>
          <a:endParaRPr lang="tr-TR"/>
        </a:p>
      </dgm:t>
    </dgm:pt>
    <dgm:pt modelId="{C061FBED-8082-4402-B0AE-95FB2E914303}" type="sibTrans" cxnId="{041DF6E6-BB62-466A-8B15-1B114C16F6EA}">
      <dgm:prSet/>
      <dgm:spPr/>
      <dgm:t>
        <a:bodyPr/>
        <a:lstStyle/>
        <a:p>
          <a:endParaRPr lang="tr-TR"/>
        </a:p>
      </dgm:t>
    </dgm:pt>
    <dgm:pt modelId="{A174454A-E10B-4452-892C-8BF5D53153E0}" type="pres">
      <dgm:prSet presAssocID="{2C160EF7-BE90-468B-856B-12BC870F6B06}" presName="Name0" presStyleCnt="0">
        <dgm:presLayoutVars>
          <dgm:dir/>
          <dgm:resizeHandles val="exact"/>
        </dgm:presLayoutVars>
      </dgm:prSet>
      <dgm:spPr/>
    </dgm:pt>
    <dgm:pt modelId="{3801F40A-43E3-4B62-BB39-4E8914369E00}" type="pres">
      <dgm:prSet presAssocID="{2C160EF7-BE90-468B-856B-12BC870F6B06}" presName="arrow" presStyleLbl="bgShp" presStyleIdx="0" presStyleCnt="1"/>
      <dgm:spPr/>
    </dgm:pt>
    <dgm:pt modelId="{9B0160CB-EBD6-48F0-AB3A-B174AD629481}" type="pres">
      <dgm:prSet presAssocID="{2C160EF7-BE90-468B-856B-12BC870F6B06}" presName="points" presStyleCnt="0"/>
      <dgm:spPr/>
    </dgm:pt>
    <dgm:pt modelId="{ACF13B9E-2863-4CAB-805F-39D5EB038A84}" type="pres">
      <dgm:prSet presAssocID="{3DCF0995-3EC6-4402-A936-9177B3C94976}" presName="compositeA" presStyleCnt="0"/>
      <dgm:spPr/>
    </dgm:pt>
    <dgm:pt modelId="{B7B7E4D4-40EC-45B5-B8F5-85AD58B46819}" type="pres">
      <dgm:prSet presAssocID="{3DCF0995-3EC6-4402-A936-9177B3C94976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EEA862B-57A5-43FB-8A7D-0CF38B8BCB54}" type="pres">
      <dgm:prSet presAssocID="{3DCF0995-3EC6-4402-A936-9177B3C94976}" presName="circleA" presStyleLbl="node1" presStyleIdx="0" presStyleCnt="3"/>
      <dgm:spPr/>
    </dgm:pt>
    <dgm:pt modelId="{F176F4EE-E9F6-4499-9A00-7295CDA0FB00}" type="pres">
      <dgm:prSet presAssocID="{3DCF0995-3EC6-4402-A936-9177B3C94976}" presName="spaceA" presStyleCnt="0"/>
      <dgm:spPr/>
    </dgm:pt>
    <dgm:pt modelId="{C102ACA9-8867-4883-A51F-BE7919CACAA0}" type="pres">
      <dgm:prSet presAssocID="{B257EEBA-9085-4686-9BFA-04B18D2F1CB5}" presName="space" presStyleCnt="0"/>
      <dgm:spPr/>
    </dgm:pt>
    <dgm:pt modelId="{C5635091-DB40-4761-8434-31B63BD78A75}" type="pres">
      <dgm:prSet presAssocID="{5397557B-7147-4E6A-AC7D-3614A55212D4}" presName="compositeB" presStyleCnt="0"/>
      <dgm:spPr/>
    </dgm:pt>
    <dgm:pt modelId="{487F78E5-5211-4125-B12A-674A3386D41F}" type="pres">
      <dgm:prSet presAssocID="{5397557B-7147-4E6A-AC7D-3614A55212D4}" presName="textB" presStyleLbl="revTx" presStyleIdx="1" presStyleCnt="3" custLinFactNeighborX="3453" custLinFactNeighborY="-54540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C6C645D-CA42-4446-AA9C-65932C69DEA5}" type="pres">
      <dgm:prSet presAssocID="{5397557B-7147-4E6A-AC7D-3614A55212D4}" presName="circleB" presStyleLbl="node1" presStyleIdx="1" presStyleCnt="3" custLinFactY="100000" custLinFactNeighborX="27260" custLinFactNeighborY="134129"/>
      <dgm:spPr/>
    </dgm:pt>
    <dgm:pt modelId="{308A8A77-0A05-44DF-8265-D30FE855C9E4}" type="pres">
      <dgm:prSet presAssocID="{5397557B-7147-4E6A-AC7D-3614A55212D4}" presName="spaceB" presStyleCnt="0"/>
      <dgm:spPr/>
    </dgm:pt>
    <dgm:pt modelId="{2BCE065E-D1E0-423B-AD29-7E984927162C}" type="pres">
      <dgm:prSet presAssocID="{C061FBED-8082-4402-B0AE-95FB2E914303}" presName="space" presStyleCnt="0"/>
      <dgm:spPr/>
    </dgm:pt>
    <dgm:pt modelId="{6F170D3A-3D8B-4851-8207-CF0498DD57C3}" type="pres">
      <dgm:prSet presAssocID="{BC9C85D9-93BC-47AE-8A42-9F3D9BFC9C6A}" presName="compositeA" presStyleCnt="0"/>
      <dgm:spPr/>
    </dgm:pt>
    <dgm:pt modelId="{7C047B8C-10E9-49DF-A985-36D399DD6187}" type="pres">
      <dgm:prSet presAssocID="{BC9C85D9-93BC-47AE-8A42-9F3D9BFC9C6A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60F9D90-DF94-4AF3-8C03-257902ABF652}" type="pres">
      <dgm:prSet presAssocID="{BC9C85D9-93BC-47AE-8A42-9F3D9BFC9C6A}" presName="circleA" presStyleLbl="node1" presStyleIdx="2" presStyleCnt="3"/>
      <dgm:spPr/>
    </dgm:pt>
    <dgm:pt modelId="{5175E59E-BABA-4B3D-AA95-4F4483283248}" type="pres">
      <dgm:prSet presAssocID="{BC9C85D9-93BC-47AE-8A42-9F3D9BFC9C6A}" presName="spaceA" presStyleCnt="0"/>
      <dgm:spPr/>
    </dgm:pt>
  </dgm:ptLst>
  <dgm:cxnLst>
    <dgm:cxn modelId="{72CF6D5D-2FC4-4C12-804B-FD480A4C5567}" type="presOf" srcId="{2C160EF7-BE90-468B-856B-12BC870F6B06}" destId="{A174454A-E10B-4452-892C-8BF5D53153E0}" srcOrd="0" destOrd="0" presId="urn:microsoft.com/office/officeart/2005/8/layout/hProcess11"/>
    <dgm:cxn modelId="{041DF6E6-BB62-466A-8B15-1B114C16F6EA}" srcId="{2C160EF7-BE90-468B-856B-12BC870F6B06}" destId="{5397557B-7147-4E6A-AC7D-3614A55212D4}" srcOrd="1" destOrd="0" parTransId="{6ABC56DC-4200-4506-92BA-00B34FDFEEDD}" sibTransId="{C061FBED-8082-4402-B0AE-95FB2E914303}"/>
    <dgm:cxn modelId="{3926F95A-53D2-4FD8-AF63-A08AFEF6338E}" srcId="{2C160EF7-BE90-468B-856B-12BC870F6B06}" destId="{BC9C85D9-93BC-47AE-8A42-9F3D9BFC9C6A}" srcOrd="2" destOrd="0" parTransId="{595F46E8-1728-4848-89F4-BA83E93E6DA6}" sibTransId="{3E483E1D-8A23-49AF-8BA9-BE0A5AED794D}"/>
    <dgm:cxn modelId="{6FAF58A2-9107-4970-8808-74119CD3156D}" srcId="{2C160EF7-BE90-468B-856B-12BC870F6B06}" destId="{3DCF0995-3EC6-4402-A936-9177B3C94976}" srcOrd="0" destOrd="0" parTransId="{4ED52F3A-694A-4FFB-BF8F-03299E615CA6}" sibTransId="{B257EEBA-9085-4686-9BFA-04B18D2F1CB5}"/>
    <dgm:cxn modelId="{61DD8C3F-1707-46DE-948A-B1B53E6A7445}" type="presOf" srcId="{5397557B-7147-4E6A-AC7D-3614A55212D4}" destId="{487F78E5-5211-4125-B12A-674A3386D41F}" srcOrd="0" destOrd="0" presId="urn:microsoft.com/office/officeart/2005/8/layout/hProcess11"/>
    <dgm:cxn modelId="{31109F9F-3877-49D9-BC93-4335A4D45D47}" type="presOf" srcId="{3DCF0995-3EC6-4402-A936-9177B3C94976}" destId="{B7B7E4D4-40EC-45B5-B8F5-85AD58B46819}" srcOrd="0" destOrd="0" presId="urn:microsoft.com/office/officeart/2005/8/layout/hProcess11"/>
    <dgm:cxn modelId="{9C106813-9A01-4B87-9569-5C94AC452109}" type="presOf" srcId="{BC9C85D9-93BC-47AE-8A42-9F3D9BFC9C6A}" destId="{7C047B8C-10E9-49DF-A985-36D399DD6187}" srcOrd="0" destOrd="0" presId="urn:microsoft.com/office/officeart/2005/8/layout/hProcess11"/>
    <dgm:cxn modelId="{A6B5B217-0641-457B-AF8F-26AE41C21525}" type="presParOf" srcId="{A174454A-E10B-4452-892C-8BF5D53153E0}" destId="{3801F40A-43E3-4B62-BB39-4E8914369E00}" srcOrd="0" destOrd="0" presId="urn:microsoft.com/office/officeart/2005/8/layout/hProcess11"/>
    <dgm:cxn modelId="{7519E2FD-B25A-429F-A02E-C14F9DFE657F}" type="presParOf" srcId="{A174454A-E10B-4452-892C-8BF5D53153E0}" destId="{9B0160CB-EBD6-48F0-AB3A-B174AD629481}" srcOrd="1" destOrd="0" presId="urn:microsoft.com/office/officeart/2005/8/layout/hProcess11"/>
    <dgm:cxn modelId="{11B5B2EE-DE23-42E9-AB9C-4BEC6FAC67BB}" type="presParOf" srcId="{9B0160CB-EBD6-48F0-AB3A-B174AD629481}" destId="{ACF13B9E-2863-4CAB-805F-39D5EB038A84}" srcOrd="0" destOrd="0" presId="urn:microsoft.com/office/officeart/2005/8/layout/hProcess11"/>
    <dgm:cxn modelId="{9558BAEA-2C61-4D58-8933-37A8F57BD64C}" type="presParOf" srcId="{ACF13B9E-2863-4CAB-805F-39D5EB038A84}" destId="{B7B7E4D4-40EC-45B5-B8F5-85AD58B46819}" srcOrd="0" destOrd="0" presId="urn:microsoft.com/office/officeart/2005/8/layout/hProcess11"/>
    <dgm:cxn modelId="{54A2CA46-66F3-4EC3-AF6D-5E13E045A35D}" type="presParOf" srcId="{ACF13B9E-2863-4CAB-805F-39D5EB038A84}" destId="{5EEA862B-57A5-43FB-8A7D-0CF38B8BCB54}" srcOrd="1" destOrd="0" presId="urn:microsoft.com/office/officeart/2005/8/layout/hProcess11"/>
    <dgm:cxn modelId="{67887100-630F-4FA7-A030-DD4C75109C1E}" type="presParOf" srcId="{ACF13B9E-2863-4CAB-805F-39D5EB038A84}" destId="{F176F4EE-E9F6-4499-9A00-7295CDA0FB00}" srcOrd="2" destOrd="0" presId="urn:microsoft.com/office/officeart/2005/8/layout/hProcess11"/>
    <dgm:cxn modelId="{31774A0E-EFA1-4E38-82CE-F15DB7237F80}" type="presParOf" srcId="{9B0160CB-EBD6-48F0-AB3A-B174AD629481}" destId="{C102ACA9-8867-4883-A51F-BE7919CACAA0}" srcOrd="1" destOrd="0" presId="urn:microsoft.com/office/officeart/2005/8/layout/hProcess11"/>
    <dgm:cxn modelId="{9E540CBB-CBD6-456F-91E1-10D674B715D2}" type="presParOf" srcId="{9B0160CB-EBD6-48F0-AB3A-B174AD629481}" destId="{C5635091-DB40-4761-8434-31B63BD78A75}" srcOrd="2" destOrd="0" presId="urn:microsoft.com/office/officeart/2005/8/layout/hProcess11"/>
    <dgm:cxn modelId="{4A2CF722-5815-4268-A739-1EE7D6D561B1}" type="presParOf" srcId="{C5635091-DB40-4761-8434-31B63BD78A75}" destId="{487F78E5-5211-4125-B12A-674A3386D41F}" srcOrd="0" destOrd="0" presId="urn:microsoft.com/office/officeart/2005/8/layout/hProcess11"/>
    <dgm:cxn modelId="{E9EEC966-D123-4509-BA80-22B0468D3AA7}" type="presParOf" srcId="{C5635091-DB40-4761-8434-31B63BD78A75}" destId="{AC6C645D-CA42-4446-AA9C-65932C69DEA5}" srcOrd="1" destOrd="0" presId="urn:microsoft.com/office/officeart/2005/8/layout/hProcess11"/>
    <dgm:cxn modelId="{0484B4DC-EA6D-4379-8B4E-EB019D7D3833}" type="presParOf" srcId="{C5635091-DB40-4761-8434-31B63BD78A75}" destId="{308A8A77-0A05-44DF-8265-D30FE855C9E4}" srcOrd="2" destOrd="0" presId="urn:microsoft.com/office/officeart/2005/8/layout/hProcess11"/>
    <dgm:cxn modelId="{5C503777-70D6-40FD-AD70-DEFB96B283E3}" type="presParOf" srcId="{9B0160CB-EBD6-48F0-AB3A-B174AD629481}" destId="{2BCE065E-D1E0-423B-AD29-7E984927162C}" srcOrd="3" destOrd="0" presId="urn:microsoft.com/office/officeart/2005/8/layout/hProcess11"/>
    <dgm:cxn modelId="{BCE8AD5F-CA62-49CA-ABAD-B0B629846B0C}" type="presParOf" srcId="{9B0160CB-EBD6-48F0-AB3A-B174AD629481}" destId="{6F170D3A-3D8B-4851-8207-CF0498DD57C3}" srcOrd="4" destOrd="0" presId="urn:microsoft.com/office/officeart/2005/8/layout/hProcess11"/>
    <dgm:cxn modelId="{32DB6204-90C6-4E6C-BC81-71B86F7214B5}" type="presParOf" srcId="{6F170D3A-3D8B-4851-8207-CF0498DD57C3}" destId="{7C047B8C-10E9-49DF-A985-36D399DD6187}" srcOrd="0" destOrd="0" presId="urn:microsoft.com/office/officeart/2005/8/layout/hProcess11"/>
    <dgm:cxn modelId="{972F1F09-EFCA-43D5-B4AE-B40987104B21}" type="presParOf" srcId="{6F170D3A-3D8B-4851-8207-CF0498DD57C3}" destId="{260F9D90-DF94-4AF3-8C03-257902ABF652}" srcOrd="1" destOrd="0" presId="urn:microsoft.com/office/officeart/2005/8/layout/hProcess11"/>
    <dgm:cxn modelId="{0640149C-8A4E-4EA2-BD61-6B3FAE5860F9}" type="presParOf" srcId="{6F170D3A-3D8B-4851-8207-CF0498DD57C3}" destId="{5175E59E-BABA-4B3D-AA95-4F448328324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BED306-4AAB-4EDD-A4ED-40DF1CE3744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5A47B84-C9C5-4366-97C5-BD9BE81017F0}">
      <dgm:prSet phldrT="[Metin]"/>
      <dgm:spPr/>
      <dgm:t>
        <a:bodyPr/>
        <a:lstStyle/>
        <a:p>
          <a:r>
            <a:rPr lang="tr-TR" dirty="0" smtClean="0"/>
            <a:t>Resmi Gri Renk’e Çevir </a:t>
          </a:r>
          <a:endParaRPr lang="tr-TR" dirty="0"/>
        </a:p>
      </dgm:t>
    </dgm:pt>
    <dgm:pt modelId="{CA77A32D-A429-4683-80DC-3946C790FEED}" type="parTrans" cxnId="{D8738149-1548-4ED0-9D96-8FF3DC7A0EB5}">
      <dgm:prSet/>
      <dgm:spPr/>
      <dgm:t>
        <a:bodyPr/>
        <a:lstStyle/>
        <a:p>
          <a:endParaRPr lang="tr-TR"/>
        </a:p>
      </dgm:t>
    </dgm:pt>
    <dgm:pt modelId="{1A5AA4C5-A902-41DF-B75E-B858B7DFC226}" type="sibTrans" cxnId="{D8738149-1548-4ED0-9D96-8FF3DC7A0EB5}">
      <dgm:prSet/>
      <dgm:spPr/>
      <dgm:t>
        <a:bodyPr/>
        <a:lstStyle/>
        <a:p>
          <a:endParaRPr lang="tr-TR"/>
        </a:p>
      </dgm:t>
    </dgm:pt>
    <dgm:pt modelId="{2F624A31-D00C-433B-B28A-A48567111E1C}">
      <dgm:prSet phldrT="[Metin]"/>
      <dgm:spPr/>
      <dgm:t>
        <a:bodyPr/>
        <a:lstStyle/>
        <a:p>
          <a:r>
            <a:rPr lang="tr-TR" dirty="0" smtClean="0"/>
            <a:t>Otsun algoritması ile  eşik değerini belirle ve eşik değir ile siyah beyaz resme çevir</a:t>
          </a:r>
          <a:endParaRPr lang="tr-TR" dirty="0"/>
        </a:p>
      </dgm:t>
    </dgm:pt>
    <dgm:pt modelId="{0EECCD4A-835A-4ACE-985B-619BD46DB87E}" type="parTrans" cxnId="{8754508F-3849-47EE-92C7-2F0391A78FAF}">
      <dgm:prSet/>
      <dgm:spPr/>
      <dgm:t>
        <a:bodyPr/>
        <a:lstStyle/>
        <a:p>
          <a:endParaRPr lang="tr-TR"/>
        </a:p>
      </dgm:t>
    </dgm:pt>
    <dgm:pt modelId="{69B47B48-3D8C-4C2B-A358-6B302875584B}" type="sibTrans" cxnId="{8754508F-3849-47EE-92C7-2F0391A78FAF}">
      <dgm:prSet/>
      <dgm:spPr/>
      <dgm:t>
        <a:bodyPr/>
        <a:lstStyle/>
        <a:p>
          <a:endParaRPr lang="tr-TR"/>
        </a:p>
      </dgm:t>
    </dgm:pt>
    <dgm:pt modelId="{0211E062-0243-44C5-B259-6C8822CF9378}">
      <dgm:prSet phldrT="[Metin]"/>
      <dgm:spPr/>
      <dgm:t>
        <a:bodyPr/>
        <a:lstStyle/>
        <a:p>
          <a:r>
            <a:rPr lang="tr-TR" dirty="0" smtClean="0"/>
            <a:t>Resimde gürültü var ise onları sil </a:t>
          </a:r>
          <a:endParaRPr lang="tr-TR" dirty="0"/>
        </a:p>
      </dgm:t>
    </dgm:pt>
    <dgm:pt modelId="{22FF858A-B44E-4EFB-BE9A-816F3D9ADECF}" type="parTrans" cxnId="{37C05D72-231A-48C2-B844-558134CDE79B}">
      <dgm:prSet/>
      <dgm:spPr/>
      <dgm:t>
        <a:bodyPr/>
        <a:lstStyle/>
        <a:p>
          <a:endParaRPr lang="tr-TR"/>
        </a:p>
      </dgm:t>
    </dgm:pt>
    <dgm:pt modelId="{814A7DFD-77F4-4BBA-B045-84E0859CA7AD}" type="sibTrans" cxnId="{37C05D72-231A-48C2-B844-558134CDE79B}">
      <dgm:prSet/>
      <dgm:spPr/>
      <dgm:t>
        <a:bodyPr/>
        <a:lstStyle/>
        <a:p>
          <a:endParaRPr lang="tr-TR"/>
        </a:p>
      </dgm:t>
    </dgm:pt>
    <dgm:pt modelId="{C6A8D485-46AC-4747-B1CD-60057BA19154}" type="pres">
      <dgm:prSet presAssocID="{20BED306-4AAB-4EDD-A4ED-40DF1CE37443}" presName="Name0" presStyleCnt="0">
        <dgm:presLayoutVars>
          <dgm:dir/>
          <dgm:resizeHandles val="exact"/>
        </dgm:presLayoutVars>
      </dgm:prSet>
      <dgm:spPr/>
    </dgm:pt>
    <dgm:pt modelId="{71CB3A62-F9DA-409B-87C8-C58118F535C0}" type="pres">
      <dgm:prSet presAssocID="{20BED306-4AAB-4EDD-A4ED-40DF1CE37443}" presName="arrow" presStyleLbl="bgShp" presStyleIdx="0" presStyleCnt="1"/>
      <dgm:spPr/>
    </dgm:pt>
    <dgm:pt modelId="{A33830D5-835D-4957-BD95-B0C014FDAC09}" type="pres">
      <dgm:prSet presAssocID="{20BED306-4AAB-4EDD-A4ED-40DF1CE37443}" presName="points" presStyleCnt="0"/>
      <dgm:spPr/>
    </dgm:pt>
    <dgm:pt modelId="{2D0C01A4-F95F-4CBF-A824-C04671D6D53D}" type="pres">
      <dgm:prSet presAssocID="{25A47B84-C9C5-4366-97C5-BD9BE81017F0}" presName="compositeA" presStyleCnt="0"/>
      <dgm:spPr/>
    </dgm:pt>
    <dgm:pt modelId="{60A604DA-5ABC-4441-8611-1718C80A36D9}" type="pres">
      <dgm:prSet presAssocID="{25A47B84-C9C5-4366-97C5-BD9BE81017F0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E7801AC-8197-4D08-9B13-CEFF269A7613}" type="pres">
      <dgm:prSet presAssocID="{25A47B84-C9C5-4366-97C5-BD9BE81017F0}" presName="circleA" presStyleLbl="node1" presStyleIdx="0" presStyleCnt="3"/>
      <dgm:spPr/>
    </dgm:pt>
    <dgm:pt modelId="{0F2C0097-42C9-4E1A-A033-A036E315622B}" type="pres">
      <dgm:prSet presAssocID="{25A47B84-C9C5-4366-97C5-BD9BE81017F0}" presName="spaceA" presStyleCnt="0"/>
      <dgm:spPr/>
    </dgm:pt>
    <dgm:pt modelId="{D23D75C0-8411-42C2-B657-59F5D4B3BFE6}" type="pres">
      <dgm:prSet presAssocID="{1A5AA4C5-A902-41DF-B75E-B858B7DFC226}" presName="space" presStyleCnt="0"/>
      <dgm:spPr/>
    </dgm:pt>
    <dgm:pt modelId="{15DD5A1D-A460-48F8-9B31-2D68D7F758D0}" type="pres">
      <dgm:prSet presAssocID="{2F624A31-D00C-433B-B28A-A48567111E1C}" presName="compositeB" presStyleCnt="0"/>
      <dgm:spPr/>
    </dgm:pt>
    <dgm:pt modelId="{900636AA-D1E0-484B-AF6B-ED075CE88C69}" type="pres">
      <dgm:prSet presAssocID="{2F624A31-D00C-433B-B28A-A48567111E1C}" presName="textB" presStyleLbl="revTx" presStyleIdx="1" presStyleCnt="3" custLinFactNeighborX="6829" custLinFactNeighborY="-108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7E03523-3031-45B8-B0F7-DD429CADEEF7}" type="pres">
      <dgm:prSet presAssocID="{2F624A31-D00C-433B-B28A-A48567111E1C}" presName="circleB" presStyleLbl="node1" presStyleIdx="1" presStyleCnt="3"/>
      <dgm:spPr/>
    </dgm:pt>
    <dgm:pt modelId="{F7DA0F6F-A4D3-466B-836E-DF86DB64D8F9}" type="pres">
      <dgm:prSet presAssocID="{2F624A31-D00C-433B-B28A-A48567111E1C}" presName="spaceB" presStyleCnt="0"/>
      <dgm:spPr/>
    </dgm:pt>
    <dgm:pt modelId="{DC66B05A-940F-4685-90D1-29DAEFFA46E1}" type="pres">
      <dgm:prSet presAssocID="{69B47B48-3D8C-4C2B-A358-6B302875584B}" presName="space" presStyleCnt="0"/>
      <dgm:spPr/>
    </dgm:pt>
    <dgm:pt modelId="{51DEBF39-D407-43C3-9F2F-541D56C27FDF}" type="pres">
      <dgm:prSet presAssocID="{0211E062-0243-44C5-B259-6C8822CF9378}" presName="compositeA" presStyleCnt="0"/>
      <dgm:spPr/>
    </dgm:pt>
    <dgm:pt modelId="{F65B4A39-C78F-482A-B4BB-3BA4B3338F59}" type="pres">
      <dgm:prSet presAssocID="{0211E062-0243-44C5-B259-6C8822CF9378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E6F2858-1709-4CC3-B565-C05222271622}" type="pres">
      <dgm:prSet presAssocID="{0211E062-0243-44C5-B259-6C8822CF9378}" presName="circleA" presStyleLbl="node1" presStyleIdx="2" presStyleCnt="3"/>
      <dgm:spPr/>
    </dgm:pt>
    <dgm:pt modelId="{EE0ACF9D-BDE4-477E-A25A-2455103C8054}" type="pres">
      <dgm:prSet presAssocID="{0211E062-0243-44C5-B259-6C8822CF9378}" presName="spaceA" presStyleCnt="0"/>
      <dgm:spPr/>
    </dgm:pt>
  </dgm:ptLst>
  <dgm:cxnLst>
    <dgm:cxn modelId="{8754508F-3849-47EE-92C7-2F0391A78FAF}" srcId="{20BED306-4AAB-4EDD-A4ED-40DF1CE37443}" destId="{2F624A31-D00C-433B-B28A-A48567111E1C}" srcOrd="1" destOrd="0" parTransId="{0EECCD4A-835A-4ACE-985B-619BD46DB87E}" sibTransId="{69B47B48-3D8C-4C2B-A358-6B302875584B}"/>
    <dgm:cxn modelId="{A91E23DC-D143-440E-8843-45DE163CA354}" type="presOf" srcId="{0211E062-0243-44C5-B259-6C8822CF9378}" destId="{F65B4A39-C78F-482A-B4BB-3BA4B3338F59}" srcOrd="0" destOrd="0" presId="urn:microsoft.com/office/officeart/2005/8/layout/hProcess11"/>
    <dgm:cxn modelId="{C782652B-8E3B-4847-9C19-D35CF09655C7}" type="presOf" srcId="{2F624A31-D00C-433B-B28A-A48567111E1C}" destId="{900636AA-D1E0-484B-AF6B-ED075CE88C69}" srcOrd="0" destOrd="0" presId="urn:microsoft.com/office/officeart/2005/8/layout/hProcess11"/>
    <dgm:cxn modelId="{D8738149-1548-4ED0-9D96-8FF3DC7A0EB5}" srcId="{20BED306-4AAB-4EDD-A4ED-40DF1CE37443}" destId="{25A47B84-C9C5-4366-97C5-BD9BE81017F0}" srcOrd="0" destOrd="0" parTransId="{CA77A32D-A429-4683-80DC-3946C790FEED}" sibTransId="{1A5AA4C5-A902-41DF-B75E-B858B7DFC226}"/>
    <dgm:cxn modelId="{5484ACB7-5D8D-48A5-A089-27DB661E942D}" type="presOf" srcId="{25A47B84-C9C5-4366-97C5-BD9BE81017F0}" destId="{60A604DA-5ABC-4441-8611-1718C80A36D9}" srcOrd="0" destOrd="0" presId="urn:microsoft.com/office/officeart/2005/8/layout/hProcess11"/>
    <dgm:cxn modelId="{37C05D72-231A-48C2-B844-558134CDE79B}" srcId="{20BED306-4AAB-4EDD-A4ED-40DF1CE37443}" destId="{0211E062-0243-44C5-B259-6C8822CF9378}" srcOrd="2" destOrd="0" parTransId="{22FF858A-B44E-4EFB-BE9A-816F3D9ADECF}" sibTransId="{814A7DFD-77F4-4BBA-B045-84E0859CA7AD}"/>
    <dgm:cxn modelId="{7E585D07-C5EB-4554-918B-8FAF311DCCD2}" type="presOf" srcId="{20BED306-4AAB-4EDD-A4ED-40DF1CE37443}" destId="{C6A8D485-46AC-4747-B1CD-60057BA19154}" srcOrd="0" destOrd="0" presId="urn:microsoft.com/office/officeart/2005/8/layout/hProcess11"/>
    <dgm:cxn modelId="{0F1DA737-8858-4AEF-98CB-E87BB4406EA4}" type="presParOf" srcId="{C6A8D485-46AC-4747-B1CD-60057BA19154}" destId="{71CB3A62-F9DA-409B-87C8-C58118F535C0}" srcOrd="0" destOrd="0" presId="urn:microsoft.com/office/officeart/2005/8/layout/hProcess11"/>
    <dgm:cxn modelId="{04DF65B0-829F-4351-92A8-D3220259997E}" type="presParOf" srcId="{C6A8D485-46AC-4747-B1CD-60057BA19154}" destId="{A33830D5-835D-4957-BD95-B0C014FDAC09}" srcOrd="1" destOrd="0" presId="urn:microsoft.com/office/officeart/2005/8/layout/hProcess11"/>
    <dgm:cxn modelId="{51C440AE-7EEC-4AB3-99A4-4543C56BC6D8}" type="presParOf" srcId="{A33830D5-835D-4957-BD95-B0C014FDAC09}" destId="{2D0C01A4-F95F-4CBF-A824-C04671D6D53D}" srcOrd="0" destOrd="0" presId="urn:microsoft.com/office/officeart/2005/8/layout/hProcess11"/>
    <dgm:cxn modelId="{A00BA685-E082-4FC4-B4AA-8AC3C57C34DE}" type="presParOf" srcId="{2D0C01A4-F95F-4CBF-A824-C04671D6D53D}" destId="{60A604DA-5ABC-4441-8611-1718C80A36D9}" srcOrd="0" destOrd="0" presId="urn:microsoft.com/office/officeart/2005/8/layout/hProcess11"/>
    <dgm:cxn modelId="{D792260B-F61A-41A4-9A63-1E16E3F1F3BC}" type="presParOf" srcId="{2D0C01A4-F95F-4CBF-A824-C04671D6D53D}" destId="{0E7801AC-8197-4D08-9B13-CEFF269A7613}" srcOrd="1" destOrd="0" presId="urn:microsoft.com/office/officeart/2005/8/layout/hProcess11"/>
    <dgm:cxn modelId="{E18A0381-7437-4E60-AF68-C641CABE2BC4}" type="presParOf" srcId="{2D0C01A4-F95F-4CBF-A824-C04671D6D53D}" destId="{0F2C0097-42C9-4E1A-A033-A036E315622B}" srcOrd="2" destOrd="0" presId="urn:microsoft.com/office/officeart/2005/8/layout/hProcess11"/>
    <dgm:cxn modelId="{741B21DE-30EB-4B82-BEC0-4B195FF53ADA}" type="presParOf" srcId="{A33830D5-835D-4957-BD95-B0C014FDAC09}" destId="{D23D75C0-8411-42C2-B657-59F5D4B3BFE6}" srcOrd="1" destOrd="0" presId="urn:microsoft.com/office/officeart/2005/8/layout/hProcess11"/>
    <dgm:cxn modelId="{34749695-2B95-4CF5-8F40-3B81F19FA077}" type="presParOf" srcId="{A33830D5-835D-4957-BD95-B0C014FDAC09}" destId="{15DD5A1D-A460-48F8-9B31-2D68D7F758D0}" srcOrd="2" destOrd="0" presId="urn:microsoft.com/office/officeart/2005/8/layout/hProcess11"/>
    <dgm:cxn modelId="{12114151-DFD0-4654-8C01-38ACA33BCD5B}" type="presParOf" srcId="{15DD5A1D-A460-48F8-9B31-2D68D7F758D0}" destId="{900636AA-D1E0-484B-AF6B-ED075CE88C69}" srcOrd="0" destOrd="0" presId="urn:microsoft.com/office/officeart/2005/8/layout/hProcess11"/>
    <dgm:cxn modelId="{B7A1106F-D04B-4557-B742-D7633D1A8794}" type="presParOf" srcId="{15DD5A1D-A460-48F8-9B31-2D68D7F758D0}" destId="{37E03523-3031-45B8-B0F7-DD429CADEEF7}" srcOrd="1" destOrd="0" presId="urn:microsoft.com/office/officeart/2005/8/layout/hProcess11"/>
    <dgm:cxn modelId="{68E9FF27-2B28-478A-952D-D9DDC2B920CC}" type="presParOf" srcId="{15DD5A1D-A460-48F8-9B31-2D68D7F758D0}" destId="{F7DA0F6F-A4D3-466B-836E-DF86DB64D8F9}" srcOrd="2" destOrd="0" presId="urn:microsoft.com/office/officeart/2005/8/layout/hProcess11"/>
    <dgm:cxn modelId="{358449E2-F973-48D7-A54A-1D686810D9B3}" type="presParOf" srcId="{A33830D5-835D-4957-BD95-B0C014FDAC09}" destId="{DC66B05A-940F-4685-90D1-29DAEFFA46E1}" srcOrd="3" destOrd="0" presId="urn:microsoft.com/office/officeart/2005/8/layout/hProcess11"/>
    <dgm:cxn modelId="{5348D148-57F3-4439-A461-B21736FC7992}" type="presParOf" srcId="{A33830D5-835D-4957-BD95-B0C014FDAC09}" destId="{51DEBF39-D407-43C3-9F2F-541D56C27FDF}" srcOrd="4" destOrd="0" presId="urn:microsoft.com/office/officeart/2005/8/layout/hProcess11"/>
    <dgm:cxn modelId="{396BCCBE-1D5E-456E-AE64-997BC1100E03}" type="presParOf" srcId="{51DEBF39-D407-43C3-9F2F-541D56C27FDF}" destId="{F65B4A39-C78F-482A-B4BB-3BA4B3338F59}" srcOrd="0" destOrd="0" presId="urn:microsoft.com/office/officeart/2005/8/layout/hProcess11"/>
    <dgm:cxn modelId="{47C0BA97-1C2F-46CF-BE6B-A202E320DE5A}" type="presParOf" srcId="{51DEBF39-D407-43C3-9F2F-541D56C27FDF}" destId="{7E6F2858-1709-4CC3-B565-C05222271622}" srcOrd="1" destOrd="0" presId="urn:microsoft.com/office/officeart/2005/8/layout/hProcess11"/>
    <dgm:cxn modelId="{3C04D9BB-C1DD-4851-8FC3-FCA0722FCC3C}" type="presParOf" srcId="{51DEBF39-D407-43C3-9F2F-541D56C27FDF}" destId="{EE0ACF9D-BDE4-477E-A25A-2455103C805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01F40A-43E3-4B62-BB39-4E8914369E00}">
      <dsp:nvSpPr>
        <dsp:cNvPr id="0" name=""/>
        <dsp:cNvSpPr/>
      </dsp:nvSpPr>
      <dsp:spPr>
        <a:xfrm>
          <a:off x="0" y="1357788"/>
          <a:ext cx="8229600" cy="18103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7E4D4-40EC-45B5-B8F5-85AD58B46819}">
      <dsp:nvSpPr>
        <dsp:cNvPr id="0" name=""/>
        <dsp:cNvSpPr/>
      </dsp:nvSpPr>
      <dsp:spPr>
        <a:xfrm>
          <a:off x="3616" y="0"/>
          <a:ext cx="2386905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err="1" smtClean="0"/>
            <a:t>Fourier</a:t>
          </a:r>
          <a:r>
            <a:rPr lang="tr-TR" sz="2800" kern="1200" dirty="0" smtClean="0"/>
            <a:t> Dönüşümü</a:t>
          </a:r>
          <a:endParaRPr lang="tr-TR" sz="2800" kern="1200" dirty="0"/>
        </a:p>
      </dsp:txBody>
      <dsp:txXfrm>
        <a:off x="3616" y="0"/>
        <a:ext cx="2386905" cy="1810385"/>
      </dsp:txXfrm>
    </dsp:sp>
    <dsp:sp modelId="{5EEA862B-57A5-43FB-8A7D-0CF38B8BCB54}">
      <dsp:nvSpPr>
        <dsp:cNvPr id="0" name=""/>
        <dsp:cNvSpPr/>
      </dsp:nvSpPr>
      <dsp:spPr>
        <a:xfrm>
          <a:off x="970771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F78E5-5211-4125-B12A-674A3386D41F}">
      <dsp:nvSpPr>
        <dsp:cNvPr id="0" name=""/>
        <dsp:cNvSpPr/>
      </dsp:nvSpPr>
      <dsp:spPr>
        <a:xfrm>
          <a:off x="2448261" y="1718001"/>
          <a:ext cx="2386905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Filtre ile Çarpma </a:t>
          </a:r>
          <a:endParaRPr lang="tr-TR" sz="2800" kern="1200" dirty="0"/>
        </a:p>
      </dsp:txBody>
      <dsp:txXfrm>
        <a:off x="2448261" y="1718001"/>
        <a:ext cx="2386905" cy="1810385"/>
      </dsp:txXfrm>
    </dsp:sp>
    <dsp:sp modelId="{AC6C645D-CA42-4446-AA9C-65932C69DEA5}">
      <dsp:nvSpPr>
        <dsp:cNvPr id="0" name=""/>
        <dsp:cNvSpPr/>
      </dsp:nvSpPr>
      <dsp:spPr>
        <a:xfrm>
          <a:off x="3240359" y="1080121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3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47B8C-10E9-49DF-A985-36D399DD6187}">
      <dsp:nvSpPr>
        <dsp:cNvPr id="0" name=""/>
        <dsp:cNvSpPr/>
      </dsp:nvSpPr>
      <dsp:spPr>
        <a:xfrm>
          <a:off x="5016118" y="0"/>
          <a:ext cx="2386905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Ters </a:t>
          </a:r>
          <a:r>
            <a:rPr lang="tr-TR" sz="2800" kern="1200" dirty="0" err="1" smtClean="0"/>
            <a:t>Fourier</a:t>
          </a:r>
          <a:r>
            <a:rPr lang="tr-TR" sz="2800" kern="1200" dirty="0" smtClean="0"/>
            <a:t> Dönüşümü</a:t>
          </a:r>
          <a:endParaRPr lang="tr-TR" sz="2800" kern="1200" dirty="0"/>
        </a:p>
      </dsp:txBody>
      <dsp:txXfrm>
        <a:off x="5016118" y="0"/>
        <a:ext cx="2386905" cy="1810385"/>
      </dsp:txXfrm>
    </dsp:sp>
    <dsp:sp modelId="{260F9D90-DF94-4AF3-8C03-257902ABF652}">
      <dsp:nvSpPr>
        <dsp:cNvPr id="0" name=""/>
        <dsp:cNvSpPr/>
      </dsp:nvSpPr>
      <dsp:spPr>
        <a:xfrm>
          <a:off x="5983272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01F40A-43E3-4B62-BB39-4E8914369E00}">
      <dsp:nvSpPr>
        <dsp:cNvPr id="0" name=""/>
        <dsp:cNvSpPr/>
      </dsp:nvSpPr>
      <dsp:spPr>
        <a:xfrm>
          <a:off x="0" y="1357788"/>
          <a:ext cx="8229600" cy="18103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7E4D4-40EC-45B5-B8F5-85AD58B46819}">
      <dsp:nvSpPr>
        <dsp:cNvPr id="0" name=""/>
        <dsp:cNvSpPr/>
      </dsp:nvSpPr>
      <dsp:spPr>
        <a:xfrm>
          <a:off x="3616" y="0"/>
          <a:ext cx="2386905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err="1" smtClean="0"/>
            <a:t>Fourier</a:t>
          </a:r>
          <a:r>
            <a:rPr lang="tr-TR" sz="2800" kern="1200" dirty="0" smtClean="0"/>
            <a:t> Dönüşümü</a:t>
          </a:r>
          <a:endParaRPr lang="tr-TR" sz="2800" kern="1200" dirty="0"/>
        </a:p>
      </dsp:txBody>
      <dsp:txXfrm>
        <a:off x="3616" y="0"/>
        <a:ext cx="2386905" cy="1810385"/>
      </dsp:txXfrm>
    </dsp:sp>
    <dsp:sp modelId="{5EEA862B-57A5-43FB-8A7D-0CF38B8BCB54}">
      <dsp:nvSpPr>
        <dsp:cNvPr id="0" name=""/>
        <dsp:cNvSpPr/>
      </dsp:nvSpPr>
      <dsp:spPr>
        <a:xfrm>
          <a:off x="970771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F78E5-5211-4125-B12A-674A3386D41F}">
      <dsp:nvSpPr>
        <dsp:cNvPr id="0" name=""/>
        <dsp:cNvSpPr/>
      </dsp:nvSpPr>
      <dsp:spPr>
        <a:xfrm>
          <a:off x="2592287" y="1728193"/>
          <a:ext cx="2386905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Filtre ile Çarpma </a:t>
          </a:r>
          <a:endParaRPr lang="tr-TR" sz="2800" kern="1200" dirty="0"/>
        </a:p>
      </dsp:txBody>
      <dsp:txXfrm>
        <a:off x="2592287" y="1728193"/>
        <a:ext cx="2386905" cy="1810385"/>
      </dsp:txXfrm>
    </dsp:sp>
    <dsp:sp modelId="{AC6C645D-CA42-4446-AA9C-65932C69DEA5}">
      <dsp:nvSpPr>
        <dsp:cNvPr id="0" name=""/>
        <dsp:cNvSpPr/>
      </dsp:nvSpPr>
      <dsp:spPr>
        <a:xfrm>
          <a:off x="3600399" y="3096342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47B8C-10E9-49DF-A985-36D399DD6187}">
      <dsp:nvSpPr>
        <dsp:cNvPr id="0" name=""/>
        <dsp:cNvSpPr/>
      </dsp:nvSpPr>
      <dsp:spPr>
        <a:xfrm>
          <a:off x="5016118" y="0"/>
          <a:ext cx="2386905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Ters </a:t>
          </a:r>
          <a:r>
            <a:rPr lang="tr-TR" sz="2800" kern="1200" dirty="0" err="1" smtClean="0"/>
            <a:t>Fourier</a:t>
          </a:r>
          <a:r>
            <a:rPr lang="tr-TR" sz="2800" kern="1200" dirty="0" smtClean="0"/>
            <a:t> Dönüşümü</a:t>
          </a:r>
          <a:endParaRPr lang="tr-TR" sz="2800" kern="1200" dirty="0"/>
        </a:p>
      </dsp:txBody>
      <dsp:txXfrm>
        <a:off x="5016118" y="0"/>
        <a:ext cx="2386905" cy="1810385"/>
      </dsp:txXfrm>
    </dsp:sp>
    <dsp:sp modelId="{260F9D90-DF94-4AF3-8C03-257902ABF652}">
      <dsp:nvSpPr>
        <dsp:cNvPr id="0" name=""/>
        <dsp:cNvSpPr/>
      </dsp:nvSpPr>
      <dsp:spPr>
        <a:xfrm>
          <a:off x="5983272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CB3A62-F9DA-409B-87C8-C58118F535C0}">
      <dsp:nvSpPr>
        <dsp:cNvPr id="0" name=""/>
        <dsp:cNvSpPr/>
      </dsp:nvSpPr>
      <dsp:spPr>
        <a:xfrm>
          <a:off x="0" y="1849591"/>
          <a:ext cx="8676456" cy="246612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604DA-5ABC-4441-8611-1718C80A36D9}">
      <dsp:nvSpPr>
        <dsp:cNvPr id="0" name=""/>
        <dsp:cNvSpPr/>
      </dsp:nvSpPr>
      <dsp:spPr>
        <a:xfrm>
          <a:off x="3812" y="0"/>
          <a:ext cx="2516511" cy="2466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kern="1200" dirty="0" smtClean="0"/>
            <a:t>Resmi Gri Renk’e Çevir </a:t>
          </a:r>
          <a:endParaRPr lang="tr-TR" sz="2300" kern="1200" dirty="0"/>
        </a:p>
      </dsp:txBody>
      <dsp:txXfrm>
        <a:off x="3812" y="0"/>
        <a:ext cx="2516511" cy="2466121"/>
      </dsp:txXfrm>
    </dsp:sp>
    <dsp:sp modelId="{0E7801AC-8197-4D08-9B13-CEFF269A7613}">
      <dsp:nvSpPr>
        <dsp:cNvPr id="0" name=""/>
        <dsp:cNvSpPr/>
      </dsp:nvSpPr>
      <dsp:spPr>
        <a:xfrm>
          <a:off x="953803" y="2774386"/>
          <a:ext cx="616530" cy="6165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636AA-D1E0-484B-AF6B-ED075CE88C69}">
      <dsp:nvSpPr>
        <dsp:cNvPr id="0" name=""/>
        <dsp:cNvSpPr/>
      </dsp:nvSpPr>
      <dsp:spPr>
        <a:xfrm>
          <a:off x="2818002" y="3672400"/>
          <a:ext cx="2516511" cy="2466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kern="1200" dirty="0" smtClean="0"/>
            <a:t>Otsun algoritması ile  eşik değerini belirle ve eşik değir ile siyah beyaz resme çevir</a:t>
          </a:r>
          <a:endParaRPr lang="tr-TR" sz="2300" kern="1200" dirty="0"/>
        </a:p>
      </dsp:txBody>
      <dsp:txXfrm>
        <a:off x="2818002" y="3672400"/>
        <a:ext cx="2516511" cy="2466121"/>
      </dsp:txXfrm>
    </dsp:sp>
    <dsp:sp modelId="{37E03523-3031-45B8-B0F7-DD429CADEEF7}">
      <dsp:nvSpPr>
        <dsp:cNvPr id="0" name=""/>
        <dsp:cNvSpPr/>
      </dsp:nvSpPr>
      <dsp:spPr>
        <a:xfrm>
          <a:off x="3596140" y="2774386"/>
          <a:ext cx="616530" cy="6165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B4A39-C78F-482A-B4BB-3BA4B3338F59}">
      <dsp:nvSpPr>
        <dsp:cNvPr id="0" name=""/>
        <dsp:cNvSpPr/>
      </dsp:nvSpPr>
      <dsp:spPr>
        <a:xfrm>
          <a:off x="5288486" y="0"/>
          <a:ext cx="2516511" cy="2466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kern="1200" dirty="0" smtClean="0"/>
            <a:t>Resimde gürültü var ise onları sil </a:t>
          </a:r>
          <a:endParaRPr lang="tr-TR" sz="2300" kern="1200" dirty="0"/>
        </a:p>
      </dsp:txBody>
      <dsp:txXfrm>
        <a:off x="5288486" y="0"/>
        <a:ext cx="2516511" cy="2466121"/>
      </dsp:txXfrm>
    </dsp:sp>
    <dsp:sp modelId="{7E6F2858-1709-4CC3-B565-C05222271622}">
      <dsp:nvSpPr>
        <dsp:cNvPr id="0" name=""/>
        <dsp:cNvSpPr/>
      </dsp:nvSpPr>
      <dsp:spPr>
        <a:xfrm>
          <a:off x="6238476" y="2774386"/>
          <a:ext cx="616530" cy="6165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E5A5BE-FD5E-45D1-B86D-9B9BE1AC1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7914C3-F2CF-4D2A-8FAD-0B92B25E4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7914C3-F2CF-4D2A-8FAD-0B92B25E4C2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C1CC-5ABD-46AA-BB4F-5A86FF53AB63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Sayısal görüntü islemenin önemli bir konusu, bir görüntünün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türdes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bölümlere bölütlenmesidir. Görüntü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bölütleme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sayısal görüntü islemenin en zor problemlerinden biridir ve literatürde birçok farklı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yaklasım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 metotlar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önerilmistir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Ancak halen bütün görüntü tiplerine uygulanabilen ve mükemmel sonuçlar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saglayan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kesin bir çözüm mevcut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degildir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C1CC-5ABD-46AA-BB4F-5A86FF53AB63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C1CC-5ABD-46AA-BB4F-5A86FF53AB63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Peki</a:t>
            </a:r>
            <a:r>
              <a:rPr lang="tr-TR" baseline="0" dirty="0" smtClean="0"/>
              <a:t> biz sürekli </a:t>
            </a:r>
            <a:r>
              <a:rPr lang="tr-TR" baseline="0" dirty="0" err="1" smtClean="0"/>
              <a:t>histograma</a:t>
            </a:r>
            <a:r>
              <a:rPr lang="tr-TR" baseline="0" dirty="0" smtClean="0"/>
              <a:t> bakıp optimal noktayı belirleyip resmi mi </a:t>
            </a:r>
            <a:r>
              <a:rPr lang="tr-TR" baseline="0" dirty="0" err="1" smtClean="0"/>
              <a:t>eşikleyecez</a:t>
            </a:r>
            <a:r>
              <a:rPr lang="tr-TR" baseline="0" dirty="0" smtClean="0"/>
              <a:t> ? </a:t>
            </a:r>
          </a:p>
          <a:p>
            <a:endParaRPr lang="tr-TR" baseline="0" dirty="0" smtClean="0"/>
          </a:p>
          <a:p>
            <a:r>
              <a:rPr lang="tr-TR" baseline="0" dirty="0" smtClean="0"/>
              <a:t>Bunu Makine yapamaz mı ? </a:t>
            </a:r>
          </a:p>
          <a:p>
            <a:endParaRPr lang="tr-TR" baseline="0" dirty="0" smtClean="0"/>
          </a:p>
          <a:p>
            <a:r>
              <a:rPr lang="tr-TR" baseline="0" dirty="0" smtClean="0"/>
              <a:t>Yapabilir bu noktayı belirlemek için otsun yöntemi vardır .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C1CC-5ABD-46AA-BB4F-5A86FF53AB63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Otsun yöntemi : </a:t>
            </a:r>
          </a:p>
          <a:p>
            <a:r>
              <a:rPr lang="tr-TR" dirty="0" smtClean="0"/>
              <a:t>Gri </a:t>
            </a:r>
            <a:r>
              <a:rPr lang="tr-TR" baseline="0" dirty="0" smtClean="0"/>
              <a:t> resmi siyah beyaz resme çevirmek için bir eşik değere ihtiyaç var o değerin altı 0 üstü 255 olur. Otsun yöntemi resim için en uygun eşik değerini belirleyen yöntemdir.</a:t>
            </a:r>
          </a:p>
          <a:p>
            <a:endParaRPr lang="tr-TR" baseline="0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C1CC-5ABD-46AA-BB4F-5A86FF53AB63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C1CC-5ABD-46AA-BB4F-5A86FF53AB63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Buzdolabı içinin</a:t>
            </a:r>
            <a:r>
              <a:rPr lang="tr-TR" baseline="0" dirty="0" smtClean="0"/>
              <a:t> resmini çekiyor ve ne eksik söylüyor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C1CC-5ABD-46AA-BB4F-5A86FF53AB63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Bunları  yaparken </a:t>
            </a:r>
            <a:r>
              <a:rPr lang="tr-TR" dirty="0" err="1" smtClean="0"/>
              <a:t>matlab</a:t>
            </a:r>
            <a:r>
              <a:rPr lang="tr-TR" dirty="0" smtClean="0"/>
              <a:t> kullandım.</a:t>
            </a:r>
            <a:r>
              <a:rPr lang="tr-TR" baseline="0" dirty="0" smtClean="0"/>
              <a:t> Ve </a:t>
            </a:r>
            <a:r>
              <a:rPr lang="tr-TR" baseline="0" dirty="0" err="1" smtClean="0"/>
              <a:t>matlab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processing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tool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larını</a:t>
            </a:r>
            <a:r>
              <a:rPr lang="tr-TR" baseline="0" dirty="0" smtClean="0"/>
              <a:t> kullandım.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C1CC-5ABD-46AA-BB4F-5A86FF53AB63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Resim</a:t>
            </a:r>
            <a:r>
              <a:rPr lang="tr-TR" baseline="0" dirty="0" smtClean="0"/>
              <a:t> nedir ? </a:t>
            </a:r>
          </a:p>
          <a:p>
            <a:r>
              <a:rPr lang="tr-TR" baseline="0" dirty="0" smtClean="0"/>
              <a:t>Resim matematiksel olarak 3boyutlu  bir matris demektir. YANİ RGB </a:t>
            </a:r>
          </a:p>
          <a:p>
            <a:r>
              <a:rPr lang="tr-TR" baseline="0" dirty="0" smtClean="0"/>
              <a:t>Her eleman 0 ile 255 arasında </a:t>
            </a:r>
            <a:r>
              <a:rPr lang="tr-TR" baseline="0" dirty="0" err="1" smtClean="0"/>
              <a:t>deger</a:t>
            </a:r>
            <a:r>
              <a:rPr lang="tr-TR" baseline="0" dirty="0" smtClean="0"/>
              <a:t> alır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C1CC-5ABD-46AA-BB4F-5A86FF53AB63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Resim</a:t>
            </a:r>
            <a:r>
              <a:rPr lang="tr-TR" baseline="0" dirty="0" smtClean="0"/>
              <a:t> işlemlerimizi gri resimlerde </a:t>
            </a:r>
            <a:r>
              <a:rPr lang="tr-TR" baseline="0" dirty="0" err="1" smtClean="0"/>
              <a:t>yapmımızın</a:t>
            </a:r>
            <a:r>
              <a:rPr lang="tr-TR" baseline="0" dirty="0" smtClean="0"/>
              <a:t> sebebi daha kolay ve hızlı olması </a:t>
            </a:r>
          </a:p>
          <a:p>
            <a:r>
              <a:rPr lang="tr-TR" baseline="0" dirty="0" smtClean="0"/>
              <a:t>Buradaki algoritmada </a:t>
            </a:r>
            <a:r>
              <a:rPr lang="tr-TR" baseline="0" dirty="0" err="1" smtClean="0"/>
              <a:t>gördüğnüz</a:t>
            </a:r>
            <a:r>
              <a:rPr lang="tr-TR" baseline="0" dirty="0" smtClean="0"/>
              <a:t> gibi </a:t>
            </a:r>
            <a:r>
              <a:rPr lang="tr-TR" baseline="0" dirty="0" err="1" smtClean="0"/>
              <a:t>rgb</a:t>
            </a:r>
            <a:r>
              <a:rPr lang="tr-TR" baseline="0" dirty="0" smtClean="0"/>
              <a:t> de oluşturula bilecek her renk gri seviyede eşsiz bir renk olur .</a:t>
            </a:r>
          </a:p>
          <a:p>
            <a:r>
              <a:rPr lang="tr-TR" baseline="0" dirty="0" err="1" smtClean="0"/>
              <a:t>Mesala</a:t>
            </a:r>
            <a:r>
              <a:rPr lang="tr-TR" baseline="0" dirty="0" smtClean="0"/>
              <a:t> biz tek renk bir </a:t>
            </a:r>
            <a:r>
              <a:rPr lang="tr-TR" baseline="0" dirty="0" err="1" smtClean="0"/>
              <a:t>resimin</a:t>
            </a:r>
            <a:r>
              <a:rPr lang="tr-TR" baseline="0" dirty="0" smtClean="0"/>
              <a:t> mavi olup olmadığını anlamak istiyoruz bunu </a:t>
            </a:r>
            <a:r>
              <a:rPr lang="tr-TR" baseline="0" dirty="0" err="1" smtClean="0"/>
              <a:t>rgb</a:t>
            </a:r>
            <a:r>
              <a:rPr lang="tr-TR" baseline="0" dirty="0" smtClean="0"/>
              <a:t> de yaparsak</a:t>
            </a:r>
          </a:p>
          <a:p>
            <a:r>
              <a:rPr lang="tr-TR" baseline="0" dirty="0" smtClean="0"/>
              <a:t>Mavi olabilmesi için R=0 G = 0 B=255 olması lazım. 3x3x3 lük bir matrisimiz olsun eğer bir döngü kurarsak </a:t>
            </a:r>
          </a:p>
          <a:p>
            <a:r>
              <a:rPr lang="tr-TR" baseline="0" dirty="0" smtClean="0"/>
              <a:t>Bütün elemanlar tek tek kontrol edilir. Ve karşılaştırma yapılır.</a:t>
            </a:r>
          </a:p>
          <a:p>
            <a:endParaRPr lang="tr-TR" baseline="0" dirty="0" smtClean="0"/>
          </a:p>
          <a:p>
            <a:r>
              <a:rPr lang="tr-TR" baseline="0" dirty="0" smtClean="0"/>
              <a:t>Bundan </a:t>
            </a:r>
            <a:r>
              <a:rPr lang="tr-TR" baseline="0" dirty="0" err="1" smtClean="0"/>
              <a:t>sa</a:t>
            </a:r>
            <a:r>
              <a:rPr lang="tr-TR" baseline="0" dirty="0" smtClean="0"/>
              <a:t> resim direk gri seviye ye </a:t>
            </a:r>
            <a:r>
              <a:rPr lang="tr-TR" baseline="0" dirty="0" err="1" smtClean="0"/>
              <a:t>çeklip</a:t>
            </a:r>
            <a:r>
              <a:rPr lang="tr-TR" baseline="0" dirty="0" smtClean="0"/>
              <a:t> matrisin değeri </a:t>
            </a:r>
          </a:p>
          <a:p>
            <a:r>
              <a:rPr lang="tr-TR" baseline="0" dirty="0" smtClean="0"/>
              <a:t>0.1140*255 mı diye tek satırlık bir kod ile yapılır.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C1CC-5ABD-46AA-BB4F-5A86FF53AB63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Yani </a:t>
            </a:r>
            <a:r>
              <a:rPr lang="tr-TR" baseline="0" dirty="0" smtClean="0"/>
              <a:t> belirlediğimiz bir filtre bütün resmi tek tek dolaşır.</a:t>
            </a:r>
          </a:p>
          <a:p>
            <a:r>
              <a:rPr lang="tr-TR" dirty="0" smtClean="0"/>
              <a:t>Resim de olduğu gibi ..</a:t>
            </a:r>
          </a:p>
          <a:p>
            <a:endParaRPr lang="tr-TR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C1CC-5ABD-46AA-BB4F-5A86FF53AB63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Resim sıkıştırılması JPEG algoritması.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C1CC-5ABD-46AA-BB4F-5A86FF53AB63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Eğer</a:t>
            </a:r>
            <a:r>
              <a:rPr lang="tr-TR" baseline="0" dirty="0" smtClean="0"/>
              <a:t> resimdeki renkler hızlı değişiyorsa  onlar ayrıntıdır </a:t>
            </a:r>
          </a:p>
          <a:p>
            <a:r>
              <a:rPr lang="tr-TR" baseline="0" dirty="0" smtClean="0"/>
              <a:t>Yavaş değişiyorsa genel hatlarıdır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C1CC-5ABD-46AA-BB4F-5A86FF53AB63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Resimde görüldüğü gibi ayının tüyleri çok ayrıntılı</a:t>
            </a:r>
            <a:r>
              <a:rPr lang="tr-TR" baseline="0" dirty="0" smtClean="0"/>
              <a:t> yani </a:t>
            </a:r>
            <a:r>
              <a:rPr lang="tr-TR" baseline="0" dirty="0" err="1" smtClean="0"/>
              <a:t>burlar</a:t>
            </a:r>
            <a:r>
              <a:rPr lang="tr-TR" baseline="0" dirty="0" smtClean="0"/>
              <a:t> yüksek frekans a sahip  bunu ifade edebilmemiz için daha çok </a:t>
            </a:r>
            <a:r>
              <a:rPr lang="tr-TR" baseline="0" dirty="0" err="1" smtClean="0"/>
              <a:t>sinus</a:t>
            </a:r>
            <a:r>
              <a:rPr lang="tr-TR" baseline="0" dirty="0" smtClean="0"/>
              <a:t> dalgasını ihtiyacımız var.</a:t>
            </a:r>
          </a:p>
          <a:p>
            <a:endParaRPr lang="tr-TR" baseline="0" dirty="0" smtClean="0"/>
          </a:p>
          <a:p>
            <a:r>
              <a:rPr lang="tr-TR" baseline="0" dirty="0" smtClean="0"/>
              <a:t>Bu resmin </a:t>
            </a:r>
            <a:r>
              <a:rPr lang="tr-TR" baseline="0" dirty="0" err="1" smtClean="0"/>
              <a:t>fourier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transformu</a:t>
            </a:r>
            <a:r>
              <a:rPr lang="tr-TR" baseline="0" dirty="0" smtClean="0"/>
              <a:t>  şuanda düşük frekanslar kenarda yüksek frekanslar orda </a:t>
            </a:r>
          </a:p>
          <a:p>
            <a:endParaRPr lang="tr-TR" baseline="0" dirty="0" smtClean="0"/>
          </a:p>
          <a:p>
            <a:r>
              <a:rPr lang="tr-TR" baseline="0" dirty="0" err="1" smtClean="0"/>
              <a:t>Fourier</a:t>
            </a:r>
            <a:r>
              <a:rPr lang="tr-TR" baseline="0" dirty="0" smtClean="0"/>
              <a:t> dönüşümünü </a:t>
            </a:r>
            <a:r>
              <a:rPr lang="tr-TR" baseline="0" dirty="0" err="1" smtClean="0"/>
              <a:t>fftshit</a:t>
            </a:r>
            <a:r>
              <a:rPr lang="tr-TR" baseline="0" dirty="0" smtClean="0"/>
              <a:t> fonksiyonuna sokarsak yüksek frekanslar köşede düşük frekanslar merkezde olur.</a:t>
            </a:r>
          </a:p>
          <a:p>
            <a:endParaRPr lang="tr-TR" baseline="0" dirty="0" smtClean="0"/>
          </a:p>
          <a:p>
            <a:r>
              <a:rPr lang="tr-TR" baseline="0" dirty="0" smtClean="0"/>
              <a:t>Şimdi bu resmin </a:t>
            </a:r>
            <a:r>
              <a:rPr lang="tr-TR" baseline="0" dirty="0" err="1" smtClean="0"/>
              <a:t>high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pass</a:t>
            </a:r>
            <a:r>
              <a:rPr lang="tr-TR" baseline="0" dirty="0" smtClean="0"/>
              <a:t> filtreye sokalım yani düşük frekanslar gitsin yüksek frekanslar kalsın.</a:t>
            </a:r>
          </a:p>
          <a:p>
            <a:endParaRPr lang="tr-TR" baseline="0" dirty="0" smtClean="0"/>
          </a:p>
          <a:p>
            <a:r>
              <a:rPr lang="tr-TR" baseline="0" dirty="0" err="1" smtClean="0"/>
              <a:t>Flitremin</a:t>
            </a:r>
            <a:r>
              <a:rPr lang="tr-TR" baseline="0" dirty="0" smtClean="0"/>
              <a:t> yüksek frekansı geçirip düşük frekansı geçirmemesi lazım. Yani resmin kenarlarını </a:t>
            </a:r>
            <a:r>
              <a:rPr lang="tr-TR" baseline="0" dirty="0" err="1" smtClean="0"/>
              <a:t>alacaz</a:t>
            </a:r>
            <a:r>
              <a:rPr lang="tr-TR" baseline="0" dirty="0" smtClean="0"/>
              <a:t>.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C1CC-5ABD-46AA-BB4F-5A86FF53AB63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rainbowdirt"/>
          <p:cNvPicPr>
            <a:picLocks noChangeAspect="1" noChangeArrowheads="1"/>
          </p:cNvPicPr>
          <p:nvPr userDrawn="1"/>
        </p:nvPicPr>
        <p:blipFill>
          <a:blip r:embed="rId2" cstate="print"/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DFDDD-D061-40C2-94AD-1405A4245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F54F7-229D-43EB-AB97-A9BC032F1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E353A-8C57-42DD-B8A7-6C5E28F88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Başlık v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Grafik Yer Tutucusu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F82F4-64F0-4EAA-9A28-9141FAB5C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A0E81-7735-4687-9FC4-57959CC69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BF698-384B-4302-B574-49CAFB83D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B1FFD-C5CD-4763-A8BD-CA93B886B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4AC5A-23E8-4FEB-875D-49DB78C23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7354C-0648-4CD8-9D8B-D779C4212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C961B-3172-45DE-9613-52FDE260A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7B539-5A1F-44CB-95AA-A9B84DB79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D3164-79BC-404D-9244-F67FF6067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B4CBC-3162-4EEA-9598-1E1A0A412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4" descr="rainbowdirt"/>
          <p:cNvPicPr>
            <a:picLocks noChangeAspect="1" noChangeArrowheads="1"/>
          </p:cNvPicPr>
          <p:nvPr userDrawn="1"/>
        </p:nvPicPr>
        <p:blipFill>
          <a:blip r:embed="rId15" cstate="print"/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50D5A64-3D99-46E6-9373-63381326E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0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9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44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4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3339802"/>
          </a:xfrm>
        </p:spPr>
        <p:txBody>
          <a:bodyPr>
            <a:normAutofit fontScale="90000"/>
          </a:bodyPr>
          <a:lstStyle/>
          <a:p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tr-TR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</a:rPr>
              <a:t>Proje : Şekil 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</a:rPr>
              <a:t>ilimsel 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</a:rPr>
              <a:t>İ</a:t>
            </a:r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</a:rPr>
              <a:t>mge 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</a:rPr>
              <a:t>İ</a:t>
            </a:r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</a:rPr>
              <a:t>şleme Uygulamaları</a:t>
            </a:r>
            <a:br>
              <a:rPr lang="tr-TR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tr-TR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sz="3100" dirty="0" smtClean="0">
                <a:solidFill>
                  <a:schemeClr val="accent1">
                    <a:lumMod val="75000"/>
                  </a:schemeClr>
                </a:solidFill>
              </a:rPr>
              <a:t>Proje Danışmanı :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tr-T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Prof.Dr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.İsmail AVCIBAŞ</a:t>
            </a:r>
            <a:b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sz="3100" dirty="0" smtClean="0">
                <a:solidFill>
                  <a:schemeClr val="accent1">
                    <a:lumMod val="75000"/>
                  </a:schemeClr>
                </a:solidFill>
              </a:rPr>
              <a:t>Proje Öğrencisi:</a:t>
            </a:r>
            <a:br>
              <a:rPr lang="tr-TR" sz="3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Aziz Furkan DAĞLI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1026" name="Picture 2" descr="http://buder.org.tr/Resimarsivi/TurgutOzalUn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1887" y="576064"/>
            <a:ext cx="2394229" cy="1340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Transpoz</a:t>
            </a:r>
            <a:endParaRPr lang="tr-T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32766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564904"/>
            <a:ext cx="37814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Sağ Ok"/>
          <p:cNvSpPr/>
          <p:nvPr/>
        </p:nvSpPr>
        <p:spPr>
          <a:xfrm>
            <a:off x="3491880" y="3284984"/>
            <a:ext cx="201622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Transpoz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Toplama</a:t>
            </a:r>
            <a:endParaRPr lang="tr-TR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996952"/>
            <a:ext cx="84963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Filtreleme </a:t>
            </a:r>
          </a:p>
          <a:p>
            <a:pPr lvl="1"/>
            <a:r>
              <a:rPr lang="tr-TR" dirty="0" err="1" smtClean="0"/>
              <a:t>Konvolusyon</a:t>
            </a:r>
            <a:r>
              <a:rPr lang="tr-TR" dirty="0" smtClean="0"/>
              <a:t> demektir.</a:t>
            </a:r>
            <a:endParaRPr lang="tr-TR" dirty="0"/>
          </a:p>
        </p:txBody>
      </p:sp>
      <p:pic>
        <p:nvPicPr>
          <p:cNvPr id="23558" name="Picture 6" descr="http://www.tritytech.com/blog/p4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645024"/>
            <a:ext cx="6315075" cy="2314575"/>
          </a:xfrm>
          <a:prstGeom prst="rect">
            <a:avLst/>
          </a:prstGeom>
          <a:noFill/>
        </p:spPr>
      </p:pic>
      <p:pic>
        <p:nvPicPr>
          <p:cNvPr id="23560" name="Picture 8" descr="http://pages.jh.edu/~signals/discreteconv/conv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780928"/>
            <a:ext cx="2003127" cy="576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2161714" cy="27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628800"/>
            <a:ext cx="2075266" cy="279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Sağ Ok"/>
          <p:cNvSpPr/>
          <p:nvPr/>
        </p:nvSpPr>
        <p:spPr>
          <a:xfrm>
            <a:off x="3347864" y="2276872"/>
            <a:ext cx="237626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Gaus</a:t>
            </a:r>
            <a:r>
              <a:rPr lang="tr-TR" sz="2400" dirty="0" smtClean="0"/>
              <a:t> Filtresi</a:t>
            </a:r>
            <a:endParaRPr lang="tr-TR" sz="24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5085184"/>
            <a:ext cx="4536503" cy="75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tr-TR" sz="3600" dirty="0" smtClean="0">
                <a:latin typeface="+mj-lt"/>
              </a:rPr>
              <a:t>2.Frekans Tanım Bölgesindeki İşlemler</a:t>
            </a:r>
            <a:endParaRPr lang="tr-TR" sz="3600" dirty="0">
              <a:latin typeface="+mj-lt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76709"/>
            <a:ext cx="8229600" cy="3700463"/>
          </a:xfrm>
        </p:spPr>
        <p:txBody>
          <a:bodyPr/>
          <a:lstStyle/>
          <a:p>
            <a:r>
              <a:rPr lang="tr-TR" dirty="0" smtClean="0"/>
              <a:t>Resim işlemede  resmin frekans tanım bölgesi çokça kullanılır.</a:t>
            </a:r>
          </a:p>
          <a:p>
            <a:pPr lvl="1"/>
            <a:r>
              <a:rPr lang="tr-TR" dirty="0" smtClean="0"/>
              <a:t>Resimlerin sıkıştırılması.</a:t>
            </a:r>
          </a:p>
          <a:p>
            <a:r>
              <a:rPr lang="tr-TR" dirty="0" smtClean="0"/>
              <a:t>Resmin frekans tanım bölgesine  “</a:t>
            </a:r>
            <a:r>
              <a:rPr lang="tr-TR" dirty="0" err="1" smtClean="0"/>
              <a:t>Fourier</a:t>
            </a:r>
            <a:r>
              <a:rPr lang="tr-TR" dirty="0" smtClean="0"/>
              <a:t> dönüşümü” ile geçeriz. </a:t>
            </a:r>
            <a:endParaRPr lang="tr-TR" dirty="0"/>
          </a:p>
        </p:txBody>
      </p:sp>
      <p:pic>
        <p:nvPicPr>
          <p:cNvPr id="28674" name="Picture 2" descr="http://micro.magnet.fsu.edu/optics/timeline/people/antiqueimages/fouri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869160"/>
            <a:ext cx="1079878" cy="1700808"/>
          </a:xfrm>
          <a:prstGeom prst="rect">
            <a:avLst/>
          </a:prstGeom>
          <a:noFill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581128"/>
            <a:ext cx="52482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5800725"/>
            <a:ext cx="46863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tr-TR" dirty="0" smtClean="0"/>
              <a:t>Resmin yüksel  frekanslı  bileşenleri.</a:t>
            </a:r>
          </a:p>
          <a:p>
            <a:pPr lvl="1"/>
            <a:r>
              <a:rPr lang="tr-TR" dirty="0" smtClean="0"/>
              <a:t>Ayrıntılar.</a:t>
            </a:r>
            <a:endParaRPr lang="tr-TR" dirty="0"/>
          </a:p>
          <a:p>
            <a:r>
              <a:rPr lang="tr-TR" dirty="0" smtClean="0"/>
              <a:t>Resmin düşük frekanslı bileşenleri.</a:t>
            </a:r>
          </a:p>
          <a:p>
            <a:pPr lvl="1"/>
            <a:r>
              <a:rPr lang="tr-TR" dirty="0" smtClean="0"/>
              <a:t>Genel Hatları.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356992"/>
            <a:ext cx="37814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 smtClean="0">
                <a:solidFill>
                  <a:srgbClr val="FF9900"/>
                </a:solidFill>
              </a:rPr>
              <a:t>Bir resmin </a:t>
            </a:r>
            <a:r>
              <a:rPr lang="tr-TR" sz="3200" dirty="0" err="1" smtClean="0">
                <a:solidFill>
                  <a:srgbClr val="FF9900"/>
                </a:solidFill>
              </a:rPr>
              <a:t>fourier</a:t>
            </a:r>
            <a:r>
              <a:rPr lang="tr-TR" sz="3200" dirty="0" smtClean="0">
                <a:solidFill>
                  <a:srgbClr val="FF9900"/>
                </a:solidFill>
              </a:rPr>
              <a:t> dönüşümü</a:t>
            </a:r>
            <a:endParaRPr lang="tr-TR" sz="3200" dirty="0">
              <a:solidFill>
                <a:srgbClr val="FF9900"/>
              </a:solidFill>
            </a:endParaRP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88840"/>
            <a:ext cx="849917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sz="3600" dirty="0" smtClean="0">
                <a:solidFill>
                  <a:srgbClr val="FF6600"/>
                </a:solidFill>
              </a:rPr>
              <a:t>Düşük Frekanslı  Bileşenleri</a:t>
            </a:r>
            <a:endParaRPr lang="tr-TR" sz="3600" dirty="0">
              <a:solidFill>
                <a:srgbClr val="FF6600"/>
              </a:solidFill>
            </a:endParaRPr>
          </a:p>
        </p:txBody>
      </p:sp>
      <p:graphicFrame>
        <p:nvGraphicFramePr>
          <p:cNvPr id="12" name="11 İçerik Yer Tutucusu"/>
          <p:cNvGraphicFramePr>
            <a:graphicFrameLocks noGrp="1"/>
          </p:cNvGraphicFramePr>
          <p:nvPr>
            <p:ph idx="1"/>
          </p:nvPr>
        </p:nvGraphicFramePr>
        <p:xfrm>
          <a:off x="323528" y="198884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0900" y="0"/>
            <a:ext cx="19431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4797152"/>
            <a:ext cx="18764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37148" y="1700808"/>
            <a:ext cx="18669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3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80112" y="4802460"/>
            <a:ext cx="18097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4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31840" y="4797152"/>
            <a:ext cx="18478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17 Düz Ok Bağlayıcısı"/>
          <p:cNvCxnSpPr/>
          <p:nvPr/>
        </p:nvCxnSpPr>
        <p:spPr>
          <a:xfrm>
            <a:off x="2339752" y="1844824"/>
            <a:ext cx="15121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Metin kutusu"/>
          <p:cNvSpPr txBox="1"/>
          <p:nvPr/>
        </p:nvSpPr>
        <p:spPr>
          <a:xfrm>
            <a:off x="395536" y="134076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(</a:t>
            </a:r>
            <a:r>
              <a:rPr lang="tr-TR" dirty="0" smtClean="0"/>
              <a:t>40*40)</a:t>
            </a:r>
            <a:r>
              <a:rPr lang="en-US" dirty="0" smtClean="0"/>
              <a:t> / </a:t>
            </a:r>
            <a:r>
              <a:rPr lang="tr-TR" dirty="0" smtClean="0"/>
              <a:t>(</a:t>
            </a:r>
            <a:r>
              <a:rPr lang="tr-TR" dirty="0" smtClean="0"/>
              <a:t>200*200) </a:t>
            </a:r>
            <a:r>
              <a:rPr lang="tr-TR" dirty="0" smtClean="0"/>
              <a:t>=%4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dirty="0" smtClean="0">
                <a:solidFill>
                  <a:srgbClr val="FF6600"/>
                </a:solidFill>
              </a:rPr>
              <a:t>Yüksek Frekanslı  Bileşenleri</a:t>
            </a:r>
            <a:endParaRPr lang="tr-TR" sz="3600" dirty="0"/>
          </a:p>
        </p:txBody>
      </p:sp>
      <p:graphicFrame>
        <p:nvGraphicFramePr>
          <p:cNvPr id="4" name="11 İçerik Yer Tutucusu"/>
          <p:cNvGraphicFramePr>
            <a:graphicFrameLocks noGrp="1"/>
          </p:cNvGraphicFramePr>
          <p:nvPr>
            <p:ph idx="1"/>
          </p:nvPr>
        </p:nvGraphicFramePr>
        <p:xfrm>
          <a:off x="323528" y="198884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00900" y="0"/>
            <a:ext cx="19431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4836368"/>
            <a:ext cx="18764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31840" y="4797152"/>
            <a:ext cx="20002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80112" y="4807793"/>
            <a:ext cx="19145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09156" y="1840607"/>
            <a:ext cx="18669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dirty="0" smtClean="0"/>
              <a:t>3.</a:t>
            </a:r>
            <a:r>
              <a:rPr lang="tr-TR" dirty="0" smtClean="0">
                <a:latin typeface="+mj-lt"/>
              </a:rPr>
              <a:t>Resim </a:t>
            </a:r>
            <a:r>
              <a:rPr lang="tr-TR" dirty="0" err="1" smtClean="0">
                <a:latin typeface="+mj-lt"/>
              </a:rPr>
              <a:t>Bölütleme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700463"/>
          </a:xfrm>
        </p:spPr>
        <p:txBody>
          <a:bodyPr/>
          <a:lstStyle/>
          <a:p>
            <a:r>
              <a:rPr lang="tr-TR" dirty="0" smtClean="0"/>
              <a:t>Resim </a:t>
            </a:r>
            <a:r>
              <a:rPr lang="tr-TR" dirty="0" err="1" smtClean="0"/>
              <a:t>bölütleme</a:t>
            </a:r>
            <a:r>
              <a:rPr lang="tr-TR" dirty="0" smtClean="0"/>
              <a:t> resimden ihtiyacımız olan kısımların alınmasıdır.</a:t>
            </a:r>
          </a:p>
          <a:p>
            <a:r>
              <a:rPr lang="tr-TR" dirty="0" smtClean="0"/>
              <a:t>Kullanım Alanları</a:t>
            </a:r>
          </a:p>
          <a:p>
            <a:pPr lvl="1"/>
            <a:r>
              <a:rPr lang="tr-TR" dirty="0" smtClean="0"/>
              <a:t>Görsel </a:t>
            </a:r>
            <a:r>
              <a:rPr lang="tr-TR" dirty="0" smtClean="0"/>
              <a:t>yönlendir</a:t>
            </a:r>
            <a:r>
              <a:rPr lang="en-US" dirty="0" err="1" smtClean="0"/>
              <a:t>i</a:t>
            </a:r>
            <a:r>
              <a:rPr lang="tr-TR" dirty="0" err="1" smtClean="0"/>
              <a:t>mli</a:t>
            </a:r>
            <a:r>
              <a:rPr lang="tr-TR" dirty="0" smtClean="0"/>
              <a:t> </a:t>
            </a:r>
            <a:r>
              <a:rPr lang="tr-TR" dirty="0" smtClean="0"/>
              <a:t>otonom robotik </a:t>
            </a:r>
          </a:p>
          <a:p>
            <a:pPr lvl="1"/>
            <a:r>
              <a:rPr lang="tr-TR" dirty="0"/>
              <a:t>Ü</a:t>
            </a:r>
            <a:r>
              <a:rPr lang="tr-TR" dirty="0" smtClean="0"/>
              <a:t>rün </a:t>
            </a:r>
            <a:r>
              <a:rPr lang="tr-TR" dirty="0"/>
              <a:t>kalite </a:t>
            </a:r>
            <a:r>
              <a:rPr lang="tr-TR" dirty="0" smtClean="0"/>
              <a:t>denetimi</a:t>
            </a:r>
            <a:endParaRPr lang="tr-TR" dirty="0"/>
          </a:p>
        </p:txBody>
      </p:sp>
      <p:pic>
        <p:nvPicPr>
          <p:cNvPr id="35842" name="Picture 2" descr="http://techmanthan.com/images/robo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8197" y="3646090"/>
            <a:ext cx="2045803" cy="32119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Projenin Amacı</a:t>
            </a:r>
            <a:endParaRPr lang="tr-TR" sz="4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700463"/>
          </a:xfrm>
        </p:spPr>
        <p:txBody>
          <a:bodyPr/>
          <a:lstStyle/>
          <a:p>
            <a:r>
              <a:rPr lang="tr-TR" dirty="0" smtClean="0"/>
              <a:t>Gerçek </a:t>
            </a:r>
            <a:r>
              <a:rPr lang="tr-TR" dirty="0"/>
              <a:t>hayattaki bir sorunu </a:t>
            </a:r>
            <a:r>
              <a:rPr lang="tr-TR" dirty="0" smtClean="0"/>
              <a:t>şekil bilimsel imge </a:t>
            </a:r>
            <a:r>
              <a:rPr lang="tr-TR" dirty="0"/>
              <a:t>işleme </a:t>
            </a:r>
            <a:r>
              <a:rPr lang="tr-TR" dirty="0" smtClean="0"/>
              <a:t>uygulamaları ile çözme.</a:t>
            </a:r>
          </a:p>
          <a:p>
            <a:r>
              <a:rPr lang="tr-TR" dirty="0" smtClean="0"/>
              <a:t>Problemler :Parmak izi eşleştirilmesi , …. </a:t>
            </a:r>
            <a:endParaRPr lang="tr-TR" dirty="0"/>
          </a:p>
        </p:txBody>
      </p:sp>
      <p:pic>
        <p:nvPicPr>
          <p:cNvPr id="13316" name="Picture 4" descr="http://silivri.iem.gov.tr/siteresimler/silivri_olayyeri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802732"/>
            <a:ext cx="1905000" cy="1714500"/>
          </a:xfrm>
          <a:prstGeom prst="rect">
            <a:avLst/>
          </a:prstGeom>
          <a:noFill/>
        </p:spPr>
      </p:pic>
      <p:pic>
        <p:nvPicPr>
          <p:cNvPr id="13318" name="Picture 6" descr="http://www.hdipkamera.net/pts/anpr_access_control--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610321"/>
            <a:ext cx="4572000" cy="2266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Resim </a:t>
            </a:r>
            <a:r>
              <a:rPr lang="tr-TR" dirty="0" err="1" smtClean="0"/>
              <a:t>bölütlemede</a:t>
            </a:r>
            <a:r>
              <a:rPr lang="tr-TR" dirty="0" smtClean="0"/>
              <a:t> dört temel yöntem vardır.</a:t>
            </a:r>
          </a:p>
          <a:p>
            <a:pPr lvl="1"/>
            <a:r>
              <a:rPr lang="en-US" dirty="0" err="1" smtClean="0"/>
              <a:t>Thresholding</a:t>
            </a:r>
            <a:r>
              <a:rPr lang="en-US" dirty="0" smtClean="0"/>
              <a:t> </a:t>
            </a:r>
            <a:r>
              <a:rPr lang="en-US" dirty="0"/>
              <a:t>methods such as Otsu’s method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Color-based Segmentation such as K-means clustering </a:t>
            </a:r>
          </a:p>
          <a:p>
            <a:pPr lvl="1"/>
            <a:r>
              <a:rPr lang="en-US" dirty="0" smtClean="0"/>
              <a:t>Transform </a:t>
            </a:r>
            <a:r>
              <a:rPr lang="en-US" dirty="0"/>
              <a:t>methods such as watershed </a:t>
            </a:r>
            <a:r>
              <a:rPr lang="en-US" dirty="0" smtClean="0"/>
              <a:t>segmentation </a:t>
            </a:r>
            <a:endParaRPr lang="tr-TR" dirty="0" smtClean="0"/>
          </a:p>
          <a:p>
            <a:pPr lvl="1"/>
            <a:r>
              <a:rPr lang="en-US" dirty="0" smtClean="0"/>
              <a:t>Texture </a:t>
            </a:r>
            <a:r>
              <a:rPr lang="en-US" dirty="0"/>
              <a:t>methods such as texture filters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000" dirty="0" err="1" smtClean="0"/>
              <a:t>Thresholding</a:t>
            </a:r>
            <a:r>
              <a:rPr lang="en-US" sz="2000" dirty="0" smtClean="0"/>
              <a:t> methods such as Otsu’s method </a:t>
            </a:r>
            <a:endParaRPr lang="tr-TR" sz="2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342900" lvl="1" indent="-342900">
              <a:buNone/>
            </a:pPr>
            <a:r>
              <a:rPr lang="en-US" dirty="0" smtClean="0"/>
              <a:t> </a:t>
            </a:r>
            <a:endParaRPr lang="tr-TR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Bu yöntemde </a:t>
            </a:r>
            <a:r>
              <a:rPr lang="tr-TR" dirty="0" err="1" smtClean="0"/>
              <a:t>histogramdan</a:t>
            </a:r>
            <a:r>
              <a:rPr lang="tr-TR" dirty="0" smtClean="0"/>
              <a:t> yararlanılır.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Zemin rengi önemlidir.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tr-TR" dirty="0"/>
          </a:p>
        </p:txBody>
      </p:sp>
      <p:pic>
        <p:nvPicPr>
          <p:cNvPr id="39938" name="Picture 2" descr="http://i.telegraph.co.uk/multimedia/archive/02077/lichen-spider_2077549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149080"/>
            <a:ext cx="3528392" cy="2361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endParaRPr lang="tr-TR" sz="2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Histogram</a:t>
            </a:r>
            <a:r>
              <a:rPr lang="tr-TR" dirty="0" smtClean="0"/>
              <a:t> nasıl kullanılır.</a:t>
            </a:r>
          </a:p>
          <a:p>
            <a:endParaRPr lang="tr-TR" dirty="0"/>
          </a:p>
        </p:txBody>
      </p:sp>
      <p:pic>
        <p:nvPicPr>
          <p:cNvPr id="41986" name="Picture 2" descr="http://www.dandiggins.co.uk/images/arlib/figure-3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20888"/>
            <a:ext cx="5616624" cy="32873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 smtClean="0">
                <a:solidFill>
                  <a:srgbClr val="FF9900"/>
                </a:solidFill>
              </a:rPr>
              <a:t>Thresholding</a:t>
            </a:r>
            <a:r>
              <a:rPr lang="en-US" sz="2400" dirty="0" smtClean="0">
                <a:solidFill>
                  <a:srgbClr val="FF9900"/>
                </a:solidFill>
              </a:rPr>
              <a:t> methods such as Otsu’s</a:t>
            </a:r>
            <a:r>
              <a:rPr lang="tr-TR" sz="2400" dirty="0" smtClean="0">
                <a:solidFill>
                  <a:srgbClr val="FF9900"/>
                </a:solidFill>
              </a:rPr>
              <a:t> </a:t>
            </a:r>
            <a:r>
              <a:rPr lang="tr-TR" sz="2400" dirty="0" err="1" smtClean="0">
                <a:solidFill>
                  <a:srgbClr val="FF9900"/>
                </a:solidFill>
              </a:rPr>
              <a:t>method</a:t>
            </a:r>
            <a:r>
              <a:rPr lang="tr-TR" sz="2400" dirty="0" smtClean="0">
                <a:solidFill>
                  <a:srgbClr val="FF9900"/>
                </a:solidFill>
              </a:rPr>
              <a:t> </a:t>
            </a:r>
            <a:br>
              <a:rPr lang="tr-TR" sz="2400" dirty="0" smtClean="0">
                <a:solidFill>
                  <a:srgbClr val="FF9900"/>
                </a:solidFill>
              </a:rPr>
            </a:br>
            <a:r>
              <a:rPr lang="tr-TR" sz="2400" dirty="0" smtClean="0">
                <a:solidFill>
                  <a:srgbClr val="FF9900"/>
                </a:solidFill>
              </a:rPr>
              <a:t/>
            </a:r>
            <a:br>
              <a:rPr lang="tr-TR" sz="2400" dirty="0" smtClean="0">
                <a:solidFill>
                  <a:srgbClr val="FF9900"/>
                </a:solidFill>
              </a:rPr>
            </a:br>
            <a:r>
              <a:rPr lang="tr-TR" sz="2400" dirty="0" smtClean="0">
                <a:solidFill>
                  <a:srgbClr val="FF9900"/>
                </a:solidFill>
              </a:rPr>
              <a:t>Uygulaması</a:t>
            </a:r>
            <a:endParaRPr lang="tr-TR" sz="2400" dirty="0">
              <a:solidFill>
                <a:srgbClr val="FF99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700463"/>
          </a:xfrm>
        </p:spPr>
        <p:txBody>
          <a:bodyPr/>
          <a:lstStyle/>
          <a:p>
            <a:r>
              <a:rPr lang="tr-TR" dirty="0" smtClean="0"/>
              <a:t>Eşik noktası belirlendikten sonra.</a:t>
            </a:r>
          </a:p>
          <a:p>
            <a:pPr lvl="1"/>
            <a:r>
              <a:rPr lang="tr-TR" dirty="0" smtClean="0"/>
              <a:t>Resim belirlenen noktadan siyah beyaz ‘ a dönüştürülür.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609020"/>
            <a:ext cx="3449563" cy="315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 smtClean="0">
                <a:solidFill>
                  <a:srgbClr val="FF9900"/>
                </a:solidFill>
              </a:rPr>
              <a:t>Otsun Yöntemi </a:t>
            </a:r>
            <a:endParaRPr lang="tr-TR" sz="3200" dirty="0">
              <a:solidFill>
                <a:srgbClr val="FF9900"/>
              </a:solidFill>
            </a:endParaRPr>
          </a:p>
        </p:txBody>
      </p:sp>
      <p:pic>
        <p:nvPicPr>
          <p:cNvPr id="54274" name="Picture 2" descr="http://www.see.ed.ac.uk/bliss08/keynotespeakers_files/image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0" y="0"/>
            <a:ext cx="1428750" cy="142875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9108" y="1417638"/>
            <a:ext cx="6186142" cy="97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3425" y="4149080"/>
            <a:ext cx="76771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400" dirty="0" err="1" smtClean="0">
                <a:solidFill>
                  <a:srgbClr val="FF9900"/>
                </a:solidFill>
              </a:rPr>
              <a:t>Thresholding</a:t>
            </a:r>
            <a:r>
              <a:rPr lang="en-US" sz="2400" dirty="0" smtClean="0">
                <a:solidFill>
                  <a:srgbClr val="FF9900"/>
                </a:solidFill>
              </a:rPr>
              <a:t> methods such as Otsu’s method </a:t>
            </a:r>
            <a:r>
              <a:rPr lang="tr-TR" sz="2400" dirty="0" smtClean="0">
                <a:solidFill>
                  <a:srgbClr val="FF9900"/>
                </a:solidFill>
              </a:rPr>
              <a:t/>
            </a:r>
            <a:br>
              <a:rPr lang="tr-TR" sz="2400" dirty="0" smtClean="0">
                <a:solidFill>
                  <a:srgbClr val="FF9900"/>
                </a:solidFill>
              </a:rPr>
            </a:br>
            <a:r>
              <a:rPr lang="tr-TR" sz="2400" dirty="0" smtClean="0">
                <a:solidFill>
                  <a:srgbClr val="FF9900"/>
                </a:solidFill>
              </a:rPr>
              <a:t/>
            </a:r>
            <a:br>
              <a:rPr lang="tr-TR" sz="2400" dirty="0" smtClean="0">
                <a:solidFill>
                  <a:srgbClr val="FF9900"/>
                </a:solidFill>
              </a:rPr>
            </a:br>
            <a:r>
              <a:rPr lang="tr-TR" sz="2400" dirty="0" smtClean="0">
                <a:solidFill>
                  <a:srgbClr val="FF9900"/>
                </a:solidFill>
              </a:rPr>
              <a:t>Uygulama</a:t>
            </a:r>
            <a:r>
              <a:rPr lang="en-US" sz="2400" dirty="0" smtClean="0">
                <a:solidFill>
                  <a:srgbClr val="FF9900"/>
                </a:solidFill>
              </a:rPr>
              <a:t/>
            </a:r>
            <a:br>
              <a:rPr lang="en-US" sz="2400" dirty="0" smtClean="0">
                <a:solidFill>
                  <a:srgbClr val="FF9900"/>
                </a:solidFill>
              </a:rPr>
            </a:br>
            <a:endParaRPr lang="tr-TR" sz="2400" dirty="0">
              <a:solidFill>
                <a:srgbClr val="FF99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19672"/>
            <a:ext cx="8229600" cy="3700463"/>
          </a:xfrm>
        </p:spPr>
        <p:txBody>
          <a:bodyPr/>
          <a:lstStyle/>
          <a:p>
            <a:r>
              <a:rPr lang="tr-TR" dirty="0" smtClean="0"/>
              <a:t>Resim’e    bu yöntemi uygulayarak  buradaki elemanları tek tek ayıralım.</a:t>
            </a:r>
            <a:endParaRPr lang="tr-TR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564904"/>
            <a:ext cx="63150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67544" y="260648"/>
          <a:ext cx="8676456" cy="616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4293096"/>
            <a:ext cx="2668646" cy="199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16746" y="1700808"/>
            <a:ext cx="2419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59832" y="332656"/>
            <a:ext cx="2160240" cy="1571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84168" y="4581128"/>
            <a:ext cx="2429445" cy="180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92080" y="404664"/>
            <a:ext cx="41719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Resim’e </a:t>
            </a:r>
            <a:r>
              <a:rPr lang="tr-TR" dirty="0" err="1" smtClean="0"/>
              <a:t>bwconncomp</a:t>
            </a:r>
            <a:r>
              <a:rPr lang="tr-TR" dirty="0" smtClean="0"/>
              <a:t> komutunu uyguluyoruz.</a:t>
            </a:r>
            <a:endParaRPr lang="tr-TR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5013176"/>
            <a:ext cx="28860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3140968"/>
            <a:ext cx="20669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564904"/>
            <a:ext cx="2429445" cy="180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Sağ Ok"/>
          <p:cNvSpPr/>
          <p:nvPr/>
        </p:nvSpPr>
        <p:spPr>
          <a:xfrm>
            <a:off x="3347864" y="3068960"/>
            <a:ext cx="129614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Bükülü Ok"/>
          <p:cNvSpPr/>
          <p:nvPr/>
        </p:nvSpPr>
        <p:spPr>
          <a:xfrm rot="5400000">
            <a:off x="6804248" y="3429000"/>
            <a:ext cx="1512168" cy="10801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600" dirty="0" smtClean="0">
                <a:solidFill>
                  <a:srgbClr val="FF9900"/>
                </a:solidFill>
              </a:rPr>
              <a:t>Objelerin tek tek ayrılması</a:t>
            </a:r>
            <a:endParaRPr lang="tr-TR" sz="3600" dirty="0">
              <a:solidFill>
                <a:srgbClr val="FF99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747935"/>
            <a:ext cx="8229600" cy="3700463"/>
          </a:xfrm>
        </p:spPr>
        <p:txBody>
          <a:bodyPr/>
          <a:lstStyle/>
          <a:p>
            <a:r>
              <a:rPr lang="tr-TR" dirty="0" smtClean="0"/>
              <a:t>Komutu ile programın belirlediği 6 nesneyi tek tek görebiliyoruz.</a:t>
            </a:r>
            <a:endParaRPr lang="tr-TR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140968"/>
            <a:ext cx="2562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861048"/>
            <a:ext cx="2136651" cy="15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789040"/>
            <a:ext cx="2160240" cy="159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3789040"/>
            <a:ext cx="2160240" cy="15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120" y="2924944"/>
            <a:ext cx="25717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7824" y="2996952"/>
            <a:ext cx="25431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siyah resimler ne işimize yaracak.</a:t>
            </a:r>
          </a:p>
          <a:p>
            <a:endParaRPr lang="tr-TR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708920"/>
            <a:ext cx="46101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Problem Nedir ?</a:t>
            </a:r>
            <a:endParaRPr lang="tr-TR" sz="4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700463"/>
          </a:xfrm>
        </p:spPr>
        <p:txBody>
          <a:bodyPr/>
          <a:lstStyle/>
          <a:p>
            <a:r>
              <a:rPr lang="tr-TR" dirty="0" smtClean="0"/>
              <a:t>Sorun elimizdeki resmin bilgisayarın anlaya bileceği şekle dönüştürülmesi.</a:t>
            </a:r>
          </a:p>
        </p:txBody>
      </p:sp>
      <p:pic>
        <p:nvPicPr>
          <p:cNvPr id="56322" name="Picture 2" descr="http://g1.pcworld.pl/news/thumbnails/251715_resize_318x1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96952"/>
            <a:ext cx="2058189" cy="2595389"/>
          </a:xfrm>
          <a:prstGeom prst="rect">
            <a:avLst/>
          </a:prstGeom>
          <a:noFill/>
        </p:spPr>
      </p:pic>
      <p:pic>
        <p:nvPicPr>
          <p:cNvPr id="56324" name="Picture 4" descr="http://www.tr.all.biz/img/tr/catalog/22159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068960"/>
            <a:ext cx="3133725" cy="2400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 smtClean="0">
                <a:solidFill>
                  <a:srgbClr val="FF9900"/>
                </a:solidFill>
              </a:rPr>
              <a:t>Yöntemin testi</a:t>
            </a:r>
            <a:endParaRPr lang="tr-TR" sz="3200" dirty="0">
              <a:solidFill>
                <a:srgbClr val="FF99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5"/>
            <a:ext cx="360510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564904"/>
            <a:ext cx="381759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400" dirty="0" smtClean="0"/>
              <a:t> Color-based Segmentation such as K-means clustering 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tr-TR" dirty="0"/>
              <a:t>Burada en önemli iki amaç şudur: </a:t>
            </a:r>
            <a:endParaRPr lang="tr-TR" dirty="0" smtClean="0"/>
          </a:p>
          <a:p>
            <a:pPr lvl="1"/>
            <a:r>
              <a:rPr lang="tr-TR" dirty="0" smtClean="0"/>
              <a:t> </a:t>
            </a:r>
            <a:r>
              <a:rPr lang="tr-TR" dirty="0"/>
              <a:t>Küme içindeki değerler birbirlerine en çok benzemeli</a:t>
            </a:r>
            <a:r>
              <a:rPr lang="tr-TR" dirty="0" smtClean="0"/>
              <a:t>,</a:t>
            </a:r>
          </a:p>
          <a:p>
            <a:pPr lvl="1"/>
            <a:r>
              <a:rPr lang="tr-TR" dirty="0" smtClean="0"/>
              <a:t> </a:t>
            </a:r>
            <a:r>
              <a:rPr lang="tr-TR" dirty="0"/>
              <a:t>Kümeler birbirine mümkün olduğunca benzememeli </a:t>
            </a:r>
          </a:p>
        </p:txBody>
      </p:sp>
      <p:pic>
        <p:nvPicPr>
          <p:cNvPr id="50178" name="Picture 2" descr="http://www.morethantechnical.com/wp-content/uploads/2010/05/GMM-GC-segment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789040"/>
            <a:ext cx="6543675" cy="2733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Sonuçlar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700463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Temel resim işlemleri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Frekans tanım bölgesindeki işlemler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Resim </a:t>
            </a:r>
            <a:r>
              <a:rPr lang="tr-TR" dirty="0" err="1" smtClean="0"/>
              <a:t>bölütleme</a:t>
            </a:r>
            <a:endParaRPr lang="tr-TR" dirty="0" smtClean="0"/>
          </a:p>
          <a:p>
            <a:pPr marL="971550" lvl="1" indent="-514350">
              <a:buNone/>
            </a:pPr>
            <a:r>
              <a:rPr lang="tr-TR" dirty="0" smtClean="0"/>
              <a:t>Öğrenildi ve </a:t>
            </a:r>
            <a:r>
              <a:rPr lang="tr-TR" dirty="0" err="1" smtClean="0"/>
              <a:t>matlab</a:t>
            </a:r>
            <a:r>
              <a:rPr lang="tr-TR" dirty="0" smtClean="0"/>
              <a:t> kullanımı geliştirildi.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tr-TR" dirty="0" smtClean="0"/>
              <a:t>Projemizin birinci dönem hedeflerine ulaşıldı.</a:t>
            </a:r>
          </a:p>
          <a:p>
            <a:pPr marL="971550" lvl="1" indent="-514350">
              <a:buFont typeface="Arial" pitchFamily="34" charset="0"/>
              <a:buChar char="•"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Geleceğe yönelik çalışmalar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700463"/>
          </a:xfrm>
        </p:spPr>
        <p:txBody>
          <a:bodyPr/>
          <a:lstStyle/>
          <a:p>
            <a:r>
              <a:rPr lang="tr-TR" dirty="0" smtClean="0"/>
              <a:t>İkinci dönem şekil bilimsel imge işleme uygulamaları  öğrenilip gerçek hayattaki bir soruna çözüm bulunacak.</a:t>
            </a:r>
          </a:p>
          <a:p>
            <a:r>
              <a:rPr lang="tr-TR" dirty="0" smtClean="0"/>
              <a:t>Morfoloji ile ilgili kaynaklar okundu.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Projenin Özeti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700463"/>
          </a:xfrm>
        </p:spPr>
        <p:txBody>
          <a:bodyPr/>
          <a:lstStyle/>
          <a:p>
            <a:r>
              <a:rPr lang="tr-TR" dirty="0" smtClean="0"/>
              <a:t>İmge işlemenin temelleri oluşturuldu  ve artık morfolojik uygulamalarına  hazırız.</a:t>
            </a:r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Sorularınız 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Dinlediğiniz </a:t>
            </a:r>
            <a:br>
              <a:rPr lang="tr-TR" dirty="0" smtClean="0"/>
            </a:br>
            <a:r>
              <a:rPr lang="tr-TR" dirty="0" smtClean="0"/>
              <a:t>İçin </a:t>
            </a:r>
            <a:br>
              <a:rPr lang="tr-TR" dirty="0" smtClean="0"/>
            </a:br>
            <a:r>
              <a:rPr lang="tr-TR" dirty="0" smtClean="0"/>
              <a:t>Teşekkür ederim.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Problemin Önemi</a:t>
            </a:r>
            <a:endParaRPr lang="tr-TR" sz="4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700463"/>
          </a:xfrm>
        </p:spPr>
        <p:txBody>
          <a:bodyPr/>
          <a:lstStyle/>
          <a:p>
            <a:r>
              <a:rPr lang="tr-TR" dirty="0" smtClean="0"/>
              <a:t>Bütün cihazların akıllanması.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Problemin Çözümü İçin Neler Yaptık?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700463"/>
          </a:xfrm>
        </p:spPr>
        <p:txBody>
          <a:bodyPr/>
          <a:lstStyle/>
          <a:p>
            <a:r>
              <a:rPr lang="tr-TR" dirty="0" smtClean="0"/>
              <a:t>Her dalda olduğu gibi resim işleme alanında da bir temele ihtiyaç vardır.</a:t>
            </a:r>
          </a:p>
          <a:p>
            <a:r>
              <a:rPr lang="tr-TR" dirty="0" smtClean="0"/>
              <a:t>1.dönemi  bu temeli oluşturmak için ayırdık.</a:t>
            </a:r>
          </a:p>
          <a:p>
            <a:r>
              <a:rPr lang="tr-TR" dirty="0" smtClean="0"/>
              <a:t>2.dönemi ise 1.dönem öğrendiklerimiz ile gerçek hayattaki problemleri çözmeye.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Projede Yapılan Çalışmalar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700463"/>
          </a:xfrm>
        </p:spPr>
        <p:txBody>
          <a:bodyPr/>
          <a:lstStyle/>
          <a:p>
            <a:pPr marL="514350" indent="-514350">
              <a:buNone/>
            </a:pPr>
            <a:r>
              <a:rPr lang="tr-TR" dirty="0" smtClean="0"/>
              <a:t>  Temel imge işleme uygulamaları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Temel resim işlemleri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Frekans tanım bölgesindeki işlemler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Resim </a:t>
            </a:r>
            <a:r>
              <a:rPr lang="tr-TR" dirty="0" err="1" smtClean="0"/>
              <a:t>bölütleme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dirty="0" smtClean="0"/>
              <a:t>1.Temel Resim İşlemler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700463"/>
          </a:xfrm>
        </p:spPr>
        <p:txBody>
          <a:bodyPr/>
          <a:lstStyle/>
          <a:p>
            <a:r>
              <a:rPr lang="tr-TR" dirty="0" smtClean="0"/>
              <a:t>Resim nedir ? </a:t>
            </a:r>
          </a:p>
          <a:p>
            <a:pPr lvl="1"/>
            <a:r>
              <a:rPr lang="tr-TR" dirty="0" smtClean="0"/>
              <a:t>3 boyutlu matrislerdir.</a:t>
            </a:r>
          </a:p>
        </p:txBody>
      </p:sp>
      <p:pic>
        <p:nvPicPr>
          <p:cNvPr id="17410" name="Picture 2" descr="http://dba.med.sc.edu/price/irf/Adobe_tg/models/images/rgb_mode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645024"/>
            <a:ext cx="4392488" cy="2679419"/>
          </a:xfrm>
          <a:prstGeom prst="rect">
            <a:avLst/>
          </a:prstGeom>
          <a:noFill/>
        </p:spPr>
      </p:pic>
      <p:pic>
        <p:nvPicPr>
          <p:cNvPr id="17412" name="Picture 4" descr="http://www.cebirsel.com/maths/math2-KonuAnlatim/matris_dosyalar/30_Mat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789040"/>
            <a:ext cx="3960440" cy="24956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Resim işleme RGB resimler üzerinden değil gri seviye resimler üzerinden yapılır.</a:t>
            </a:r>
            <a:endParaRPr lang="en-US" dirty="0" smtClean="0"/>
          </a:p>
          <a:p>
            <a:r>
              <a:rPr lang="en-US" dirty="0" err="1" smtClean="0"/>
              <a:t>Algo</a:t>
            </a:r>
            <a:r>
              <a:rPr lang="tr-TR" dirty="0" err="1" smtClean="0"/>
              <a:t>ritma</a:t>
            </a:r>
            <a:endParaRPr lang="tr-TR" dirty="0" smtClean="0"/>
          </a:p>
          <a:p>
            <a:pPr lvl="1"/>
            <a:r>
              <a:rPr lang="en-US" dirty="0" smtClean="0"/>
              <a:t>0.2989 * R + 0.5870 * G + 0.1140 * B </a:t>
            </a:r>
            <a:endParaRPr lang="tr-TR" dirty="0"/>
          </a:p>
        </p:txBody>
      </p:sp>
      <p:pic>
        <p:nvPicPr>
          <p:cNvPr id="20482" name="Picture 2" descr="http://www.cs.cityu.edu.hk/~yibisong/siga13tb/title_im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37112"/>
            <a:ext cx="4238625" cy="2095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Matrisler yapabildiğimiz bütün işlemleri resimlerde de yapabiliriz.</a:t>
            </a:r>
          </a:p>
          <a:p>
            <a:pPr lvl="1"/>
            <a:r>
              <a:rPr lang="tr-TR" dirty="0" smtClean="0"/>
              <a:t>Toplama,çıkarma ,çarpma ,bölme,eşlenik,</a:t>
            </a:r>
            <a:r>
              <a:rPr lang="tr-TR" dirty="0" err="1" smtClean="0"/>
              <a:t>transpoz</a:t>
            </a:r>
            <a:r>
              <a:rPr lang="tr-TR" dirty="0" smtClean="0"/>
              <a:t>,…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11560</TotalTime>
  <Words>845</Words>
  <Application>Microsoft Office PowerPoint</Application>
  <PresentationFormat>Ekran Gösterisi (4:3)</PresentationFormat>
  <Paragraphs>144</Paragraphs>
  <Slides>35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6" baseType="lpstr">
      <vt:lpstr>Default Design</vt:lpstr>
      <vt:lpstr> Proje : Şekil Bilimsel İmge İşleme Uygulamaları  Proje Danışmanı :  Prof.Dr.İsmail AVCIBAŞ Proje Öğrencisi: Aziz Furkan DAĞLI </vt:lpstr>
      <vt:lpstr>Projenin Amacı</vt:lpstr>
      <vt:lpstr>Problem Nedir ?</vt:lpstr>
      <vt:lpstr>Problemin Önemi</vt:lpstr>
      <vt:lpstr>Problemin Çözümü İçin Neler Yaptık?</vt:lpstr>
      <vt:lpstr>Projede Yapılan Çalışmalar</vt:lpstr>
      <vt:lpstr>1.Temel Resim İşlemler</vt:lpstr>
      <vt:lpstr>Slayt 8</vt:lpstr>
      <vt:lpstr>Slayt 9</vt:lpstr>
      <vt:lpstr>Slayt 10</vt:lpstr>
      <vt:lpstr>Slayt 11</vt:lpstr>
      <vt:lpstr>Slayt 12</vt:lpstr>
      <vt:lpstr>Slayt 13</vt:lpstr>
      <vt:lpstr>2.Frekans Tanım Bölgesindeki İşlemler</vt:lpstr>
      <vt:lpstr>Slayt 15</vt:lpstr>
      <vt:lpstr>Bir resmin fourier dönüşümü</vt:lpstr>
      <vt:lpstr>Düşük Frekanslı  Bileşenleri</vt:lpstr>
      <vt:lpstr>Yüksek Frekanslı  Bileşenleri</vt:lpstr>
      <vt:lpstr>3.Resim Bölütleme</vt:lpstr>
      <vt:lpstr>Slayt 20</vt:lpstr>
      <vt:lpstr>Thresholding methods such as Otsu’s method </vt:lpstr>
      <vt:lpstr>Slayt 22</vt:lpstr>
      <vt:lpstr>Thresholding methods such as Otsu’s method   Uygulaması</vt:lpstr>
      <vt:lpstr>Otsun Yöntemi </vt:lpstr>
      <vt:lpstr>Thresholding methods such as Otsu’s method   Uygulama </vt:lpstr>
      <vt:lpstr>Slayt 26</vt:lpstr>
      <vt:lpstr>Slayt 27</vt:lpstr>
      <vt:lpstr>Objelerin tek tek ayrılması</vt:lpstr>
      <vt:lpstr>Slayt 29</vt:lpstr>
      <vt:lpstr>Yöntemin testi</vt:lpstr>
      <vt:lpstr> Color-based Segmentation such as K-means clustering </vt:lpstr>
      <vt:lpstr>Sonuçlar</vt:lpstr>
      <vt:lpstr>Geleceğe yönelik çalışmalar</vt:lpstr>
      <vt:lpstr>Projenin Özeti</vt:lpstr>
      <vt:lpstr>Sorularınız   Dinlediğiniz  İçin  Teşekkür ederim.</vt:lpstr>
    </vt:vector>
  </TitlesOfParts>
  <Company>Presentation Magazine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Rainbow background design</dc:title>
  <dc:creator>Presentation Magazine</dc:creator>
  <cp:lastModifiedBy>root</cp:lastModifiedBy>
  <cp:revision>266</cp:revision>
  <dcterms:modified xsi:type="dcterms:W3CDTF">2015-09-19T14:07:47Z</dcterms:modified>
</cp:coreProperties>
</file>