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370" r:id="rId9"/>
    <p:sldId id="371" r:id="rId10"/>
    <p:sldId id="372" r:id="rId11"/>
    <p:sldId id="373" r:id="rId12"/>
    <p:sldId id="266" r:id="rId13"/>
    <p:sldId id="379" r:id="rId14"/>
    <p:sldId id="269" r:id="rId15"/>
    <p:sldId id="272" r:id="rId16"/>
    <p:sldId id="380" r:id="rId17"/>
    <p:sldId id="381" r:id="rId18"/>
    <p:sldId id="279" r:id="rId19"/>
    <p:sldId id="383" r:id="rId20"/>
    <p:sldId id="384" r:id="rId21"/>
    <p:sldId id="285" r:id="rId22"/>
    <p:sldId id="374" r:id="rId23"/>
    <p:sldId id="287" r:id="rId24"/>
    <p:sldId id="385" r:id="rId25"/>
    <p:sldId id="386" r:id="rId26"/>
    <p:sldId id="387" r:id="rId27"/>
    <p:sldId id="388" r:id="rId28"/>
    <p:sldId id="389" r:id="rId29"/>
    <p:sldId id="376" r:id="rId30"/>
    <p:sldId id="377" r:id="rId31"/>
    <p:sldId id="391" r:id="rId32"/>
    <p:sldId id="392" r:id="rId33"/>
    <p:sldId id="390" r:id="rId34"/>
    <p:sldId id="296" r:id="rId35"/>
    <p:sldId id="393" r:id="rId36"/>
    <p:sldId id="297" r:id="rId37"/>
    <p:sldId id="302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402" r:id="rId47"/>
    <p:sldId id="403" r:id="rId48"/>
    <p:sldId id="404" r:id="rId49"/>
    <p:sldId id="405" r:id="rId50"/>
    <p:sldId id="406" r:id="rId51"/>
    <p:sldId id="407" r:id="rId52"/>
    <p:sldId id="408" r:id="rId53"/>
    <p:sldId id="315" r:id="rId54"/>
    <p:sldId id="314" r:id="rId55"/>
    <p:sldId id="317" r:id="rId56"/>
    <p:sldId id="321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1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39E98-A263-4C6B-A2F2-8426879E87FB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2BA90-3772-4C94-8992-EB88D67E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2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61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76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9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7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211763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02568"/>
            <a:ext cx="6858000" cy="2863516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B11F-8512-44F2-8031-922376EB6169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03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2D01-2129-4D7C-9F38-CA4454E41281}" type="datetime3">
              <a:rPr lang="en-US" smtClean="0"/>
              <a:t>15 July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71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FBD9-7954-430C-BFF8-E8C1EACCCA82}" type="datetime3">
              <a:rPr lang="en-US" smtClean="0"/>
              <a:t>15 July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F3A8-FB35-484F-ABEF-7BD3F34C5F52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3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60F-DC7F-4C08-8379-0D8F97C2B5B2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6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70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16179"/>
            <a:ext cx="7886700" cy="3060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4820-65E8-4513-A544-20AB1179E831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71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6C6D-9549-4AE3-8081-9302F80983A1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0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9A42-290C-4EE6-B2C7-547250C4247C}" type="datetime3">
              <a:rPr lang="en-US" smtClean="0"/>
              <a:t>15 July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6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37A9-8969-40AE-BFE8-0066BA45790E}" type="datetime3">
              <a:rPr lang="en-US" smtClean="0"/>
              <a:t>15 July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51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362D-9B7A-4C5D-A093-4BCA44319474}" type="datetime3">
              <a:rPr lang="en-US" smtClean="0"/>
              <a:t>15 July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5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3748"/>
            <a:ext cx="7886700" cy="47482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6AA6-812C-4131-90E2-4086656CD4CA}" type="datetime3">
              <a:rPr lang="en-US" smtClean="0"/>
              <a:t>15 July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7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9015-5B70-4D85-AA05-A54131EA11AC}" type="datetime3">
              <a:rPr lang="en-US" smtClean="0"/>
              <a:t>15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92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 userDrawn="1"/>
        </p:nvSpPr>
        <p:spPr bwMode="auto">
          <a:xfrm>
            <a:off x="3251315" y="2875015"/>
            <a:ext cx="2633345" cy="1151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7200" dirty="0">
                <a:solidFill>
                  <a:srgbClr val="D0CEC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RBTC</a:t>
            </a:r>
            <a:endParaRPr lang="id-ID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916E1B6C-6065-423E-8695-440EC43AEEAF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u="sng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368854CF-9D4B-4816-9E54-74AD4D838B9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4" y="133847"/>
            <a:ext cx="1553620" cy="1000975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 userDrawn="1"/>
        </p:nvSpPr>
        <p:spPr>
          <a:xfrm>
            <a:off x="624638" y="6184232"/>
            <a:ext cx="7886700" cy="662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72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>
              <a:lumMod val="75000"/>
            </a:schemeClr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ometrics.idealtest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IMPLEMENTASI PENGENALAN IRIS MATA </a:t>
            </a:r>
            <a:r>
              <a:rPr lang="en-US" dirty="0" smtClean="0"/>
              <a:t>MENGGUNAKAN </a:t>
            </a:r>
            <a:r>
              <a:rPr lang="en-US" dirty="0"/>
              <a:t>METODE SUPPORT VECTOR </a:t>
            </a:r>
            <a:r>
              <a:rPr lang="en-US" dirty="0" smtClean="0"/>
              <a:t>MACHINES</a:t>
            </a:r>
            <a:r>
              <a:rPr lang="id-ID" dirty="0" smtClean="0"/>
              <a:t> DAN HAMMING DISTANCE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Penyusun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Tugas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Akhir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:</a:t>
            </a:r>
          </a:p>
          <a:p>
            <a:r>
              <a:rPr lang="id-ID" sz="2000" dirty="0" smtClean="0"/>
              <a:t>Afdhal Basith Anugrah</a:t>
            </a:r>
            <a:endParaRPr lang="en-US" sz="2000" dirty="0" smtClean="0"/>
          </a:p>
          <a:p>
            <a:r>
              <a:rPr lang="en-US" sz="2000" dirty="0" smtClean="0"/>
              <a:t>(5112 100 </a:t>
            </a:r>
            <a:r>
              <a:rPr lang="id-ID" sz="2000" dirty="0" smtClean="0"/>
              <a:t>153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Dosen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Pembimbing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: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Dr. Eng. </a:t>
            </a:r>
            <a:r>
              <a:rPr lang="id-ID" sz="2000" dirty="0" smtClean="0">
                <a:solidFill>
                  <a:srgbClr val="000000"/>
                </a:solidFill>
              </a:rPr>
              <a:t>Nanik Suciati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S.Kom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M.Kom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Dr. Eng. </a:t>
            </a:r>
            <a:r>
              <a:rPr lang="en-US" sz="2000" dirty="0" err="1">
                <a:solidFill>
                  <a:srgbClr val="000000"/>
                </a:solidFill>
              </a:rPr>
              <a:t>Chastine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Fatichah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S.Kom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M.Kom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0AA7-1E93-4264-8C60-3A3E529FC83B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ALIR PROSES UTAMA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15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10</a:t>
            </a:fld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Trebuchet MS" panose="020B0603020202020204" pitchFamily="34" charset="0"/>
              </a:rPr>
              <a:t>MULAI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Parallelogram 34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CITRA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MATA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6" name="Straight Arrow Connector 35"/>
          <p:cNvCxnSpPr>
            <a:stCxn id="34" idx="4"/>
            <a:endCxn id="35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ounded Rectangle 36"/>
          <p:cNvSpPr/>
          <p:nvPr/>
        </p:nvSpPr>
        <p:spPr bwMode="auto">
          <a:xfrm>
            <a:off x="21082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 –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PROCESSING</a:t>
            </a:r>
          </a:p>
        </p:txBody>
      </p:sp>
      <p:cxnSp>
        <p:nvCxnSpPr>
          <p:cNvPr id="38" name="Straight Arrow Connector 37"/>
          <p:cNvCxnSpPr>
            <a:endCxn id="37" idx="0"/>
          </p:cNvCxnSpPr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ounded Rectangle 38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EKSTRAKSI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FITUR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39" idx="0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Parallelogram 43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791200" y="4505635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44" idx="4"/>
            <a:endCxn id="45" idx="0"/>
          </p:cNvCxnSpPr>
          <p:nvPr/>
        </p:nvCxnSpPr>
        <p:spPr bwMode="auto">
          <a:xfrm>
            <a:off x="6400800" y="4163421"/>
            <a:ext cx="0" cy="34221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44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ounded Rectangle 24"/>
          <p:cNvSpPr/>
          <p:nvPr/>
        </p:nvSpPr>
        <p:spPr bwMode="auto">
          <a:xfrm>
            <a:off x="3941554" y="3307169"/>
            <a:ext cx="1219200" cy="883831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KLASIFIKASI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8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ALIR PROSES UTAMA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15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11</a:t>
            </a:fld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Trebuchet MS" panose="020B0603020202020204" pitchFamily="34" charset="0"/>
              </a:rPr>
              <a:t>MULAI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Parallelogram 34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CITRA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MATA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6" name="Straight Arrow Connector 35"/>
          <p:cNvCxnSpPr>
            <a:stCxn id="34" idx="4"/>
            <a:endCxn id="35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ounded Rectangle 38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EKSTRAKSI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FITUR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39" idx="0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Parallelogram 43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791200" y="4505635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44" idx="4"/>
            <a:endCxn id="45" idx="0"/>
          </p:cNvCxnSpPr>
          <p:nvPr/>
        </p:nvCxnSpPr>
        <p:spPr bwMode="auto">
          <a:xfrm>
            <a:off x="6400800" y="4163421"/>
            <a:ext cx="0" cy="34221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44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ounded Rectangle 24"/>
          <p:cNvSpPr/>
          <p:nvPr/>
        </p:nvSpPr>
        <p:spPr bwMode="auto">
          <a:xfrm>
            <a:off x="3941554" y="3307169"/>
            <a:ext cx="1219200" cy="883831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KLASIFIKASI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105328" y="4522883"/>
            <a:ext cx="1219200" cy="914400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rebuchet MS" panose="020B0603020202020204" pitchFamily="34" charset="0"/>
              </a:rPr>
              <a:t>PRE –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rebuchet MS" panose="020B0603020202020204" pitchFamily="34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174769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 </a:t>
            </a:r>
            <a:r>
              <a:rPr lang="en-US" dirty="0" smtClean="0"/>
              <a:t>PRE</a:t>
            </a:r>
            <a:r>
              <a:rPr lang="id-ID" dirty="0" smtClean="0"/>
              <a:t>-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B11E-D7BA-4F16-B004-C66266E53603}" type="datetime3">
              <a:rPr lang="en-US" smtClean="0"/>
              <a:t>15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TUGAS AKHIR – KI141502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12</a:t>
            </a:fld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4" name="Parallelogram 33"/>
          <p:cNvSpPr/>
          <p:nvPr/>
        </p:nvSpPr>
        <p:spPr bwMode="auto">
          <a:xfrm>
            <a:off x="2108201" y="4525986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33" idx="4"/>
            <a:endCxn id="34" idx="0"/>
          </p:cNvCxnSpPr>
          <p:nvPr/>
        </p:nvCxnSpPr>
        <p:spPr bwMode="auto">
          <a:xfrm>
            <a:off x="2717801" y="2959100"/>
            <a:ext cx="0" cy="156688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206157" y="4965700"/>
            <a:ext cx="7560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260601" y="2216835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MULAI</a:t>
            </a:r>
            <a:endParaRPr 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2260962" y="4662370"/>
            <a:ext cx="91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CITRA MATA</a:t>
            </a:r>
            <a:endParaRPr lang="en-US" sz="1500" dirty="0"/>
          </a:p>
        </p:txBody>
      </p:sp>
      <p:sp>
        <p:nvSpPr>
          <p:cNvPr id="44" name="Rounded Rectangle 43"/>
          <p:cNvSpPr/>
          <p:nvPr/>
        </p:nvSpPr>
        <p:spPr bwMode="auto">
          <a:xfrm>
            <a:off x="3962400" y="33528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3962400" y="21463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62400" y="3414425"/>
            <a:ext cx="1219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DETEKSI </a:t>
            </a:r>
            <a:r>
              <a:rPr lang="id-ID" sz="1500" dirty="0" smtClean="0"/>
              <a:t>BATAS </a:t>
            </a:r>
          </a:p>
          <a:p>
            <a:pPr algn="ctr"/>
            <a:r>
              <a:rPr lang="id-ID" sz="1500" dirty="0" smtClean="0"/>
              <a:t>PUPIL &amp; IRIS</a:t>
            </a:r>
            <a:endParaRPr lang="en-US" sz="1500" dirty="0"/>
          </a:p>
        </p:txBody>
      </p:sp>
      <p:sp>
        <p:nvSpPr>
          <p:cNvPr id="47" name="TextBox 46"/>
          <p:cNvSpPr txBox="1"/>
          <p:nvPr/>
        </p:nvSpPr>
        <p:spPr>
          <a:xfrm>
            <a:off x="3962401" y="2319804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PEMISAHAN </a:t>
            </a:r>
            <a:r>
              <a:rPr lang="id-ID" sz="1500" i="1" dirty="0" smtClean="0"/>
              <a:t>NOISE</a:t>
            </a:r>
            <a:endParaRPr lang="en-US" sz="1500" dirty="0"/>
          </a:p>
        </p:txBody>
      </p:sp>
      <p:cxnSp>
        <p:nvCxnSpPr>
          <p:cNvPr id="54" name="Straight Arrow Connector 53"/>
          <p:cNvCxnSpPr>
            <a:endCxn id="44" idx="2"/>
          </p:cNvCxnSpPr>
          <p:nvPr/>
        </p:nvCxnSpPr>
        <p:spPr bwMode="auto">
          <a:xfrm flipV="1">
            <a:off x="4572000" y="4267200"/>
            <a:ext cx="0" cy="2413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>
            <a:stCxn id="44" idx="0"/>
            <a:endCxn id="45" idx="2"/>
          </p:cNvCxnSpPr>
          <p:nvPr/>
        </p:nvCxnSpPr>
        <p:spPr bwMode="auto">
          <a:xfrm flipV="1">
            <a:off x="4572000" y="3060700"/>
            <a:ext cx="0" cy="2921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>
            <a:stCxn id="45" idx="3"/>
          </p:cNvCxnSpPr>
          <p:nvPr/>
        </p:nvCxnSpPr>
        <p:spPr bwMode="auto">
          <a:xfrm>
            <a:off x="5181600" y="2603500"/>
            <a:ext cx="6349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ounded Rectangle 31"/>
          <p:cNvSpPr/>
          <p:nvPr/>
        </p:nvSpPr>
        <p:spPr bwMode="auto">
          <a:xfrm>
            <a:off x="3954974" y="4510299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/>
              <a:t>DETEKSI TEPI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id-ID" sz="15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Canny)</a:t>
            </a:r>
            <a:endParaRPr kumimoji="0" lang="en-US" sz="1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5816597" y="2186094"/>
            <a:ext cx="1317447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33370" y="2361005"/>
            <a:ext cx="129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NORMALISASI IRIS</a:t>
            </a:r>
            <a:endParaRPr lang="en-US" sz="1500" dirty="0"/>
          </a:p>
        </p:txBody>
      </p:sp>
      <p:cxnSp>
        <p:nvCxnSpPr>
          <p:cNvPr id="13" name="Straight Arrow Connector 12"/>
          <p:cNvCxnSpPr>
            <a:stCxn id="60" idx="2"/>
          </p:cNvCxnSpPr>
          <p:nvPr/>
        </p:nvCxnSpPr>
        <p:spPr>
          <a:xfrm>
            <a:off x="6475321" y="3100494"/>
            <a:ext cx="2635" cy="5509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arallelogram 62"/>
          <p:cNvSpPr/>
          <p:nvPr/>
        </p:nvSpPr>
        <p:spPr bwMode="auto">
          <a:xfrm>
            <a:off x="5675943" y="3651481"/>
            <a:ext cx="1596128" cy="931652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04081" y="3718756"/>
            <a:ext cx="13398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CITRA IRIS </a:t>
            </a:r>
          </a:p>
          <a:p>
            <a:pPr algn="ctr"/>
            <a:r>
              <a:rPr lang="id-ID" sz="1500" dirty="0" smtClean="0"/>
              <a:t>TER</a:t>
            </a:r>
          </a:p>
          <a:p>
            <a:pPr algn="ctr"/>
            <a:r>
              <a:rPr lang="id-ID" sz="1500" dirty="0" smtClean="0"/>
              <a:t>NORMALISASI</a:t>
            </a:r>
            <a:endParaRPr lang="en-US" sz="1500" dirty="0"/>
          </a:p>
        </p:txBody>
      </p:sp>
      <p:sp>
        <p:nvSpPr>
          <p:cNvPr id="65" name="Oval 64"/>
          <p:cNvSpPr/>
          <p:nvPr/>
        </p:nvSpPr>
        <p:spPr bwMode="auto">
          <a:xfrm>
            <a:off x="5868353" y="4799036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6" name="Straight Arrow Connector 15"/>
          <p:cNvCxnSpPr>
            <a:stCxn id="63" idx="4"/>
            <a:endCxn id="65" idx="0"/>
          </p:cNvCxnSpPr>
          <p:nvPr/>
        </p:nvCxnSpPr>
        <p:spPr>
          <a:xfrm>
            <a:off x="6474007" y="4583133"/>
            <a:ext cx="3946" cy="215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18002" y="5198680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SELESAI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028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DETEKSI TEPI CANNY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Mendeteksi batas tepi yang terdapat pada citra mata</a:t>
            </a:r>
          </a:p>
          <a:p>
            <a:r>
              <a:rPr lang="id-ID" dirty="0" smtClean="0"/>
              <a:t>Mendeteksi lingkaran iris dan pupil</a:t>
            </a:r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dirty="0"/>
              <a:t>		</a:t>
            </a:r>
          </a:p>
          <a:p>
            <a:pPr marL="457200" lvl="1" indent="0">
              <a:buNone/>
            </a:pPr>
            <a:r>
              <a:rPr lang="en-US" i="1" dirty="0"/>
              <a:t>		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13</a:t>
            </a:fld>
            <a:endParaRPr lang="en-US"/>
          </a:p>
        </p:txBody>
      </p:sp>
      <p:sp>
        <p:nvSpPr>
          <p:cNvPr id="7" name="Oval 6">
            <a:hlinkClick r:id="" action="ppaction://noaction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223" y="3174446"/>
            <a:ext cx="2002150" cy="17518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353" y="3174446"/>
            <a:ext cx="1995893" cy="17359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16052" y="4879529"/>
            <a:ext cx="101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Citra asli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5483962" y="4896380"/>
            <a:ext cx="142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Deteksi tepi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0285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DETEKSI </a:t>
            </a:r>
            <a:r>
              <a:rPr lang="id-ID" dirty="0" smtClean="0"/>
              <a:t>BATAS PUPIL &amp; IRIS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Menggunakan citra mata hasil deteksi tepi </a:t>
            </a:r>
          </a:p>
          <a:p>
            <a:pPr algn="just"/>
            <a:endParaRPr lang="id-ID" dirty="0" smtClean="0"/>
          </a:p>
          <a:p>
            <a:pPr algn="just"/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id-ID" i="1" dirty="0" smtClean="0"/>
              <a:t>Circular</a:t>
            </a:r>
            <a:r>
              <a:rPr lang="id-ID" dirty="0" smtClean="0"/>
              <a:t> </a:t>
            </a:r>
            <a:r>
              <a:rPr lang="id-ID" i="1" dirty="0" smtClean="0"/>
              <a:t>Hough Transform</a:t>
            </a:r>
            <a:endParaRPr lang="id-ID" dirty="0" smtClean="0"/>
          </a:p>
          <a:p>
            <a:pPr algn="just"/>
            <a:endParaRPr lang="id-ID" dirty="0" smtClean="0"/>
          </a:p>
          <a:p>
            <a:pPr algn="just"/>
            <a:r>
              <a:rPr lang="id-ID" dirty="0" smtClean="0"/>
              <a:t>Mendeteksi lingkaran pada iris dan pupil </a:t>
            </a:r>
          </a:p>
          <a:p>
            <a:pPr algn="just"/>
            <a:endParaRPr lang="id-ID" dirty="0" smtClean="0"/>
          </a:p>
          <a:p>
            <a:pPr algn="just"/>
            <a:r>
              <a:rPr lang="id-ID" dirty="0" smtClean="0"/>
              <a:t>Mencari titik pusat lingkaran dan radius dengan menggunakan persamaan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82B5-82D6-4641-95D4-7C8D49BD67F5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14</a:t>
            </a:fld>
            <a:endParaRPr lang="en-US"/>
          </a:p>
        </p:txBody>
      </p:sp>
      <p:sp>
        <p:nvSpPr>
          <p:cNvPr id="8" name="Oval 7">
            <a:hlinkClick r:id="" action="ppaction://noaction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129008" y="4883350"/>
                <a:ext cx="28859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d-ID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d-ID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008" y="4883350"/>
                <a:ext cx="288598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06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DETEKSI </a:t>
            </a:r>
            <a:r>
              <a:rPr lang="id-ID" dirty="0"/>
              <a:t>BATAS PUPIL &amp; IRIS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E309-C793-4989-82D7-C2485CBF8101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15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50368" y="4356865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mata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6116" y="4348240"/>
            <a:ext cx="1889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Hasil deteksi</a:t>
            </a:r>
          </a:p>
          <a:p>
            <a:pPr algn="ctr"/>
            <a:r>
              <a:rPr lang="id-ID" sz="2000" dirty="0">
                <a:latin typeface="Trebuchet MS" panose="020B0603020202020204" pitchFamily="34" charset="0"/>
              </a:rPr>
              <a:t>p</a:t>
            </a:r>
            <a:r>
              <a:rPr lang="id-ID" sz="2000" dirty="0" smtClean="0">
                <a:latin typeface="Trebuchet MS" panose="020B0603020202020204" pitchFamily="34" charset="0"/>
              </a:rPr>
              <a:t>upil &amp; iris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812" y="2483797"/>
            <a:ext cx="1995893" cy="1735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790" y="2484586"/>
            <a:ext cx="1983086" cy="17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3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PEMISAHAN </a:t>
            </a:r>
            <a:r>
              <a:rPr lang="id-ID" i="1" dirty="0" smtClean="0"/>
              <a:t>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Bulu mata dan kelopak mata yang berada pada daerah iris</a:t>
            </a:r>
          </a:p>
          <a:p>
            <a:endParaRPr lang="id-ID" dirty="0"/>
          </a:p>
          <a:p>
            <a:r>
              <a:rPr lang="en-US" dirty="0" smtClean="0"/>
              <a:t>Men</a:t>
            </a:r>
            <a:r>
              <a:rPr lang="id-ID" dirty="0" smtClean="0"/>
              <a:t>andai </a:t>
            </a:r>
            <a:r>
              <a:rPr lang="id-ID" i="1" dirty="0" smtClean="0"/>
              <a:t>noise </a:t>
            </a:r>
            <a:r>
              <a:rPr lang="id-ID" dirty="0" smtClean="0"/>
              <a:t>tersebut untuk nantinya nilai pikselnya diganti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id-ID" i="1" dirty="0" smtClean="0"/>
              <a:t>Noise </a:t>
            </a:r>
            <a:r>
              <a:rPr lang="id-ID" dirty="0" smtClean="0"/>
              <a:t>yang berhasil terdeteksi akan diubah nilai pikselnya menjadi NaN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57F8-F998-4F3D-B39C-9EDAEA4DC1B3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16</a:t>
            </a:fld>
            <a:endParaRPr lang="en-US"/>
          </a:p>
        </p:txBody>
      </p:sp>
      <p:sp>
        <p:nvSpPr>
          <p:cNvPr id="7" name="Oval 6">
            <a:hlinkClick r:id="" action="ppaction://noaction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9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id-ID" dirty="0" smtClean="0"/>
              <a:t>EMISAHAN </a:t>
            </a:r>
            <a:r>
              <a:rPr lang="id-ID" i="1" dirty="0" smtClean="0"/>
              <a:t>NOISE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E309-C793-4989-82D7-C2485CBF8101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17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30526" y="429648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mata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33375" y="4196047"/>
            <a:ext cx="1889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Hasil deteksi</a:t>
            </a:r>
          </a:p>
          <a:p>
            <a:pPr algn="ctr"/>
            <a:r>
              <a:rPr lang="id-ID" sz="2000" dirty="0">
                <a:latin typeface="Trebuchet MS" panose="020B0603020202020204" pitchFamily="34" charset="0"/>
              </a:rPr>
              <a:t>p</a:t>
            </a:r>
            <a:r>
              <a:rPr lang="id-ID" sz="2000" dirty="0" smtClean="0">
                <a:latin typeface="Trebuchet MS" panose="020B0603020202020204" pitchFamily="34" charset="0"/>
              </a:rPr>
              <a:t>upil &amp; iris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70" y="2423412"/>
            <a:ext cx="1995893" cy="1735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948" y="2424201"/>
            <a:ext cx="1983086" cy="1735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632" y="2423412"/>
            <a:ext cx="1983987" cy="17359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23525" y="429648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Menandai noise</a:t>
            </a:r>
            <a:endParaRPr lang="en-US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1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NORMALISASI IRIS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Menggunakan </a:t>
            </a:r>
            <a:r>
              <a:rPr lang="id-ID" i="1" dirty="0" smtClean="0"/>
              <a:t>Daugmann Rubber Sheet Model</a:t>
            </a:r>
          </a:p>
          <a:p>
            <a:pPr algn="just"/>
            <a:endParaRPr lang="id-ID" dirty="0" smtClean="0"/>
          </a:p>
          <a:p>
            <a:pPr algn="just"/>
            <a:r>
              <a:rPr lang="id-ID" dirty="0"/>
              <a:t>Membuat dimensi iris menjadi </a:t>
            </a:r>
            <a:r>
              <a:rPr lang="id-ID" dirty="0" smtClean="0"/>
              <a:t>konsisten dan mengatasi pelebaran pada pupil</a:t>
            </a:r>
            <a:endParaRPr lang="en-US" dirty="0"/>
          </a:p>
          <a:p>
            <a:pPr algn="just"/>
            <a:endParaRPr lang="id-ID" dirty="0" smtClean="0"/>
          </a:p>
          <a:p>
            <a:pPr algn="just"/>
            <a:r>
              <a:rPr lang="id-ID" dirty="0" smtClean="0"/>
              <a:t>Mengubah ROI iris dari bidang Kartesian menjadi bidang Polar menggunakan persamaan</a:t>
            </a:r>
          </a:p>
          <a:p>
            <a:pPr algn="just"/>
            <a:endParaRPr lang="id-ID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92E8-3FBB-4ED3-BA4A-C6DB69F50802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18</a:t>
            </a:fld>
            <a:endParaRPr lang="en-US"/>
          </a:p>
        </p:txBody>
      </p:sp>
      <p:sp>
        <p:nvSpPr>
          <p:cNvPr id="7" name="Oval 6">
            <a:hlinkClick r:id="" action="ppaction://noaction"/>
          </p:cNvPr>
          <p:cNvSpPr/>
          <p:nvPr/>
        </p:nvSpPr>
        <p:spPr>
          <a:xfrm>
            <a:off x="7700664" y="5706646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423917" y="4441593"/>
                <a:ext cx="289528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d-ID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id-ID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d-ID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d-ID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917" y="4441593"/>
                <a:ext cx="2895280" cy="404983"/>
              </a:xfrm>
              <a:prstGeom prst="rect">
                <a:avLst/>
              </a:prstGeom>
              <a:blipFill rotWithShape="0"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180677" y="5138761"/>
                <a:ext cx="338829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d-ID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677" y="5138761"/>
                <a:ext cx="3388299" cy="390748"/>
              </a:xfrm>
              <a:prstGeom prst="rect">
                <a:avLst/>
              </a:prstGeom>
              <a:blipFill rotWithShape="0"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80677" y="5621636"/>
                <a:ext cx="338176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d-ID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677" y="5621636"/>
                <a:ext cx="3381760" cy="390748"/>
              </a:xfrm>
              <a:prstGeom prst="rect">
                <a:avLst/>
              </a:prstGeom>
              <a:blipFill rotWithShape="0"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570358" y="4846576"/>
            <a:ext cx="755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dimana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698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id-ID" dirty="0" smtClean="0"/>
              <a:t>ORMALISASI IRIS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FA68-59A0-4A1C-9436-5F569AF8410E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19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1422400" y="2607047"/>
            <a:ext cx="6064250" cy="2123440"/>
            <a:chOff x="1419105" y="3290306"/>
            <a:chExt cx="6064250" cy="2123440"/>
          </a:xfrm>
        </p:grpSpPr>
        <p:grpSp>
          <p:nvGrpSpPr>
            <p:cNvPr id="35" name="Group 34"/>
            <p:cNvGrpSpPr/>
            <p:nvPr/>
          </p:nvGrpSpPr>
          <p:grpSpPr>
            <a:xfrm>
              <a:off x="1419105" y="3290306"/>
              <a:ext cx="2123440" cy="2123440"/>
              <a:chOff x="0" y="0"/>
              <a:chExt cx="2124000" cy="21240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0" y="0"/>
                <a:ext cx="2124000" cy="2124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24840" y="617220"/>
                <a:ext cx="900000" cy="90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1524000" y="1066800"/>
                <a:ext cx="5988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Arc 44"/>
              <p:cNvSpPr/>
              <p:nvPr/>
            </p:nvSpPr>
            <p:spPr>
              <a:xfrm rot="5400000">
                <a:off x="556260" y="457200"/>
                <a:ext cx="1272540" cy="1226820"/>
              </a:xfrm>
              <a:prstGeom prst="arc">
                <a:avLst>
                  <a:gd name="adj1" fmla="val 16200000"/>
                  <a:gd name="adj2" fmla="val 21527204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46" name="Text Box 6"/>
              <p:cNvSpPr txBox="1"/>
              <p:nvPr/>
            </p:nvSpPr>
            <p:spPr>
              <a:xfrm>
                <a:off x="1524000" y="807720"/>
                <a:ext cx="281940" cy="289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7" name="Picture 46" descr="http://2.bp.blogspot.com/-YScodKxEk-Q/UaDA0EoSC_I/AAAAAAAABGQ/5LmpsS5TyJ0/s1600/400px-greek_lc_theta-svg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653540" y="1463040"/>
                <a:ext cx="198120" cy="1981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" name="Text Box 9"/>
              <p:cNvSpPr txBox="1"/>
              <p:nvPr/>
            </p:nvSpPr>
            <p:spPr>
              <a:xfrm>
                <a:off x="1059180" y="1531620"/>
                <a:ext cx="281940" cy="289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&lt; 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6" name="Right Arrow 35"/>
            <p:cNvSpPr/>
            <p:nvPr/>
          </p:nvSpPr>
          <p:spPr>
            <a:xfrm>
              <a:off x="3787655" y="3999601"/>
              <a:ext cx="937260" cy="959485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21155" y="4075801"/>
              <a:ext cx="2362200" cy="822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4983995" y="4075801"/>
              <a:ext cx="0" cy="822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121155" y="5126726"/>
              <a:ext cx="2362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 Box 16"/>
            <p:cNvSpPr txBox="1"/>
            <p:nvPr/>
          </p:nvSpPr>
          <p:spPr>
            <a:xfrm>
              <a:off x="4763015" y="4266301"/>
              <a:ext cx="281305" cy="288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sz="14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endParaRPr lang="id-ID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41" name="Picture 40" descr="http://2.bp.blogspot.com/-YScodKxEk-Q/UaDA0EoSC_I/AAAAAAAABGQ/5LmpsS5TyJ0/s1600/400px-greek_lc_theta-svg.pn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6055" y="5165461"/>
              <a:ext cx="197485" cy="19748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1002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7829-F649-44FC-A89E-F16571E6CF84}" type="datetime3">
              <a:rPr lang="en-US" smtClean="0"/>
              <a:t>15 July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43200" y="1828800"/>
            <a:ext cx="3657599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RANCANGAN &amp; IMPLEMENTASI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43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smtClean="0"/>
              <a:t>SKENARIO 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10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id-ID" dirty="0" smtClean="0"/>
              <a:t>ORMALISASI IRIS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Mengubah piksel </a:t>
            </a:r>
            <a:r>
              <a:rPr lang="id-ID" i="1" dirty="0" smtClean="0"/>
              <a:t>noise</a:t>
            </a:r>
            <a:r>
              <a:rPr lang="id-ID" dirty="0" smtClean="0"/>
              <a:t> yang sudah ditandai menjadi rata-rata piksel iris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FA68-59A0-4A1C-9436-5F569AF8410E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841" y="3027310"/>
            <a:ext cx="3266011" cy="41937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57" y="2880612"/>
            <a:ext cx="1983987" cy="173598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00303" y="4616601"/>
            <a:ext cx="1792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iris dengan noise yang ditandai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77600" y="3444974"/>
            <a:ext cx="1948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iris polar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841" y="4026179"/>
            <a:ext cx="3266011" cy="45258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077600" y="4416546"/>
            <a:ext cx="194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iris ternormalisasi</a:t>
            </a:r>
            <a:endParaRPr lang="en-US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33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C1D2-E6C2-4C4E-A924-1C0E2017057F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21</a:t>
            </a:fld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675482" y="1450957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>
                <a:latin typeface="Trebuchet MS" panose="020B0603020202020204" pitchFamily="34" charset="0"/>
              </a:rPr>
              <a:t>MULAI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1136182" y="5045118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SELESAI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95051" y="766692"/>
            <a:ext cx="287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MASUKAN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6713" y="3363421"/>
            <a:ext cx="2878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IRIS TERNORMALISASI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32931" y="5088248"/>
            <a:ext cx="287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PEMISAHAN NOISE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47581" y="5088248"/>
            <a:ext cx="287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anose="020B0603020202020204" pitchFamily="34" charset="0"/>
              </a:rPr>
              <a:t>DETEKSI </a:t>
            </a:r>
            <a:r>
              <a:rPr lang="id-ID" sz="2000" dirty="0" smtClean="0">
                <a:latin typeface="Trebuchet MS" panose="020B0603020202020204" pitchFamily="34" charset="0"/>
              </a:rPr>
              <a:t>IRIS &amp; PUPIL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175" y="1148112"/>
            <a:ext cx="1995893" cy="17359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03" y="1142508"/>
            <a:ext cx="2002150" cy="175188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434254" y="760050"/>
            <a:ext cx="172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rebuchet MS" panose="020B0603020202020204" pitchFamily="34" charset="0"/>
              </a:rPr>
              <a:t>DETEKSI TEPI</a:t>
            </a:r>
            <a:endParaRPr lang="id-ID" dirty="0">
              <a:latin typeface="Trebuchet MS" panose="020B060302020202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129" y="3208426"/>
            <a:ext cx="1983086" cy="17352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27" y="3204086"/>
            <a:ext cx="1983987" cy="1735989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27" idx="6"/>
            <a:endCxn id="24" idx="1"/>
          </p:cNvCxnSpPr>
          <p:nvPr/>
        </p:nvCxnSpPr>
        <p:spPr>
          <a:xfrm>
            <a:off x="1894682" y="2016107"/>
            <a:ext cx="16414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4" idx="3"/>
            <a:endCxn id="26" idx="1"/>
          </p:cNvCxnSpPr>
          <p:nvPr/>
        </p:nvCxnSpPr>
        <p:spPr>
          <a:xfrm>
            <a:off x="5532068" y="2016107"/>
            <a:ext cx="718435" cy="2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6" idx="2"/>
            <a:endCxn id="42" idx="0"/>
          </p:cNvCxnSpPr>
          <p:nvPr/>
        </p:nvCxnSpPr>
        <p:spPr>
          <a:xfrm flipH="1">
            <a:off x="7250672" y="2894389"/>
            <a:ext cx="906" cy="3140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2" idx="1"/>
            <a:endCxn id="48" idx="3"/>
          </p:cNvCxnSpPr>
          <p:nvPr/>
        </p:nvCxnSpPr>
        <p:spPr>
          <a:xfrm flipH="1" flipV="1">
            <a:off x="5526114" y="4072081"/>
            <a:ext cx="733015" cy="3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634" y="4025037"/>
            <a:ext cx="2774297" cy="452585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49" idx="2"/>
            <a:endCxn id="41" idx="0"/>
          </p:cNvCxnSpPr>
          <p:nvPr/>
        </p:nvCxnSpPr>
        <p:spPr>
          <a:xfrm flipH="1">
            <a:off x="1745782" y="4477622"/>
            <a:ext cx="1" cy="5674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endCxn id="49" idx="3"/>
          </p:cNvCxnSpPr>
          <p:nvPr/>
        </p:nvCxnSpPr>
        <p:spPr>
          <a:xfrm flipH="1">
            <a:off x="3132931" y="4244196"/>
            <a:ext cx="403244" cy="71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3060" y="4425146"/>
            <a:ext cx="126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64 x 512 piksel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93583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ALIR PROSES UTAMA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15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22</a:t>
            </a:fld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Trebuchet MS" panose="020B0603020202020204" pitchFamily="34" charset="0"/>
              </a:rPr>
              <a:t>MULAI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Parallelogram 34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CITRA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MATA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6" name="Straight Arrow Connector 35"/>
          <p:cNvCxnSpPr>
            <a:stCxn id="34" idx="4"/>
            <a:endCxn id="35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ounded Rectangle 38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rebuchet MS" panose="020B0603020202020204" pitchFamily="34" charset="0"/>
              </a:rPr>
              <a:t>EKSTRAKSI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FITUR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rebuchet MS" panose="020B0603020202020204" pitchFamily="34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39" idx="0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Parallelogram 43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791200" y="4505635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44" idx="4"/>
            <a:endCxn id="45" idx="0"/>
          </p:cNvCxnSpPr>
          <p:nvPr/>
        </p:nvCxnSpPr>
        <p:spPr bwMode="auto">
          <a:xfrm>
            <a:off x="6400800" y="4163421"/>
            <a:ext cx="0" cy="34221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44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ounded Rectangle 24"/>
          <p:cNvSpPr/>
          <p:nvPr/>
        </p:nvSpPr>
        <p:spPr bwMode="auto">
          <a:xfrm>
            <a:off x="3941554" y="3307169"/>
            <a:ext cx="1219200" cy="883831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KLASIFIKASI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105328" y="4522883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 –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87778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</a:t>
            </a:r>
            <a:r>
              <a:rPr lang="en-US" dirty="0" smtClean="0"/>
              <a:t> </a:t>
            </a:r>
            <a:r>
              <a:rPr lang="id-ID" dirty="0" smtClean="0"/>
              <a:t>EKSTRAKSI FITUR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BD59-D230-462A-8529-4A6FBA55EE43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23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1901169" y="1578638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MULAI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651610" y="3085519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HAAR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sp>
        <p:nvSpPr>
          <p:cNvPr id="21" name="Parallelogram 20"/>
          <p:cNvSpPr/>
          <p:nvPr/>
        </p:nvSpPr>
        <p:spPr bwMode="auto">
          <a:xfrm>
            <a:off x="4030333" y="4253475"/>
            <a:ext cx="2057879" cy="995024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VEKTOR FITUR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HAAR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&amp;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BINER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4574755" y="5430696"/>
            <a:ext cx="969034" cy="91438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>
                <a:latin typeface="Trebuchet MS" panose="020B0603020202020204" pitchFamily="34" charset="0"/>
              </a:rPr>
              <a:t>SELESAI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61210" y="1680554"/>
            <a:ext cx="1596128" cy="931652"/>
            <a:chOff x="5675943" y="3651481"/>
            <a:chExt cx="1596128" cy="931652"/>
          </a:xfrm>
        </p:grpSpPr>
        <p:sp>
          <p:nvSpPr>
            <p:cNvPr id="25" name="Parallelogram 24"/>
            <p:cNvSpPr/>
            <p:nvPr/>
          </p:nvSpPr>
          <p:spPr bwMode="auto">
            <a:xfrm>
              <a:off x="5675943" y="3651481"/>
              <a:ext cx="1596128" cy="931652"/>
            </a:xfrm>
            <a:prstGeom prst="parallelogram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04081" y="3718756"/>
              <a:ext cx="133985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500" dirty="0" smtClean="0"/>
                <a:t>CITRA IRIS </a:t>
              </a:r>
            </a:p>
            <a:p>
              <a:pPr algn="ctr"/>
              <a:r>
                <a:rPr lang="id-ID" sz="1500" dirty="0" smtClean="0"/>
                <a:t>TER</a:t>
              </a:r>
            </a:p>
            <a:p>
              <a:pPr algn="ctr"/>
              <a:r>
                <a:rPr lang="id-ID" sz="1500" dirty="0" smtClean="0"/>
                <a:t>NORMALISASI</a:t>
              </a:r>
              <a:endParaRPr lang="en-US" sz="1500" dirty="0"/>
            </a:p>
          </p:txBody>
        </p:sp>
      </p:grpSp>
      <p:cxnSp>
        <p:nvCxnSpPr>
          <p:cNvPr id="16" name="Straight Arrow Connector 15"/>
          <p:cNvCxnSpPr>
            <a:stCxn id="7" idx="6"/>
            <a:endCxn id="29" idx="1"/>
          </p:cNvCxnSpPr>
          <p:nvPr/>
        </p:nvCxnSpPr>
        <p:spPr>
          <a:xfrm flipV="1">
            <a:off x="3120369" y="2140244"/>
            <a:ext cx="1268979" cy="3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5238750" y="3076254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LOG-GABOR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FILTER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cxnSp>
        <p:nvCxnSpPr>
          <p:cNvPr id="38" name="Straight Arrow Connector 37"/>
          <p:cNvCxnSpPr>
            <a:stCxn id="25" idx="4"/>
            <a:endCxn id="10" idx="0"/>
          </p:cNvCxnSpPr>
          <p:nvPr/>
        </p:nvCxnSpPr>
        <p:spPr>
          <a:xfrm flipH="1">
            <a:off x="4261210" y="2612206"/>
            <a:ext cx="798064" cy="4733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4"/>
            <a:endCxn id="31" idx="0"/>
          </p:cNvCxnSpPr>
          <p:nvPr/>
        </p:nvCxnSpPr>
        <p:spPr>
          <a:xfrm>
            <a:off x="5059274" y="2612206"/>
            <a:ext cx="789076" cy="464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4"/>
            <a:endCxn id="30" idx="0"/>
          </p:cNvCxnSpPr>
          <p:nvPr/>
        </p:nvCxnSpPr>
        <p:spPr>
          <a:xfrm flipH="1">
            <a:off x="5059272" y="5248499"/>
            <a:ext cx="1" cy="1821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1" idx="2"/>
            <a:endCxn id="21" idx="0"/>
          </p:cNvCxnSpPr>
          <p:nvPr/>
        </p:nvCxnSpPr>
        <p:spPr>
          <a:xfrm flipH="1">
            <a:off x="5059273" y="3990654"/>
            <a:ext cx="789077" cy="262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0" idx="2"/>
            <a:endCxn id="21" idx="0"/>
          </p:cNvCxnSpPr>
          <p:nvPr/>
        </p:nvCxnSpPr>
        <p:spPr>
          <a:xfrm>
            <a:off x="4261210" y="3999919"/>
            <a:ext cx="798063" cy="253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08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WAVELET HAAR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wavelet </a:t>
            </a:r>
            <a:r>
              <a:rPr lang="id-ID" dirty="0" smtClean="0"/>
              <a:t>Haar dalam melakukan dekomposisi pada citra iris ternormalisasi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6A6E-BBDF-4CB1-83B6-8138C11D9DDC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756664" y="2814703"/>
            <a:ext cx="6030738" cy="3159144"/>
            <a:chOff x="1636558" y="2700068"/>
            <a:chExt cx="6030738" cy="3159144"/>
          </a:xfrm>
        </p:grpSpPr>
        <p:grpSp>
          <p:nvGrpSpPr>
            <p:cNvPr id="79" name="Group 78"/>
            <p:cNvGrpSpPr/>
            <p:nvPr/>
          </p:nvGrpSpPr>
          <p:grpSpPr>
            <a:xfrm>
              <a:off x="1636558" y="3114137"/>
              <a:ext cx="2467152" cy="2340000"/>
              <a:chOff x="1575443" y="3321170"/>
              <a:chExt cx="2467152" cy="23400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639019" y="3321170"/>
                <a:ext cx="2340000" cy="234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639019" y="3729199"/>
                <a:ext cx="129396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700" dirty="0" smtClean="0"/>
                  <a:t>aproksimasi</a:t>
                </a:r>
                <a:endParaRPr lang="id-ID" sz="1700" dirty="0"/>
              </a:p>
            </p:txBody>
          </p:sp>
          <p:cxnSp>
            <p:nvCxnSpPr>
              <p:cNvPr id="73" name="Straight Connector 72"/>
              <p:cNvCxnSpPr>
                <a:stCxn id="66" idx="0"/>
                <a:endCxn id="66" idx="2"/>
              </p:cNvCxnSpPr>
              <p:nvPr/>
            </p:nvCxnSpPr>
            <p:spPr>
              <a:xfrm>
                <a:off x="2809019" y="3321170"/>
                <a:ext cx="0" cy="23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66" idx="1"/>
                <a:endCxn id="66" idx="3"/>
              </p:cNvCxnSpPr>
              <p:nvPr/>
            </p:nvCxnSpPr>
            <p:spPr>
              <a:xfrm>
                <a:off x="1639019" y="4491170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2748634" y="3588342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horizontal</a:t>
                </a:r>
                <a:endParaRPr lang="id-ID" sz="17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575443" y="4674584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vertikal</a:t>
                </a:r>
                <a:endParaRPr lang="id-ID" sz="17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716846" y="4674584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diagonal</a:t>
                </a:r>
                <a:endParaRPr lang="id-ID" sz="1700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5200144" y="3116969"/>
              <a:ext cx="2467152" cy="2340000"/>
              <a:chOff x="1575443" y="3321170"/>
              <a:chExt cx="2467152" cy="2340000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639019" y="3321170"/>
                <a:ext cx="2340000" cy="234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639019" y="3729199"/>
                <a:ext cx="129396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700" dirty="0" smtClean="0"/>
                  <a:t>aproksimasi</a:t>
                </a:r>
                <a:endParaRPr lang="id-ID" sz="1700" dirty="0"/>
              </a:p>
            </p:txBody>
          </p:sp>
          <p:cxnSp>
            <p:nvCxnSpPr>
              <p:cNvPr id="83" name="Straight Connector 82"/>
              <p:cNvCxnSpPr>
                <a:stCxn id="81" idx="0"/>
                <a:endCxn id="81" idx="2"/>
              </p:cNvCxnSpPr>
              <p:nvPr/>
            </p:nvCxnSpPr>
            <p:spPr>
              <a:xfrm>
                <a:off x="2809019" y="3321170"/>
                <a:ext cx="0" cy="23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81" idx="1"/>
                <a:endCxn id="81" idx="3"/>
              </p:cNvCxnSpPr>
              <p:nvPr/>
            </p:nvCxnSpPr>
            <p:spPr>
              <a:xfrm>
                <a:off x="1639019" y="4491170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2748634" y="3588342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horizontal</a:t>
                </a:r>
                <a:endParaRPr lang="id-ID" sz="17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575443" y="4674584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vertikal</a:t>
                </a:r>
                <a:endParaRPr lang="id-ID" sz="17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716846" y="4674584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diagonal</a:t>
                </a:r>
                <a:endParaRPr lang="id-ID" sz="1700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2430549" y="5489880"/>
              <a:ext cx="101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t</a:t>
              </a:r>
              <a:r>
                <a:rPr lang="id-ID" dirty="0" smtClean="0"/>
                <a:t>ingkat 1</a:t>
              </a:r>
              <a:endParaRPr lang="id-ID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953830" y="5470467"/>
              <a:ext cx="101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t</a:t>
              </a:r>
              <a:r>
                <a:rPr lang="id-ID" dirty="0" smtClean="0"/>
                <a:t>ingkat 2</a:t>
              </a:r>
              <a:endParaRPr lang="id-ID" dirty="0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V="1">
              <a:off x="2283538" y="2700068"/>
              <a:ext cx="0" cy="41406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endCxn id="81" idx="1"/>
            </p:cNvCxnSpPr>
            <p:nvPr/>
          </p:nvCxnSpPr>
          <p:spPr>
            <a:xfrm>
              <a:off x="2283538" y="2700068"/>
              <a:ext cx="2980182" cy="1586901"/>
            </a:xfrm>
            <a:prstGeom prst="bentConnector3">
              <a:avLst>
                <a:gd name="adj1" fmla="val 7605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/>
          <p:cNvCxnSpPr/>
          <p:nvPr/>
        </p:nvCxnSpPr>
        <p:spPr>
          <a:xfrm flipV="1">
            <a:off x="4967859" y="2818729"/>
            <a:ext cx="0" cy="4140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>
            <a:off x="4967859" y="2818729"/>
            <a:ext cx="2416352" cy="1580043"/>
          </a:xfrm>
          <a:prstGeom prst="bentConnector3">
            <a:avLst>
              <a:gd name="adj1" fmla="val 8284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7453226" y="4319097"/>
            <a:ext cx="146649" cy="14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4" name="Oval 113"/>
          <p:cNvSpPr/>
          <p:nvPr/>
        </p:nvSpPr>
        <p:spPr>
          <a:xfrm>
            <a:off x="7621982" y="4319337"/>
            <a:ext cx="146649" cy="14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5" name="Oval 114"/>
          <p:cNvSpPr/>
          <p:nvPr/>
        </p:nvSpPr>
        <p:spPr>
          <a:xfrm>
            <a:off x="7790738" y="4319097"/>
            <a:ext cx="146649" cy="14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>
            <a:hlinkClick r:id="" action="ppaction://noaction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5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WAVELET HAAR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Tiap level dekomposisi merupakan hasil dari sub bidang aproksimasi pada level sebelumnya</a:t>
            </a:r>
          </a:p>
          <a:p>
            <a:endParaRPr lang="id-ID" dirty="0"/>
          </a:p>
          <a:p>
            <a:r>
              <a:rPr lang="id-ID" dirty="0" smtClean="0"/>
              <a:t>Koefisien dari sub bidang aproksimasi pada hasil dekomposisi menjadi vektor fitur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6A6E-BBDF-4CB1-83B6-8138C11D9DDC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25</a:t>
            </a:fld>
            <a:endParaRPr lang="en-US" dirty="0"/>
          </a:p>
        </p:txBody>
      </p:sp>
      <p:pic>
        <p:nvPicPr>
          <p:cNvPr id="33" name="Picture 3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48" y="4290791"/>
            <a:ext cx="2700518" cy="540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95" y="4291442"/>
            <a:ext cx="2723214" cy="53934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597790" y="4830791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Citra iris ternormalisasi</a:t>
            </a:r>
            <a:endParaRPr lang="id-ID" dirty="0"/>
          </a:p>
        </p:txBody>
      </p:sp>
      <p:sp>
        <p:nvSpPr>
          <p:cNvPr id="36" name="TextBox 35"/>
          <p:cNvSpPr txBox="1"/>
          <p:nvPr/>
        </p:nvSpPr>
        <p:spPr>
          <a:xfrm>
            <a:off x="5472695" y="4830791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Sub bidang aproksimasi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675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LOG-GABOR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id-ID" dirty="0" smtClean="0"/>
                  <a:t>Citra iris ternormalisasi dikonvulsikan dengan filter log-Gabor</a:t>
                </a:r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id-ID" dirty="0" smtClean="0"/>
                  <a:t>Filter log-Gabor </a:t>
                </a:r>
                <a:r>
                  <a:rPr lang="en-US" dirty="0" err="1" smtClean="0"/>
                  <a:t>tersebut</a:t>
                </a:r>
                <a:r>
                  <a:rPr lang="en-US" dirty="0" smtClean="0"/>
                  <a:t> </a:t>
                </a:r>
                <a:r>
                  <a:rPr lang="id-ID" dirty="0" smtClean="0"/>
                  <a:t>dibuat dengan </a:t>
                </a:r>
                <a:r>
                  <a:rPr lang="en-US" dirty="0" err="1" smtClean="0"/>
                  <a:t>menggunakan</a:t>
                </a:r>
                <a:r>
                  <a:rPr lang="en-US" dirty="0" smtClean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. </a:t>
                </a:r>
              </a:p>
              <a:p>
                <a:pPr marL="457200" lvl="1" indent="0" algn="just">
                  <a:buNone/>
                </a:pPr>
                <a:endParaRPr lang="en-US" i="1" dirty="0"/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fNam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d-ID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d-ID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  <m:d>
                                            <m:dPr>
                                              <m:ctrlPr>
                                                <a:rPr lang="id-ID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type m:val="skw"/>
                                                  <m:ctrlPr>
                                                    <a:rPr lang="id-ID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num>
                                                <m:den>
                                                  <m:sSub>
                                                    <m:sSubPr>
                                                      <m:ctrlPr>
                                                        <a:rPr lang="id-ID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𝑓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id-ID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d-ID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  <m:d>
                                            <m:dPr>
                                              <m:ctrlPr>
                                                <a:rPr lang="id-ID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id-ID" dirty="0" smtClean="0"/>
                  <a:t>dimana 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d-ID" dirty="0" smtClean="0"/>
                  <a:t> = nilai frekuensi</a:t>
                </a:r>
              </a:p>
              <a:p>
                <a:pPr lvl="1" algn="just"/>
                <a:r>
                  <a:rPr lang="id-ID" dirty="0" smtClean="0"/>
                  <a:t>σ = standar deviasi</a:t>
                </a:r>
                <a:endParaRPr lang="en-US" dirty="0"/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 r="-85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15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26</a:t>
            </a:fld>
            <a:endParaRPr lang="en-US"/>
          </a:p>
        </p:txBody>
      </p:sp>
      <p:sp>
        <p:nvSpPr>
          <p:cNvPr id="7" name="Oval 6">
            <a:hlinkClick r:id="" action="ppaction://noaction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LOG-GABOR FILTER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Pengkonvulsian dilakukan dalam domain frekuensi</a:t>
            </a:r>
          </a:p>
          <a:p>
            <a:pPr algn="just"/>
            <a:endParaRPr lang="id-ID" dirty="0"/>
          </a:p>
          <a:p>
            <a:pPr algn="just"/>
            <a:r>
              <a:rPr lang="id-ID" dirty="0" smtClean="0"/>
              <a:t>Citra iris ternormalisasi terlebih dahulu diubah ke dalam domain frekuensi kemudian dikembalikan ke domain spasial</a:t>
            </a:r>
          </a:p>
          <a:p>
            <a:pPr algn="just"/>
            <a:endParaRPr lang="id-ID" dirty="0"/>
          </a:p>
          <a:p>
            <a:pPr algn="just"/>
            <a:r>
              <a:rPr lang="id-ID" dirty="0" smtClean="0"/>
              <a:t>Hasil akhirnya adalah vektor fitur biner (1 atau 0)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15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27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235240" y="4162252"/>
            <a:ext cx="6494028" cy="1876239"/>
            <a:chOff x="933315" y="3385875"/>
            <a:chExt cx="7085158" cy="2134844"/>
          </a:xfrm>
        </p:grpSpPr>
        <p:sp>
          <p:nvSpPr>
            <p:cNvPr id="33" name="Right Arrow 32"/>
            <p:cNvSpPr/>
            <p:nvPr/>
          </p:nvSpPr>
          <p:spPr>
            <a:xfrm>
              <a:off x="5461399" y="4359309"/>
              <a:ext cx="336430" cy="30624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933315" y="3385875"/>
              <a:ext cx="7085158" cy="2134844"/>
              <a:chOff x="933315" y="3385875"/>
              <a:chExt cx="7085158" cy="2134844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933315" y="3385875"/>
                <a:ext cx="2369921" cy="2134844"/>
                <a:chOff x="1467074" y="3393852"/>
                <a:chExt cx="2369921" cy="2134844"/>
              </a:xfrm>
            </p:grpSpPr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45049" y="3732406"/>
                  <a:ext cx="1814872" cy="1796290"/>
                </a:xfrm>
                <a:prstGeom prst="rect">
                  <a:avLst/>
                </a:prstGeom>
              </p:spPr>
            </p:pic>
            <p:sp>
              <p:nvSpPr>
                <p:cNvPr id="48" name="TextBox 47"/>
                <p:cNvSpPr txBox="1"/>
                <p:nvPr/>
              </p:nvSpPr>
              <p:spPr>
                <a:xfrm>
                  <a:off x="1467074" y="3393852"/>
                  <a:ext cx="2369921" cy="385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600" dirty="0" smtClean="0"/>
                    <a:t>Citra iris ternormalisasi</a:t>
                  </a:r>
                  <a:endParaRPr lang="id-ID" sz="1600" dirty="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3579962" y="4086723"/>
                <a:ext cx="1630695" cy="535851"/>
                <a:chOff x="4572000" y="4001294"/>
                <a:chExt cx="1630695" cy="53585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4572000" y="4321369"/>
                  <a:ext cx="1630695" cy="215776"/>
                  <a:chOff x="4796287" y="3784287"/>
                  <a:chExt cx="1630695" cy="215776"/>
                </a:xfrm>
              </p:grpSpPr>
              <p:pic>
                <p:nvPicPr>
                  <p:cNvPr id="44" name="Picture 4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81697" y="3784287"/>
                    <a:ext cx="619664" cy="215776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96287" y="3785518"/>
                    <a:ext cx="599632" cy="208800"/>
                  </a:xfrm>
                  <a:prstGeom prst="rect">
                    <a:avLst/>
                  </a:prstGeom>
                </p:spPr>
              </p:pic>
              <p:pic>
                <p:nvPicPr>
                  <p:cNvPr id="46" name="Picture 45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977935" y="3784287"/>
                    <a:ext cx="449047" cy="21577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3" name="TextBox 42"/>
                <p:cNvSpPr txBox="1"/>
                <p:nvPr/>
              </p:nvSpPr>
              <p:spPr>
                <a:xfrm>
                  <a:off x="5086961" y="4001294"/>
                  <a:ext cx="666687" cy="385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600" dirty="0" smtClean="0"/>
                    <a:t>filter</a:t>
                  </a:r>
                  <a:endParaRPr lang="id-ID" sz="1600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5922838" y="3397897"/>
                <a:ext cx="2095635" cy="2122822"/>
                <a:chOff x="5897495" y="3292309"/>
                <a:chExt cx="2095635" cy="2122822"/>
              </a:xfrm>
            </p:grpSpPr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1498" y="3609726"/>
                  <a:ext cx="1807631" cy="1805405"/>
                </a:xfrm>
                <a:prstGeom prst="rect">
                  <a:avLst/>
                </a:prstGeom>
              </p:spPr>
            </p:pic>
            <p:sp>
              <p:nvSpPr>
                <p:cNvPr id="41" name="TextBox 40"/>
                <p:cNvSpPr txBox="1"/>
                <p:nvPr/>
              </p:nvSpPr>
              <p:spPr>
                <a:xfrm>
                  <a:off x="5897495" y="3292309"/>
                  <a:ext cx="209563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d-ID" sz="1600" dirty="0" smtClean="0"/>
                    <a:t>Fitur Biner</a:t>
                  </a:r>
                  <a:endParaRPr lang="id-ID" sz="1600" dirty="0"/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3114799" y="4339052"/>
                <a:ext cx="310551" cy="3467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3096697" y="4339052"/>
                <a:ext cx="310551" cy="3467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8357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EKSTRAKSI FITUR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15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28</a:t>
            </a:fld>
            <a:endParaRPr lang="en-US"/>
          </a:p>
        </p:txBody>
      </p:sp>
      <p:pic>
        <p:nvPicPr>
          <p:cNvPr id="24" name="Picture 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45" y="3907705"/>
            <a:ext cx="2700518" cy="540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318" y="2342040"/>
            <a:ext cx="2723214" cy="53934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95713" y="1690689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Citra iris ternormalisasi</a:t>
            </a:r>
            <a:endParaRPr lang="id-ID" dirty="0"/>
          </a:p>
        </p:txBody>
      </p:sp>
      <p:sp>
        <p:nvSpPr>
          <p:cNvPr id="27" name="TextBox 26"/>
          <p:cNvSpPr txBox="1"/>
          <p:nvPr/>
        </p:nvSpPr>
        <p:spPr>
          <a:xfrm>
            <a:off x="1743892" y="4447705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Vektor fitur Haar</a:t>
            </a:r>
            <a:endParaRPr lang="id-ID" dirty="0"/>
          </a:p>
        </p:txBody>
      </p:sp>
      <p:pic>
        <p:nvPicPr>
          <p:cNvPr id="28" name="Picture 2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520" y="3907705"/>
            <a:ext cx="2721600" cy="540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572108" y="4384087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Vektor fitur biner</a:t>
            </a:r>
            <a:endParaRPr lang="id-ID" dirty="0"/>
          </a:p>
        </p:txBody>
      </p:sp>
      <p:cxnSp>
        <p:nvCxnSpPr>
          <p:cNvPr id="8" name="Straight Arrow Connector 7"/>
          <p:cNvCxnSpPr>
            <a:stCxn id="25" idx="2"/>
            <a:endCxn id="24" idx="0"/>
          </p:cNvCxnSpPr>
          <p:nvPr/>
        </p:nvCxnSpPr>
        <p:spPr>
          <a:xfrm flipH="1">
            <a:off x="2511104" y="2881389"/>
            <a:ext cx="2051821" cy="1026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5" idx="2"/>
            <a:endCxn id="28" idx="0"/>
          </p:cNvCxnSpPr>
          <p:nvPr/>
        </p:nvCxnSpPr>
        <p:spPr>
          <a:xfrm>
            <a:off x="4562925" y="2881389"/>
            <a:ext cx="1776395" cy="1026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62616" y="2438676"/>
            <a:ext cx="193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64 x 512 piksel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0196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 PROSES UTAMA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15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29</a:t>
            </a:fld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Trebuchet MS" panose="020B0603020202020204" pitchFamily="34" charset="0"/>
              </a:rPr>
              <a:t>MULAI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Parallelogram 34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CITRA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MATA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6" name="Straight Arrow Connector 35"/>
          <p:cNvCxnSpPr>
            <a:stCxn id="34" idx="4"/>
            <a:endCxn id="35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ounded Rectangle 38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EKSTRAKSI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FITUR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39" idx="0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Parallelogram 43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791200" y="4505635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44" idx="4"/>
            <a:endCxn id="45" idx="0"/>
          </p:cNvCxnSpPr>
          <p:nvPr/>
        </p:nvCxnSpPr>
        <p:spPr bwMode="auto">
          <a:xfrm>
            <a:off x="6400800" y="4163421"/>
            <a:ext cx="0" cy="34221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44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ounded Rectangle 24"/>
          <p:cNvSpPr/>
          <p:nvPr/>
        </p:nvSpPr>
        <p:spPr bwMode="auto">
          <a:xfrm>
            <a:off x="3941554" y="3307169"/>
            <a:ext cx="1219200" cy="883831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KLASIFIKASI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105328" y="4522883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 –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36188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LATAR BELAKANG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d-ID" dirty="0" smtClean="0"/>
              <a:t>Teknologi biometrik digunakan untuk mengenali seseorang melalui ciri unik yang dimiliki orang tersebut</a:t>
            </a:r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lvl="0" algn="just"/>
            <a:r>
              <a:rPr lang="id-ID" dirty="0" smtClean="0"/>
              <a:t>Iris mata manusia unik dan tidak berubah dari waktu ke waktu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id-ID" dirty="0" smtClean="0"/>
              <a:t>Karakterisik iris bisa dijadikan sebagai teknologi biometrik untuk mengidentifikasi individu</a:t>
            </a:r>
            <a:endParaRPr lang="en-US" dirty="0"/>
          </a:p>
          <a:p>
            <a:pPr lvl="0" algn="just"/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B452-6DAD-4FE5-A11D-81CF1CCD1609}" type="datetime3">
              <a:rPr lang="en-US" smtClean="0"/>
              <a:t>15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7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</a:t>
            </a:r>
            <a:r>
              <a:rPr lang="en-US" dirty="0" smtClean="0"/>
              <a:t> </a:t>
            </a:r>
            <a:r>
              <a:rPr lang="id-ID" dirty="0" smtClean="0"/>
              <a:t>KLASIFIKASI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BD59-D230-462A-8529-4A6FBA55EE43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30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2171577" y="1453356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MULAI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3516221" y="2880681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SVM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sp>
        <p:nvSpPr>
          <p:cNvPr id="24" name="Parallelogram 23"/>
          <p:cNvSpPr/>
          <p:nvPr/>
        </p:nvSpPr>
        <p:spPr bwMode="auto">
          <a:xfrm>
            <a:off x="3904887" y="1515502"/>
            <a:ext cx="2057879" cy="995024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VEKTOR FITUR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HAAR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&amp;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BINER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5059272" y="288537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HAMMING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DISTANCE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cxnSp>
        <p:nvCxnSpPr>
          <p:cNvPr id="14" name="Straight Arrow Connector 13"/>
          <p:cNvCxnSpPr>
            <a:stCxn id="24" idx="4"/>
            <a:endCxn id="20" idx="0"/>
          </p:cNvCxnSpPr>
          <p:nvPr/>
        </p:nvCxnSpPr>
        <p:spPr>
          <a:xfrm flipH="1">
            <a:off x="4125821" y="2510526"/>
            <a:ext cx="808006" cy="3701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  <a:endCxn id="25" idx="0"/>
          </p:cNvCxnSpPr>
          <p:nvPr/>
        </p:nvCxnSpPr>
        <p:spPr>
          <a:xfrm>
            <a:off x="4933827" y="2510526"/>
            <a:ext cx="735045" cy="374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24" idx="5"/>
          </p:cNvCxnSpPr>
          <p:nvPr/>
        </p:nvCxnSpPr>
        <p:spPr>
          <a:xfrm flipV="1">
            <a:off x="3390777" y="2013014"/>
            <a:ext cx="638488" cy="54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3336742" y="4140106"/>
            <a:ext cx="1578157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 SVM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326745" y="5241909"/>
            <a:ext cx="865874" cy="85708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SELESAI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7" name="Straight Arrow Connector 36"/>
          <p:cNvCxnSpPr>
            <a:stCxn id="20" idx="2"/>
            <a:endCxn id="34" idx="0"/>
          </p:cNvCxnSpPr>
          <p:nvPr/>
        </p:nvCxnSpPr>
        <p:spPr>
          <a:xfrm>
            <a:off x="4125821" y="3795081"/>
            <a:ext cx="0" cy="345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rallelogram 20"/>
          <p:cNvSpPr/>
          <p:nvPr/>
        </p:nvSpPr>
        <p:spPr bwMode="auto">
          <a:xfrm>
            <a:off x="4879793" y="4162321"/>
            <a:ext cx="1578157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 </a:t>
            </a:r>
            <a:r>
              <a:rPr lang="id-ID" sz="1500" i="1" dirty="0" smtClean="0">
                <a:latin typeface="Trebuchet MS" panose="020B0603020202020204" pitchFamily="34" charset="0"/>
              </a:rPr>
              <a:t>HD</a:t>
            </a:r>
            <a:endParaRPr kumimoji="0" lang="en-US" sz="1500" b="0" i="1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11" name="Straight Arrow Connector 10"/>
          <p:cNvCxnSpPr>
            <a:stCxn id="25" idx="2"/>
            <a:endCxn id="21" idx="0"/>
          </p:cNvCxnSpPr>
          <p:nvPr/>
        </p:nvCxnSpPr>
        <p:spPr>
          <a:xfrm>
            <a:off x="5668872" y="3799770"/>
            <a:ext cx="0" cy="362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1" idx="3"/>
            <a:endCxn id="35" idx="0"/>
          </p:cNvCxnSpPr>
          <p:nvPr/>
        </p:nvCxnSpPr>
        <p:spPr>
          <a:xfrm flipH="1">
            <a:off x="4759682" y="5000521"/>
            <a:ext cx="804415" cy="241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4" idx="4"/>
            <a:endCxn id="35" idx="0"/>
          </p:cNvCxnSpPr>
          <p:nvPr/>
        </p:nvCxnSpPr>
        <p:spPr>
          <a:xfrm>
            <a:off x="4125821" y="4978306"/>
            <a:ext cx="633861" cy="2636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37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Support Vector Machine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15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31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222803" y="1690689"/>
            <a:ext cx="6575476" cy="1590435"/>
            <a:chOff x="265271" y="1825625"/>
            <a:chExt cx="5732029" cy="1313530"/>
          </a:xfrm>
        </p:grpSpPr>
        <p:sp>
          <p:nvSpPr>
            <p:cNvPr id="9" name="Freeform 8"/>
            <p:cNvSpPr/>
            <p:nvPr/>
          </p:nvSpPr>
          <p:spPr>
            <a:xfrm>
              <a:off x="265271" y="1825625"/>
              <a:ext cx="2399391" cy="782665"/>
            </a:xfrm>
            <a:custGeom>
              <a:avLst/>
              <a:gdLst>
                <a:gd name="connsiteX0" fmla="*/ 0 w 2370568"/>
                <a:gd name="connsiteY0" fmla="*/ 78267 h 782665"/>
                <a:gd name="connsiteX1" fmla="*/ 78267 w 2370568"/>
                <a:gd name="connsiteY1" fmla="*/ 0 h 782665"/>
                <a:gd name="connsiteX2" fmla="*/ 2292302 w 2370568"/>
                <a:gd name="connsiteY2" fmla="*/ 0 h 782665"/>
                <a:gd name="connsiteX3" fmla="*/ 2370569 w 2370568"/>
                <a:gd name="connsiteY3" fmla="*/ 78267 h 782665"/>
                <a:gd name="connsiteX4" fmla="*/ 2370568 w 2370568"/>
                <a:gd name="connsiteY4" fmla="*/ 704399 h 782665"/>
                <a:gd name="connsiteX5" fmla="*/ 2292301 w 2370568"/>
                <a:gd name="connsiteY5" fmla="*/ 782666 h 782665"/>
                <a:gd name="connsiteX6" fmla="*/ 78267 w 2370568"/>
                <a:gd name="connsiteY6" fmla="*/ 782665 h 782665"/>
                <a:gd name="connsiteX7" fmla="*/ 0 w 2370568"/>
                <a:gd name="connsiteY7" fmla="*/ 704398 h 782665"/>
                <a:gd name="connsiteX8" fmla="*/ 0 w 2370568"/>
                <a:gd name="connsiteY8" fmla="*/ 78267 h 78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0568" h="782665">
                  <a:moveTo>
                    <a:pt x="0" y="78267"/>
                  </a:moveTo>
                  <a:cubicBezTo>
                    <a:pt x="0" y="35041"/>
                    <a:pt x="35041" y="0"/>
                    <a:pt x="78267" y="0"/>
                  </a:cubicBezTo>
                  <a:lnTo>
                    <a:pt x="2292302" y="0"/>
                  </a:lnTo>
                  <a:cubicBezTo>
                    <a:pt x="2335528" y="0"/>
                    <a:pt x="2370569" y="35041"/>
                    <a:pt x="2370569" y="78267"/>
                  </a:cubicBezTo>
                  <a:cubicBezTo>
                    <a:pt x="2370569" y="286978"/>
                    <a:pt x="2370568" y="495688"/>
                    <a:pt x="2370568" y="704399"/>
                  </a:cubicBezTo>
                  <a:cubicBezTo>
                    <a:pt x="2370568" y="747625"/>
                    <a:pt x="2335527" y="782666"/>
                    <a:pt x="2292301" y="782666"/>
                  </a:cubicBezTo>
                  <a:lnTo>
                    <a:pt x="78267" y="782665"/>
                  </a:lnTo>
                  <a:cubicBezTo>
                    <a:pt x="35041" y="782665"/>
                    <a:pt x="0" y="747624"/>
                    <a:pt x="0" y="704398"/>
                  </a:cubicBezTo>
                  <a:lnTo>
                    <a:pt x="0" y="78267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337088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Input </a:t>
              </a:r>
              <a:r>
                <a:rPr lang="en-US" kern="1200" dirty="0" err="1" smtClean="0"/>
                <a:t>Ve</a:t>
              </a:r>
              <a:r>
                <a:rPr lang="id-ID" kern="1200" dirty="0" smtClean="0"/>
                <a:t>k</a:t>
              </a:r>
              <a:r>
                <a:rPr lang="en-US" kern="1200" dirty="0" smtClean="0"/>
                <a:t>tor </a:t>
              </a:r>
              <a:r>
                <a:rPr lang="en-US" kern="1200" dirty="0" err="1" smtClean="0"/>
                <a:t>Fitur</a:t>
              </a:r>
              <a:endParaRPr lang="en-US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43728" y="2271485"/>
              <a:ext cx="2227243" cy="852998"/>
            </a:xfrm>
            <a:custGeom>
              <a:avLst/>
              <a:gdLst>
                <a:gd name="connsiteX0" fmla="*/ 0 w 2370568"/>
                <a:gd name="connsiteY0" fmla="*/ 107766 h 1077655"/>
                <a:gd name="connsiteX1" fmla="*/ 107766 w 2370568"/>
                <a:gd name="connsiteY1" fmla="*/ 0 h 1077655"/>
                <a:gd name="connsiteX2" fmla="*/ 2262803 w 2370568"/>
                <a:gd name="connsiteY2" fmla="*/ 0 h 1077655"/>
                <a:gd name="connsiteX3" fmla="*/ 2370569 w 2370568"/>
                <a:gd name="connsiteY3" fmla="*/ 107766 h 1077655"/>
                <a:gd name="connsiteX4" fmla="*/ 2370568 w 2370568"/>
                <a:gd name="connsiteY4" fmla="*/ 969890 h 1077655"/>
                <a:gd name="connsiteX5" fmla="*/ 2262802 w 2370568"/>
                <a:gd name="connsiteY5" fmla="*/ 1077656 h 1077655"/>
                <a:gd name="connsiteX6" fmla="*/ 107766 w 2370568"/>
                <a:gd name="connsiteY6" fmla="*/ 1077655 h 1077655"/>
                <a:gd name="connsiteX7" fmla="*/ 0 w 2370568"/>
                <a:gd name="connsiteY7" fmla="*/ 969889 h 1077655"/>
                <a:gd name="connsiteX8" fmla="*/ 0 w 2370568"/>
                <a:gd name="connsiteY8" fmla="*/ 107766 h 107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0568" h="1077655">
                  <a:moveTo>
                    <a:pt x="0" y="107766"/>
                  </a:moveTo>
                  <a:cubicBezTo>
                    <a:pt x="0" y="48248"/>
                    <a:pt x="48248" y="0"/>
                    <a:pt x="107766" y="0"/>
                  </a:cubicBezTo>
                  <a:lnTo>
                    <a:pt x="2262803" y="0"/>
                  </a:lnTo>
                  <a:cubicBezTo>
                    <a:pt x="2322321" y="0"/>
                    <a:pt x="2370569" y="48248"/>
                    <a:pt x="2370569" y="107766"/>
                  </a:cubicBezTo>
                  <a:cubicBezTo>
                    <a:pt x="2370569" y="395141"/>
                    <a:pt x="2370568" y="682515"/>
                    <a:pt x="2370568" y="969890"/>
                  </a:cubicBezTo>
                  <a:cubicBezTo>
                    <a:pt x="2370568" y="1029408"/>
                    <a:pt x="2322320" y="1077656"/>
                    <a:pt x="2262802" y="1077656"/>
                  </a:cubicBezTo>
                  <a:lnTo>
                    <a:pt x="107766" y="1077655"/>
                  </a:lnTo>
                  <a:cubicBezTo>
                    <a:pt x="48248" y="1077655"/>
                    <a:pt x="0" y="1029407"/>
                    <a:pt x="0" y="969889"/>
                  </a:cubicBezTo>
                  <a:lnTo>
                    <a:pt x="0" y="107766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9579" tIns="159579" rIns="159579" bIns="159579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kern="1200" dirty="0" smtClean="0"/>
                <a:t>Data Latih</a:t>
              </a:r>
              <a:endParaRPr lang="en-US" sz="16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kern="1200" dirty="0" smtClean="0"/>
                <a:t>Data Uji</a:t>
              </a:r>
              <a:endParaRPr lang="en-US" sz="1600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21586756">
              <a:off x="2914106" y="1871038"/>
              <a:ext cx="499532" cy="407506"/>
            </a:xfrm>
            <a:custGeom>
              <a:avLst/>
              <a:gdLst>
                <a:gd name="connsiteX0" fmla="*/ 0 w 761534"/>
                <a:gd name="connsiteY0" fmla="*/ 118021 h 590105"/>
                <a:gd name="connsiteX1" fmla="*/ 466482 w 761534"/>
                <a:gd name="connsiteY1" fmla="*/ 118021 h 590105"/>
                <a:gd name="connsiteX2" fmla="*/ 466482 w 761534"/>
                <a:gd name="connsiteY2" fmla="*/ 0 h 590105"/>
                <a:gd name="connsiteX3" fmla="*/ 761534 w 761534"/>
                <a:gd name="connsiteY3" fmla="*/ 295053 h 590105"/>
                <a:gd name="connsiteX4" fmla="*/ 466482 w 761534"/>
                <a:gd name="connsiteY4" fmla="*/ 590105 h 590105"/>
                <a:gd name="connsiteX5" fmla="*/ 466482 w 761534"/>
                <a:gd name="connsiteY5" fmla="*/ 472084 h 590105"/>
                <a:gd name="connsiteX6" fmla="*/ 0 w 761534"/>
                <a:gd name="connsiteY6" fmla="*/ 472084 h 590105"/>
                <a:gd name="connsiteX7" fmla="*/ 0 w 761534"/>
                <a:gd name="connsiteY7" fmla="*/ 118021 h 59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1534" h="590105">
                  <a:moveTo>
                    <a:pt x="0" y="118021"/>
                  </a:moveTo>
                  <a:lnTo>
                    <a:pt x="466482" y="118021"/>
                  </a:lnTo>
                  <a:lnTo>
                    <a:pt x="466482" y="0"/>
                  </a:lnTo>
                  <a:lnTo>
                    <a:pt x="761534" y="295053"/>
                  </a:lnTo>
                  <a:lnTo>
                    <a:pt x="466482" y="590105"/>
                  </a:lnTo>
                  <a:lnTo>
                    <a:pt x="466482" y="472084"/>
                  </a:lnTo>
                  <a:lnTo>
                    <a:pt x="0" y="472084"/>
                  </a:lnTo>
                  <a:lnTo>
                    <a:pt x="0" y="11802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8020" rIns="177030" bIns="118021" numCol="1" spcCol="1270" anchor="ctr" anchorCtr="0">
              <a:noAutofit/>
            </a:bodyPr>
            <a:lstStyle/>
            <a:p>
              <a:pPr lvl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506679" y="1825625"/>
              <a:ext cx="2401338" cy="782665"/>
            </a:xfrm>
            <a:custGeom>
              <a:avLst/>
              <a:gdLst>
                <a:gd name="connsiteX0" fmla="*/ 0 w 2372492"/>
                <a:gd name="connsiteY0" fmla="*/ 78267 h 782665"/>
                <a:gd name="connsiteX1" fmla="*/ 78267 w 2372492"/>
                <a:gd name="connsiteY1" fmla="*/ 0 h 782665"/>
                <a:gd name="connsiteX2" fmla="*/ 2294226 w 2372492"/>
                <a:gd name="connsiteY2" fmla="*/ 0 h 782665"/>
                <a:gd name="connsiteX3" fmla="*/ 2372493 w 2372492"/>
                <a:gd name="connsiteY3" fmla="*/ 78267 h 782665"/>
                <a:gd name="connsiteX4" fmla="*/ 2372492 w 2372492"/>
                <a:gd name="connsiteY4" fmla="*/ 704399 h 782665"/>
                <a:gd name="connsiteX5" fmla="*/ 2294225 w 2372492"/>
                <a:gd name="connsiteY5" fmla="*/ 782666 h 782665"/>
                <a:gd name="connsiteX6" fmla="*/ 78267 w 2372492"/>
                <a:gd name="connsiteY6" fmla="*/ 782665 h 782665"/>
                <a:gd name="connsiteX7" fmla="*/ 0 w 2372492"/>
                <a:gd name="connsiteY7" fmla="*/ 704398 h 782665"/>
                <a:gd name="connsiteX8" fmla="*/ 0 w 2372492"/>
                <a:gd name="connsiteY8" fmla="*/ 78267 h 78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2492" h="782665">
                  <a:moveTo>
                    <a:pt x="0" y="78267"/>
                  </a:moveTo>
                  <a:cubicBezTo>
                    <a:pt x="0" y="35041"/>
                    <a:pt x="35041" y="0"/>
                    <a:pt x="78267" y="0"/>
                  </a:cubicBezTo>
                  <a:lnTo>
                    <a:pt x="2294226" y="0"/>
                  </a:lnTo>
                  <a:cubicBezTo>
                    <a:pt x="2337452" y="0"/>
                    <a:pt x="2372493" y="35041"/>
                    <a:pt x="2372493" y="78267"/>
                  </a:cubicBezTo>
                  <a:cubicBezTo>
                    <a:pt x="2372493" y="286978"/>
                    <a:pt x="2372492" y="495688"/>
                    <a:pt x="2372492" y="704399"/>
                  </a:cubicBezTo>
                  <a:cubicBezTo>
                    <a:pt x="2372492" y="747625"/>
                    <a:pt x="2337451" y="782666"/>
                    <a:pt x="2294225" y="782666"/>
                  </a:cubicBezTo>
                  <a:lnTo>
                    <a:pt x="78267" y="782665"/>
                  </a:lnTo>
                  <a:cubicBezTo>
                    <a:pt x="35041" y="782665"/>
                    <a:pt x="0" y="747624"/>
                    <a:pt x="0" y="704398"/>
                  </a:cubicBezTo>
                  <a:lnTo>
                    <a:pt x="0" y="78267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337088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dirty="0" smtClean="0"/>
                <a:t>Pembuatan model</a:t>
              </a:r>
              <a:endParaRPr lang="en-US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708300" y="2347402"/>
              <a:ext cx="2289000" cy="791753"/>
            </a:xfrm>
            <a:custGeom>
              <a:avLst/>
              <a:gdLst>
                <a:gd name="connsiteX0" fmla="*/ 0 w 3243884"/>
                <a:gd name="connsiteY0" fmla="*/ 110700 h 1107000"/>
                <a:gd name="connsiteX1" fmla="*/ 110700 w 3243884"/>
                <a:gd name="connsiteY1" fmla="*/ 0 h 1107000"/>
                <a:gd name="connsiteX2" fmla="*/ 3133184 w 3243884"/>
                <a:gd name="connsiteY2" fmla="*/ 0 h 1107000"/>
                <a:gd name="connsiteX3" fmla="*/ 3243884 w 3243884"/>
                <a:gd name="connsiteY3" fmla="*/ 110700 h 1107000"/>
                <a:gd name="connsiteX4" fmla="*/ 3243884 w 3243884"/>
                <a:gd name="connsiteY4" fmla="*/ 996300 h 1107000"/>
                <a:gd name="connsiteX5" fmla="*/ 3133184 w 3243884"/>
                <a:gd name="connsiteY5" fmla="*/ 1107000 h 1107000"/>
                <a:gd name="connsiteX6" fmla="*/ 110700 w 3243884"/>
                <a:gd name="connsiteY6" fmla="*/ 1107000 h 1107000"/>
                <a:gd name="connsiteX7" fmla="*/ 0 w 3243884"/>
                <a:gd name="connsiteY7" fmla="*/ 996300 h 1107000"/>
                <a:gd name="connsiteX8" fmla="*/ 0 w 3243884"/>
                <a:gd name="connsiteY8" fmla="*/ 110700 h 110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43884" h="1107000">
                  <a:moveTo>
                    <a:pt x="0" y="110700"/>
                  </a:moveTo>
                  <a:cubicBezTo>
                    <a:pt x="0" y="49562"/>
                    <a:pt x="49562" y="0"/>
                    <a:pt x="110700" y="0"/>
                  </a:cubicBezTo>
                  <a:lnTo>
                    <a:pt x="3133184" y="0"/>
                  </a:lnTo>
                  <a:cubicBezTo>
                    <a:pt x="3194322" y="0"/>
                    <a:pt x="3243884" y="49562"/>
                    <a:pt x="3243884" y="110700"/>
                  </a:cubicBezTo>
                  <a:lnTo>
                    <a:pt x="3243884" y="996300"/>
                  </a:lnTo>
                  <a:cubicBezTo>
                    <a:pt x="3243884" y="1057438"/>
                    <a:pt x="3194322" y="1107000"/>
                    <a:pt x="3133184" y="1107000"/>
                  </a:cubicBezTo>
                  <a:lnTo>
                    <a:pt x="110700" y="1107000"/>
                  </a:lnTo>
                  <a:cubicBezTo>
                    <a:pt x="49562" y="1107000"/>
                    <a:pt x="0" y="1057438"/>
                    <a:pt x="0" y="996300"/>
                  </a:cubicBezTo>
                  <a:lnTo>
                    <a:pt x="0" y="11070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439" tIns="160439" rIns="160439" bIns="160439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dirty="0" smtClean="0"/>
                <a:t>Pembuatan model data latih tiap kelas </a:t>
              </a:r>
              <a:endParaRPr lang="en-US" sz="1600" kern="1200" dirty="0"/>
            </a:p>
          </p:txBody>
        </p:sp>
      </p:grpSp>
      <p:sp>
        <p:nvSpPr>
          <p:cNvPr id="23" name="Freeform 22"/>
          <p:cNvSpPr/>
          <p:nvPr/>
        </p:nvSpPr>
        <p:spPr>
          <a:xfrm>
            <a:off x="4941172" y="4036072"/>
            <a:ext cx="2679996" cy="910210"/>
          </a:xfrm>
          <a:custGeom>
            <a:avLst/>
            <a:gdLst>
              <a:gd name="connsiteX0" fmla="*/ 0 w 2372492"/>
              <a:gd name="connsiteY0" fmla="*/ 78267 h 782665"/>
              <a:gd name="connsiteX1" fmla="*/ 78267 w 2372492"/>
              <a:gd name="connsiteY1" fmla="*/ 0 h 782665"/>
              <a:gd name="connsiteX2" fmla="*/ 2294226 w 2372492"/>
              <a:gd name="connsiteY2" fmla="*/ 0 h 782665"/>
              <a:gd name="connsiteX3" fmla="*/ 2372493 w 2372492"/>
              <a:gd name="connsiteY3" fmla="*/ 78267 h 782665"/>
              <a:gd name="connsiteX4" fmla="*/ 2372492 w 2372492"/>
              <a:gd name="connsiteY4" fmla="*/ 704399 h 782665"/>
              <a:gd name="connsiteX5" fmla="*/ 2294225 w 2372492"/>
              <a:gd name="connsiteY5" fmla="*/ 782666 h 782665"/>
              <a:gd name="connsiteX6" fmla="*/ 78267 w 2372492"/>
              <a:gd name="connsiteY6" fmla="*/ 782665 h 782665"/>
              <a:gd name="connsiteX7" fmla="*/ 0 w 2372492"/>
              <a:gd name="connsiteY7" fmla="*/ 704398 h 782665"/>
              <a:gd name="connsiteX8" fmla="*/ 0 w 2372492"/>
              <a:gd name="connsiteY8" fmla="*/ 78267 h 78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492" h="782665">
                <a:moveTo>
                  <a:pt x="0" y="78267"/>
                </a:moveTo>
                <a:cubicBezTo>
                  <a:pt x="0" y="35041"/>
                  <a:pt x="35041" y="0"/>
                  <a:pt x="78267" y="0"/>
                </a:cubicBezTo>
                <a:lnTo>
                  <a:pt x="2294226" y="0"/>
                </a:lnTo>
                <a:cubicBezTo>
                  <a:pt x="2337452" y="0"/>
                  <a:pt x="2372493" y="35041"/>
                  <a:pt x="2372493" y="78267"/>
                </a:cubicBezTo>
                <a:cubicBezTo>
                  <a:pt x="2372493" y="286978"/>
                  <a:pt x="2372492" y="495688"/>
                  <a:pt x="2372492" y="704399"/>
                </a:cubicBezTo>
                <a:cubicBezTo>
                  <a:pt x="2372492" y="747625"/>
                  <a:pt x="2337451" y="782666"/>
                  <a:pt x="2294225" y="782666"/>
                </a:cubicBezTo>
                <a:lnTo>
                  <a:pt x="78267" y="782665"/>
                </a:lnTo>
                <a:cubicBezTo>
                  <a:pt x="35041" y="782665"/>
                  <a:pt x="0" y="747624"/>
                  <a:pt x="0" y="704398"/>
                </a:cubicBezTo>
                <a:lnTo>
                  <a:pt x="0" y="78267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37088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sz="1600" dirty="0" smtClean="0"/>
              <a:t>Support Vector Machine</a:t>
            </a:r>
            <a:endParaRPr lang="en-US" kern="1200" dirty="0"/>
          </a:p>
        </p:txBody>
      </p:sp>
      <p:sp>
        <p:nvSpPr>
          <p:cNvPr id="24" name="Freeform 23"/>
          <p:cNvSpPr/>
          <p:nvPr/>
        </p:nvSpPr>
        <p:spPr>
          <a:xfrm>
            <a:off x="5172461" y="4451082"/>
            <a:ext cx="2625818" cy="944178"/>
          </a:xfrm>
          <a:custGeom>
            <a:avLst/>
            <a:gdLst>
              <a:gd name="connsiteX0" fmla="*/ 0 w 3243884"/>
              <a:gd name="connsiteY0" fmla="*/ 110700 h 1107000"/>
              <a:gd name="connsiteX1" fmla="*/ 110700 w 3243884"/>
              <a:gd name="connsiteY1" fmla="*/ 0 h 1107000"/>
              <a:gd name="connsiteX2" fmla="*/ 3133184 w 3243884"/>
              <a:gd name="connsiteY2" fmla="*/ 0 h 1107000"/>
              <a:gd name="connsiteX3" fmla="*/ 3243884 w 3243884"/>
              <a:gd name="connsiteY3" fmla="*/ 110700 h 1107000"/>
              <a:gd name="connsiteX4" fmla="*/ 3243884 w 3243884"/>
              <a:gd name="connsiteY4" fmla="*/ 996300 h 1107000"/>
              <a:gd name="connsiteX5" fmla="*/ 3133184 w 3243884"/>
              <a:gd name="connsiteY5" fmla="*/ 1107000 h 1107000"/>
              <a:gd name="connsiteX6" fmla="*/ 110700 w 3243884"/>
              <a:gd name="connsiteY6" fmla="*/ 1107000 h 1107000"/>
              <a:gd name="connsiteX7" fmla="*/ 0 w 3243884"/>
              <a:gd name="connsiteY7" fmla="*/ 996300 h 1107000"/>
              <a:gd name="connsiteX8" fmla="*/ 0 w 3243884"/>
              <a:gd name="connsiteY8" fmla="*/ 110700 h 110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3884" h="1107000">
                <a:moveTo>
                  <a:pt x="0" y="110700"/>
                </a:moveTo>
                <a:cubicBezTo>
                  <a:pt x="0" y="49562"/>
                  <a:pt x="49562" y="0"/>
                  <a:pt x="110700" y="0"/>
                </a:cubicBezTo>
                <a:lnTo>
                  <a:pt x="3133184" y="0"/>
                </a:lnTo>
                <a:cubicBezTo>
                  <a:pt x="3194322" y="0"/>
                  <a:pt x="3243884" y="49562"/>
                  <a:pt x="3243884" y="110700"/>
                </a:cubicBezTo>
                <a:lnTo>
                  <a:pt x="3243884" y="996300"/>
                </a:lnTo>
                <a:cubicBezTo>
                  <a:pt x="3243884" y="1057438"/>
                  <a:pt x="3194322" y="1107000"/>
                  <a:pt x="3133184" y="1107000"/>
                </a:cubicBezTo>
                <a:lnTo>
                  <a:pt x="110700" y="1107000"/>
                </a:lnTo>
                <a:cubicBezTo>
                  <a:pt x="49562" y="1107000"/>
                  <a:pt x="0" y="1057438"/>
                  <a:pt x="0" y="996300"/>
                </a:cubicBezTo>
                <a:lnTo>
                  <a:pt x="0" y="1107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439" tIns="160439" rIns="160439" bIns="160439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1600" dirty="0" smtClean="0"/>
              <a:t>Melakukan prediksi kelas pada data uji</a:t>
            </a:r>
            <a:endParaRPr lang="en-US" sz="1600" kern="1200" dirty="0"/>
          </a:p>
        </p:txBody>
      </p:sp>
      <p:sp>
        <p:nvSpPr>
          <p:cNvPr id="28" name="Freeform 27"/>
          <p:cNvSpPr/>
          <p:nvPr/>
        </p:nvSpPr>
        <p:spPr>
          <a:xfrm rot="5386756">
            <a:off x="6198852" y="3420758"/>
            <a:ext cx="573036" cy="493412"/>
          </a:xfrm>
          <a:custGeom>
            <a:avLst/>
            <a:gdLst>
              <a:gd name="connsiteX0" fmla="*/ 0 w 761534"/>
              <a:gd name="connsiteY0" fmla="*/ 118021 h 590105"/>
              <a:gd name="connsiteX1" fmla="*/ 466482 w 761534"/>
              <a:gd name="connsiteY1" fmla="*/ 118021 h 590105"/>
              <a:gd name="connsiteX2" fmla="*/ 466482 w 761534"/>
              <a:gd name="connsiteY2" fmla="*/ 0 h 590105"/>
              <a:gd name="connsiteX3" fmla="*/ 761534 w 761534"/>
              <a:gd name="connsiteY3" fmla="*/ 295053 h 590105"/>
              <a:gd name="connsiteX4" fmla="*/ 466482 w 761534"/>
              <a:gd name="connsiteY4" fmla="*/ 590105 h 590105"/>
              <a:gd name="connsiteX5" fmla="*/ 466482 w 761534"/>
              <a:gd name="connsiteY5" fmla="*/ 472084 h 590105"/>
              <a:gd name="connsiteX6" fmla="*/ 0 w 761534"/>
              <a:gd name="connsiteY6" fmla="*/ 472084 h 590105"/>
              <a:gd name="connsiteX7" fmla="*/ 0 w 761534"/>
              <a:gd name="connsiteY7" fmla="*/ 118021 h 59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1534" h="590105">
                <a:moveTo>
                  <a:pt x="0" y="118021"/>
                </a:moveTo>
                <a:lnTo>
                  <a:pt x="466482" y="118021"/>
                </a:lnTo>
                <a:lnTo>
                  <a:pt x="466482" y="0"/>
                </a:lnTo>
                <a:lnTo>
                  <a:pt x="761534" y="295053"/>
                </a:lnTo>
                <a:lnTo>
                  <a:pt x="466482" y="590105"/>
                </a:lnTo>
                <a:lnTo>
                  <a:pt x="466482" y="472084"/>
                </a:lnTo>
                <a:lnTo>
                  <a:pt x="0" y="472084"/>
                </a:lnTo>
                <a:lnTo>
                  <a:pt x="0" y="1180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8020" rIns="177030" bIns="118021" numCol="1" spcCol="1270" anchor="ctr" anchorCtr="0">
            <a:noAutofit/>
          </a:bodyPr>
          <a:lstStyle/>
          <a:p>
            <a:pPr lvl="0" algn="ctr" defTabSz="177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/>
          </a:p>
        </p:txBody>
      </p:sp>
      <p:sp>
        <p:nvSpPr>
          <p:cNvPr id="29" name="Freeform 28"/>
          <p:cNvSpPr/>
          <p:nvPr/>
        </p:nvSpPr>
        <p:spPr>
          <a:xfrm rot="10786756">
            <a:off x="4261405" y="4277864"/>
            <a:ext cx="573036" cy="493412"/>
          </a:xfrm>
          <a:custGeom>
            <a:avLst/>
            <a:gdLst>
              <a:gd name="connsiteX0" fmla="*/ 0 w 761534"/>
              <a:gd name="connsiteY0" fmla="*/ 118021 h 590105"/>
              <a:gd name="connsiteX1" fmla="*/ 466482 w 761534"/>
              <a:gd name="connsiteY1" fmla="*/ 118021 h 590105"/>
              <a:gd name="connsiteX2" fmla="*/ 466482 w 761534"/>
              <a:gd name="connsiteY2" fmla="*/ 0 h 590105"/>
              <a:gd name="connsiteX3" fmla="*/ 761534 w 761534"/>
              <a:gd name="connsiteY3" fmla="*/ 295053 h 590105"/>
              <a:gd name="connsiteX4" fmla="*/ 466482 w 761534"/>
              <a:gd name="connsiteY4" fmla="*/ 590105 h 590105"/>
              <a:gd name="connsiteX5" fmla="*/ 466482 w 761534"/>
              <a:gd name="connsiteY5" fmla="*/ 472084 h 590105"/>
              <a:gd name="connsiteX6" fmla="*/ 0 w 761534"/>
              <a:gd name="connsiteY6" fmla="*/ 472084 h 590105"/>
              <a:gd name="connsiteX7" fmla="*/ 0 w 761534"/>
              <a:gd name="connsiteY7" fmla="*/ 118021 h 59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1534" h="590105">
                <a:moveTo>
                  <a:pt x="0" y="118021"/>
                </a:moveTo>
                <a:lnTo>
                  <a:pt x="466482" y="118021"/>
                </a:lnTo>
                <a:lnTo>
                  <a:pt x="466482" y="0"/>
                </a:lnTo>
                <a:lnTo>
                  <a:pt x="761534" y="295053"/>
                </a:lnTo>
                <a:lnTo>
                  <a:pt x="466482" y="590105"/>
                </a:lnTo>
                <a:lnTo>
                  <a:pt x="466482" y="472084"/>
                </a:lnTo>
                <a:lnTo>
                  <a:pt x="0" y="472084"/>
                </a:lnTo>
                <a:lnTo>
                  <a:pt x="0" y="1180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8020" rIns="177030" bIns="118021" numCol="1" spcCol="1270" anchor="ctr" anchorCtr="0">
            <a:noAutofit/>
          </a:bodyPr>
          <a:lstStyle/>
          <a:p>
            <a:pPr lvl="0" algn="ctr" defTabSz="177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/>
          </a:p>
        </p:txBody>
      </p:sp>
      <p:sp>
        <p:nvSpPr>
          <p:cNvPr id="30" name="Freeform 29"/>
          <p:cNvSpPr/>
          <p:nvPr/>
        </p:nvSpPr>
        <p:spPr>
          <a:xfrm>
            <a:off x="1222803" y="4036532"/>
            <a:ext cx="2754686" cy="947658"/>
          </a:xfrm>
          <a:custGeom>
            <a:avLst/>
            <a:gdLst>
              <a:gd name="connsiteX0" fmla="*/ 0 w 2372492"/>
              <a:gd name="connsiteY0" fmla="*/ 78267 h 782665"/>
              <a:gd name="connsiteX1" fmla="*/ 78267 w 2372492"/>
              <a:gd name="connsiteY1" fmla="*/ 0 h 782665"/>
              <a:gd name="connsiteX2" fmla="*/ 2294226 w 2372492"/>
              <a:gd name="connsiteY2" fmla="*/ 0 h 782665"/>
              <a:gd name="connsiteX3" fmla="*/ 2372493 w 2372492"/>
              <a:gd name="connsiteY3" fmla="*/ 78267 h 782665"/>
              <a:gd name="connsiteX4" fmla="*/ 2372492 w 2372492"/>
              <a:gd name="connsiteY4" fmla="*/ 704399 h 782665"/>
              <a:gd name="connsiteX5" fmla="*/ 2294225 w 2372492"/>
              <a:gd name="connsiteY5" fmla="*/ 782666 h 782665"/>
              <a:gd name="connsiteX6" fmla="*/ 78267 w 2372492"/>
              <a:gd name="connsiteY6" fmla="*/ 782665 h 782665"/>
              <a:gd name="connsiteX7" fmla="*/ 0 w 2372492"/>
              <a:gd name="connsiteY7" fmla="*/ 704398 h 782665"/>
              <a:gd name="connsiteX8" fmla="*/ 0 w 2372492"/>
              <a:gd name="connsiteY8" fmla="*/ 78267 h 78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492" h="782665">
                <a:moveTo>
                  <a:pt x="0" y="78267"/>
                </a:moveTo>
                <a:cubicBezTo>
                  <a:pt x="0" y="35041"/>
                  <a:pt x="35041" y="0"/>
                  <a:pt x="78267" y="0"/>
                </a:cubicBezTo>
                <a:lnTo>
                  <a:pt x="2294226" y="0"/>
                </a:lnTo>
                <a:cubicBezTo>
                  <a:pt x="2337452" y="0"/>
                  <a:pt x="2372493" y="35041"/>
                  <a:pt x="2372493" y="78267"/>
                </a:cubicBezTo>
                <a:cubicBezTo>
                  <a:pt x="2372493" y="286978"/>
                  <a:pt x="2372492" y="495688"/>
                  <a:pt x="2372492" y="704399"/>
                </a:cubicBezTo>
                <a:cubicBezTo>
                  <a:pt x="2372492" y="747625"/>
                  <a:pt x="2337451" y="782666"/>
                  <a:pt x="2294225" y="782666"/>
                </a:cubicBezTo>
                <a:lnTo>
                  <a:pt x="78267" y="782665"/>
                </a:lnTo>
                <a:cubicBezTo>
                  <a:pt x="35041" y="782665"/>
                  <a:pt x="0" y="747624"/>
                  <a:pt x="0" y="704398"/>
                </a:cubicBezTo>
                <a:lnTo>
                  <a:pt x="0" y="78267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37088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dirty="0" smtClean="0"/>
              <a:t>Hasil</a:t>
            </a:r>
            <a:endParaRPr lang="en-US" kern="1200" dirty="0"/>
          </a:p>
        </p:txBody>
      </p:sp>
      <p:sp>
        <p:nvSpPr>
          <p:cNvPr id="31" name="Freeform 30"/>
          <p:cNvSpPr/>
          <p:nvPr/>
        </p:nvSpPr>
        <p:spPr>
          <a:xfrm>
            <a:off x="1467630" y="4432216"/>
            <a:ext cx="2625818" cy="958662"/>
          </a:xfrm>
          <a:custGeom>
            <a:avLst/>
            <a:gdLst>
              <a:gd name="connsiteX0" fmla="*/ 0 w 3243884"/>
              <a:gd name="connsiteY0" fmla="*/ 110700 h 1107000"/>
              <a:gd name="connsiteX1" fmla="*/ 110700 w 3243884"/>
              <a:gd name="connsiteY1" fmla="*/ 0 h 1107000"/>
              <a:gd name="connsiteX2" fmla="*/ 3133184 w 3243884"/>
              <a:gd name="connsiteY2" fmla="*/ 0 h 1107000"/>
              <a:gd name="connsiteX3" fmla="*/ 3243884 w 3243884"/>
              <a:gd name="connsiteY3" fmla="*/ 110700 h 1107000"/>
              <a:gd name="connsiteX4" fmla="*/ 3243884 w 3243884"/>
              <a:gd name="connsiteY4" fmla="*/ 996300 h 1107000"/>
              <a:gd name="connsiteX5" fmla="*/ 3133184 w 3243884"/>
              <a:gd name="connsiteY5" fmla="*/ 1107000 h 1107000"/>
              <a:gd name="connsiteX6" fmla="*/ 110700 w 3243884"/>
              <a:gd name="connsiteY6" fmla="*/ 1107000 h 1107000"/>
              <a:gd name="connsiteX7" fmla="*/ 0 w 3243884"/>
              <a:gd name="connsiteY7" fmla="*/ 996300 h 1107000"/>
              <a:gd name="connsiteX8" fmla="*/ 0 w 3243884"/>
              <a:gd name="connsiteY8" fmla="*/ 110700 h 110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3884" h="1107000">
                <a:moveTo>
                  <a:pt x="0" y="110700"/>
                </a:moveTo>
                <a:cubicBezTo>
                  <a:pt x="0" y="49562"/>
                  <a:pt x="49562" y="0"/>
                  <a:pt x="110700" y="0"/>
                </a:cubicBezTo>
                <a:lnTo>
                  <a:pt x="3133184" y="0"/>
                </a:lnTo>
                <a:cubicBezTo>
                  <a:pt x="3194322" y="0"/>
                  <a:pt x="3243884" y="49562"/>
                  <a:pt x="3243884" y="110700"/>
                </a:cubicBezTo>
                <a:lnTo>
                  <a:pt x="3243884" y="996300"/>
                </a:lnTo>
                <a:cubicBezTo>
                  <a:pt x="3243884" y="1057438"/>
                  <a:pt x="3194322" y="1107000"/>
                  <a:pt x="3133184" y="1107000"/>
                </a:cubicBezTo>
                <a:lnTo>
                  <a:pt x="110700" y="1107000"/>
                </a:lnTo>
                <a:cubicBezTo>
                  <a:pt x="49562" y="1107000"/>
                  <a:pt x="0" y="1057438"/>
                  <a:pt x="0" y="996300"/>
                </a:cubicBezTo>
                <a:lnTo>
                  <a:pt x="0" y="1107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439" tIns="160439" rIns="160439" bIns="160439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1600" dirty="0" smtClean="0"/>
              <a:t>Menunjukan prediksi kelas data uji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68540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HAMMING DISTANCE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15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32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456046" y="1600440"/>
            <a:ext cx="6437124" cy="1462410"/>
            <a:chOff x="265271" y="1825625"/>
            <a:chExt cx="6247266" cy="1314895"/>
          </a:xfrm>
        </p:grpSpPr>
        <p:sp>
          <p:nvSpPr>
            <p:cNvPr id="9" name="Freeform 8"/>
            <p:cNvSpPr/>
            <p:nvPr/>
          </p:nvSpPr>
          <p:spPr>
            <a:xfrm>
              <a:off x="265271" y="1825625"/>
              <a:ext cx="2399391" cy="782665"/>
            </a:xfrm>
            <a:custGeom>
              <a:avLst/>
              <a:gdLst>
                <a:gd name="connsiteX0" fmla="*/ 0 w 2370568"/>
                <a:gd name="connsiteY0" fmla="*/ 78267 h 782665"/>
                <a:gd name="connsiteX1" fmla="*/ 78267 w 2370568"/>
                <a:gd name="connsiteY1" fmla="*/ 0 h 782665"/>
                <a:gd name="connsiteX2" fmla="*/ 2292302 w 2370568"/>
                <a:gd name="connsiteY2" fmla="*/ 0 h 782665"/>
                <a:gd name="connsiteX3" fmla="*/ 2370569 w 2370568"/>
                <a:gd name="connsiteY3" fmla="*/ 78267 h 782665"/>
                <a:gd name="connsiteX4" fmla="*/ 2370568 w 2370568"/>
                <a:gd name="connsiteY4" fmla="*/ 704399 h 782665"/>
                <a:gd name="connsiteX5" fmla="*/ 2292301 w 2370568"/>
                <a:gd name="connsiteY5" fmla="*/ 782666 h 782665"/>
                <a:gd name="connsiteX6" fmla="*/ 78267 w 2370568"/>
                <a:gd name="connsiteY6" fmla="*/ 782665 h 782665"/>
                <a:gd name="connsiteX7" fmla="*/ 0 w 2370568"/>
                <a:gd name="connsiteY7" fmla="*/ 704398 h 782665"/>
                <a:gd name="connsiteX8" fmla="*/ 0 w 2370568"/>
                <a:gd name="connsiteY8" fmla="*/ 78267 h 78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0568" h="782665">
                  <a:moveTo>
                    <a:pt x="0" y="78267"/>
                  </a:moveTo>
                  <a:cubicBezTo>
                    <a:pt x="0" y="35041"/>
                    <a:pt x="35041" y="0"/>
                    <a:pt x="78267" y="0"/>
                  </a:cubicBezTo>
                  <a:lnTo>
                    <a:pt x="2292302" y="0"/>
                  </a:lnTo>
                  <a:cubicBezTo>
                    <a:pt x="2335528" y="0"/>
                    <a:pt x="2370569" y="35041"/>
                    <a:pt x="2370569" y="78267"/>
                  </a:cubicBezTo>
                  <a:cubicBezTo>
                    <a:pt x="2370569" y="286978"/>
                    <a:pt x="2370568" y="495688"/>
                    <a:pt x="2370568" y="704399"/>
                  </a:cubicBezTo>
                  <a:cubicBezTo>
                    <a:pt x="2370568" y="747625"/>
                    <a:pt x="2335527" y="782666"/>
                    <a:pt x="2292301" y="782666"/>
                  </a:cubicBezTo>
                  <a:lnTo>
                    <a:pt x="78267" y="782665"/>
                  </a:lnTo>
                  <a:cubicBezTo>
                    <a:pt x="35041" y="782665"/>
                    <a:pt x="0" y="747624"/>
                    <a:pt x="0" y="704398"/>
                  </a:cubicBezTo>
                  <a:lnTo>
                    <a:pt x="0" y="78267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337088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Input </a:t>
              </a:r>
              <a:r>
                <a:rPr lang="en-US" kern="1200" dirty="0" err="1" smtClean="0"/>
                <a:t>Ve</a:t>
              </a:r>
              <a:r>
                <a:rPr lang="id-ID" kern="1200" dirty="0" smtClean="0"/>
                <a:t>k</a:t>
              </a:r>
              <a:r>
                <a:rPr lang="en-US" kern="1200" dirty="0" smtClean="0"/>
                <a:t>tor </a:t>
              </a:r>
              <a:r>
                <a:rPr lang="en-US" kern="1200" dirty="0" err="1" smtClean="0"/>
                <a:t>Fitur</a:t>
              </a:r>
              <a:endParaRPr lang="en-US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43728" y="2271485"/>
              <a:ext cx="2227243" cy="852998"/>
            </a:xfrm>
            <a:custGeom>
              <a:avLst/>
              <a:gdLst>
                <a:gd name="connsiteX0" fmla="*/ 0 w 2370568"/>
                <a:gd name="connsiteY0" fmla="*/ 107766 h 1077655"/>
                <a:gd name="connsiteX1" fmla="*/ 107766 w 2370568"/>
                <a:gd name="connsiteY1" fmla="*/ 0 h 1077655"/>
                <a:gd name="connsiteX2" fmla="*/ 2262803 w 2370568"/>
                <a:gd name="connsiteY2" fmla="*/ 0 h 1077655"/>
                <a:gd name="connsiteX3" fmla="*/ 2370569 w 2370568"/>
                <a:gd name="connsiteY3" fmla="*/ 107766 h 1077655"/>
                <a:gd name="connsiteX4" fmla="*/ 2370568 w 2370568"/>
                <a:gd name="connsiteY4" fmla="*/ 969890 h 1077655"/>
                <a:gd name="connsiteX5" fmla="*/ 2262802 w 2370568"/>
                <a:gd name="connsiteY5" fmla="*/ 1077656 h 1077655"/>
                <a:gd name="connsiteX6" fmla="*/ 107766 w 2370568"/>
                <a:gd name="connsiteY6" fmla="*/ 1077655 h 1077655"/>
                <a:gd name="connsiteX7" fmla="*/ 0 w 2370568"/>
                <a:gd name="connsiteY7" fmla="*/ 969889 h 1077655"/>
                <a:gd name="connsiteX8" fmla="*/ 0 w 2370568"/>
                <a:gd name="connsiteY8" fmla="*/ 107766 h 107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0568" h="1077655">
                  <a:moveTo>
                    <a:pt x="0" y="107766"/>
                  </a:moveTo>
                  <a:cubicBezTo>
                    <a:pt x="0" y="48248"/>
                    <a:pt x="48248" y="0"/>
                    <a:pt x="107766" y="0"/>
                  </a:cubicBezTo>
                  <a:lnTo>
                    <a:pt x="2262803" y="0"/>
                  </a:lnTo>
                  <a:cubicBezTo>
                    <a:pt x="2322321" y="0"/>
                    <a:pt x="2370569" y="48248"/>
                    <a:pt x="2370569" y="107766"/>
                  </a:cubicBezTo>
                  <a:cubicBezTo>
                    <a:pt x="2370569" y="395141"/>
                    <a:pt x="2370568" y="682515"/>
                    <a:pt x="2370568" y="969890"/>
                  </a:cubicBezTo>
                  <a:cubicBezTo>
                    <a:pt x="2370568" y="1029408"/>
                    <a:pt x="2322320" y="1077656"/>
                    <a:pt x="2262802" y="1077656"/>
                  </a:cubicBezTo>
                  <a:lnTo>
                    <a:pt x="107766" y="1077655"/>
                  </a:lnTo>
                  <a:cubicBezTo>
                    <a:pt x="48248" y="1077655"/>
                    <a:pt x="0" y="1029407"/>
                    <a:pt x="0" y="969889"/>
                  </a:cubicBezTo>
                  <a:lnTo>
                    <a:pt x="0" y="107766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9579" tIns="159579" rIns="159579" bIns="159579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kern="1200" dirty="0" smtClean="0"/>
                <a:t>Data Latih</a:t>
              </a:r>
              <a:endParaRPr lang="en-US" sz="16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kern="1200" dirty="0" smtClean="0"/>
                <a:t>Data Uji</a:t>
              </a:r>
              <a:endParaRPr lang="en-US" sz="1600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21586756">
              <a:off x="2914106" y="1871038"/>
              <a:ext cx="499532" cy="407506"/>
            </a:xfrm>
            <a:custGeom>
              <a:avLst/>
              <a:gdLst>
                <a:gd name="connsiteX0" fmla="*/ 0 w 761534"/>
                <a:gd name="connsiteY0" fmla="*/ 118021 h 590105"/>
                <a:gd name="connsiteX1" fmla="*/ 466482 w 761534"/>
                <a:gd name="connsiteY1" fmla="*/ 118021 h 590105"/>
                <a:gd name="connsiteX2" fmla="*/ 466482 w 761534"/>
                <a:gd name="connsiteY2" fmla="*/ 0 h 590105"/>
                <a:gd name="connsiteX3" fmla="*/ 761534 w 761534"/>
                <a:gd name="connsiteY3" fmla="*/ 295053 h 590105"/>
                <a:gd name="connsiteX4" fmla="*/ 466482 w 761534"/>
                <a:gd name="connsiteY4" fmla="*/ 590105 h 590105"/>
                <a:gd name="connsiteX5" fmla="*/ 466482 w 761534"/>
                <a:gd name="connsiteY5" fmla="*/ 472084 h 590105"/>
                <a:gd name="connsiteX6" fmla="*/ 0 w 761534"/>
                <a:gd name="connsiteY6" fmla="*/ 472084 h 590105"/>
                <a:gd name="connsiteX7" fmla="*/ 0 w 761534"/>
                <a:gd name="connsiteY7" fmla="*/ 118021 h 59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1534" h="590105">
                  <a:moveTo>
                    <a:pt x="0" y="118021"/>
                  </a:moveTo>
                  <a:lnTo>
                    <a:pt x="466482" y="118021"/>
                  </a:lnTo>
                  <a:lnTo>
                    <a:pt x="466482" y="0"/>
                  </a:lnTo>
                  <a:lnTo>
                    <a:pt x="761534" y="295053"/>
                  </a:lnTo>
                  <a:lnTo>
                    <a:pt x="466482" y="590105"/>
                  </a:lnTo>
                  <a:lnTo>
                    <a:pt x="466482" y="472084"/>
                  </a:lnTo>
                  <a:lnTo>
                    <a:pt x="0" y="472084"/>
                  </a:lnTo>
                  <a:lnTo>
                    <a:pt x="0" y="11802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8020" rIns="177030" bIns="118021" numCol="1" spcCol="1270" anchor="ctr" anchorCtr="0">
              <a:noAutofit/>
            </a:bodyPr>
            <a:lstStyle/>
            <a:p>
              <a:pPr lvl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506679" y="1825625"/>
              <a:ext cx="2401338" cy="782665"/>
            </a:xfrm>
            <a:custGeom>
              <a:avLst/>
              <a:gdLst>
                <a:gd name="connsiteX0" fmla="*/ 0 w 2372492"/>
                <a:gd name="connsiteY0" fmla="*/ 78267 h 782665"/>
                <a:gd name="connsiteX1" fmla="*/ 78267 w 2372492"/>
                <a:gd name="connsiteY1" fmla="*/ 0 h 782665"/>
                <a:gd name="connsiteX2" fmla="*/ 2294226 w 2372492"/>
                <a:gd name="connsiteY2" fmla="*/ 0 h 782665"/>
                <a:gd name="connsiteX3" fmla="*/ 2372493 w 2372492"/>
                <a:gd name="connsiteY3" fmla="*/ 78267 h 782665"/>
                <a:gd name="connsiteX4" fmla="*/ 2372492 w 2372492"/>
                <a:gd name="connsiteY4" fmla="*/ 704399 h 782665"/>
                <a:gd name="connsiteX5" fmla="*/ 2294225 w 2372492"/>
                <a:gd name="connsiteY5" fmla="*/ 782666 h 782665"/>
                <a:gd name="connsiteX6" fmla="*/ 78267 w 2372492"/>
                <a:gd name="connsiteY6" fmla="*/ 782665 h 782665"/>
                <a:gd name="connsiteX7" fmla="*/ 0 w 2372492"/>
                <a:gd name="connsiteY7" fmla="*/ 704398 h 782665"/>
                <a:gd name="connsiteX8" fmla="*/ 0 w 2372492"/>
                <a:gd name="connsiteY8" fmla="*/ 78267 h 78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2492" h="782665">
                  <a:moveTo>
                    <a:pt x="0" y="78267"/>
                  </a:moveTo>
                  <a:cubicBezTo>
                    <a:pt x="0" y="35041"/>
                    <a:pt x="35041" y="0"/>
                    <a:pt x="78267" y="0"/>
                  </a:cubicBezTo>
                  <a:lnTo>
                    <a:pt x="2294226" y="0"/>
                  </a:lnTo>
                  <a:cubicBezTo>
                    <a:pt x="2337452" y="0"/>
                    <a:pt x="2372493" y="35041"/>
                    <a:pt x="2372493" y="78267"/>
                  </a:cubicBezTo>
                  <a:cubicBezTo>
                    <a:pt x="2372493" y="286978"/>
                    <a:pt x="2372492" y="495688"/>
                    <a:pt x="2372492" y="704399"/>
                  </a:cubicBezTo>
                  <a:cubicBezTo>
                    <a:pt x="2372492" y="747625"/>
                    <a:pt x="2337451" y="782666"/>
                    <a:pt x="2294225" y="782666"/>
                  </a:cubicBezTo>
                  <a:lnTo>
                    <a:pt x="78267" y="782665"/>
                  </a:lnTo>
                  <a:cubicBezTo>
                    <a:pt x="35041" y="782665"/>
                    <a:pt x="0" y="747624"/>
                    <a:pt x="0" y="704398"/>
                  </a:cubicBezTo>
                  <a:lnTo>
                    <a:pt x="0" y="78267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337088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dirty="0" smtClean="0"/>
                <a:t>Hitung Distance</a:t>
              </a:r>
              <a:endParaRPr lang="en-US" kern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Freeform 16"/>
                <p:cNvSpPr/>
                <p:nvPr/>
              </p:nvSpPr>
              <p:spPr>
                <a:xfrm>
                  <a:off x="3683206" y="2348767"/>
                  <a:ext cx="2829331" cy="791753"/>
                </a:xfrm>
                <a:custGeom>
                  <a:avLst/>
                  <a:gdLst>
                    <a:gd name="connsiteX0" fmla="*/ 0 w 3243884"/>
                    <a:gd name="connsiteY0" fmla="*/ 110700 h 1107000"/>
                    <a:gd name="connsiteX1" fmla="*/ 110700 w 3243884"/>
                    <a:gd name="connsiteY1" fmla="*/ 0 h 1107000"/>
                    <a:gd name="connsiteX2" fmla="*/ 3133184 w 3243884"/>
                    <a:gd name="connsiteY2" fmla="*/ 0 h 1107000"/>
                    <a:gd name="connsiteX3" fmla="*/ 3243884 w 3243884"/>
                    <a:gd name="connsiteY3" fmla="*/ 110700 h 1107000"/>
                    <a:gd name="connsiteX4" fmla="*/ 3243884 w 3243884"/>
                    <a:gd name="connsiteY4" fmla="*/ 996300 h 1107000"/>
                    <a:gd name="connsiteX5" fmla="*/ 3133184 w 3243884"/>
                    <a:gd name="connsiteY5" fmla="*/ 1107000 h 1107000"/>
                    <a:gd name="connsiteX6" fmla="*/ 110700 w 3243884"/>
                    <a:gd name="connsiteY6" fmla="*/ 1107000 h 1107000"/>
                    <a:gd name="connsiteX7" fmla="*/ 0 w 3243884"/>
                    <a:gd name="connsiteY7" fmla="*/ 996300 h 1107000"/>
                    <a:gd name="connsiteX8" fmla="*/ 0 w 3243884"/>
                    <a:gd name="connsiteY8" fmla="*/ 110700 h 1107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884" h="1107000">
                      <a:moveTo>
                        <a:pt x="0" y="110700"/>
                      </a:moveTo>
                      <a:cubicBezTo>
                        <a:pt x="0" y="49562"/>
                        <a:pt x="49562" y="0"/>
                        <a:pt x="110700" y="0"/>
                      </a:cubicBezTo>
                      <a:lnTo>
                        <a:pt x="3133184" y="0"/>
                      </a:lnTo>
                      <a:cubicBezTo>
                        <a:pt x="3194322" y="0"/>
                        <a:pt x="3243884" y="49562"/>
                        <a:pt x="3243884" y="110700"/>
                      </a:cubicBezTo>
                      <a:lnTo>
                        <a:pt x="3243884" y="996300"/>
                      </a:lnTo>
                      <a:cubicBezTo>
                        <a:pt x="3243884" y="1057438"/>
                        <a:pt x="3194322" y="1107000"/>
                        <a:pt x="3133184" y="1107000"/>
                      </a:cubicBezTo>
                      <a:lnTo>
                        <a:pt x="110700" y="1107000"/>
                      </a:lnTo>
                      <a:cubicBezTo>
                        <a:pt x="49562" y="1107000"/>
                        <a:pt x="0" y="1057438"/>
                        <a:pt x="0" y="996300"/>
                      </a:cubicBezTo>
                      <a:lnTo>
                        <a:pt x="0" y="11070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60439" tIns="160439" rIns="160439" bIns="160439" numCol="1" spcCol="1270" anchor="t" anchorCtr="0">
                  <a:noAutofit/>
                </a:bodyPr>
                <a:lstStyle/>
                <a:p>
                  <a:pPr marL="171450" lvl="1" indent="-171450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𝐻𝐷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𝑋𝑂𝑅</m:t>
                          </m:r>
                        </m:e>
                      </m:d>
                      <m:sSub>
                        <m:sSub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sz="1600" kern="1200" dirty="0"/>
                </a:p>
              </p:txBody>
            </p:sp>
          </mc:Choice>
          <mc:Fallback xmlns="">
            <p:sp>
              <p:nvSpPr>
                <p:cNvPr id="17" name="Freeform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3206" y="2348767"/>
                  <a:ext cx="2829331" cy="791753"/>
                </a:xfrm>
                <a:custGeom>
                  <a:avLst/>
                  <a:gdLst>
                    <a:gd name="connsiteX0" fmla="*/ 0 w 3243884"/>
                    <a:gd name="connsiteY0" fmla="*/ 110700 h 1107000"/>
                    <a:gd name="connsiteX1" fmla="*/ 110700 w 3243884"/>
                    <a:gd name="connsiteY1" fmla="*/ 0 h 1107000"/>
                    <a:gd name="connsiteX2" fmla="*/ 3133184 w 3243884"/>
                    <a:gd name="connsiteY2" fmla="*/ 0 h 1107000"/>
                    <a:gd name="connsiteX3" fmla="*/ 3243884 w 3243884"/>
                    <a:gd name="connsiteY3" fmla="*/ 110700 h 1107000"/>
                    <a:gd name="connsiteX4" fmla="*/ 3243884 w 3243884"/>
                    <a:gd name="connsiteY4" fmla="*/ 996300 h 1107000"/>
                    <a:gd name="connsiteX5" fmla="*/ 3133184 w 3243884"/>
                    <a:gd name="connsiteY5" fmla="*/ 1107000 h 1107000"/>
                    <a:gd name="connsiteX6" fmla="*/ 110700 w 3243884"/>
                    <a:gd name="connsiteY6" fmla="*/ 1107000 h 1107000"/>
                    <a:gd name="connsiteX7" fmla="*/ 0 w 3243884"/>
                    <a:gd name="connsiteY7" fmla="*/ 996300 h 1107000"/>
                    <a:gd name="connsiteX8" fmla="*/ 0 w 3243884"/>
                    <a:gd name="connsiteY8" fmla="*/ 110700 h 1107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884" h="1107000">
                      <a:moveTo>
                        <a:pt x="0" y="110700"/>
                      </a:moveTo>
                      <a:cubicBezTo>
                        <a:pt x="0" y="49562"/>
                        <a:pt x="49562" y="0"/>
                        <a:pt x="110700" y="0"/>
                      </a:cubicBezTo>
                      <a:lnTo>
                        <a:pt x="3133184" y="0"/>
                      </a:lnTo>
                      <a:cubicBezTo>
                        <a:pt x="3194322" y="0"/>
                        <a:pt x="3243884" y="49562"/>
                        <a:pt x="3243884" y="110700"/>
                      </a:cubicBezTo>
                      <a:lnTo>
                        <a:pt x="3243884" y="996300"/>
                      </a:lnTo>
                      <a:cubicBezTo>
                        <a:pt x="3243884" y="1057438"/>
                        <a:pt x="3194322" y="1107000"/>
                        <a:pt x="3133184" y="1107000"/>
                      </a:cubicBezTo>
                      <a:lnTo>
                        <a:pt x="110700" y="1107000"/>
                      </a:lnTo>
                      <a:cubicBezTo>
                        <a:pt x="49562" y="1107000"/>
                        <a:pt x="0" y="1057438"/>
                        <a:pt x="0" y="996300"/>
                      </a:cubicBezTo>
                      <a:lnTo>
                        <a:pt x="0" y="110700"/>
                      </a:lnTo>
                      <a:close/>
                    </a:path>
                  </a:pathLst>
                </a:custGeom>
                <a:blipFill rotWithShape="0">
                  <a:blip r:embed="rId2"/>
                  <a:stretch>
                    <a:fillRect t="-23973" b="-2054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Freeform 27"/>
          <p:cNvSpPr/>
          <p:nvPr/>
        </p:nvSpPr>
        <p:spPr>
          <a:xfrm rot="5386756">
            <a:off x="5923624" y="3281407"/>
            <a:ext cx="573036" cy="493412"/>
          </a:xfrm>
          <a:custGeom>
            <a:avLst/>
            <a:gdLst>
              <a:gd name="connsiteX0" fmla="*/ 0 w 761534"/>
              <a:gd name="connsiteY0" fmla="*/ 118021 h 590105"/>
              <a:gd name="connsiteX1" fmla="*/ 466482 w 761534"/>
              <a:gd name="connsiteY1" fmla="*/ 118021 h 590105"/>
              <a:gd name="connsiteX2" fmla="*/ 466482 w 761534"/>
              <a:gd name="connsiteY2" fmla="*/ 0 h 590105"/>
              <a:gd name="connsiteX3" fmla="*/ 761534 w 761534"/>
              <a:gd name="connsiteY3" fmla="*/ 295053 h 590105"/>
              <a:gd name="connsiteX4" fmla="*/ 466482 w 761534"/>
              <a:gd name="connsiteY4" fmla="*/ 590105 h 590105"/>
              <a:gd name="connsiteX5" fmla="*/ 466482 w 761534"/>
              <a:gd name="connsiteY5" fmla="*/ 472084 h 590105"/>
              <a:gd name="connsiteX6" fmla="*/ 0 w 761534"/>
              <a:gd name="connsiteY6" fmla="*/ 472084 h 590105"/>
              <a:gd name="connsiteX7" fmla="*/ 0 w 761534"/>
              <a:gd name="connsiteY7" fmla="*/ 118021 h 59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1534" h="590105">
                <a:moveTo>
                  <a:pt x="0" y="118021"/>
                </a:moveTo>
                <a:lnTo>
                  <a:pt x="466482" y="118021"/>
                </a:lnTo>
                <a:lnTo>
                  <a:pt x="466482" y="0"/>
                </a:lnTo>
                <a:lnTo>
                  <a:pt x="761534" y="295053"/>
                </a:lnTo>
                <a:lnTo>
                  <a:pt x="466482" y="590105"/>
                </a:lnTo>
                <a:lnTo>
                  <a:pt x="466482" y="472084"/>
                </a:lnTo>
                <a:lnTo>
                  <a:pt x="0" y="472084"/>
                </a:lnTo>
                <a:lnTo>
                  <a:pt x="0" y="1180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8020" rIns="177030" bIns="118021" numCol="1" spcCol="1270" anchor="ctr" anchorCtr="0">
            <a:noAutofit/>
          </a:bodyPr>
          <a:lstStyle/>
          <a:p>
            <a:pPr lvl="0" algn="ctr" defTabSz="177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/>
          </a:p>
        </p:txBody>
      </p:sp>
      <p:sp>
        <p:nvSpPr>
          <p:cNvPr id="29" name="Freeform 28"/>
          <p:cNvSpPr/>
          <p:nvPr/>
        </p:nvSpPr>
        <p:spPr>
          <a:xfrm rot="10786756">
            <a:off x="4261289" y="4278123"/>
            <a:ext cx="438845" cy="432747"/>
          </a:xfrm>
          <a:custGeom>
            <a:avLst/>
            <a:gdLst>
              <a:gd name="connsiteX0" fmla="*/ 0 w 761534"/>
              <a:gd name="connsiteY0" fmla="*/ 118021 h 590105"/>
              <a:gd name="connsiteX1" fmla="*/ 466482 w 761534"/>
              <a:gd name="connsiteY1" fmla="*/ 118021 h 590105"/>
              <a:gd name="connsiteX2" fmla="*/ 466482 w 761534"/>
              <a:gd name="connsiteY2" fmla="*/ 0 h 590105"/>
              <a:gd name="connsiteX3" fmla="*/ 761534 w 761534"/>
              <a:gd name="connsiteY3" fmla="*/ 295053 h 590105"/>
              <a:gd name="connsiteX4" fmla="*/ 466482 w 761534"/>
              <a:gd name="connsiteY4" fmla="*/ 590105 h 590105"/>
              <a:gd name="connsiteX5" fmla="*/ 466482 w 761534"/>
              <a:gd name="connsiteY5" fmla="*/ 472084 h 590105"/>
              <a:gd name="connsiteX6" fmla="*/ 0 w 761534"/>
              <a:gd name="connsiteY6" fmla="*/ 472084 h 590105"/>
              <a:gd name="connsiteX7" fmla="*/ 0 w 761534"/>
              <a:gd name="connsiteY7" fmla="*/ 118021 h 59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1534" h="590105">
                <a:moveTo>
                  <a:pt x="0" y="118021"/>
                </a:moveTo>
                <a:lnTo>
                  <a:pt x="466482" y="118021"/>
                </a:lnTo>
                <a:lnTo>
                  <a:pt x="466482" y="0"/>
                </a:lnTo>
                <a:lnTo>
                  <a:pt x="761534" y="295053"/>
                </a:lnTo>
                <a:lnTo>
                  <a:pt x="466482" y="590105"/>
                </a:lnTo>
                <a:lnTo>
                  <a:pt x="466482" y="472084"/>
                </a:lnTo>
                <a:lnTo>
                  <a:pt x="0" y="472084"/>
                </a:lnTo>
                <a:lnTo>
                  <a:pt x="0" y="1180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8020" rIns="177030" bIns="118021" numCol="1" spcCol="1270" anchor="ctr" anchorCtr="0">
            <a:noAutofit/>
          </a:bodyPr>
          <a:lstStyle/>
          <a:p>
            <a:pPr lvl="0" algn="ctr" defTabSz="177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/>
          </a:p>
        </p:txBody>
      </p:sp>
      <p:sp>
        <p:nvSpPr>
          <p:cNvPr id="30" name="Freeform 29"/>
          <p:cNvSpPr/>
          <p:nvPr/>
        </p:nvSpPr>
        <p:spPr>
          <a:xfrm>
            <a:off x="1222803" y="4036532"/>
            <a:ext cx="2754686" cy="947658"/>
          </a:xfrm>
          <a:custGeom>
            <a:avLst/>
            <a:gdLst>
              <a:gd name="connsiteX0" fmla="*/ 0 w 2372492"/>
              <a:gd name="connsiteY0" fmla="*/ 78267 h 782665"/>
              <a:gd name="connsiteX1" fmla="*/ 78267 w 2372492"/>
              <a:gd name="connsiteY1" fmla="*/ 0 h 782665"/>
              <a:gd name="connsiteX2" fmla="*/ 2294226 w 2372492"/>
              <a:gd name="connsiteY2" fmla="*/ 0 h 782665"/>
              <a:gd name="connsiteX3" fmla="*/ 2372493 w 2372492"/>
              <a:gd name="connsiteY3" fmla="*/ 78267 h 782665"/>
              <a:gd name="connsiteX4" fmla="*/ 2372492 w 2372492"/>
              <a:gd name="connsiteY4" fmla="*/ 704399 h 782665"/>
              <a:gd name="connsiteX5" fmla="*/ 2294225 w 2372492"/>
              <a:gd name="connsiteY5" fmla="*/ 782666 h 782665"/>
              <a:gd name="connsiteX6" fmla="*/ 78267 w 2372492"/>
              <a:gd name="connsiteY6" fmla="*/ 782665 h 782665"/>
              <a:gd name="connsiteX7" fmla="*/ 0 w 2372492"/>
              <a:gd name="connsiteY7" fmla="*/ 704398 h 782665"/>
              <a:gd name="connsiteX8" fmla="*/ 0 w 2372492"/>
              <a:gd name="connsiteY8" fmla="*/ 78267 h 78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492" h="782665">
                <a:moveTo>
                  <a:pt x="0" y="78267"/>
                </a:moveTo>
                <a:cubicBezTo>
                  <a:pt x="0" y="35041"/>
                  <a:pt x="35041" y="0"/>
                  <a:pt x="78267" y="0"/>
                </a:cubicBezTo>
                <a:lnTo>
                  <a:pt x="2294226" y="0"/>
                </a:lnTo>
                <a:cubicBezTo>
                  <a:pt x="2337452" y="0"/>
                  <a:pt x="2372493" y="35041"/>
                  <a:pt x="2372493" y="78267"/>
                </a:cubicBezTo>
                <a:cubicBezTo>
                  <a:pt x="2372493" y="286978"/>
                  <a:pt x="2372492" y="495688"/>
                  <a:pt x="2372492" y="704399"/>
                </a:cubicBezTo>
                <a:cubicBezTo>
                  <a:pt x="2372492" y="747625"/>
                  <a:pt x="2337451" y="782666"/>
                  <a:pt x="2294225" y="782666"/>
                </a:cubicBezTo>
                <a:lnTo>
                  <a:pt x="78267" y="782665"/>
                </a:lnTo>
                <a:cubicBezTo>
                  <a:pt x="35041" y="782665"/>
                  <a:pt x="0" y="747624"/>
                  <a:pt x="0" y="704398"/>
                </a:cubicBezTo>
                <a:lnTo>
                  <a:pt x="0" y="78267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37088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dirty="0" smtClean="0"/>
              <a:t>Hasil</a:t>
            </a:r>
            <a:endParaRPr lang="en-US" kern="1200" dirty="0"/>
          </a:p>
        </p:txBody>
      </p:sp>
      <p:sp>
        <p:nvSpPr>
          <p:cNvPr id="31" name="Freeform 30"/>
          <p:cNvSpPr/>
          <p:nvPr/>
        </p:nvSpPr>
        <p:spPr>
          <a:xfrm>
            <a:off x="1467630" y="4432216"/>
            <a:ext cx="2625818" cy="958662"/>
          </a:xfrm>
          <a:custGeom>
            <a:avLst/>
            <a:gdLst>
              <a:gd name="connsiteX0" fmla="*/ 0 w 3243884"/>
              <a:gd name="connsiteY0" fmla="*/ 110700 h 1107000"/>
              <a:gd name="connsiteX1" fmla="*/ 110700 w 3243884"/>
              <a:gd name="connsiteY1" fmla="*/ 0 h 1107000"/>
              <a:gd name="connsiteX2" fmla="*/ 3133184 w 3243884"/>
              <a:gd name="connsiteY2" fmla="*/ 0 h 1107000"/>
              <a:gd name="connsiteX3" fmla="*/ 3243884 w 3243884"/>
              <a:gd name="connsiteY3" fmla="*/ 110700 h 1107000"/>
              <a:gd name="connsiteX4" fmla="*/ 3243884 w 3243884"/>
              <a:gd name="connsiteY4" fmla="*/ 996300 h 1107000"/>
              <a:gd name="connsiteX5" fmla="*/ 3133184 w 3243884"/>
              <a:gd name="connsiteY5" fmla="*/ 1107000 h 1107000"/>
              <a:gd name="connsiteX6" fmla="*/ 110700 w 3243884"/>
              <a:gd name="connsiteY6" fmla="*/ 1107000 h 1107000"/>
              <a:gd name="connsiteX7" fmla="*/ 0 w 3243884"/>
              <a:gd name="connsiteY7" fmla="*/ 996300 h 1107000"/>
              <a:gd name="connsiteX8" fmla="*/ 0 w 3243884"/>
              <a:gd name="connsiteY8" fmla="*/ 110700 h 110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3884" h="1107000">
                <a:moveTo>
                  <a:pt x="0" y="110700"/>
                </a:moveTo>
                <a:cubicBezTo>
                  <a:pt x="0" y="49562"/>
                  <a:pt x="49562" y="0"/>
                  <a:pt x="110700" y="0"/>
                </a:cubicBezTo>
                <a:lnTo>
                  <a:pt x="3133184" y="0"/>
                </a:lnTo>
                <a:cubicBezTo>
                  <a:pt x="3194322" y="0"/>
                  <a:pt x="3243884" y="49562"/>
                  <a:pt x="3243884" y="110700"/>
                </a:cubicBezTo>
                <a:lnTo>
                  <a:pt x="3243884" y="996300"/>
                </a:lnTo>
                <a:cubicBezTo>
                  <a:pt x="3243884" y="1057438"/>
                  <a:pt x="3194322" y="1107000"/>
                  <a:pt x="3133184" y="1107000"/>
                </a:cubicBezTo>
                <a:lnTo>
                  <a:pt x="110700" y="1107000"/>
                </a:lnTo>
                <a:cubicBezTo>
                  <a:pt x="49562" y="1107000"/>
                  <a:pt x="0" y="1057438"/>
                  <a:pt x="0" y="996300"/>
                </a:cubicBezTo>
                <a:lnTo>
                  <a:pt x="0" y="1107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439" tIns="160439" rIns="160439" bIns="160439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1600" dirty="0" smtClean="0"/>
              <a:t>Kelas data uji dengan distance terkecil</a:t>
            </a:r>
            <a:endParaRPr lang="en-US" sz="16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4795962" y="4018575"/>
            <a:ext cx="2376925" cy="804819"/>
          </a:xfrm>
          <a:custGeom>
            <a:avLst/>
            <a:gdLst>
              <a:gd name="connsiteX0" fmla="*/ 0 w 2372492"/>
              <a:gd name="connsiteY0" fmla="*/ 78267 h 782665"/>
              <a:gd name="connsiteX1" fmla="*/ 78267 w 2372492"/>
              <a:gd name="connsiteY1" fmla="*/ 0 h 782665"/>
              <a:gd name="connsiteX2" fmla="*/ 2294226 w 2372492"/>
              <a:gd name="connsiteY2" fmla="*/ 0 h 782665"/>
              <a:gd name="connsiteX3" fmla="*/ 2372493 w 2372492"/>
              <a:gd name="connsiteY3" fmla="*/ 78267 h 782665"/>
              <a:gd name="connsiteX4" fmla="*/ 2372492 w 2372492"/>
              <a:gd name="connsiteY4" fmla="*/ 704399 h 782665"/>
              <a:gd name="connsiteX5" fmla="*/ 2294225 w 2372492"/>
              <a:gd name="connsiteY5" fmla="*/ 782666 h 782665"/>
              <a:gd name="connsiteX6" fmla="*/ 78267 w 2372492"/>
              <a:gd name="connsiteY6" fmla="*/ 782665 h 782665"/>
              <a:gd name="connsiteX7" fmla="*/ 0 w 2372492"/>
              <a:gd name="connsiteY7" fmla="*/ 704398 h 782665"/>
              <a:gd name="connsiteX8" fmla="*/ 0 w 2372492"/>
              <a:gd name="connsiteY8" fmla="*/ 78267 h 78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492" h="782665">
                <a:moveTo>
                  <a:pt x="0" y="78267"/>
                </a:moveTo>
                <a:cubicBezTo>
                  <a:pt x="0" y="35041"/>
                  <a:pt x="35041" y="0"/>
                  <a:pt x="78267" y="0"/>
                </a:cubicBezTo>
                <a:lnTo>
                  <a:pt x="2294226" y="0"/>
                </a:lnTo>
                <a:cubicBezTo>
                  <a:pt x="2337452" y="0"/>
                  <a:pt x="2372493" y="35041"/>
                  <a:pt x="2372493" y="78267"/>
                </a:cubicBezTo>
                <a:cubicBezTo>
                  <a:pt x="2372493" y="286978"/>
                  <a:pt x="2372492" y="495688"/>
                  <a:pt x="2372492" y="704399"/>
                </a:cubicBezTo>
                <a:cubicBezTo>
                  <a:pt x="2372492" y="747625"/>
                  <a:pt x="2337451" y="782666"/>
                  <a:pt x="2294225" y="782666"/>
                </a:cubicBezTo>
                <a:lnTo>
                  <a:pt x="78267" y="782665"/>
                </a:lnTo>
                <a:cubicBezTo>
                  <a:pt x="35041" y="782665"/>
                  <a:pt x="0" y="747624"/>
                  <a:pt x="0" y="704398"/>
                </a:cubicBezTo>
                <a:lnTo>
                  <a:pt x="0" y="78267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37088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dirty="0" smtClean="0"/>
              <a:t>Sorting Jarak</a:t>
            </a:r>
            <a:endParaRPr lang="en-US" kern="1200" dirty="0"/>
          </a:p>
        </p:txBody>
      </p:sp>
      <p:sp>
        <p:nvSpPr>
          <p:cNvPr id="20" name="Freeform 19"/>
          <p:cNvSpPr/>
          <p:nvPr/>
        </p:nvSpPr>
        <p:spPr>
          <a:xfrm>
            <a:off x="4977854" y="4432216"/>
            <a:ext cx="2440025" cy="814164"/>
          </a:xfrm>
          <a:custGeom>
            <a:avLst/>
            <a:gdLst>
              <a:gd name="connsiteX0" fmla="*/ 0 w 3243884"/>
              <a:gd name="connsiteY0" fmla="*/ 110700 h 1107000"/>
              <a:gd name="connsiteX1" fmla="*/ 110700 w 3243884"/>
              <a:gd name="connsiteY1" fmla="*/ 0 h 1107000"/>
              <a:gd name="connsiteX2" fmla="*/ 3133184 w 3243884"/>
              <a:gd name="connsiteY2" fmla="*/ 0 h 1107000"/>
              <a:gd name="connsiteX3" fmla="*/ 3243884 w 3243884"/>
              <a:gd name="connsiteY3" fmla="*/ 110700 h 1107000"/>
              <a:gd name="connsiteX4" fmla="*/ 3243884 w 3243884"/>
              <a:gd name="connsiteY4" fmla="*/ 996300 h 1107000"/>
              <a:gd name="connsiteX5" fmla="*/ 3133184 w 3243884"/>
              <a:gd name="connsiteY5" fmla="*/ 1107000 h 1107000"/>
              <a:gd name="connsiteX6" fmla="*/ 110700 w 3243884"/>
              <a:gd name="connsiteY6" fmla="*/ 1107000 h 1107000"/>
              <a:gd name="connsiteX7" fmla="*/ 0 w 3243884"/>
              <a:gd name="connsiteY7" fmla="*/ 996300 h 1107000"/>
              <a:gd name="connsiteX8" fmla="*/ 0 w 3243884"/>
              <a:gd name="connsiteY8" fmla="*/ 110700 h 110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3884" h="1107000">
                <a:moveTo>
                  <a:pt x="0" y="110700"/>
                </a:moveTo>
                <a:cubicBezTo>
                  <a:pt x="0" y="49562"/>
                  <a:pt x="49562" y="0"/>
                  <a:pt x="110700" y="0"/>
                </a:cubicBezTo>
                <a:lnTo>
                  <a:pt x="3133184" y="0"/>
                </a:lnTo>
                <a:cubicBezTo>
                  <a:pt x="3194322" y="0"/>
                  <a:pt x="3243884" y="49562"/>
                  <a:pt x="3243884" y="110700"/>
                </a:cubicBezTo>
                <a:lnTo>
                  <a:pt x="3243884" y="996300"/>
                </a:lnTo>
                <a:cubicBezTo>
                  <a:pt x="3243884" y="1057438"/>
                  <a:pt x="3194322" y="1107000"/>
                  <a:pt x="3133184" y="1107000"/>
                </a:cubicBezTo>
                <a:lnTo>
                  <a:pt x="110700" y="1107000"/>
                </a:lnTo>
                <a:cubicBezTo>
                  <a:pt x="49562" y="1107000"/>
                  <a:pt x="0" y="1057438"/>
                  <a:pt x="0" y="996300"/>
                </a:cubicBezTo>
                <a:lnTo>
                  <a:pt x="0" y="1107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439" tIns="160439" rIns="160439" bIns="160439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1600" dirty="0" smtClean="0"/>
              <a:t>Mengurutkan dari terkecil hingga terbesar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143866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EVALUASI HASIL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15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97811" y="2191109"/>
            <a:ext cx="2122098" cy="90577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SUPPORT VECTOR MACHINE</a:t>
            </a:r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4810664" y="2191109"/>
            <a:ext cx="2122098" cy="90577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HAMMING DISTANCE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69007" y="3873259"/>
                <a:ext cx="4389856" cy="574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𝑃𝑟𝑒𝑑𝑖𝑘𝑠𝑖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𝐵𝑒𝑛𝑎𝑟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𝑢𝑗𝑖</m:t>
                        </m:r>
                      </m:den>
                    </m:f>
                  </m:oMath>
                </a14:m>
                <a:r>
                  <a:rPr lang="en-US" sz="2000" dirty="0" smtClean="0"/>
                  <a:t> x 100%</a:t>
                </a:r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007" y="3873259"/>
                <a:ext cx="4389856" cy="574966"/>
              </a:xfrm>
              <a:prstGeom prst="rect">
                <a:avLst/>
              </a:prstGeom>
              <a:blipFill rotWithShape="0">
                <a:blip r:embed="rId2"/>
                <a:stretch>
                  <a:fillRect r="-556" b="-105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7" idx="2"/>
          </p:cNvCxnSpPr>
          <p:nvPr/>
        </p:nvCxnSpPr>
        <p:spPr>
          <a:xfrm>
            <a:off x="2958860" y="3096883"/>
            <a:ext cx="655608" cy="750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</p:cNvCxnSpPr>
          <p:nvPr/>
        </p:nvCxnSpPr>
        <p:spPr>
          <a:xfrm flipH="1">
            <a:off x="5089585" y="3096883"/>
            <a:ext cx="782128" cy="756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26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71F5-AD90-4D9D-AB5C-BBC17737F575}" type="datetime3">
              <a:rPr lang="en-US" smtClean="0"/>
              <a:t>15 July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34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43200" y="1828800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RANCANGAN &amp; IMPLEMENTASI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43201" y="3644855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smtClean="0"/>
              <a:t>SKENARIO 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52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UJI DAN DATA LATIH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15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4951" y="4218317"/>
            <a:ext cx="6340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Berjumlah total 756 citra mata dari 108 kelas/mata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dirty="0" smtClean="0"/>
              <a:t>432</a:t>
            </a:r>
            <a:r>
              <a:rPr lang="id-ID" dirty="0" smtClean="0">
                <a:sym typeface="Wingdings" panose="05000000000000000000" pitchFamily="2" charset="2"/>
              </a:rPr>
              <a:t> (data latih)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dirty="0" smtClean="0">
                <a:sym typeface="Wingdings" panose="05000000000000000000" pitchFamily="2" charset="2"/>
              </a:rPr>
              <a:t>324 (data uji)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Perhitungan Akurasi</a:t>
            </a:r>
            <a:endParaRPr lang="id-ID" dirty="0"/>
          </a:p>
        </p:txBody>
      </p:sp>
      <p:pic>
        <p:nvPicPr>
          <p:cNvPr id="1026" name="Picture 2" descr="http://biometrics.idealtest.org/userfiles/image/CasiaV1Fig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509537"/>
            <a:ext cx="5600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55344" y="3848985"/>
            <a:ext cx="71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/>
              <a:t>s</a:t>
            </a:r>
            <a:r>
              <a:rPr lang="id-ID" sz="1600" dirty="0" smtClean="0"/>
              <a:t>esi 1</a:t>
            </a:r>
            <a:endParaRPr lang="id-ID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57053" y="3848985"/>
            <a:ext cx="71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/>
              <a:t>s</a:t>
            </a:r>
            <a:r>
              <a:rPr lang="id-ID" sz="1600" dirty="0" smtClean="0"/>
              <a:t>esi 2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312671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en-US" dirty="0" smtClean="0"/>
              <a:t>1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7"/>
                <a:ext cx="6886575" cy="2464536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Variasi level dekomposisi Haar Wavelet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Level 1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Level 2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Level 3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Level 4</a:t>
                </a:r>
                <a:endParaRPr lang="en-US" sz="2000" kern="12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kern="12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dirty="0"/>
                  <a:t>Kernel = </a:t>
                </a:r>
                <a:r>
                  <a:rPr lang="en-US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7"/>
                <a:ext cx="6886575" cy="2464536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4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61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en-US" dirty="0" smtClean="0"/>
              <a:t>1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mengunakan level dekomposisi level 2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60763"/>
              </p:ext>
            </p:extLst>
          </p:nvPr>
        </p:nvGraphicFramePr>
        <p:xfrm>
          <a:off x="1657350" y="2736251"/>
          <a:ext cx="5787126" cy="2225040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1828800"/>
                <a:gridCol w="212952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Level</a:t>
                      </a:r>
                      <a:r>
                        <a:rPr lang="id-ID" b="0" i="0" baseline="0" dirty="0" smtClean="0">
                          <a:solidFill>
                            <a:srgbClr val="000000"/>
                          </a:solidFill>
                        </a:rPr>
                        <a:t> Dekomposisi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Waktu Eksekusi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165.36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39.82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89.81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76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2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D</a:t>
                </a:r>
                <a:r>
                  <a:rPr lang="id-ID" sz="2000" kern="1200" dirty="0" smtClean="0"/>
                  <a:t>ekomposisi Haar Wavelet level 2</a:t>
                </a:r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Variasi nilai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d-ID" sz="2000" kern="1200" dirty="0" smtClean="0"/>
                  <a:t> pada SVM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1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10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20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30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40</a:t>
                </a:r>
                <a:endParaRPr lang="en-US" sz="2000" kern="12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dirty="0"/>
                  <a:t>Kernel = </a:t>
                </a:r>
                <a:r>
                  <a:rPr lang="en-US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22" b="-1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95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2</a:t>
            </a:r>
            <a:r>
              <a:rPr lang="id-ID" dirty="0" smtClean="0"/>
              <a:t> (SVM)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dirty="0" err="1"/>
                  <a:t>Akurasi</a:t>
                </a:r>
                <a:r>
                  <a:rPr lang="en-US" dirty="0"/>
                  <a:t> </a:t>
                </a:r>
                <a:r>
                  <a:rPr lang="en-US" dirty="0" err="1"/>
                  <a:t>terbaik</a:t>
                </a:r>
                <a:r>
                  <a:rPr lang="en-US" dirty="0"/>
                  <a:t> yang </a:t>
                </a:r>
                <a:r>
                  <a:rPr lang="en-US" dirty="0" err="1"/>
                  <a:t>didapatkan</a:t>
                </a:r>
                <a:r>
                  <a:rPr lang="en-US" dirty="0"/>
                  <a:t> </a:t>
                </a:r>
                <a:r>
                  <a:rPr lang="en-US" dirty="0" err="1" smtClean="0"/>
                  <a:t>ketika</a:t>
                </a:r>
                <a:r>
                  <a:rPr lang="id-ID" dirty="0" smtClean="0"/>
                  <a:t> </a:t>
                </a:r>
                <a:r>
                  <a:rPr lang="id-ID" dirty="0"/>
                  <a:t>nilai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d-ID" dirty="0"/>
                  <a:t> </a:t>
                </a:r>
                <a:r>
                  <a:rPr lang="id-ID" dirty="0" smtClean="0"/>
                  <a:t>= 30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181646"/>
              </p:ext>
            </p:extLst>
          </p:nvPr>
        </p:nvGraphicFramePr>
        <p:xfrm>
          <a:off x="1657348" y="2736251"/>
          <a:ext cx="5761368" cy="2621280"/>
        </p:xfrm>
        <a:graphic>
          <a:graphicData uri="http://schemas.openxmlformats.org/drawingml/2006/table">
            <a:tbl>
              <a:tblPr firstRow="1" bandRow="1"/>
              <a:tblGrid>
                <a:gridCol w="1920456"/>
                <a:gridCol w="1920456"/>
                <a:gridCol w="1920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Level Dekomposisi wavelet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1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b="0" i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10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b="1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20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92.28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85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RUMUSAN MASALAH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/>
              <a:t>de</a:t>
            </a:r>
            <a:r>
              <a:rPr lang="id-ID" dirty="0"/>
              <a:t>n</a:t>
            </a:r>
            <a:r>
              <a:rPr lang="en-US" dirty="0"/>
              <a:t>t</a:t>
            </a:r>
            <a:r>
              <a:rPr lang="id-ID" dirty="0"/>
              <a:t>ifika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id-ID" dirty="0" smtClean="0"/>
              <a:t>ROI </a:t>
            </a:r>
            <a:r>
              <a:rPr lang="id-ID" dirty="0"/>
              <a:t>iris pada citra mata</a:t>
            </a:r>
            <a:r>
              <a:rPr lang="en-US" dirty="0"/>
              <a:t> ?</a:t>
            </a:r>
          </a:p>
          <a:p>
            <a:pPr lvl="0"/>
            <a:endParaRPr lang="id-ID" dirty="0"/>
          </a:p>
          <a:p>
            <a:pPr lvl="0"/>
            <a:r>
              <a:rPr lang="id-ID" dirty="0" smtClean="0"/>
              <a:t>Bagaimana melakukan pengklasifikasian </a:t>
            </a:r>
            <a:r>
              <a:rPr lang="id-ID" dirty="0"/>
              <a:t>dengan </a:t>
            </a:r>
            <a:r>
              <a:rPr lang="id-ID" i="1" dirty="0"/>
              <a:t>Support Vector Machines </a:t>
            </a:r>
            <a:r>
              <a:rPr lang="id-ID" dirty="0"/>
              <a:t>pada pengenalan iris mata</a:t>
            </a:r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Bagaimana </a:t>
            </a:r>
            <a:r>
              <a:rPr lang="id-ID" dirty="0"/>
              <a:t>melakukan dengan </a:t>
            </a:r>
            <a:r>
              <a:rPr lang="id-ID" i="1" dirty="0"/>
              <a:t>Hamming distance</a:t>
            </a:r>
            <a:r>
              <a:rPr lang="id-ID" i="1" dirty="0" smtClean="0"/>
              <a:t> </a:t>
            </a:r>
            <a:r>
              <a:rPr lang="id-ID" dirty="0"/>
              <a:t>pada pengenalan iris mata</a:t>
            </a:r>
            <a:r>
              <a:rPr lang="id-ID" dirty="0" smtClean="0"/>
              <a:t> 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1ED4-A030-45F2-98F9-9F8AB68E43F1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4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3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D</a:t>
                </a:r>
                <a:r>
                  <a:rPr lang="id-ID" sz="2000" kern="1200" dirty="0" smtClean="0"/>
                  <a:t>ekomposisi Haar Wavelet level 2</a:t>
                </a:r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en-US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Variasi </a:t>
                </a:r>
                <a:r>
                  <a:rPr lang="en-US" sz="2000" dirty="0" smtClean="0"/>
                  <a:t>Kernel</a:t>
                </a:r>
                <a:endParaRPr lang="id-ID" sz="2000" dirty="0" smtClean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Linear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Polynomial 2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Polynomial 3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01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3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Kernel = RBF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870653"/>
              </p:ext>
            </p:extLst>
          </p:nvPr>
        </p:nvGraphicFramePr>
        <p:xfrm>
          <a:off x="1462178" y="2705894"/>
          <a:ext cx="6219644" cy="2590800"/>
        </p:xfrm>
        <a:graphic>
          <a:graphicData uri="http://schemas.openxmlformats.org/drawingml/2006/table">
            <a:tbl>
              <a:tblPr firstRow="1" bandRow="1"/>
              <a:tblGrid>
                <a:gridCol w="1604513"/>
                <a:gridCol w="1225351"/>
                <a:gridCol w="1834869"/>
                <a:gridCol w="15549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Level Dekomposisi wavelet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i="1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C</a:t>
                      </a:r>
                      <a:endParaRPr lang="en-US" sz="2000" b="0" i="1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Kernel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Akurasi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 (%)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2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30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Linear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Polynomial 2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  <a:endParaRPr lang="id-ID" sz="2000" b="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Polynomial 3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91.67</a:t>
                      </a:r>
                      <a:endParaRPr lang="id-ID" sz="2000" b="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b="1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RBF</a:t>
                      </a:r>
                      <a:endParaRPr lang="en-US" sz="2000" b="1" dirty="0" smtClean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92.28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7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4 (Hamming Distance)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42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56428" y="2219606"/>
            <a:ext cx="6886575" cy="2731955"/>
          </a:xfrm>
          <a:custGeom>
            <a:avLst/>
            <a:gdLst>
              <a:gd name="connsiteX0" fmla="*/ 0 w 3798093"/>
              <a:gd name="connsiteY0" fmla="*/ 0 h 2437560"/>
              <a:gd name="connsiteX1" fmla="*/ 3798093 w 3798093"/>
              <a:gd name="connsiteY1" fmla="*/ 0 h 2437560"/>
              <a:gd name="connsiteX2" fmla="*/ 3798093 w 3798093"/>
              <a:gd name="connsiteY2" fmla="*/ 2437560 h 2437560"/>
              <a:gd name="connsiteX3" fmla="*/ 0 w 3798093"/>
              <a:gd name="connsiteY3" fmla="*/ 2437560 h 2437560"/>
              <a:gd name="connsiteX4" fmla="*/ 0 w 3798093"/>
              <a:gd name="connsiteY4" fmla="*/ 0 h 243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8093" h="2437560">
                <a:moveTo>
                  <a:pt x="0" y="0"/>
                </a:moveTo>
                <a:lnTo>
                  <a:pt x="3798093" y="0"/>
                </a:lnTo>
                <a:lnTo>
                  <a:pt x="3798093" y="2437560"/>
                </a:lnTo>
                <a:lnTo>
                  <a:pt x="0" y="243756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42240" bIns="160020" numCol="1" spcCol="1270" anchor="t" anchorCtr="0">
            <a:noAutofit/>
          </a:bodyPr>
          <a:lstStyle/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Klasifikasi Hamming Distance</a:t>
            </a:r>
          </a:p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Variasi nilai standar deviasi pada filter log-Gabor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0.2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0.4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0.6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0.8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761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4 </a:t>
            </a:r>
            <a:r>
              <a:rPr lang="id-ID" dirty="0" smtClean="0"/>
              <a:t>(</a:t>
            </a:r>
            <a:r>
              <a:rPr lang="id-ID" dirty="0"/>
              <a:t>Hamming Distance</a:t>
            </a:r>
            <a:r>
              <a:rPr lang="id-ID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standar deviasi = 0.2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11610"/>
              </p:ext>
            </p:extLst>
          </p:nvPr>
        </p:nvGraphicFramePr>
        <p:xfrm>
          <a:off x="1657350" y="2736251"/>
          <a:ext cx="5787126" cy="2225040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1828800"/>
                <a:gridCol w="212952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Standar </a:t>
                      </a:r>
                    </a:p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Deviasi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Waktu Eksekusi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1" dirty="0" smtClean="0">
                          <a:solidFill>
                            <a:srgbClr val="000000"/>
                          </a:solidFill>
                        </a:rPr>
                        <a:t>0.2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91.67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279.52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0.4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86.73</a:t>
                      </a:r>
                      <a:endParaRPr lang="id-ID" sz="2000" b="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280.32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0.6</a:t>
                      </a: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82.41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278.93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baseline="0" dirty="0" smtClean="0">
                          <a:solidFill>
                            <a:srgbClr val="000000"/>
                          </a:solidFill>
                        </a:rPr>
                        <a:t>0.8</a:t>
                      </a: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76.23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281.84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50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5</a:t>
            </a:r>
            <a:r>
              <a:rPr lang="id-ID" dirty="0" smtClean="0"/>
              <a:t> (Hamming Distance)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44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56428" y="2219607"/>
            <a:ext cx="6886575" cy="2464536"/>
          </a:xfrm>
          <a:custGeom>
            <a:avLst/>
            <a:gdLst>
              <a:gd name="connsiteX0" fmla="*/ 0 w 3798093"/>
              <a:gd name="connsiteY0" fmla="*/ 0 h 2437560"/>
              <a:gd name="connsiteX1" fmla="*/ 3798093 w 3798093"/>
              <a:gd name="connsiteY1" fmla="*/ 0 h 2437560"/>
              <a:gd name="connsiteX2" fmla="*/ 3798093 w 3798093"/>
              <a:gd name="connsiteY2" fmla="*/ 2437560 h 2437560"/>
              <a:gd name="connsiteX3" fmla="*/ 0 w 3798093"/>
              <a:gd name="connsiteY3" fmla="*/ 2437560 h 2437560"/>
              <a:gd name="connsiteX4" fmla="*/ 0 w 3798093"/>
              <a:gd name="connsiteY4" fmla="*/ 0 h 243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8093" h="2437560">
                <a:moveTo>
                  <a:pt x="0" y="0"/>
                </a:moveTo>
                <a:lnTo>
                  <a:pt x="3798093" y="0"/>
                </a:lnTo>
                <a:lnTo>
                  <a:pt x="3798093" y="2437560"/>
                </a:lnTo>
                <a:lnTo>
                  <a:pt x="0" y="243756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42240" bIns="160020" numCol="1" spcCol="1270" anchor="t" anchorCtr="0">
            <a:noAutofit/>
          </a:bodyPr>
          <a:lstStyle/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/>
              <a:t>Klasifikasi Hamming Distance</a:t>
            </a:r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kern="1200" dirty="0" smtClean="0"/>
              <a:t>Variasi level dekomposisi Haar Wavelet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dirty="0" smtClean="0"/>
              <a:t>Level 1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kern="1200" dirty="0" smtClean="0"/>
              <a:t>Level 2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dirty="0" smtClean="0"/>
              <a:t>Level 3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kern="1200" dirty="0" smtClean="0"/>
              <a:t>Level 4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238394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5</a:t>
            </a:r>
            <a:r>
              <a:rPr lang="id-ID" dirty="0" smtClean="0"/>
              <a:t> </a:t>
            </a:r>
            <a:r>
              <a:rPr lang="id-ID" dirty="0"/>
              <a:t>(Hamming Distance)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mengunakan level dekomposisi level 1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7091"/>
              </p:ext>
            </p:extLst>
          </p:nvPr>
        </p:nvGraphicFramePr>
        <p:xfrm>
          <a:off x="1657350" y="2736251"/>
          <a:ext cx="5787126" cy="2225040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1828800"/>
                <a:gridCol w="212952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Level</a:t>
                      </a:r>
                      <a:r>
                        <a:rPr lang="id-ID" b="0" i="0" baseline="0" dirty="0" smtClean="0">
                          <a:solidFill>
                            <a:srgbClr val="000000"/>
                          </a:solidFill>
                        </a:rPr>
                        <a:t> Dekomposisi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Waktu Eksekusi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83.02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311.15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78.09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76.74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64.81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3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6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7"/>
                <a:ext cx="6886575" cy="2464536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Variasi nilai standar deviasi pada filter log-Gabor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0.2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0.4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0.6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0.8</a:t>
                </a:r>
                <a:endParaRPr lang="en-US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kern="12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dirty="0"/>
                  <a:t>Kernel = </a:t>
                </a:r>
                <a:r>
                  <a:rPr lang="en-US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7"/>
                <a:ext cx="6886575" cy="2464536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4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44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6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nilai standar deviasi  = 0.2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42968"/>
              </p:ext>
            </p:extLst>
          </p:nvPr>
        </p:nvGraphicFramePr>
        <p:xfrm>
          <a:off x="1657350" y="2736251"/>
          <a:ext cx="5787126" cy="2123440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1828800"/>
                <a:gridCol w="212952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Standar</a:t>
                      </a:r>
                    </a:p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deviasi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Waktu Eksekusi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89.51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45.96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81.48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55.86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23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7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6"/>
                <a:ext cx="6886575" cy="2861351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Standar </a:t>
                </a:r>
                <a:r>
                  <a:rPr lang="id-ID" sz="2000" dirty="0"/>
                  <a:t>deviasi </a:t>
                </a:r>
                <a:r>
                  <a:rPr lang="id-ID" sz="2000" dirty="0" smtClean="0"/>
                  <a:t>= 0.2</a:t>
                </a:r>
                <a:endParaRPr lang="id-ID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Variasi</m:t>
                    </m:r>
                    <m:r>
                      <m:rPr>
                        <m:nor/>
                      </m:rPr>
                      <a:rPr lang="id-ID" sz="2000" dirty="0"/>
                      <m:t> </m:t>
                    </m:r>
                    <m:r>
                      <m:rPr>
                        <m:nor/>
                      </m:rPr>
                      <a:rPr lang="id-ID" sz="2000" dirty="0"/>
                      <m:t>nilai</m:t>
                    </m:r>
                    <m:r>
                      <m:rPr>
                        <m:nor/>
                      </m:rPr>
                      <a:rPr lang="id-ID" sz="2000" dirty="0"/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m:rPr>
                        <m:nor/>
                      </m:rPr>
                      <a:rPr lang="id-ID" sz="2000" dirty="0"/>
                      <m:t> </m:t>
                    </m:r>
                    <m:r>
                      <m:rPr>
                        <m:nor/>
                      </m:rPr>
                      <a:rPr lang="id-ID" sz="2000" dirty="0"/>
                      <m:t>pada</m:t>
                    </m:r>
                    <m:r>
                      <m:rPr>
                        <m:nor/>
                      </m:rPr>
                      <a:rPr lang="id-ID" sz="2000" dirty="0"/>
                      <m:t> </m:t>
                    </m:r>
                    <m:r>
                      <m:rPr>
                        <m:nor/>
                      </m:rPr>
                      <a:rPr lang="id-ID" sz="2000" dirty="0"/>
                      <m:t>SVM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1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10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20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30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40</m:t>
                    </m:r>
                  </m:oMath>
                </a14:m>
                <a:endParaRPr lang="en-US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dirty="0"/>
                  <a:t>Kernel = </a:t>
                </a:r>
                <a:r>
                  <a:rPr lang="en-US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6"/>
                <a:ext cx="6886575" cy="2861351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1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20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7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nilai </a:t>
            </a:r>
            <a:r>
              <a:rPr lang="id-ID" i="1" dirty="0" smtClean="0"/>
              <a:t>C</a:t>
            </a:r>
            <a:r>
              <a:rPr lang="id-ID" dirty="0" smtClean="0"/>
              <a:t> = 1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367279"/>
              </p:ext>
            </p:extLst>
          </p:nvPr>
        </p:nvGraphicFramePr>
        <p:xfrm>
          <a:off x="1657348" y="2736251"/>
          <a:ext cx="5761368" cy="2494280"/>
        </p:xfrm>
        <a:graphic>
          <a:graphicData uri="http://schemas.openxmlformats.org/drawingml/2006/table">
            <a:tbl>
              <a:tblPr firstRow="1" bandRow="1"/>
              <a:tblGrid>
                <a:gridCol w="1920456"/>
                <a:gridCol w="1920456"/>
                <a:gridCol w="1920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Standar</a:t>
                      </a:r>
                      <a:endParaRPr lang="id-ID" b="0" i="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id-ID" b="0" i="0" baseline="0" dirty="0" smtClean="0">
                          <a:solidFill>
                            <a:srgbClr val="000000"/>
                          </a:solidFill>
                        </a:rPr>
                        <a:t>Deviasi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1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b="0" i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0.2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89.51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88.58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88.27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88.27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88.27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32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BATASAN MASALAH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id-ID" dirty="0" smtClean="0"/>
              <a:t>dengan menggunkana Matlab</a:t>
            </a:r>
            <a:endParaRPr lang="en-US" dirty="0"/>
          </a:p>
          <a:p>
            <a:pPr lvl="0" algn="just"/>
            <a:endParaRPr lang="en-US" i="1" dirty="0"/>
          </a:p>
          <a:p>
            <a:pPr lvl="0" algn="just"/>
            <a:r>
              <a:rPr lang="en-US" dirty="0"/>
              <a:t>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id-ID" dirty="0"/>
              <a:t>citra mata yang berasal dari database </a:t>
            </a:r>
            <a:r>
              <a:rPr lang="en-US" dirty="0"/>
              <a:t>Chinese Academy of Sciences – Institute of Automation </a:t>
            </a:r>
            <a:r>
              <a:rPr lang="id-ID" dirty="0" smtClean="0"/>
              <a:t>(CASIA) v1.0 </a:t>
            </a:r>
            <a:r>
              <a:rPr lang="id-ID" dirty="0"/>
              <a:t>(</a:t>
            </a:r>
            <a:r>
              <a:rPr lang="id-ID" dirty="0">
                <a:hlinkClick r:id="rId2"/>
              </a:rPr>
              <a:t>http://</a:t>
            </a:r>
            <a:r>
              <a:rPr lang="id-ID" dirty="0" smtClean="0">
                <a:hlinkClick r:id="rId2"/>
              </a:rPr>
              <a:t>biometrics.idealtest.org</a:t>
            </a:r>
            <a:r>
              <a:rPr lang="id-ID" dirty="0" smtClean="0"/>
              <a:t>) 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 smtClean="0"/>
              <a:t>Data</a:t>
            </a:r>
            <a:r>
              <a:rPr lang="id-ID" dirty="0" smtClean="0"/>
              <a:t>base</a:t>
            </a:r>
            <a:r>
              <a:rPr lang="en-US" dirty="0" smtClean="0"/>
              <a:t> </a:t>
            </a:r>
            <a:r>
              <a:rPr lang="id-ID" dirty="0" smtClean="0"/>
              <a:t>citra</a:t>
            </a:r>
            <a:r>
              <a:rPr lang="en-US" dirty="0" smtClean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id-ID" dirty="0" smtClean="0"/>
              <a:t>32</a:t>
            </a:r>
            <a:r>
              <a:rPr lang="en-US" dirty="0" smtClean="0"/>
              <a:t>0 </a:t>
            </a:r>
            <a:r>
              <a:rPr lang="en-US" dirty="0"/>
              <a:t>x </a:t>
            </a:r>
            <a:r>
              <a:rPr lang="id-ID" dirty="0" smtClean="0"/>
              <a:t>28</a:t>
            </a:r>
            <a:r>
              <a:rPr lang="en-US" dirty="0" smtClean="0"/>
              <a:t>0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id-ID" dirty="0"/>
              <a:t> </a:t>
            </a:r>
            <a:r>
              <a:rPr lang="id-ID" dirty="0" smtClean="0"/>
              <a:t>format </a:t>
            </a:r>
            <a:r>
              <a:rPr lang="id-ID" i="1" dirty="0" smtClean="0"/>
              <a:t>grayscale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17E2-BA05-4226-940D-3A4875141519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8 (SVM)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Standar deviasi = 0.</a:t>
                </a:r>
                <a:r>
                  <a:rPr lang="id-ID" sz="2000" kern="1200" dirty="0" smtClean="0"/>
                  <a:t>2</a:t>
                </a:r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en-US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Variasi </a:t>
                </a:r>
                <a:r>
                  <a:rPr lang="en-US" sz="2000" dirty="0" smtClean="0"/>
                  <a:t>Kernel</a:t>
                </a:r>
                <a:endParaRPr lang="id-ID" sz="2000" dirty="0" smtClean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Linear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Polynomial 2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Polynomial 3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15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8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Kernel = RBF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09625"/>
              </p:ext>
            </p:extLst>
          </p:nvPr>
        </p:nvGraphicFramePr>
        <p:xfrm>
          <a:off x="1462178" y="2705894"/>
          <a:ext cx="6219644" cy="2286000"/>
        </p:xfrm>
        <a:graphic>
          <a:graphicData uri="http://schemas.openxmlformats.org/drawingml/2006/table">
            <a:tbl>
              <a:tblPr firstRow="1" bandRow="1"/>
              <a:tblGrid>
                <a:gridCol w="1604513"/>
                <a:gridCol w="1225351"/>
                <a:gridCol w="1834869"/>
                <a:gridCol w="15549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Standar</a:t>
                      </a:r>
                    </a:p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Deviasi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i="1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C</a:t>
                      </a:r>
                      <a:endParaRPr lang="en-US" sz="2000" b="0" i="1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Kernel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Akurasi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 (%)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0.2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Linear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87.96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Polynomial 2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Polynomial 3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b="1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RBF</a:t>
                      </a:r>
                      <a:endParaRPr lang="en-US" sz="2000" b="1" dirty="0" smtClean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89.51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1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id-ID" dirty="0" smtClean="0"/>
              <a:t>NALISIS HASIL UJI COBA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/>
              <a:t>Klasifikasi </a:t>
            </a:r>
            <a:r>
              <a:rPr lang="id-ID" i="1" dirty="0" smtClean="0"/>
              <a:t>Support </a:t>
            </a:r>
            <a:r>
              <a:rPr lang="id-ID" i="1" dirty="0"/>
              <a:t>Vector Machines</a:t>
            </a:r>
            <a:r>
              <a:rPr lang="id-ID" dirty="0"/>
              <a:t> dengan menggunakan </a:t>
            </a:r>
            <a:r>
              <a:rPr lang="id-ID" i="1" dirty="0"/>
              <a:t>Wavelet Haar</a:t>
            </a:r>
            <a:r>
              <a:rPr lang="id-ID" dirty="0"/>
              <a:t> </a:t>
            </a:r>
            <a:endParaRPr lang="id-ID" dirty="0" smtClean="0"/>
          </a:p>
          <a:p>
            <a:pPr marL="228600" lvl="1">
              <a:spcBef>
                <a:spcPts val="1000"/>
              </a:spcBef>
            </a:pPr>
            <a:r>
              <a:rPr lang="id-ID" dirty="0" smtClean="0"/>
              <a:t>Klasifikasi </a:t>
            </a:r>
            <a:r>
              <a:rPr lang="id-ID" i="1" dirty="0"/>
              <a:t>Hamming distance</a:t>
            </a:r>
            <a:r>
              <a:rPr lang="id-ID" dirty="0"/>
              <a:t> dengan menggunakan </a:t>
            </a:r>
            <a:r>
              <a:rPr lang="id-ID" i="1" dirty="0"/>
              <a:t>log-Gabor </a:t>
            </a:r>
            <a:r>
              <a:rPr lang="id-ID" i="1" dirty="0" smtClean="0"/>
              <a:t>filter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40556"/>
              </p:ext>
            </p:extLst>
          </p:nvPr>
        </p:nvGraphicFramePr>
        <p:xfrm>
          <a:off x="2047157" y="3180381"/>
          <a:ext cx="5049686" cy="295303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736924"/>
                <a:gridCol w="1326472"/>
                <a:gridCol w="1986290"/>
              </a:tblGrid>
              <a:tr h="426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Ekstraksi Fitur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Klasifikasi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Akurasi</a:t>
                      </a:r>
                      <a:r>
                        <a:rPr lang="en-US" sz="2000">
                          <a:effectLst/>
                        </a:rPr>
                        <a:t> (%)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6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</a:rPr>
                        <a:t>Wavelet Haar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</a:rPr>
                        <a:t>SVM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</a:rPr>
                        <a:t>92.28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03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Wavelet Haar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Hamming distance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83.02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03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Log-Gabor Filter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SVM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89.51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03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</a:rPr>
                        <a:t>Log-Gabor Filter</a:t>
                      </a:r>
                      <a:endParaRPr lang="id-ID" sz="2000" b="1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</a:rPr>
                        <a:t>Hamming distance</a:t>
                      </a:r>
                      <a:endParaRPr lang="id-ID" sz="2000" b="1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</a:rPr>
                        <a:t>91.67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67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8997-93BA-45F8-B7E4-E5AAD5A3F507}" type="datetime3">
              <a:rPr lang="en-US" smtClean="0"/>
              <a:t>15 July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53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43200" y="1828800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RANCANGAN &amp; IMPLEMENTASI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43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smtClean="0"/>
              <a:t>SKENARIO 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KESIMPULAN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87260"/>
                <a:ext cx="7886700" cy="4589703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id-ID" dirty="0"/>
                  <a:t>Metode pengenalan </a:t>
                </a:r>
                <a:r>
                  <a:rPr lang="id-ID" dirty="0" smtClean="0"/>
                  <a:t>dengan </a:t>
                </a:r>
                <a:r>
                  <a:rPr lang="id-ID" i="1" dirty="0"/>
                  <a:t>classifier</a:t>
                </a:r>
                <a:r>
                  <a:rPr lang="id-ID" dirty="0"/>
                  <a:t> dan </a:t>
                </a:r>
                <a:r>
                  <a:rPr lang="id-ID" dirty="0" smtClean="0"/>
                  <a:t>perhitungan </a:t>
                </a:r>
                <a:r>
                  <a:rPr lang="id-ID" dirty="0"/>
                  <a:t>jarak memberikan hasil yang cukup </a:t>
                </a:r>
                <a:r>
                  <a:rPr lang="id-ID" dirty="0" smtClean="0"/>
                  <a:t>baik</a:t>
                </a:r>
              </a:p>
              <a:p>
                <a:pPr lvl="0"/>
                <a:endParaRPr lang="id-ID" dirty="0" smtClean="0"/>
              </a:p>
              <a:p>
                <a:r>
                  <a:rPr lang="id-ID" dirty="0"/>
                  <a:t>SVM memberikan hasil lebih baik daripada Hamming distance</a:t>
                </a:r>
              </a:p>
              <a:p>
                <a:pPr lvl="0"/>
                <a:endParaRPr lang="id-ID" dirty="0"/>
              </a:p>
              <a:p>
                <a:r>
                  <a:rPr lang="id-ID" dirty="0" smtClean="0"/>
                  <a:t>Kernel </a:t>
                </a:r>
                <a:r>
                  <a:rPr lang="id-ID" dirty="0"/>
                  <a:t>yang menghasilkan akurasi terbaik adalah RBF</a:t>
                </a:r>
                <a:endParaRPr lang="en-US" dirty="0" smtClean="0"/>
              </a:p>
              <a:p>
                <a:pPr marL="342900" lvl="1" indent="-342900" algn="just"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algn="just"/>
                <a:r>
                  <a:rPr lang="id-ID" dirty="0" smtClean="0"/>
                  <a:t>Akurasi </a:t>
                </a:r>
                <a:r>
                  <a:rPr lang="id-ID" dirty="0"/>
                  <a:t>tertinggi yaitu 92.28%, </a:t>
                </a:r>
                <a:r>
                  <a:rPr lang="id-ID" dirty="0" smtClean="0"/>
                  <a:t>menggunakan </a:t>
                </a:r>
                <a:r>
                  <a:rPr lang="id-ID" i="1" dirty="0" smtClean="0"/>
                  <a:t>wavelet </a:t>
                </a:r>
                <a:r>
                  <a:rPr lang="id-ID" i="1" dirty="0"/>
                  <a:t>Haar</a:t>
                </a:r>
                <a:r>
                  <a:rPr lang="id-ID" dirty="0"/>
                  <a:t> dekomposisi level 2 dan menggunakan klasifikasi </a:t>
                </a:r>
                <a:r>
                  <a:rPr lang="id-ID" i="1" dirty="0"/>
                  <a:t>support vector machines</a:t>
                </a:r>
                <a:r>
                  <a:rPr lang="id-ID" dirty="0"/>
                  <a:t> dengan nilai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= 30</a:t>
                </a:r>
                <a:r>
                  <a:rPr lang="id-ID" dirty="0"/>
                  <a:t> dengan kernel RBF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87260"/>
                <a:ext cx="7886700" cy="4589703"/>
              </a:xfrm>
              <a:blipFill rotWithShape="0">
                <a:blip r:embed="rId2"/>
                <a:stretch>
                  <a:fillRect l="-696" t="-1461" r="-85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1208-A558-4E3D-90A6-1D1FA8E7A95A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/>
              <a:t>Pengembangan aplikasi ke dalam bidang iridologi untuk mendeteksi kelainan organ </a:t>
            </a:r>
            <a:r>
              <a:rPr lang="id-ID" dirty="0" smtClean="0"/>
              <a:t>dalam</a:t>
            </a:r>
          </a:p>
          <a:p>
            <a:pPr lvl="0"/>
            <a:endParaRPr lang="id-ID" dirty="0"/>
          </a:p>
          <a:p>
            <a:r>
              <a:rPr lang="id-ID" dirty="0"/>
              <a:t>Mengembangkan sistem yang dapat mengenali iris berdasarkan warna dan tekstur.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3EA2-FEB3-484C-A14A-8E85A9AD22C8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15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2994054"/>
            <a:ext cx="7924800" cy="30257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d-ID" sz="5400" smtClean="0"/>
              <a:t>Terima Kasih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6741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TUJUAN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 smtClean="0"/>
              <a:t>Membandingkan dua buah metode klasifikasi pengenalan iris mata dengan melihat masing-masing akurasinya</a:t>
            </a:r>
          </a:p>
          <a:p>
            <a:pPr lvl="0"/>
            <a:endParaRPr lang="id-ID" dirty="0"/>
          </a:p>
          <a:p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id-ID" dirty="0" smtClean="0"/>
              <a:t>yang bisa melakukan pengenalan seseorang melalui iris mata</a:t>
            </a:r>
            <a:endParaRPr lang="en-US" dirty="0"/>
          </a:p>
          <a:p>
            <a:pPr lvl="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E540-FAE3-427A-9E1B-AB0C5CB2454C}" type="datetime3">
              <a:rPr lang="en-US" smtClean="0"/>
              <a:t>15 July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TUGAS AKHIR – KI141502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2" descr="http://www.bioenabletech.com/wp-content/uploads/2012/03/iris-scanner-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85" y="3799426"/>
            <a:ext cx="3128297" cy="201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893" y="3911988"/>
            <a:ext cx="3747457" cy="178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9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DEDA-DDFB-4163-95B1-D2B0B861F5DA}" type="datetime3">
              <a:rPr lang="en-US" smtClean="0"/>
              <a:t>15 July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43200" y="1828800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2730455"/>
            <a:ext cx="3657600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RANCANGAN &amp; IMPLEMENTASI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43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smtClean="0"/>
              <a:t>SKENARIO 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30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ANATOMI MATA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15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http://i1237.photobucket.com/albums/ff467/PurnoA/pupil-ir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75" y="3526282"/>
            <a:ext cx="38100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75" y="1197722"/>
            <a:ext cx="3810000" cy="245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CITRA MATA CASIA v1.0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15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4951" y="4218317"/>
            <a:ext cx="6340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Berekstensi .bmp dengan basis warna </a:t>
            </a:r>
            <a:r>
              <a:rPr lang="id-ID" i="1" dirty="0" smtClean="0"/>
              <a:t>grayscale</a:t>
            </a:r>
            <a:endParaRPr lang="id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Berdimensi 320 x 280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Berjumlah total 756 citra mata dari 108 subjek/kelas</a:t>
            </a:r>
            <a:r>
              <a:rPr lang="id-ID" dirty="0" smtClean="0">
                <a:solidFill>
                  <a:schemeClr val="bg1"/>
                </a:solidFill>
              </a:rPr>
              <a:t>Sesi 1 </a:t>
            </a:r>
            <a:r>
              <a:rPr lang="id-ID" dirty="0" smtClean="0">
                <a:solidFill>
                  <a:schemeClr val="bg1"/>
                </a:solidFill>
                <a:sym typeface="Wingdings" panose="05000000000000000000" pitchFamily="2" charset="2"/>
              </a:rPr>
              <a:t> 4 citra mata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dirty="0" smtClean="0">
                <a:solidFill>
                  <a:schemeClr val="bg1"/>
                </a:solidFill>
                <a:sym typeface="Wingdings" panose="05000000000000000000" pitchFamily="2" charset="2"/>
              </a:rPr>
              <a:t>Sesi 2  3 citra mata</a:t>
            </a:r>
            <a:endParaRPr lang="id-ID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dirty="0"/>
          </a:p>
        </p:txBody>
      </p:sp>
      <p:pic>
        <p:nvPicPr>
          <p:cNvPr id="1026" name="Picture 2" descr="http://biometrics.idealtest.org/userfiles/image/CasiaV1Fig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509537"/>
            <a:ext cx="5600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53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3038</TotalTime>
  <Words>1737</Words>
  <Application>Microsoft Office PowerPoint</Application>
  <PresentationFormat>On-screen Show (4:3)</PresentationFormat>
  <Paragraphs>706</Paragraphs>
  <Slides>56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Cambria Math</vt:lpstr>
      <vt:lpstr>Tahoma</vt:lpstr>
      <vt:lpstr>Times New Roman</vt:lpstr>
      <vt:lpstr>Trebuchet MS</vt:lpstr>
      <vt:lpstr>Wingdings</vt:lpstr>
      <vt:lpstr>Office Theme</vt:lpstr>
      <vt:lpstr>IMPLEMENTASI PENGENALAN IRIS MATA MENGGUNAKAN METODE SUPPORT VECTOR MACHINES DAN HAMMING DISTANCE</vt:lpstr>
      <vt:lpstr>PowerPoint Presentation</vt:lpstr>
      <vt:lpstr>LATAR BELAKANG</vt:lpstr>
      <vt:lpstr>RUMUSAN MASALAH</vt:lpstr>
      <vt:lpstr>BATASAN MASALAH</vt:lpstr>
      <vt:lpstr>TUJUAN</vt:lpstr>
      <vt:lpstr>PowerPoint Presentation</vt:lpstr>
      <vt:lpstr>ANATOMI MATA</vt:lpstr>
      <vt:lpstr>CITRA MATA CASIA v1.0</vt:lpstr>
      <vt:lpstr>DIAGRAM ALIR PROSES UTAMA</vt:lpstr>
      <vt:lpstr>DIAGRAM ALIR PROSES UTAMA</vt:lpstr>
      <vt:lpstr>DIAGRAM ALIR PRE-PROCESSING</vt:lpstr>
      <vt:lpstr>DETEKSI TEPI CANNY</vt:lpstr>
      <vt:lpstr>DETEKSI BATAS PUPIL &amp; IRIS</vt:lpstr>
      <vt:lpstr>DETEKSI BATAS PUPIL &amp; IRIS</vt:lpstr>
      <vt:lpstr>PEMISAHAN NOISE</vt:lpstr>
      <vt:lpstr>PEMISAHAN NOISE</vt:lpstr>
      <vt:lpstr>NORMALISASI IRIS</vt:lpstr>
      <vt:lpstr>NORMALISASI IRIS</vt:lpstr>
      <vt:lpstr>NORMALISASI IRIS</vt:lpstr>
      <vt:lpstr>PowerPoint Presentation</vt:lpstr>
      <vt:lpstr>DIAGRAM ALIR PROSES UTAMA</vt:lpstr>
      <vt:lpstr>DIAGRAM ALIR EKSTRAKSI FITUR</vt:lpstr>
      <vt:lpstr>WAVELET HAAR</vt:lpstr>
      <vt:lpstr>WAVELET HAAR</vt:lpstr>
      <vt:lpstr>LOG-GABOR FILTER</vt:lpstr>
      <vt:lpstr>LOG-GABOR FILTER</vt:lpstr>
      <vt:lpstr>EKSTRAKSI FITUR</vt:lpstr>
      <vt:lpstr>DIAGRAM ALIR PROSES UTAMA</vt:lpstr>
      <vt:lpstr>DIAGRAM ALIR KLASIFIKASI</vt:lpstr>
      <vt:lpstr>Support Vector Machine</vt:lpstr>
      <vt:lpstr>HAMMING DISTANCE</vt:lpstr>
      <vt:lpstr>EVALUASI HASIL</vt:lpstr>
      <vt:lpstr>PowerPoint Presentation</vt:lpstr>
      <vt:lpstr>DATA UJI DAN DATA LATIH</vt:lpstr>
      <vt:lpstr>SKENARIO 1 (SVM)</vt:lpstr>
      <vt:lpstr>SKENARIO 1 (SVM)</vt:lpstr>
      <vt:lpstr>SKENARIO 2 (SVM)</vt:lpstr>
      <vt:lpstr>SKENARIO 2 (SVM)</vt:lpstr>
      <vt:lpstr>SKENARIO 3 (SVM)</vt:lpstr>
      <vt:lpstr>SKENARIO 3 (SVM)</vt:lpstr>
      <vt:lpstr>SKENARIO 4 (Hamming Distance)</vt:lpstr>
      <vt:lpstr>SKENARIO 4 (Hamming Distance)</vt:lpstr>
      <vt:lpstr>SKENARIO 5 (Hamming Distance)</vt:lpstr>
      <vt:lpstr>SKENARIO 5 (Hamming Distance)</vt:lpstr>
      <vt:lpstr>SKENARIO 6 (SVM)</vt:lpstr>
      <vt:lpstr>SKENARIO 6 (SVM)</vt:lpstr>
      <vt:lpstr>SKENARIO 7 (SVM)</vt:lpstr>
      <vt:lpstr>SKENARIO 7 (SVM)</vt:lpstr>
      <vt:lpstr>SKENARIO 8 (SVM)</vt:lpstr>
      <vt:lpstr>SKENARIO 8 (SVM)</vt:lpstr>
      <vt:lpstr>ANALISIS HASIL UJI COBA</vt:lpstr>
      <vt:lpstr>PowerPoint Presentation</vt:lpstr>
      <vt:lpstr>KESIMPULAN</vt:lpstr>
      <vt:lpstr>SARAN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TX300C</dc:creator>
  <cp:lastModifiedBy>TX300C</cp:lastModifiedBy>
  <cp:revision>283</cp:revision>
  <dcterms:created xsi:type="dcterms:W3CDTF">2016-01-07T16:07:11Z</dcterms:created>
  <dcterms:modified xsi:type="dcterms:W3CDTF">2016-07-15T13:34:35Z</dcterms:modified>
</cp:coreProperties>
</file>