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70" r:id="rId9"/>
    <p:sldId id="371" r:id="rId10"/>
    <p:sldId id="372" r:id="rId11"/>
    <p:sldId id="373" r:id="rId12"/>
    <p:sldId id="266" r:id="rId13"/>
    <p:sldId id="379" r:id="rId14"/>
    <p:sldId id="269" r:id="rId15"/>
    <p:sldId id="271" r:id="rId16"/>
    <p:sldId id="272" r:id="rId17"/>
    <p:sldId id="380" r:id="rId18"/>
    <p:sldId id="381" r:id="rId19"/>
    <p:sldId id="279" r:id="rId20"/>
    <p:sldId id="383" r:id="rId21"/>
    <p:sldId id="384" r:id="rId22"/>
    <p:sldId id="285" r:id="rId23"/>
    <p:sldId id="374" r:id="rId24"/>
    <p:sldId id="287" r:id="rId25"/>
    <p:sldId id="385" r:id="rId26"/>
    <p:sldId id="386" r:id="rId27"/>
    <p:sldId id="387" r:id="rId28"/>
    <p:sldId id="388" r:id="rId29"/>
    <p:sldId id="389" r:id="rId30"/>
    <p:sldId id="376" r:id="rId31"/>
    <p:sldId id="377" r:id="rId32"/>
    <p:sldId id="391" r:id="rId33"/>
    <p:sldId id="392" r:id="rId34"/>
    <p:sldId id="390" r:id="rId35"/>
    <p:sldId id="296" r:id="rId36"/>
    <p:sldId id="393" r:id="rId37"/>
    <p:sldId id="297" r:id="rId38"/>
    <p:sldId id="302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315" r:id="rId55"/>
    <p:sldId id="314" r:id="rId56"/>
    <p:sldId id="317" r:id="rId57"/>
    <p:sldId id="321" r:id="rId58"/>
    <p:sldId id="409" r:id="rId59"/>
    <p:sldId id="419" r:id="rId60"/>
    <p:sldId id="359" r:id="rId61"/>
    <p:sldId id="360" r:id="rId62"/>
    <p:sldId id="361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412" r:id="rId71"/>
    <p:sldId id="411" r:id="rId72"/>
    <p:sldId id="413" r:id="rId73"/>
    <p:sldId id="414" r:id="rId74"/>
    <p:sldId id="415" r:id="rId75"/>
    <p:sldId id="416" r:id="rId76"/>
    <p:sldId id="417" r:id="rId77"/>
    <p:sldId id="418" r:id="rId78"/>
    <p:sldId id="420" r:id="rId79"/>
    <p:sldId id="341" r:id="rId80"/>
    <p:sldId id="343" r:id="rId81"/>
    <p:sldId id="344" r:id="rId82"/>
    <p:sldId id="345" r:id="rId83"/>
    <p:sldId id="357" r:id="rId84"/>
    <p:sldId id="358" r:id="rId85"/>
    <p:sldId id="382" r:id="rId86"/>
    <p:sldId id="378" r:id="rId87"/>
    <p:sldId id="410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BUKAN API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Magnitude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9833328"/>
        <c:axId val="-2079832784"/>
      </c:lineChart>
      <c:catAx>
        <c:axId val="-207983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2079832784"/>
        <c:crosses val="autoZero"/>
        <c:auto val="1"/>
        <c:lblAlgn val="ctr"/>
        <c:lblOffset val="100"/>
        <c:noMultiLvlLbl val="0"/>
      </c:catAx>
      <c:valAx>
        <c:axId val="-2079832784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207983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9E98-A263-4C6B-A2F2-8426879E87FB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BA90-3772-4C94-8992-EB88D67E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02568"/>
            <a:ext cx="6858000" cy="2863516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11F-8512-44F2-8031-922376EB6169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2D01-2129-4D7C-9F38-CA4454E41281}" type="datetime3">
              <a:rPr lang="en-US" smtClean="0"/>
              <a:t>21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FBD9-7954-430C-BFF8-E8C1EACCCA82}" type="datetime3">
              <a:rPr lang="en-US" smtClean="0"/>
              <a:t>21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F3A8-FB35-484F-ABEF-7BD3F34C5F52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60F-DC7F-4C08-8379-0D8F97C2B5B2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16179"/>
            <a:ext cx="7886700" cy="3060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820-65E8-4513-A544-20AB1179E831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C6D-9549-4AE3-8081-9302F80983A1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A42-290C-4EE6-B2C7-547250C4247C}" type="datetime3">
              <a:rPr lang="en-US" smtClean="0"/>
              <a:t>21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7A9-8969-40AE-BFE8-0066BA45790E}" type="datetime3">
              <a:rPr lang="en-US" smtClean="0"/>
              <a:t>21 June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21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3748"/>
            <a:ext cx="7886700" cy="4748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6AA6-812C-4131-90E2-4086656CD4CA}" type="datetime3">
              <a:rPr lang="en-US" smtClean="0"/>
              <a:t>21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916E1B6C-6065-423E-8695-440EC43AEEAF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u="sng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368854CF-9D4B-4816-9E54-74AD4D838B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4" y="133847"/>
            <a:ext cx="1553620" cy="100097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624638" y="6184232"/>
            <a:ext cx="7886700" cy="66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72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>
              <a:lumMod val="75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metrics.idealtest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IMPLEMENTASI PENGENALAN IRIS MATA </a:t>
            </a:r>
            <a:r>
              <a:rPr lang="en-US" dirty="0" smtClean="0"/>
              <a:t>MENGGUNAKAN </a:t>
            </a:r>
            <a:r>
              <a:rPr lang="en-US" dirty="0"/>
              <a:t>METODE SUPPORT VECTOR </a:t>
            </a:r>
            <a:r>
              <a:rPr lang="en-US" dirty="0" smtClean="0"/>
              <a:t>MACHINES</a:t>
            </a:r>
            <a:r>
              <a:rPr lang="id-ID" dirty="0" smtClean="0"/>
              <a:t> DAN HAMMING DISTANCE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Penyusun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Tugas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Akhir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</a:t>
            </a:r>
          </a:p>
          <a:p>
            <a:r>
              <a:rPr lang="id-ID" sz="2000" dirty="0" smtClean="0"/>
              <a:t>Afdhal Basith Anugrah</a:t>
            </a:r>
            <a:endParaRPr lang="en-US" sz="2000" dirty="0" smtClean="0"/>
          </a:p>
          <a:p>
            <a:r>
              <a:rPr lang="en-US" sz="2000" dirty="0" smtClean="0"/>
              <a:t>(5112 100 </a:t>
            </a:r>
            <a:r>
              <a:rPr lang="id-ID" sz="2000" dirty="0" smtClean="0"/>
              <a:t>153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Dosen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Pembimbing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id-ID" sz="2000" dirty="0" smtClean="0">
                <a:solidFill>
                  <a:srgbClr val="000000"/>
                </a:solidFill>
              </a:rPr>
              <a:t>Nanik Suciati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en-US" sz="2000" dirty="0" err="1">
                <a:solidFill>
                  <a:srgbClr val="000000"/>
                </a:solidFill>
              </a:rPr>
              <a:t>Chastine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Fatichah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0AA7-1E93-4264-8C60-3A3E529FC83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ounded Rectangle 36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7476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  <a:r>
              <a:rPr lang="en-US" dirty="0" smtClean="0"/>
              <a:t>PRE</a:t>
            </a:r>
            <a:r>
              <a:rPr lang="id-ID" dirty="0" smtClean="0"/>
              <a:t>-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B11E-D7BA-4F16-B004-C66266E53603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12</a:t>
            </a:fld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4" name="Parallelogram 33"/>
          <p:cNvSpPr/>
          <p:nvPr/>
        </p:nvSpPr>
        <p:spPr bwMode="auto">
          <a:xfrm>
            <a:off x="2108201" y="4525986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33" idx="4"/>
            <a:endCxn id="34" idx="0"/>
          </p:cNvCxnSpPr>
          <p:nvPr/>
        </p:nvCxnSpPr>
        <p:spPr bwMode="auto">
          <a:xfrm>
            <a:off x="2717801" y="2959100"/>
            <a:ext cx="0" cy="15668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06157" y="4965700"/>
            <a:ext cx="756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MULAI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0962" y="4662370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MATA</a:t>
            </a:r>
            <a:endParaRPr lang="en-US" sz="1500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962400" y="33528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962400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2400" y="341442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DETEKSI </a:t>
            </a:r>
            <a:r>
              <a:rPr lang="id-ID" sz="1500" dirty="0" smtClean="0"/>
              <a:t>BATAS </a:t>
            </a:r>
          </a:p>
          <a:p>
            <a:pPr algn="ctr"/>
            <a:r>
              <a:rPr lang="id-ID" sz="1500" dirty="0" smtClean="0"/>
              <a:t>PUPIL &amp; IRIS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962401" y="231980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PEMISAHAN </a:t>
            </a:r>
            <a:r>
              <a:rPr lang="id-ID" sz="1500" i="1" dirty="0" smtClean="0"/>
              <a:t>NOISE</a:t>
            </a:r>
            <a:endParaRPr lang="en-US" sz="1500" dirty="0"/>
          </a:p>
        </p:txBody>
      </p:sp>
      <p:cxnSp>
        <p:nvCxnSpPr>
          <p:cNvPr id="54" name="Straight Arrow Connector 53"/>
          <p:cNvCxnSpPr>
            <a:endCxn id="44" idx="2"/>
          </p:cNvCxnSpPr>
          <p:nvPr/>
        </p:nvCxnSpPr>
        <p:spPr bwMode="auto">
          <a:xfrm flipV="1">
            <a:off x="4572000" y="4267200"/>
            <a:ext cx="0" cy="24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4" idx="0"/>
            <a:endCxn id="45" idx="2"/>
          </p:cNvCxnSpPr>
          <p:nvPr/>
        </p:nvCxnSpPr>
        <p:spPr bwMode="auto">
          <a:xfrm flipV="1">
            <a:off x="4572000" y="3060700"/>
            <a:ext cx="0" cy="292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>
            <a:off x="5181600" y="2603500"/>
            <a:ext cx="6349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3954974" y="451029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/>
              <a:t>DETEKSI TEPI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id-ID" sz="15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Canny)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816597" y="2186094"/>
            <a:ext cx="1317447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370" y="2361005"/>
            <a:ext cx="129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NORMALISASI IRIS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60" idx="2"/>
          </p:cNvCxnSpPr>
          <p:nvPr/>
        </p:nvCxnSpPr>
        <p:spPr>
          <a:xfrm>
            <a:off x="6475321" y="3100494"/>
            <a:ext cx="2635" cy="550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 62"/>
          <p:cNvSpPr/>
          <p:nvPr/>
        </p:nvSpPr>
        <p:spPr bwMode="auto">
          <a:xfrm>
            <a:off x="5675943" y="3651481"/>
            <a:ext cx="1596128" cy="931652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4081" y="3718756"/>
            <a:ext cx="1339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IRIS </a:t>
            </a:r>
          </a:p>
          <a:p>
            <a:pPr algn="ctr"/>
            <a:r>
              <a:rPr lang="id-ID" sz="1500" dirty="0" smtClean="0"/>
              <a:t>TER</a:t>
            </a:r>
          </a:p>
          <a:p>
            <a:pPr algn="ctr"/>
            <a:r>
              <a:rPr lang="id-ID" sz="1500" dirty="0" smtClean="0"/>
              <a:t>NORMALISASI</a:t>
            </a:r>
            <a:endParaRPr lang="en-US" sz="1500" dirty="0"/>
          </a:p>
        </p:txBody>
      </p:sp>
      <p:sp>
        <p:nvSpPr>
          <p:cNvPr id="65" name="Oval 64"/>
          <p:cNvSpPr/>
          <p:nvPr/>
        </p:nvSpPr>
        <p:spPr bwMode="auto">
          <a:xfrm>
            <a:off x="5868353" y="479903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63" idx="4"/>
            <a:endCxn id="65" idx="0"/>
          </p:cNvCxnSpPr>
          <p:nvPr/>
        </p:nvCxnSpPr>
        <p:spPr>
          <a:xfrm>
            <a:off x="6474007" y="4583133"/>
            <a:ext cx="3946" cy="215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8002" y="5198680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SELESAI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02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DETEKSI TEPI CANNY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Mendeteksi batas tepi yang terdapat pada citra mata</a:t>
            </a:r>
          </a:p>
          <a:p>
            <a:r>
              <a:rPr lang="id-ID" dirty="0" smtClean="0"/>
              <a:t>Mendeteksi lingkaran iris dan pupil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r>
              <a:rPr lang="en-US" i="1" dirty="0"/>
              <a:t>	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23" y="3174446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53" y="3174446"/>
            <a:ext cx="1995893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052" y="487952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483962" y="4896380"/>
            <a:ext cx="14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Deteksi tepi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28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 smtClean="0"/>
              <a:t>BATAS PUPIL &amp;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citra mata hasil deteksi tepi </a:t>
            </a:r>
          </a:p>
          <a:p>
            <a:pPr algn="just"/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i="1" dirty="0" smtClean="0"/>
              <a:t>Circular</a:t>
            </a:r>
            <a:r>
              <a:rPr lang="id-ID" dirty="0" smtClean="0"/>
              <a:t> </a:t>
            </a:r>
            <a:r>
              <a:rPr lang="id-ID" i="1" dirty="0" smtClean="0"/>
              <a:t>Hough Transform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Mendeteksi lingkaran pada iris dan pupil 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Mencari titik pusat lingkaran dan radius dengan menggunakan persamaan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2B5-82D6-4641-95D4-7C8D49BD67F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14</a:t>
            </a:fld>
            <a:endParaRPr lang="en-US"/>
          </a:p>
        </p:txBody>
      </p:sp>
      <p:sp>
        <p:nvSpPr>
          <p:cNvPr id="8" name="Oval 7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id-ID" dirty="0" smtClean="0"/>
                  <a:t>piksel tepi akan digunakan sebagai parameter untuk mencari titik pusat lingkaran </a:t>
                </a:r>
                <a:r>
                  <a:rPr lang="id-ID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) dengan radius </a:t>
                </a:r>
                <a:r>
                  <a:rPr lang="id-ID" i="1" dirty="0" smtClean="0"/>
                  <a:t>r</a:t>
                </a:r>
                <a:endParaRPr lang="en-US" i="1" dirty="0"/>
              </a:p>
              <a:p>
                <a:r>
                  <a:rPr lang="id-ID" i="1" dirty="0" smtClean="0"/>
                  <a:t>Local maxima </a:t>
                </a:r>
                <a:r>
                  <a:rPr lang="id-ID" dirty="0" smtClean="0"/>
                  <a:t>adalah titik perpotongan yang mempunyai perpotongan paling banyak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98552" y="3444444"/>
            <a:ext cx="2316480" cy="2110740"/>
            <a:chOff x="0" y="0"/>
            <a:chExt cx="2316480" cy="2110740"/>
          </a:xfrm>
        </p:grpSpPr>
        <p:grpSp>
          <p:nvGrpSpPr>
            <p:cNvPr id="8" name="Group 7"/>
            <p:cNvGrpSpPr/>
            <p:nvPr/>
          </p:nvGrpSpPr>
          <p:grpSpPr>
            <a:xfrm>
              <a:off x="182880" y="0"/>
              <a:ext cx="2133600" cy="1927860"/>
              <a:chOff x="0" y="0"/>
              <a:chExt cx="2133600" cy="192786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06680" y="0"/>
                <a:ext cx="0" cy="19278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0" y="1821180"/>
                <a:ext cx="21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15340" y="480060"/>
                <a:ext cx="720000" cy="720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6" name="Oval 15"/>
              <p:cNvSpPr/>
              <p:nvPr/>
            </p:nvSpPr>
            <p:spPr>
              <a:xfrm flipV="1">
                <a:off x="1356360" y="52578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7" name="Oval 16"/>
              <p:cNvSpPr/>
              <p:nvPr/>
            </p:nvSpPr>
            <p:spPr>
              <a:xfrm flipV="1">
                <a:off x="80772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 flipV="1">
                <a:off x="1295400" y="11582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 flipV="1">
                <a:off x="115824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1356360" y="838200"/>
              <a:ext cx="0" cy="10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1460" y="830580"/>
              <a:ext cx="10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1"/>
            <p:cNvSpPr txBox="1"/>
            <p:nvPr/>
          </p:nvSpPr>
          <p:spPr>
            <a:xfrm>
              <a:off x="1196340" y="182118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2"/>
            <p:cNvSpPr txBox="1"/>
            <p:nvPr/>
          </p:nvSpPr>
          <p:spPr>
            <a:xfrm>
              <a:off x="0" y="66294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1811" y="3444444"/>
            <a:ext cx="3308350" cy="1927860"/>
            <a:chOff x="4721811" y="3435818"/>
            <a:chExt cx="3308350" cy="1927860"/>
          </a:xfrm>
        </p:grpSpPr>
        <p:grpSp>
          <p:nvGrpSpPr>
            <p:cNvPr id="21" name="Group 20"/>
            <p:cNvGrpSpPr/>
            <p:nvPr/>
          </p:nvGrpSpPr>
          <p:grpSpPr>
            <a:xfrm>
              <a:off x="4721811" y="3435818"/>
              <a:ext cx="2133600" cy="1927860"/>
              <a:chOff x="3505200" y="2465070"/>
              <a:chExt cx="2133600" cy="192786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505200" y="2465070"/>
                <a:ext cx="2133600" cy="1927860"/>
                <a:chOff x="0" y="0"/>
                <a:chExt cx="2133600" cy="192786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06680" y="0"/>
                  <a:ext cx="0" cy="19278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0" y="1821180"/>
                  <a:ext cx="2133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815340" y="480060"/>
                  <a:ext cx="720000" cy="720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V="1">
                  <a:off x="1356360" y="52578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flipV="1">
                  <a:off x="80772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flipV="1">
                  <a:off x="1295400" y="11582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flipV="1">
                  <a:off x="115824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3964305" y="293751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518660" y="2649855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57700" y="326517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sp>
          <p:nvSpPr>
            <p:cNvPr id="22" name="Text Box 27"/>
            <p:cNvSpPr txBox="1"/>
            <p:nvPr/>
          </p:nvSpPr>
          <p:spPr>
            <a:xfrm>
              <a:off x="6692849" y="3706294"/>
              <a:ext cx="1337312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6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local maxima</a:t>
              </a:r>
              <a:endParaRPr lang="id-ID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01868" y="3934928"/>
              <a:ext cx="832485" cy="32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3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50368" y="435686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6116" y="4348240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12" y="2483797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90" y="2484586"/>
            <a:ext cx="1983086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PEMISAHAN </a:t>
            </a:r>
            <a:r>
              <a:rPr lang="id-ID" i="1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Bulu mata dan kelopak mata yang berada pada daerah iris</a:t>
            </a:r>
          </a:p>
          <a:p>
            <a:endParaRPr lang="id-ID" dirty="0"/>
          </a:p>
          <a:p>
            <a:r>
              <a:rPr lang="en-US" dirty="0" smtClean="0"/>
              <a:t>Men</a:t>
            </a:r>
            <a:r>
              <a:rPr lang="id-ID" dirty="0" smtClean="0"/>
              <a:t>andai </a:t>
            </a:r>
            <a:r>
              <a:rPr lang="id-ID" i="1" dirty="0" smtClean="0"/>
              <a:t>noise </a:t>
            </a:r>
            <a:r>
              <a:rPr lang="id-ID" dirty="0" smtClean="0"/>
              <a:t>tersebut untuk nantinya nilai pikselnya diganti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id-ID" i="1" dirty="0" smtClean="0"/>
              <a:t>Noise </a:t>
            </a:r>
            <a:r>
              <a:rPr lang="id-ID" dirty="0" smtClean="0"/>
              <a:t>yang berhasil terdeteksi akan diubah nilai pikselnya menjadi NaN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7F8-F998-4F3D-B39C-9EDAEA4DC1B3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EMISAHAN </a:t>
            </a:r>
            <a:r>
              <a:rPr lang="id-ID" i="1" dirty="0" smtClean="0"/>
              <a:t>NOISE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30526" y="429648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423412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48" y="2424201"/>
            <a:ext cx="1983086" cy="173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2" y="2423412"/>
            <a:ext cx="1983987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23525" y="429648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</a:t>
            </a:r>
            <a:r>
              <a:rPr lang="id-ID" i="1" dirty="0" smtClean="0"/>
              <a:t>Daugmann Rubber Sheet Model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/>
              <a:t>Membuat dimensi iris menjadi </a:t>
            </a:r>
            <a:r>
              <a:rPr lang="id-ID" dirty="0" smtClean="0"/>
              <a:t>konsisten dan mengatasi pelebaran pada pupil</a:t>
            </a:r>
            <a:endParaRPr lang="en-US" dirty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Mengubah ROI iris dari bidang Kartesian menjadi bidang Polar menggunakan persamaan</a:t>
            </a:r>
          </a:p>
          <a:p>
            <a:pPr algn="just"/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2E8-3FBB-4ED3-BA4A-C6DB69F50802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700664" y="5706646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70358" y="4846576"/>
            <a:ext cx="75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69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7829-F649-44FC-A89E-F16571E6CF84}" type="datetime3">
              <a:rPr lang="en-US" smtClean="0"/>
              <a:t>21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Daerah iris yang sudah tersegmentasi pada koordinat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) ke koordinat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d-ID" dirty="0" smtClean="0"/>
                  <a:t>)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422400" y="3081497"/>
            <a:ext cx="6064250" cy="2123440"/>
            <a:chOff x="1419105" y="3290306"/>
            <a:chExt cx="6064250" cy="2123440"/>
          </a:xfrm>
        </p:grpSpPr>
        <p:grpSp>
          <p:nvGrpSpPr>
            <p:cNvPr id="35" name="Group 34"/>
            <p:cNvGrpSpPr/>
            <p:nvPr/>
          </p:nvGrpSpPr>
          <p:grpSpPr>
            <a:xfrm>
              <a:off x="1419105" y="3290306"/>
              <a:ext cx="2123440" cy="2123440"/>
              <a:chOff x="0" y="0"/>
              <a:chExt cx="2124000" cy="21240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0" y="0"/>
                <a:ext cx="2124000" cy="2124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24840" y="617220"/>
                <a:ext cx="900000" cy="90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1524000" y="1066800"/>
                <a:ext cx="5988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Arc 44"/>
              <p:cNvSpPr/>
              <p:nvPr/>
            </p:nvSpPr>
            <p:spPr>
              <a:xfrm rot="5400000">
                <a:off x="556260" y="457200"/>
                <a:ext cx="1272540" cy="1226820"/>
              </a:xfrm>
              <a:prstGeom prst="arc">
                <a:avLst>
                  <a:gd name="adj1" fmla="val 16200000"/>
                  <a:gd name="adj2" fmla="val 2152720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6" name="Text Box 6"/>
              <p:cNvSpPr txBox="1"/>
              <p:nvPr/>
            </p:nvSpPr>
            <p:spPr>
              <a:xfrm>
                <a:off x="1524000" y="8077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7" name="Picture 46" descr="http://2.bp.blogspot.com/-YScodKxEk-Q/UaDA0EoSC_I/AAAAAAAABGQ/5LmpsS5TyJ0/s1600/400px-greek_lc_theta-svg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53540" y="1463040"/>
                <a:ext cx="198120" cy="198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Text Box 9"/>
              <p:cNvSpPr txBox="1"/>
              <p:nvPr/>
            </p:nvSpPr>
            <p:spPr>
              <a:xfrm>
                <a:off x="1059180" y="15316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&lt; 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Right Arrow 35"/>
            <p:cNvSpPr/>
            <p:nvPr/>
          </p:nvSpPr>
          <p:spPr>
            <a:xfrm>
              <a:off x="3787655" y="3999601"/>
              <a:ext cx="937260" cy="95948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1155" y="4075801"/>
              <a:ext cx="2362200" cy="822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983995" y="4075801"/>
              <a:ext cx="0" cy="82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121155" y="5126726"/>
              <a:ext cx="2362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16"/>
            <p:cNvSpPr txBox="1"/>
            <p:nvPr/>
          </p:nvSpPr>
          <p:spPr>
            <a:xfrm>
              <a:off x="4763015" y="4266301"/>
              <a:ext cx="281305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Picture 40" descr="http://2.bp.blogspot.com/-YScodKxEk-Q/UaDA0EoSC_I/AAAAAAAABGQ/5LmpsS5TyJ0/s1600/400px-greek_lc_theta-svg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055" y="5165461"/>
              <a:ext cx="197485" cy="19748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100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piksel </a:t>
            </a:r>
            <a:r>
              <a:rPr lang="id-ID" i="1" dirty="0" smtClean="0"/>
              <a:t>noise</a:t>
            </a:r>
            <a:r>
              <a:rPr lang="id-ID" dirty="0" smtClean="0"/>
              <a:t> yang sudah ditandai menjadi rata-rata piksel iris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41" y="3027310"/>
            <a:ext cx="3266011" cy="419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7" y="2880612"/>
            <a:ext cx="1983987" cy="17359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00303" y="4616601"/>
            <a:ext cx="1792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dengan noise yang ditandai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7600" y="3444974"/>
            <a:ext cx="194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polar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41" y="4026179"/>
            <a:ext cx="3266011" cy="452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7600" y="4416546"/>
            <a:ext cx="194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1D2-E6C2-4C4E-A924-1C0E2017057F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22</a:t>
            </a:fld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675482" y="1450957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rebuchet MS" panose="020B0603020202020204" pitchFamily="34" charset="0"/>
              </a:rPr>
              <a:t>MULAI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136182" y="504511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5051" y="766692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MASUKAN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713" y="3363421"/>
            <a:ext cx="2878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293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PEMISAHAN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758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anose="020B0603020202020204" pitchFamily="34" charset="0"/>
              </a:rPr>
              <a:t>DETEKSI </a:t>
            </a:r>
            <a:r>
              <a:rPr lang="id-ID" sz="2000" dirty="0" smtClean="0">
                <a:latin typeface="Trebuchet MS" panose="020B0603020202020204" pitchFamily="34" charset="0"/>
              </a:rPr>
              <a:t>IRIS &amp; PUPIL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75" y="1148112"/>
            <a:ext cx="1995893" cy="17359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03" y="1142508"/>
            <a:ext cx="2002150" cy="17518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434254" y="760050"/>
            <a:ext cx="172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rebuchet MS" panose="020B0603020202020204" pitchFamily="34" charset="0"/>
              </a:rPr>
              <a:t>DETEKSI TEPI</a:t>
            </a:r>
            <a:endParaRPr lang="id-ID" dirty="0">
              <a:latin typeface="Trebuchet MS" panose="020B0603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29" y="3208426"/>
            <a:ext cx="1983086" cy="1735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27" y="3204086"/>
            <a:ext cx="1983987" cy="173598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7" idx="6"/>
            <a:endCxn id="24" idx="1"/>
          </p:cNvCxnSpPr>
          <p:nvPr/>
        </p:nvCxnSpPr>
        <p:spPr>
          <a:xfrm>
            <a:off x="1894682" y="2016107"/>
            <a:ext cx="1641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6" idx="1"/>
          </p:cNvCxnSpPr>
          <p:nvPr/>
        </p:nvCxnSpPr>
        <p:spPr>
          <a:xfrm>
            <a:off x="5532068" y="2016107"/>
            <a:ext cx="718435" cy="2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2"/>
            <a:endCxn id="42" idx="0"/>
          </p:cNvCxnSpPr>
          <p:nvPr/>
        </p:nvCxnSpPr>
        <p:spPr>
          <a:xfrm flipH="1">
            <a:off x="7250672" y="2894389"/>
            <a:ext cx="906" cy="314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2" idx="1"/>
            <a:endCxn id="48" idx="3"/>
          </p:cNvCxnSpPr>
          <p:nvPr/>
        </p:nvCxnSpPr>
        <p:spPr>
          <a:xfrm flipH="1" flipV="1">
            <a:off x="5526114" y="4072081"/>
            <a:ext cx="733015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" y="4025037"/>
            <a:ext cx="2774297" cy="45258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9" idx="2"/>
            <a:endCxn id="41" idx="0"/>
          </p:cNvCxnSpPr>
          <p:nvPr/>
        </p:nvCxnSpPr>
        <p:spPr>
          <a:xfrm flipH="1">
            <a:off x="1745782" y="4477622"/>
            <a:ext cx="1" cy="56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49" idx="3"/>
          </p:cNvCxnSpPr>
          <p:nvPr/>
        </p:nvCxnSpPr>
        <p:spPr>
          <a:xfrm flipH="1">
            <a:off x="3132931" y="4244196"/>
            <a:ext cx="403244" cy="7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3060" y="4425146"/>
            <a:ext cx="126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64 </a:t>
            </a:r>
            <a:r>
              <a:rPr lang="id-ID" sz="1400" dirty="0" smtClean="0"/>
              <a:t>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9358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8777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4030333" y="4253475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4574755" y="543069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 flipH="1">
            <a:off x="5059272" y="5248499"/>
            <a:ext cx="1" cy="1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2"/>
            <a:endCxn id="21" idx="0"/>
          </p:cNvCxnSpPr>
          <p:nvPr/>
        </p:nvCxnSpPr>
        <p:spPr>
          <a:xfrm flipH="1">
            <a:off x="5059273" y="3990654"/>
            <a:ext cx="789077" cy="262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  <a:endCxn id="21" idx="0"/>
          </p:cNvCxnSpPr>
          <p:nvPr/>
        </p:nvCxnSpPr>
        <p:spPr>
          <a:xfrm>
            <a:off x="4261210" y="3999919"/>
            <a:ext cx="798063" cy="253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wavelet </a:t>
            </a:r>
            <a:r>
              <a:rPr lang="id-ID" dirty="0" smtClean="0"/>
              <a:t>Haar dalam melakukan dekomposisi pada citra iris ternormalisasi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56664" y="2814703"/>
            <a:ext cx="6030738" cy="3159144"/>
            <a:chOff x="1636558" y="2700068"/>
            <a:chExt cx="6030738" cy="3159144"/>
          </a:xfrm>
        </p:grpSpPr>
        <p:grpSp>
          <p:nvGrpSpPr>
            <p:cNvPr id="79" name="Group 78"/>
            <p:cNvGrpSpPr/>
            <p:nvPr/>
          </p:nvGrpSpPr>
          <p:grpSpPr>
            <a:xfrm>
              <a:off x="1636558" y="3114137"/>
              <a:ext cx="2467152" cy="2340000"/>
              <a:chOff x="1575443" y="3321170"/>
              <a:chExt cx="2467152" cy="2340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73" name="Straight Connector 72"/>
              <p:cNvCxnSpPr>
                <a:stCxn id="66" idx="0"/>
                <a:endCxn id="66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6" idx="1"/>
                <a:endCxn id="66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200144" y="3116969"/>
              <a:ext cx="2467152" cy="2340000"/>
              <a:chOff x="1575443" y="3321170"/>
              <a:chExt cx="2467152" cy="23400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83" name="Straight Connector 82"/>
              <p:cNvCxnSpPr>
                <a:stCxn id="81" idx="0"/>
                <a:endCxn id="81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1" idx="1"/>
                <a:endCxn id="81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30549" y="5489880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1</a:t>
              </a:r>
              <a:endParaRPr lang="id-ID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53830" y="5470467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2</a:t>
              </a:r>
              <a:endParaRPr lang="id-ID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283538" y="2700068"/>
              <a:ext cx="0" cy="4140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endCxn id="81" idx="1"/>
            </p:cNvCxnSpPr>
            <p:nvPr/>
          </p:nvCxnSpPr>
          <p:spPr>
            <a:xfrm>
              <a:off x="2283538" y="2700068"/>
              <a:ext cx="2980182" cy="1586901"/>
            </a:xfrm>
            <a:prstGeom prst="bentConnector3">
              <a:avLst>
                <a:gd name="adj1" fmla="val 7605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 flipV="1">
            <a:off x="4967859" y="2818729"/>
            <a:ext cx="0" cy="414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4967859" y="2818729"/>
            <a:ext cx="2416352" cy="1580043"/>
          </a:xfrm>
          <a:prstGeom prst="bentConnector3">
            <a:avLst>
              <a:gd name="adj1" fmla="val 828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53226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113"/>
          <p:cNvSpPr/>
          <p:nvPr/>
        </p:nvSpPr>
        <p:spPr>
          <a:xfrm>
            <a:off x="7621982" y="431933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114"/>
          <p:cNvSpPr/>
          <p:nvPr/>
        </p:nvSpPr>
        <p:spPr>
          <a:xfrm>
            <a:off x="7790738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Tiap level dekomposisi merupakan hasil dari sub bidang aproksimasi pada level sebelumnya</a:t>
            </a:r>
          </a:p>
          <a:p>
            <a:endParaRPr lang="id-ID" dirty="0"/>
          </a:p>
          <a:p>
            <a:r>
              <a:rPr lang="id-ID" dirty="0" smtClean="0"/>
              <a:t>Koefisien dari sub bidang aproksimasi pada hasil dekomposisi menjadi vektor fitur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/>
              <a:t>Vektor fitur </a:t>
            </a:r>
            <a:r>
              <a:rPr lang="id-ID" dirty="0" smtClean="0"/>
              <a:t>akan dibentuk menjadi vektor 1D, JIKA menggunakan klasifikasi SVM</a:t>
            </a:r>
            <a:endParaRPr lang="id-ID" dirty="0"/>
          </a:p>
          <a:p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26</a:t>
            </a:fld>
            <a:endParaRPr lang="en-US" dirty="0"/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54" y="3790459"/>
            <a:ext cx="2700518" cy="54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01" y="3791110"/>
            <a:ext cx="2723214" cy="539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632296" y="433045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5507201" y="433045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Sub bidang aproksimasi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75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 smtClean="0"/>
                  <a:t>Citra iris ternormalisasi dikonvulsikan dengan filter log-Gabor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Filter log-Gabor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id-ID" dirty="0" smtClean="0"/>
                  <a:t>dibuat dengan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. </a:t>
                </a:r>
              </a:p>
              <a:p>
                <a:pPr marL="457200" lvl="1" indent="0" algn="just">
                  <a:buNone/>
                </a:pPr>
                <a:endParaRPr lang="en-US" i="1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id-ID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id-ID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dirty="0" smtClean="0"/>
                  <a:t> = nilai frekuensi</a:t>
                </a:r>
              </a:p>
              <a:p>
                <a:pPr lvl="1" algn="just"/>
                <a:r>
                  <a:rPr lang="id-ID" dirty="0" smtClean="0"/>
                  <a:t>σ = standar deviasi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27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Pengkonvulsian dilakukan dalam domain frekuensi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Citra iris ternormalisasi terlebih dahulu diubah ke dalam domain frekuensi kemudian dikembalikan ke domain spasial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Hasil akhirnya adalah vektor fitur biner (1 atau 0)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235240" y="4162252"/>
            <a:ext cx="6494028" cy="1876239"/>
            <a:chOff x="933315" y="3385875"/>
            <a:chExt cx="7085158" cy="2134844"/>
          </a:xfrm>
        </p:grpSpPr>
        <p:sp>
          <p:nvSpPr>
            <p:cNvPr id="33" name="Right Arrow 32"/>
            <p:cNvSpPr/>
            <p:nvPr/>
          </p:nvSpPr>
          <p:spPr>
            <a:xfrm>
              <a:off x="5461399" y="4359309"/>
              <a:ext cx="336430" cy="30624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33315" y="3385875"/>
              <a:ext cx="7085158" cy="2134844"/>
              <a:chOff x="933315" y="3385875"/>
              <a:chExt cx="7085158" cy="213484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33315" y="3385875"/>
                <a:ext cx="2369921" cy="2134844"/>
                <a:chOff x="1467074" y="3393852"/>
                <a:chExt cx="2369921" cy="213484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5049" y="3732406"/>
                  <a:ext cx="1814872" cy="1796290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1467074" y="3393852"/>
                  <a:ext cx="2369921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Citra iris ternormalisasi</a:t>
                  </a:r>
                  <a:endParaRPr lang="id-ID" sz="16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579962" y="4086723"/>
                <a:ext cx="1630695" cy="535851"/>
                <a:chOff x="4572000" y="4001294"/>
                <a:chExt cx="1630695" cy="53585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572000" y="4321369"/>
                  <a:ext cx="1630695" cy="215776"/>
                  <a:chOff x="4796287" y="3784287"/>
                  <a:chExt cx="1630695" cy="215776"/>
                </a:xfrm>
              </p:grpSpPr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697" y="3784287"/>
                    <a:ext cx="619664" cy="215776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6287" y="3785518"/>
                    <a:ext cx="599632" cy="2088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77935" y="3784287"/>
                    <a:ext cx="449047" cy="215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5086961" y="4001294"/>
                  <a:ext cx="666687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filter</a:t>
                  </a:r>
                  <a:endParaRPr lang="id-ID" sz="16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22838" y="3397897"/>
                <a:ext cx="2095635" cy="2122822"/>
                <a:chOff x="5897495" y="3292309"/>
                <a:chExt cx="2095635" cy="2122822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1498" y="3609726"/>
                  <a:ext cx="1807631" cy="1805405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5897495" y="3292309"/>
                  <a:ext cx="20956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1600" dirty="0" smtClean="0"/>
                    <a:t>Fitur Biner</a:t>
                  </a:r>
                  <a:endParaRPr lang="id-ID" sz="1600" dirty="0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3114799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3096697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5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29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5" y="3907705"/>
            <a:ext cx="2700518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18" y="2342040"/>
            <a:ext cx="2723214" cy="53934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95713" y="169068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1743892" y="4447705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Haar</a:t>
            </a:r>
            <a:endParaRPr lang="id-ID" dirty="0"/>
          </a:p>
        </p:txBody>
      </p:sp>
      <p:pic>
        <p:nvPicPr>
          <p:cNvPr id="28" name="Picture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20" y="3907705"/>
            <a:ext cx="2721600" cy="54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72108" y="4384087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biner</a:t>
            </a:r>
            <a:endParaRPr lang="id-ID" dirty="0"/>
          </a:p>
        </p:txBody>
      </p:sp>
      <p:cxnSp>
        <p:nvCxnSpPr>
          <p:cNvPr id="8" name="Straight Arrow Connector 7"/>
          <p:cNvCxnSpPr>
            <a:stCxn id="25" idx="2"/>
            <a:endCxn id="24" idx="0"/>
          </p:cNvCxnSpPr>
          <p:nvPr/>
        </p:nvCxnSpPr>
        <p:spPr>
          <a:xfrm flipH="1">
            <a:off x="2511104" y="2881389"/>
            <a:ext cx="2051821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5" idx="2"/>
            <a:endCxn id="28" idx="0"/>
          </p:cNvCxnSpPr>
          <p:nvPr/>
        </p:nvCxnSpPr>
        <p:spPr>
          <a:xfrm>
            <a:off x="4562925" y="2881389"/>
            <a:ext cx="1776395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2616" y="2438676"/>
            <a:ext cx="19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dimensi 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0196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d-ID" dirty="0" smtClean="0"/>
              <a:t>Teknologi biometrik digunakan untuk mengenali seseorang melalui ciri unik yang dimiliki orang tersebut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r>
              <a:rPr lang="id-ID" dirty="0" smtClean="0"/>
              <a:t>Iris mata manusia unik dan tidak berubah dari waktu ke waktu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id-ID" dirty="0" smtClean="0"/>
              <a:t>Karakterisik iris bisa dijadikan sebagai teknologi biometrik untuk mengidentifikasi individu</a:t>
            </a:r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452-6DAD-4FE5-A11D-81CF1CCD1609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18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KLASIFIKASI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171577" y="145335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16221" y="2880681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SVM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4" name="Parallelogram 23"/>
          <p:cNvSpPr/>
          <p:nvPr/>
        </p:nvSpPr>
        <p:spPr bwMode="auto">
          <a:xfrm>
            <a:off x="3904887" y="1515502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59272" y="288537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HAMMING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DISTANCE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14" name="Straight Arrow Connector 13"/>
          <p:cNvCxnSpPr>
            <a:stCxn id="24" idx="4"/>
            <a:endCxn id="20" idx="0"/>
          </p:cNvCxnSpPr>
          <p:nvPr/>
        </p:nvCxnSpPr>
        <p:spPr>
          <a:xfrm flipH="1">
            <a:off x="4125821" y="2510526"/>
            <a:ext cx="808006" cy="370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25" idx="0"/>
          </p:cNvCxnSpPr>
          <p:nvPr/>
        </p:nvCxnSpPr>
        <p:spPr>
          <a:xfrm>
            <a:off x="4933827" y="2510526"/>
            <a:ext cx="735045" cy="374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4" idx="5"/>
          </p:cNvCxnSpPr>
          <p:nvPr/>
        </p:nvCxnSpPr>
        <p:spPr>
          <a:xfrm flipV="1">
            <a:off x="3390777" y="2013014"/>
            <a:ext cx="638488" cy="5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3336742" y="4140106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SVM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26745" y="5241909"/>
            <a:ext cx="865874" cy="85708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7" name="Straight Arrow Connector 36"/>
          <p:cNvCxnSpPr>
            <a:stCxn id="20" idx="2"/>
            <a:endCxn id="34" idx="0"/>
          </p:cNvCxnSpPr>
          <p:nvPr/>
        </p:nvCxnSpPr>
        <p:spPr>
          <a:xfrm>
            <a:off x="4125821" y="3795081"/>
            <a:ext cx="0" cy="345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 bwMode="auto">
          <a:xfrm>
            <a:off x="4879793" y="4162321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</a:t>
            </a:r>
            <a:r>
              <a:rPr lang="id-ID" sz="1500" i="1" dirty="0" smtClean="0">
                <a:latin typeface="Trebuchet MS" panose="020B0603020202020204" pitchFamily="34" charset="0"/>
              </a:rPr>
              <a:t>HD</a:t>
            </a:r>
            <a:endParaRPr kumimoji="0" lang="en-US" sz="1500" b="0" i="1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11" name="Straight Arrow Connector 10"/>
          <p:cNvCxnSpPr>
            <a:stCxn id="25" idx="2"/>
            <a:endCxn id="21" idx="0"/>
          </p:cNvCxnSpPr>
          <p:nvPr/>
        </p:nvCxnSpPr>
        <p:spPr>
          <a:xfrm>
            <a:off x="5668872" y="3799770"/>
            <a:ext cx="0" cy="362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  <a:endCxn id="35" idx="0"/>
          </p:cNvCxnSpPr>
          <p:nvPr/>
        </p:nvCxnSpPr>
        <p:spPr>
          <a:xfrm flipH="1">
            <a:off x="4759682" y="5000521"/>
            <a:ext cx="804415" cy="2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4"/>
            <a:endCxn id="35" idx="0"/>
          </p:cNvCxnSpPr>
          <p:nvPr/>
        </p:nvCxnSpPr>
        <p:spPr>
          <a:xfrm>
            <a:off x="4125821" y="4978306"/>
            <a:ext cx="633861" cy="26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Support Vector Machine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22803" y="1690689"/>
            <a:ext cx="6575476" cy="1590435"/>
            <a:chOff x="265271" y="1825625"/>
            <a:chExt cx="5732029" cy="1313530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Pembuatan model</a:t>
              </a:r>
              <a:endParaRPr lang="en-US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708300" y="2347402"/>
              <a:ext cx="2289000" cy="791753"/>
            </a:xfrm>
            <a:custGeom>
              <a:avLst/>
              <a:gdLst>
                <a:gd name="connsiteX0" fmla="*/ 0 w 3243884"/>
                <a:gd name="connsiteY0" fmla="*/ 110700 h 1107000"/>
                <a:gd name="connsiteX1" fmla="*/ 110700 w 3243884"/>
                <a:gd name="connsiteY1" fmla="*/ 0 h 1107000"/>
                <a:gd name="connsiteX2" fmla="*/ 3133184 w 3243884"/>
                <a:gd name="connsiteY2" fmla="*/ 0 h 1107000"/>
                <a:gd name="connsiteX3" fmla="*/ 3243884 w 3243884"/>
                <a:gd name="connsiteY3" fmla="*/ 110700 h 1107000"/>
                <a:gd name="connsiteX4" fmla="*/ 3243884 w 3243884"/>
                <a:gd name="connsiteY4" fmla="*/ 996300 h 1107000"/>
                <a:gd name="connsiteX5" fmla="*/ 3133184 w 3243884"/>
                <a:gd name="connsiteY5" fmla="*/ 1107000 h 1107000"/>
                <a:gd name="connsiteX6" fmla="*/ 110700 w 3243884"/>
                <a:gd name="connsiteY6" fmla="*/ 1107000 h 1107000"/>
                <a:gd name="connsiteX7" fmla="*/ 0 w 3243884"/>
                <a:gd name="connsiteY7" fmla="*/ 996300 h 1107000"/>
                <a:gd name="connsiteX8" fmla="*/ 0 w 3243884"/>
                <a:gd name="connsiteY8" fmla="*/ 110700 h 110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884" h="1107000">
                  <a:moveTo>
                    <a:pt x="0" y="110700"/>
                  </a:moveTo>
                  <a:cubicBezTo>
                    <a:pt x="0" y="49562"/>
                    <a:pt x="49562" y="0"/>
                    <a:pt x="110700" y="0"/>
                  </a:cubicBezTo>
                  <a:lnTo>
                    <a:pt x="3133184" y="0"/>
                  </a:lnTo>
                  <a:cubicBezTo>
                    <a:pt x="3194322" y="0"/>
                    <a:pt x="3243884" y="49562"/>
                    <a:pt x="3243884" y="110700"/>
                  </a:cubicBezTo>
                  <a:lnTo>
                    <a:pt x="3243884" y="996300"/>
                  </a:lnTo>
                  <a:cubicBezTo>
                    <a:pt x="3243884" y="1057438"/>
                    <a:pt x="3194322" y="1107000"/>
                    <a:pt x="3133184" y="1107000"/>
                  </a:cubicBezTo>
                  <a:lnTo>
                    <a:pt x="110700" y="1107000"/>
                  </a:lnTo>
                  <a:cubicBezTo>
                    <a:pt x="49562" y="1107000"/>
                    <a:pt x="0" y="1057438"/>
                    <a:pt x="0" y="996300"/>
                  </a:cubicBezTo>
                  <a:lnTo>
                    <a:pt x="0" y="1107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439" tIns="160439" rIns="160439" bIns="16043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dirty="0" smtClean="0"/>
                <a:t>Pembuatan model data latih tiap kelas </a:t>
              </a:r>
              <a:endParaRPr lang="en-US" sz="1600" kern="12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4941172" y="4036072"/>
            <a:ext cx="2679996" cy="910210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600" dirty="0" smtClean="0"/>
              <a:t>Support Vector Machine</a:t>
            </a:r>
            <a:endParaRPr lang="en-US" kern="1200" dirty="0"/>
          </a:p>
        </p:txBody>
      </p:sp>
      <p:sp>
        <p:nvSpPr>
          <p:cNvPr id="24" name="Freeform 23"/>
          <p:cNvSpPr/>
          <p:nvPr/>
        </p:nvSpPr>
        <p:spPr>
          <a:xfrm>
            <a:off x="5172461" y="4451082"/>
            <a:ext cx="2625818" cy="944178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Melakukan prediksi kelas pada data uji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 rot="5386756">
            <a:off x="6198852" y="3420758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405" y="4277864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Menunjukan prediksi kelas data uji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6854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56046" y="1600440"/>
            <a:ext cx="6437124" cy="1462410"/>
            <a:chOff x="265271" y="1825625"/>
            <a:chExt cx="6247266" cy="1314895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Hitung Distance</a:t>
              </a:r>
              <a:endParaRPr lang="en-US" kern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 16"/>
                <p:cNvSpPr/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0439" tIns="160439" rIns="160439" bIns="160439" numCol="1" spcCol="1270" anchor="t" anchorCtr="0">
                  <a:noAutofit/>
                </a:bodyPr>
                <a:lstStyle/>
                <a:p>
                  <a:pPr marL="171450" lvl="1" indent="-171450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𝑋𝑂𝑅</m:t>
                          </m:r>
                        </m:e>
                      </m:d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1600" kern="1200" dirty="0"/>
                </a:p>
              </p:txBody>
            </p:sp>
          </mc:Choice>
          <mc:Fallback xmlns="">
            <p:sp>
              <p:nvSpPr>
                <p:cNvPr id="17" name="Freeform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 t="-23973" b="-205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reeform 27"/>
          <p:cNvSpPr/>
          <p:nvPr/>
        </p:nvSpPr>
        <p:spPr>
          <a:xfrm rot="5386756">
            <a:off x="5923624" y="3281407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289" y="4278123"/>
            <a:ext cx="438845" cy="432747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Kelas data uji dengan distance terkecil</a:t>
            </a:r>
            <a:endParaRPr lang="en-US" sz="16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95962" y="4018575"/>
            <a:ext cx="2376925" cy="804819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Sorting Jarak</a:t>
            </a:r>
            <a:endParaRPr lang="en-US" kern="1200" dirty="0"/>
          </a:p>
        </p:txBody>
      </p:sp>
      <p:sp>
        <p:nvSpPr>
          <p:cNvPr id="20" name="Freeform 19"/>
          <p:cNvSpPr/>
          <p:nvPr/>
        </p:nvSpPr>
        <p:spPr>
          <a:xfrm>
            <a:off x="4977854" y="4432216"/>
            <a:ext cx="2440025" cy="814164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Mengurutkan dari terkecil hingga terbesar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4386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HASIL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97811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SUPPORT VECTOR MACHINE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810664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HAMMING DISTANCE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𝑃𝑟𝑒𝑑𝑖𝑘𝑠𝑖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𝐵𝑒𝑛𝑎𝑟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𝑢𝑗𝑖</m:t>
                        </m:r>
                      </m:den>
                    </m:f>
                  </m:oMath>
                </a14:m>
                <a:r>
                  <a:rPr lang="en-US" sz="2000" dirty="0" smtClean="0"/>
                  <a:t> x 100%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  <a:blipFill rotWithShape="0">
                <a:blip r:embed="rId2"/>
                <a:stretch>
                  <a:fillRect r="-556" b="-10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2958860" y="3096883"/>
            <a:ext cx="655608" cy="750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89585" y="3096883"/>
            <a:ext cx="782128" cy="756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71F5-AD90-4D9D-AB5C-BBC17737F575}" type="datetime3">
              <a:rPr lang="en-US" smtClean="0"/>
              <a:t>21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UJI DAN DATA LATIH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kelas/mata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432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(data latih)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ym typeface="Wingdings" panose="05000000000000000000" pitchFamily="2" charset="2"/>
              </a:rPr>
              <a:t>324 </a:t>
            </a:r>
            <a:r>
              <a:rPr lang="id-ID" dirty="0" smtClean="0">
                <a:sym typeface="Wingdings" panose="05000000000000000000" pitchFamily="2" charset="2"/>
              </a:rPr>
              <a:t>(data uji)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Perhitungan Akurasi</a:t>
            </a: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1267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Variasi level dekomposisi Haar Wavelet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4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60763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165.36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39.82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2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Variasi nilai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2000" kern="1200" dirty="0" smtClean="0"/>
                  <a:t> pada SVM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10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20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30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40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 b="-1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/>
              <a:t>de</a:t>
            </a:r>
            <a:r>
              <a:rPr lang="id-ID" dirty="0"/>
              <a:t>n</a:t>
            </a:r>
            <a:r>
              <a:rPr lang="en-US" dirty="0"/>
              <a:t>t</a:t>
            </a:r>
            <a:r>
              <a:rPr lang="id-ID" dirty="0"/>
              <a:t>ifika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id-ID" dirty="0" smtClean="0"/>
              <a:t>ROI </a:t>
            </a:r>
            <a:r>
              <a:rPr lang="id-ID" dirty="0"/>
              <a:t>iris pada citra mata</a:t>
            </a:r>
            <a:r>
              <a:rPr lang="en-US" dirty="0"/>
              <a:t> ?</a:t>
            </a:r>
          </a:p>
          <a:p>
            <a:pPr lvl="0"/>
            <a:endParaRPr lang="id-ID" dirty="0"/>
          </a:p>
          <a:p>
            <a:pPr lvl="0"/>
            <a:r>
              <a:rPr lang="id-ID" dirty="0" smtClean="0"/>
              <a:t>Bagaimana melakukan pengklasifikasian </a:t>
            </a:r>
            <a:r>
              <a:rPr lang="id-ID" dirty="0"/>
              <a:t>dengan </a:t>
            </a:r>
            <a:r>
              <a:rPr lang="id-ID" i="1" dirty="0"/>
              <a:t>Support Vector Machines </a:t>
            </a:r>
            <a:r>
              <a:rPr lang="id-ID" dirty="0"/>
              <a:t>pada pengenalan iris mata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Bagaimana </a:t>
            </a:r>
            <a:r>
              <a:rPr lang="id-ID" dirty="0"/>
              <a:t>melakukan dengan </a:t>
            </a:r>
            <a:r>
              <a:rPr lang="id-ID" i="1" dirty="0"/>
              <a:t>Hamming distance</a:t>
            </a:r>
            <a:r>
              <a:rPr lang="id-ID" i="1" dirty="0" smtClean="0"/>
              <a:t> </a:t>
            </a:r>
            <a:r>
              <a:rPr lang="id-ID" dirty="0"/>
              <a:t>pada pengenalan iris mata</a:t>
            </a:r>
            <a:r>
              <a:rPr lang="id-ID" dirty="0" smtClean="0"/>
              <a:t>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1ED4-A030-45F2-98F9-9F8AB68E43F1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2</a:t>
            </a:r>
            <a:r>
              <a:rPr lang="id-ID" dirty="0" smtClean="0"/>
              <a:t> (SVM)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terbaik</a:t>
                </a:r>
                <a:r>
                  <a:rPr lang="en-US" dirty="0"/>
                  <a:t> yang </a:t>
                </a:r>
                <a:r>
                  <a:rPr lang="en-US" dirty="0" err="1"/>
                  <a:t>didapatkan</a:t>
                </a:r>
                <a:r>
                  <a:rPr lang="en-US" dirty="0"/>
                  <a:t> </a:t>
                </a:r>
                <a:r>
                  <a:rPr lang="en-US" dirty="0" err="1" smtClean="0"/>
                  <a:t>ketika</a:t>
                </a:r>
                <a:r>
                  <a:rPr lang="id-ID" dirty="0" smtClean="0"/>
                  <a:t> </a:t>
                </a:r>
                <a:r>
                  <a:rPr lang="id-ID" dirty="0"/>
                  <a:t>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= 30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81646"/>
              </p:ext>
            </p:extLst>
          </p:nvPr>
        </p:nvGraphicFramePr>
        <p:xfrm>
          <a:off x="1657348" y="2736251"/>
          <a:ext cx="5761368" cy="2621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 Dekomposisi wavelet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3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3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0653"/>
              </p:ext>
            </p:extLst>
          </p:nvPr>
        </p:nvGraphicFramePr>
        <p:xfrm>
          <a:off x="1462178" y="2705894"/>
          <a:ext cx="6219644" cy="25908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Level Dekomposisi wavelet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30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4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43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6"/>
            <a:ext cx="6886575" cy="2731955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Klasifikasi Hamming Distance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Variasi nilai standar deviasi pada filter log-Gabor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0.4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0.6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6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4 </a:t>
            </a:r>
            <a:r>
              <a:rPr lang="id-ID" dirty="0" smtClean="0"/>
              <a:t>(</a:t>
            </a:r>
            <a:r>
              <a:rPr lang="id-ID" dirty="0"/>
              <a:t>Hamming Distance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standar deviasi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1610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 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279.52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0.6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278.93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aseline="0" dirty="0" smtClean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76.23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45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7"/>
            <a:ext cx="6886575" cy="2464536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/>
              <a:t>Klasifikasi Hamming Distance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Variasi level dekomposisi Haar Wavelet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1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3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4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3839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</a:t>
            </a:r>
            <a:r>
              <a:rPr lang="id-ID" dirty="0"/>
              <a:t>(Hamming 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91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311.15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Variasi nilai standar deviasi pada filter log-Gabor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0.4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0.6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0.8</a:t>
                </a:r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standar deviasi 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42968"/>
              </p:ext>
            </p:extLst>
          </p:nvPr>
        </p:nvGraphicFramePr>
        <p:xfrm>
          <a:off x="1657350" y="2736251"/>
          <a:ext cx="5787126" cy="21234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45.96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Standar </a:t>
                </a:r>
                <a:r>
                  <a:rPr lang="id-ID" sz="2000" dirty="0"/>
                  <a:t>deviasi </a:t>
                </a:r>
                <a:r>
                  <a:rPr lang="id-ID" sz="2000" dirty="0" smtClean="0"/>
                  <a:t>= 0.2</a:t>
                </a:r>
                <a:endParaRPr lang="id-ID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Variasi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nilai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pada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SVM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20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30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40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1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 smtClean="0"/>
              <a:t>dengan menggunkana Matlab</a:t>
            </a:r>
            <a:endParaRPr lang="en-US" dirty="0"/>
          </a:p>
          <a:p>
            <a:pPr lvl="0" algn="just"/>
            <a:endParaRPr lang="en-US" i="1" dirty="0"/>
          </a:p>
          <a:p>
            <a:pPr lvl="0"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id-ID" dirty="0"/>
              <a:t>citra mata yang berasal dari database </a:t>
            </a:r>
            <a:r>
              <a:rPr lang="en-US" dirty="0"/>
              <a:t>Chinese Academy of Sciences – Institute of Automation </a:t>
            </a:r>
            <a:r>
              <a:rPr lang="id-ID" dirty="0" smtClean="0"/>
              <a:t>(CASIA) v1.0 </a:t>
            </a:r>
            <a:r>
              <a:rPr lang="id-ID" dirty="0"/>
              <a:t>(</a:t>
            </a:r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biometrics.idealtest.org</a:t>
            </a:r>
            <a:r>
              <a:rPr lang="id-ID" dirty="0" smtClean="0"/>
              <a:t>) 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Data</a:t>
            </a:r>
            <a:r>
              <a:rPr lang="id-ID" dirty="0" smtClean="0"/>
              <a:t>base</a:t>
            </a:r>
            <a:r>
              <a:rPr lang="en-US" dirty="0" smtClean="0"/>
              <a:t> </a:t>
            </a:r>
            <a:r>
              <a:rPr lang="id-ID" dirty="0" smtClean="0"/>
              <a:t>citra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id-ID" dirty="0" smtClean="0"/>
              <a:t>32</a:t>
            </a:r>
            <a:r>
              <a:rPr lang="en-US" dirty="0" smtClean="0"/>
              <a:t>0 </a:t>
            </a:r>
            <a:r>
              <a:rPr lang="en-US" dirty="0"/>
              <a:t>x </a:t>
            </a:r>
            <a:r>
              <a:rPr lang="id-ID" dirty="0" smtClean="0"/>
              <a:t>28</a:t>
            </a:r>
            <a:r>
              <a:rPr lang="en-US" dirty="0" smtClean="0"/>
              <a:t>0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id-ID" dirty="0"/>
              <a:t> </a:t>
            </a:r>
            <a:r>
              <a:rPr lang="id-ID" dirty="0" smtClean="0"/>
              <a:t>format </a:t>
            </a:r>
            <a:r>
              <a:rPr lang="id-ID" i="1" dirty="0" smtClean="0"/>
              <a:t>grayscale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7E2-BA05-4226-940D-3A4875141519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</a:t>
            </a:r>
            <a:r>
              <a:rPr lang="id-ID" i="1" dirty="0" smtClean="0"/>
              <a:t>C</a:t>
            </a:r>
            <a:r>
              <a:rPr lang="id-ID" dirty="0" smtClean="0"/>
              <a:t>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67279"/>
              </p:ext>
            </p:extLst>
          </p:nvPr>
        </p:nvGraphicFramePr>
        <p:xfrm>
          <a:off x="1657348" y="2736251"/>
          <a:ext cx="5761368" cy="2494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  <a:endParaRPr lang="id-ID" b="0" i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88.58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88.27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Standar deviasi = 0.</a:t>
                </a:r>
                <a:r>
                  <a:rPr lang="id-ID" sz="2000" kern="1200" dirty="0" smtClean="0"/>
                  <a:t>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1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9625"/>
              </p:ext>
            </p:extLst>
          </p:nvPr>
        </p:nvGraphicFramePr>
        <p:xfrm>
          <a:off x="1462178" y="2705894"/>
          <a:ext cx="6219644" cy="22860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Standar</a:t>
                      </a:r>
                    </a:p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Deviasi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NALISIS HASIL UJI 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/>
              <a:t>Klasifikasi </a:t>
            </a:r>
            <a:r>
              <a:rPr lang="id-ID" i="1" dirty="0" smtClean="0"/>
              <a:t>Support </a:t>
            </a:r>
            <a:r>
              <a:rPr lang="id-ID" i="1" dirty="0"/>
              <a:t>Vector Machines</a:t>
            </a:r>
            <a:r>
              <a:rPr lang="id-ID" dirty="0"/>
              <a:t> dengan menggunakan </a:t>
            </a:r>
            <a:r>
              <a:rPr lang="id-ID" i="1" dirty="0"/>
              <a:t>Wavelet Haar</a:t>
            </a:r>
            <a:r>
              <a:rPr lang="id-ID" dirty="0"/>
              <a:t> </a:t>
            </a:r>
            <a:endParaRPr lang="id-ID" dirty="0" smtClean="0"/>
          </a:p>
          <a:p>
            <a:pPr marL="228600" lvl="1">
              <a:spcBef>
                <a:spcPts val="1000"/>
              </a:spcBef>
            </a:pPr>
            <a:r>
              <a:rPr lang="id-ID" dirty="0" smtClean="0"/>
              <a:t>Klasifikasi </a:t>
            </a:r>
            <a:r>
              <a:rPr lang="id-ID" i="1" dirty="0"/>
              <a:t>Hamming distance</a:t>
            </a:r>
            <a:r>
              <a:rPr lang="id-ID" dirty="0"/>
              <a:t> dengan menggunakan </a:t>
            </a:r>
            <a:r>
              <a:rPr lang="id-ID" i="1" dirty="0"/>
              <a:t>log-Gabor </a:t>
            </a:r>
            <a:r>
              <a:rPr lang="id-ID" i="1" dirty="0" smtClean="0"/>
              <a:t>filter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75234"/>
              </p:ext>
            </p:extLst>
          </p:nvPr>
        </p:nvGraphicFramePr>
        <p:xfrm>
          <a:off x="2047157" y="3180381"/>
          <a:ext cx="5049686" cy="295303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6924"/>
                <a:gridCol w="1326472"/>
                <a:gridCol w="1986290"/>
              </a:tblGrid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Ekstraksi Fitur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Klasifikasi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Akurasi</a:t>
                      </a:r>
                      <a:r>
                        <a:rPr lang="en-US" sz="2000">
                          <a:effectLst/>
                        </a:rPr>
                        <a:t> (%)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Wavelet Haar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SVM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Wavelet Haar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Hamming distance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Log-Gabor Filter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SVM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Log-Gabor Filter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Hamming distance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8997-93BA-45F8-B7E4-E5AAD5A3F507}" type="datetime3">
              <a:rPr lang="en-US" smtClean="0"/>
              <a:t>21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id-ID" dirty="0"/>
                  <a:t>Metode pengenalan </a:t>
                </a:r>
                <a:r>
                  <a:rPr lang="id-ID" dirty="0" smtClean="0"/>
                  <a:t>dengan </a:t>
                </a:r>
                <a:r>
                  <a:rPr lang="id-ID" i="1" dirty="0"/>
                  <a:t>classifier</a:t>
                </a:r>
                <a:r>
                  <a:rPr lang="id-ID" dirty="0"/>
                  <a:t> dan </a:t>
                </a:r>
                <a:r>
                  <a:rPr lang="id-ID" dirty="0" smtClean="0"/>
                  <a:t>perhitungan </a:t>
                </a:r>
                <a:r>
                  <a:rPr lang="id-ID" dirty="0"/>
                  <a:t>jarak memberikan hasil yang cukup </a:t>
                </a:r>
                <a:r>
                  <a:rPr lang="id-ID" dirty="0" smtClean="0"/>
                  <a:t>baik</a:t>
                </a:r>
              </a:p>
              <a:p>
                <a:pPr lvl="0"/>
                <a:endParaRPr lang="id-ID" dirty="0" smtClean="0"/>
              </a:p>
              <a:p>
                <a:r>
                  <a:rPr lang="id-ID" dirty="0"/>
                  <a:t>SVM memberikan hasil lebih baik daripada Hamming distance</a:t>
                </a:r>
              </a:p>
              <a:p>
                <a:pPr lvl="0"/>
                <a:endParaRPr lang="id-ID" dirty="0"/>
              </a:p>
              <a:p>
                <a:r>
                  <a:rPr lang="id-ID" dirty="0" smtClean="0"/>
                  <a:t>Kernel </a:t>
                </a:r>
                <a:r>
                  <a:rPr lang="id-ID" dirty="0"/>
                  <a:t>yang menghasilkan akurasi terbaik adalah RBF</a:t>
                </a:r>
                <a:endParaRPr lang="en-US" dirty="0" smtClean="0"/>
              </a:p>
              <a:p>
                <a:pPr marL="342900" lvl="1" indent="-342900" algn="just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just"/>
                <a:r>
                  <a:rPr lang="id-ID" dirty="0" smtClean="0"/>
                  <a:t>Akurasi </a:t>
                </a:r>
                <a:r>
                  <a:rPr lang="id-ID" dirty="0"/>
                  <a:t>tertinggi yaitu 92.28%, </a:t>
                </a:r>
                <a:r>
                  <a:rPr lang="id-ID" dirty="0" smtClean="0"/>
                  <a:t>menggunakan </a:t>
                </a:r>
                <a:r>
                  <a:rPr lang="id-ID" i="1" dirty="0" smtClean="0"/>
                  <a:t>wavelet </a:t>
                </a:r>
                <a:r>
                  <a:rPr lang="id-ID" i="1" dirty="0"/>
                  <a:t>Haar</a:t>
                </a:r>
                <a:r>
                  <a:rPr lang="id-ID" dirty="0"/>
                  <a:t> dekomposisi level 2 dan menggunakan klasifikasi </a:t>
                </a:r>
                <a:r>
                  <a:rPr lang="id-ID" i="1" dirty="0"/>
                  <a:t>support vector machines</a:t>
                </a:r>
                <a:r>
                  <a:rPr lang="id-ID" dirty="0"/>
                  <a:t> dengan 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= 30</a:t>
                </a:r>
                <a:r>
                  <a:rPr lang="id-ID" dirty="0"/>
                  <a:t> dengan kernel RBF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  <a:blipFill rotWithShape="0">
                <a:blip r:embed="rId2"/>
                <a:stretch>
                  <a:fillRect l="-696" t="-146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1208-A558-4E3D-90A6-1D1FA8E7A95A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Pengembangan aplikasi ke dalam bidang iridologi untuk mendeteksi kelainan organ </a:t>
            </a:r>
            <a:r>
              <a:rPr lang="id-ID" dirty="0" smtClean="0"/>
              <a:t>dalam</a:t>
            </a:r>
          </a:p>
          <a:p>
            <a:pPr lvl="0"/>
            <a:endParaRPr lang="id-ID" dirty="0"/>
          </a:p>
          <a:p>
            <a:r>
              <a:rPr lang="id-ID" dirty="0"/>
              <a:t>Mengembangkan sistem yang dapat mengenali iris berdasarkan warna dan tekstur.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2994054"/>
            <a:ext cx="7924800" cy="3025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540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674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21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Perbandingan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Hamming Distance</a:t>
            </a:r>
          </a:p>
          <a:p>
            <a:pPr lvl="1"/>
            <a:r>
              <a:rPr lang="id-ID" dirty="0" smtClean="0"/>
              <a:t>Distance-based classifier</a:t>
            </a:r>
          </a:p>
          <a:p>
            <a:pPr lvl="1"/>
            <a:r>
              <a:rPr lang="id-ID" dirty="0" smtClean="0"/>
              <a:t>Mencari </a:t>
            </a:r>
            <a:r>
              <a:rPr lang="id-ID" i="1" dirty="0" smtClean="0"/>
              <a:t>score </a:t>
            </a:r>
            <a:r>
              <a:rPr lang="id-ID" dirty="0" smtClean="0"/>
              <a:t>pada setiap atribut</a:t>
            </a:r>
          </a:p>
          <a:p>
            <a:pPr lvl="1"/>
            <a:r>
              <a:rPr lang="id-ID" dirty="0" smtClean="0"/>
              <a:t>Menyita waktu yang lama</a:t>
            </a:r>
          </a:p>
          <a:p>
            <a:pPr lvl="1"/>
            <a:endParaRPr lang="id-ID" dirty="0" smtClean="0"/>
          </a:p>
          <a:p>
            <a:pPr lvl="0"/>
            <a:r>
              <a:rPr lang="id-ID" dirty="0" smtClean="0"/>
              <a:t>SVM</a:t>
            </a:r>
          </a:p>
          <a:p>
            <a:pPr lvl="1"/>
            <a:r>
              <a:rPr lang="id-ID" dirty="0" smtClean="0"/>
              <a:t>Machine learning classifier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embuat garis pemisah dari kelas yang berbeda</a:t>
            </a:r>
          </a:p>
          <a:p>
            <a:pPr lvl="1"/>
            <a:r>
              <a:rPr lang="id-ID" dirty="0" smtClean="0"/>
              <a:t>Waktu yang relatif cepat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Membandingkan dua buah metode klasifikasi pengenalan iris mata dengan melihat masing-masing akurasinya</a:t>
            </a:r>
          </a:p>
          <a:p>
            <a:pPr lvl="0"/>
            <a:endParaRPr lang="id-ID" dirty="0"/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id-ID" dirty="0" smtClean="0"/>
              <a:t>yang bisa melakukan pengenalan seseorang melalui iris mata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E540-FAE3-427A-9E1B-AB0C5CB2454C}" type="datetime3">
              <a:rPr lang="en-US" smtClean="0"/>
              <a:t>21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http://www.bioenabletech.com/wp-content/uploads/2012/03/iris-scanner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5" y="3799426"/>
            <a:ext cx="3128297" cy="20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93" y="3911988"/>
            <a:ext cx="3747457" cy="1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Keuntungan Canny :</a:t>
            </a:r>
          </a:p>
          <a:p>
            <a:pPr lvl="1"/>
            <a:r>
              <a:rPr lang="id-ID" dirty="0" smtClean="0"/>
              <a:t>Menghasilkan tingkat kesalah yang rendah</a:t>
            </a:r>
          </a:p>
          <a:p>
            <a:pPr lvl="2"/>
            <a:r>
              <a:rPr lang="id-ID" dirty="0" smtClean="0"/>
              <a:t>Meminimalisir FN &amp; FP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elokalisasi </a:t>
            </a:r>
            <a:r>
              <a:rPr lang="id-ID" dirty="0"/>
              <a:t>titik-titik tepi </a:t>
            </a:r>
            <a:endParaRPr lang="id-ID" dirty="0" smtClean="0"/>
          </a:p>
          <a:p>
            <a:pPr lvl="2"/>
            <a:r>
              <a:rPr lang="id-ID" dirty="0" smtClean="0"/>
              <a:t>Sedekat mungkin dengan tepi sebenarnya</a:t>
            </a:r>
          </a:p>
          <a:p>
            <a:pPr lvl="1"/>
            <a:r>
              <a:rPr lang="id-ID" dirty="0" smtClean="0"/>
              <a:t>Minimal response (ketebalan hanya 1 piksel)</a:t>
            </a:r>
            <a:endParaRPr lang="en-US" dirty="0" smtClean="0"/>
          </a:p>
          <a:p>
            <a:endParaRPr lang="id-ID" i="1" dirty="0" smtClean="0"/>
          </a:p>
          <a:p>
            <a:r>
              <a:rPr lang="id-ID" i="1" dirty="0" smtClean="0"/>
              <a:t>Canny Steps </a:t>
            </a:r>
            <a:r>
              <a:rPr lang="id-ID" dirty="0" smtClean="0"/>
              <a:t>:</a:t>
            </a:r>
          </a:p>
          <a:p>
            <a:pPr lvl="1"/>
            <a:r>
              <a:rPr lang="id-ID" dirty="0" smtClean="0"/>
              <a:t>Gaussian Filter (smoothing)</a:t>
            </a:r>
          </a:p>
          <a:p>
            <a:pPr lvl="1"/>
            <a:r>
              <a:rPr lang="id-ID" dirty="0" smtClean="0"/>
              <a:t>Mencari intensitas gradien citra </a:t>
            </a:r>
          </a:p>
          <a:p>
            <a:pPr lvl="1"/>
            <a:r>
              <a:rPr lang="id-ID" dirty="0" smtClean="0"/>
              <a:t>Non-maximum suppresion</a:t>
            </a:r>
          </a:p>
          <a:p>
            <a:pPr lvl="1"/>
            <a:r>
              <a:rPr lang="id-ID" dirty="0" smtClean="0"/>
              <a:t>Hysteresis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60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(Gaussian 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Semakin besar ukuran filter, semakin rendah sensitivity noise-nya, yang membuat semakin besar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44550"/>
              </p:ext>
            </p:extLst>
          </p:nvPr>
        </p:nvGraphicFramePr>
        <p:xfrm>
          <a:off x="2004748" y="3011600"/>
          <a:ext cx="4660236" cy="282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06"/>
                <a:gridCol w="776706"/>
                <a:gridCol w="776706"/>
                <a:gridCol w="776706"/>
                <a:gridCol w="776706"/>
                <a:gridCol w="776706"/>
              </a:tblGrid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1/159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(Gradien Citra)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Mencari gradien (perubahan kecerahan) dan arah pada tiap piksel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Gx = pencarian deteksi tepi secara horizontal </a:t>
            </a:r>
          </a:p>
          <a:p>
            <a:r>
              <a:rPr lang="id-ID" dirty="0" smtClean="0"/>
              <a:t>Gy = </a:t>
            </a:r>
            <a:r>
              <a:rPr lang="id-ID" dirty="0"/>
              <a:t>pencarian deteksi tepi secara </a:t>
            </a:r>
            <a:r>
              <a:rPr lang="id-ID" dirty="0" smtClean="0"/>
              <a:t>vertikal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9" y="2580427"/>
            <a:ext cx="2929253" cy="9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(Non-maximum suppression)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Penghilangan </a:t>
            </a:r>
            <a:r>
              <a:rPr lang="id-ID" dirty="0"/>
              <a:t>non-maksimum dilakukan di sepanjang tepi pada arah tepi dan menghilangkan </a:t>
            </a:r>
            <a:r>
              <a:rPr lang="id-ID" dirty="0" smtClean="0"/>
              <a:t>piksel-piksel yang tidak dianggap sebagai tepi</a:t>
            </a:r>
          </a:p>
          <a:p>
            <a:r>
              <a:rPr lang="id-ID" dirty="0" smtClean="0"/>
              <a:t>Menghasilkan citra BW yang mempunyai </a:t>
            </a:r>
            <a:r>
              <a:rPr lang="id-ID" i="1" dirty="0" smtClean="0"/>
              <a:t>edge</a:t>
            </a:r>
            <a:r>
              <a:rPr lang="id-ID" dirty="0" smtClean="0"/>
              <a:t> yang lebih ramping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(Hysteresis)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Thresholding</a:t>
            </a:r>
          </a:p>
          <a:p>
            <a:r>
              <a:rPr lang="id-ID" dirty="0" smtClean="0"/>
              <a:t>Menggunakan 2 threshold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high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  </a:t>
            </a:r>
          </a:p>
          <a:p>
            <a:endParaRPr lang="id-ID" dirty="0"/>
          </a:p>
          <a:p>
            <a:pPr marL="457200" indent="-457200">
              <a:buFont typeface="+mj-lt"/>
              <a:buAutoNum type="arabicParenR"/>
            </a:pPr>
            <a:r>
              <a:rPr lang="id-ID" dirty="0" smtClean="0"/>
              <a:t>Semua nilai piksel lebih dari T</a:t>
            </a:r>
            <a:r>
              <a:rPr lang="id-ID" sz="1400" dirty="0" smtClean="0"/>
              <a:t>high</a:t>
            </a:r>
            <a:r>
              <a:rPr lang="id-ID" dirty="0" smtClean="0"/>
              <a:t>, dianggap sebagai </a:t>
            </a:r>
            <a:r>
              <a:rPr lang="id-ID" i="1" dirty="0" smtClean="0"/>
              <a:t>edge</a:t>
            </a:r>
          </a:p>
          <a:p>
            <a:pPr marL="457200" indent="-457200">
              <a:buFont typeface="+mj-lt"/>
              <a:buAutoNum type="arabicParenR"/>
            </a:pPr>
            <a:r>
              <a:rPr lang="id-ID" dirty="0"/>
              <a:t>Semua nilai piksel </a:t>
            </a:r>
            <a:r>
              <a:rPr lang="id-ID" dirty="0" smtClean="0"/>
              <a:t>kurang </a:t>
            </a:r>
            <a:r>
              <a:rPr lang="id-ID" dirty="0"/>
              <a:t>dari </a:t>
            </a:r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, bukan dianggap </a:t>
            </a:r>
            <a:r>
              <a:rPr lang="id-ID" dirty="0"/>
              <a:t>sebagai </a:t>
            </a:r>
            <a:r>
              <a:rPr lang="id-ID" i="1" dirty="0" smtClean="0"/>
              <a:t>edge</a:t>
            </a:r>
          </a:p>
          <a:p>
            <a:endParaRPr lang="id-ID" i="1" dirty="0"/>
          </a:p>
          <a:p>
            <a:r>
              <a:rPr lang="id-ID" dirty="0" smtClean="0"/>
              <a:t>Piksel-piksel yang kurang dari T</a:t>
            </a:r>
            <a:r>
              <a:rPr lang="id-ID" sz="1400" dirty="0" smtClean="0"/>
              <a:t>high</a:t>
            </a:r>
            <a:r>
              <a:rPr lang="id-ID" dirty="0" smtClean="0"/>
              <a:t> dan lebih dari T</a:t>
            </a:r>
            <a:r>
              <a:rPr lang="id-ID" sz="1400" dirty="0" smtClean="0"/>
              <a:t>low</a:t>
            </a:r>
            <a:r>
              <a:rPr lang="id-ID" dirty="0" smtClean="0"/>
              <a:t> :</a:t>
            </a:r>
          </a:p>
          <a:p>
            <a:pPr lvl="1"/>
            <a:r>
              <a:rPr lang="id-ID" dirty="0" smtClean="0"/>
              <a:t>Selama piksel tsb mempunyai hubungan 8-konektivitas terhadap (1), dianggap sebagai </a:t>
            </a:r>
            <a:r>
              <a:rPr lang="id-ID" i="1" dirty="0" smtClean="0"/>
              <a:t>edge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Canny (Hysteresis)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65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93034" y="2648309"/>
            <a:ext cx="0" cy="23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4626" y="4882551"/>
            <a:ext cx="47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760453" y="2976113"/>
            <a:ext cx="4252822" cy="1320931"/>
          </a:xfrm>
          <a:custGeom>
            <a:avLst/>
            <a:gdLst>
              <a:gd name="connsiteX0" fmla="*/ 0 w 4252822"/>
              <a:gd name="connsiteY0" fmla="*/ 715993 h 1320931"/>
              <a:gd name="connsiteX1" fmla="*/ 319177 w 4252822"/>
              <a:gd name="connsiteY1" fmla="*/ 103517 h 1320931"/>
              <a:gd name="connsiteX2" fmla="*/ 439947 w 4252822"/>
              <a:gd name="connsiteY2" fmla="*/ 0 h 1320931"/>
              <a:gd name="connsiteX3" fmla="*/ 629728 w 4252822"/>
              <a:gd name="connsiteY3" fmla="*/ 17253 h 1320931"/>
              <a:gd name="connsiteX4" fmla="*/ 698739 w 4252822"/>
              <a:gd name="connsiteY4" fmla="*/ 43132 h 1320931"/>
              <a:gd name="connsiteX5" fmla="*/ 759124 w 4252822"/>
              <a:gd name="connsiteY5" fmla="*/ 60385 h 1320931"/>
              <a:gd name="connsiteX6" fmla="*/ 793630 w 4252822"/>
              <a:gd name="connsiteY6" fmla="*/ 77638 h 1320931"/>
              <a:gd name="connsiteX7" fmla="*/ 836762 w 4252822"/>
              <a:gd name="connsiteY7" fmla="*/ 112144 h 1320931"/>
              <a:gd name="connsiteX8" fmla="*/ 871268 w 4252822"/>
              <a:gd name="connsiteY8" fmla="*/ 163902 h 1320931"/>
              <a:gd name="connsiteX9" fmla="*/ 888521 w 4252822"/>
              <a:gd name="connsiteY9" fmla="*/ 215661 h 1320931"/>
              <a:gd name="connsiteX10" fmla="*/ 905773 w 4252822"/>
              <a:gd name="connsiteY10" fmla="*/ 293298 h 1320931"/>
              <a:gd name="connsiteX11" fmla="*/ 914400 w 4252822"/>
              <a:gd name="connsiteY11" fmla="*/ 353683 h 1320931"/>
              <a:gd name="connsiteX12" fmla="*/ 923026 w 4252822"/>
              <a:gd name="connsiteY12" fmla="*/ 491706 h 1320931"/>
              <a:gd name="connsiteX13" fmla="*/ 940279 w 4252822"/>
              <a:gd name="connsiteY13" fmla="*/ 543464 h 1320931"/>
              <a:gd name="connsiteX14" fmla="*/ 948905 w 4252822"/>
              <a:gd name="connsiteY14" fmla="*/ 612476 h 1320931"/>
              <a:gd name="connsiteX15" fmla="*/ 966158 w 4252822"/>
              <a:gd name="connsiteY15" fmla="*/ 655608 h 1320931"/>
              <a:gd name="connsiteX16" fmla="*/ 983411 w 4252822"/>
              <a:gd name="connsiteY16" fmla="*/ 767751 h 1320931"/>
              <a:gd name="connsiteX17" fmla="*/ 1000664 w 4252822"/>
              <a:gd name="connsiteY17" fmla="*/ 802257 h 1320931"/>
              <a:gd name="connsiteX18" fmla="*/ 1026543 w 4252822"/>
              <a:gd name="connsiteY18" fmla="*/ 854015 h 1320931"/>
              <a:gd name="connsiteX19" fmla="*/ 1052422 w 4252822"/>
              <a:gd name="connsiteY19" fmla="*/ 871268 h 1320931"/>
              <a:gd name="connsiteX20" fmla="*/ 1069675 w 4252822"/>
              <a:gd name="connsiteY20" fmla="*/ 897147 h 1320931"/>
              <a:gd name="connsiteX21" fmla="*/ 1155939 w 4252822"/>
              <a:gd name="connsiteY21" fmla="*/ 940279 h 1320931"/>
              <a:gd name="connsiteX22" fmla="*/ 1181819 w 4252822"/>
              <a:gd name="connsiteY22" fmla="*/ 957532 h 1320931"/>
              <a:gd name="connsiteX23" fmla="*/ 1423358 w 4252822"/>
              <a:gd name="connsiteY23" fmla="*/ 948906 h 1320931"/>
              <a:gd name="connsiteX24" fmla="*/ 1449238 w 4252822"/>
              <a:gd name="connsiteY24" fmla="*/ 940279 h 1320931"/>
              <a:gd name="connsiteX25" fmla="*/ 1483743 w 4252822"/>
              <a:gd name="connsiteY25" fmla="*/ 931653 h 1320931"/>
              <a:gd name="connsiteX26" fmla="*/ 1509622 w 4252822"/>
              <a:gd name="connsiteY26" fmla="*/ 914400 h 1320931"/>
              <a:gd name="connsiteX27" fmla="*/ 1544128 w 4252822"/>
              <a:gd name="connsiteY27" fmla="*/ 905774 h 1320931"/>
              <a:gd name="connsiteX28" fmla="*/ 1630392 w 4252822"/>
              <a:gd name="connsiteY28" fmla="*/ 828136 h 1320931"/>
              <a:gd name="connsiteX29" fmla="*/ 1708030 w 4252822"/>
              <a:gd name="connsiteY29" fmla="*/ 759125 h 1320931"/>
              <a:gd name="connsiteX30" fmla="*/ 1733909 w 4252822"/>
              <a:gd name="connsiteY30" fmla="*/ 715993 h 1320931"/>
              <a:gd name="connsiteX31" fmla="*/ 1794294 w 4252822"/>
              <a:gd name="connsiteY31" fmla="*/ 629729 h 1320931"/>
              <a:gd name="connsiteX32" fmla="*/ 1837426 w 4252822"/>
              <a:gd name="connsiteY32" fmla="*/ 543464 h 1320931"/>
              <a:gd name="connsiteX33" fmla="*/ 1854679 w 4252822"/>
              <a:gd name="connsiteY33" fmla="*/ 508959 h 1320931"/>
              <a:gd name="connsiteX34" fmla="*/ 1871932 w 4252822"/>
              <a:gd name="connsiteY34" fmla="*/ 465827 h 1320931"/>
              <a:gd name="connsiteX35" fmla="*/ 1906438 w 4252822"/>
              <a:gd name="connsiteY35" fmla="*/ 422695 h 1320931"/>
              <a:gd name="connsiteX36" fmla="*/ 1932317 w 4252822"/>
              <a:gd name="connsiteY36" fmla="*/ 370936 h 1320931"/>
              <a:gd name="connsiteX37" fmla="*/ 1940943 w 4252822"/>
              <a:gd name="connsiteY37" fmla="*/ 345057 h 1320931"/>
              <a:gd name="connsiteX38" fmla="*/ 1958196 w 4252822"/>
              <a:gd name="connsiteY38" fmla="*/ 310551 h 1320931"/>
              <a:gd name="connsiteX39" fmla="*/ 2001328 w 4252822"/>
              <a:gd name="connsiteY39" fmla="*/ 258793 h 1320931"/>
              <a:gd name="connsiteX40" fmla="*/ 2027207 w 4252822"/>
              <a:gd name="connsiteY40" fmla="*/ 241540 h 1320931"/>
              <a:gd name="connsiteX41" fmla="*/ 2147977 w 4252822"/>
              <a:gd name="connsiteY41" fmla="*/ 250166 h 1320931"/>
              <a:gd name="connsiteX42" fmla="*/ 2208362 w 4252822"/>
              <a:gd name="connsiteY42" fmla="*/ 276045 h 1320931"/>
              <a:gd name="connsiteX43" fmla="*/ 2251494 w 4252822"/>
              <a:gd name="connsiteY43" fmla="*/ 293298 h 1320931"/>
              <a:gd name="connsiteX44" fmla="*/ 2320505 w 4252822"/>
              <a:gd name="connsiteY44" fmla="*/ 327804 h 1320931"/>
              <a:gd name="connsiteX45" fmla="*/ 2355011 w 4252822"/>
              <a:gd name="connsiteY45" fmla="*/ 345057 h 1320931"/>
              <a:gd name="connsiteX46" fmla="*/ 2389517 w 4252822"/>
              <a:gd name="connsiteY46" fmla="*/ 353683 h 1320931"/>
              <a:gd name="connsiteX47" fmla="*/ 2415396 w 4252822"/>
              <a:gd name="connsiteY47" fmla="*/ 370936 h 1320931"/>
              <a:gd name="connsiteX48" fmla="*/ 2484407 w 4252822"/>
              <a:gd name="connsiteY48" fmla="*/ 396815 h 1320931"/>
              <a:gd name="connsiteX49" fmla="*/ 2579298 w 4252822"/>
              <a:gd name="connsiteY49" fmla="*/ 422695 h 1320931"/>
              <a:gd name="connsiteX50" fmla="*/ 2674189 w 4252822"/>
              <a:gd name="connsiteY50" fmla="*/ 483079 h 1320931"/>
              <a:gd name="connsiteX51" fmla="*/ 2700068 w 4252822"/>
              <a:gd name="connsiteY51" fmla="*/ 500332 h 1320931"/>
              <a:gd name="connsiteX52" fmla="*/ 2769079 w 4252822"/>
              <a:gd name="connsiteY52" fmla="*/ 543464 h 1320931"/>
              <a:gd name="connsiteX53" fmla="*/ 2803585 w 4252822"/>
              <a:gd name="connsiteY53" fmla="*/ 560717 h 1320931"/>
              <a:gd name="connsiteX54" fmla="*/ 2881222 w 4252822"/>
              <a:gd name="connsiteY54" fmla="*/ 621102 h 1320931"/>
              <a:gd name="connsiteX55" fmla="*/ 2907102 w 4252822"/>
              <a:gd name="connsiteY55" fmla="*/ 638355 h 1320931"/>
              <a:gd name="connsiteX56" fmla="*/ 2941607 w 4252822"/>
              <a:gd name="connsiteY56" fmla="*/ 672861 h 1320931"/>
              <a:gd name="connsiteX57" fmla="*/ 3010619 w 4252822"/>
              <a:gd name="connsiteY57" fmla="*/ 724619 h 1320931"/>
              <a:gd name="connsiteX58" fmla="*/ 3105509 w 4252822"/>
              <a:gd name="connsiteY58" fmla="*/ 759125 h 1320931"/>
              <a:gd name="connsiteX59" fmla="*/ 3157268 w 4252822"/>
              <a:gd name="connsiteY59" fmla="*/ 767751 h 1320931"/>
              <a:gd name="connsiteX60" fmla="*/ 3191773 w 4252822"/>
              <a:gd name="connsiteY60" fmla="*/ 785004 h 1320931"/>
              <a:gd name="connsiteX61" fmla="*/ 3243532 w 4252822"/>
              <a:gd name="connsiteY61" fmla="*/ 802257 h 1320931"/>
              <a:gd name="connsiteX62" fmla="*/ 3364302 w 4252822"/>
              <a:gd name="connsiteY62" fmla="*/ 854015 h 1320931"/>
              <a:gd name="connsiteX63" fmla="*/ 3424687 w 4252822"/>
              <a:gd name="connsiteY63" fmla="*/ 871268 h 1320931"/>
              <a:gd name="connsiteX64" fmla="*/ 3476445 w 4252822"/>
              <a:gd name="connsiteY64" fmla="*/ 888521 h 1320931"/>
              <a:gd name="connsiteX65" fmla="*/ 3502324 w 4252822"/>
              <a:gd name="connsiteY65" fmla="*/ 905774 h 1320931"/>
              <a:gd name="connsiteX66" fmla="*/ 3536830 w 4252822"/>
              <a:gd name="connsiteY66" fmla="*/ 931653 h 1320931"/>
              <a:gd name="connsiteX67" fmla="*/ 3571336 w 4252822"/>
              <a:gd name="connsiteY67" fmla="*/ 940279 h 1320931"/>
              <a:gd name="connsiteX68" fmla="*/ 3614468 w 4252822"/>
              <a:gd name="connsiteY68" fmla="*/ 957532 h 1320931"/>
              <a:gd name="connsiteX69" fmla="*/ 3666226 w 4252822"/>
              <a:gd name="connsiteY69" fmla="*/ 974785 h 1320931"/>
              <a:gd name="connsiteX70" fmla="*/ 3743864 w 4252822"/>
              <a:gd name="connsiteY70" fmla="*/ 1017917 h 1320931"/>
              <a:gd name="connsiteX71" fmla="*/ 3795622 w 4252822"/>
              <a:gd name="connsiteY71" fmla="*/ 1043796 h 1320931"/>
              <a:gd name="connsiteX72" fmla="*/ 3821502 w 4252822"/>
              <a:gd name="connsiteY72" fmla="*/ 1078302 h 1320931"/>
              <a:gd name="connsiteX73" fmla="*/ 3864634 w 4252822"/>
              <a:gd name="connsiteY73" fmla="*/ 1130061 h 1320931"/>
              <a:gd name="connsiteX74" fmla="*/ 3890513 w 4252822"/>
              <a:gd name="connsiteY74" fmla="*/ 1181819 h 1320931"/>
              <a:gd name="connsiteX75" fmla="*/ 3899139 w 4252822"/>
              <a:gd name="connsiteY75" fmla="*/ 1216325 h 1320931"/>
              <a:gd name="connsiteX76" fmla="*/ 3916392 w 4252822"/>
              <a:gd name="connsiteY76" fmla="*/ 1268083 h 1320931"/>
              <a:gd name="connsiteX77" fmla="*/ 3925019 w 4252822"/>
              <a:gd name="connsiteY77" fmla="*/ 1302589 h 1320931"/>
              <a:gd name="connsiteX78" fmla="*/ 3959524 w 4252822"/>
              <a:gd name="connsiteY78" fmla="*/ 1311215 h 1320931"/>
              <a:gd name="connsiteX79" fmla="*/ 4002656 w 4252822"/>
              <a:gd name="connsiteY79" fmla="*/ 1319842 h 1320931"/>
              <a:gd name="connsiteX80" fmla="*/ 4252822 w 4252822"/>
              <a:gd name="connsiteY80" fmla="*/ 1319842 h 132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52822" h="1320931">
                <a:moveTo>
                  <a:pt x="0" y="715993"/>
                </a:moveTo>
                <a:cubicBezTo>
                  <a:pt x="106392" y="511834"/>
                  <a:pt x="202876" y="302198"/>
                  <a:pt x="319177" y="103517"/>
                </a:cubicBezTo>
                <a:cubicBezTo>
                  <a:pt x="368300" y="19598"/>
                  <a:pt x="382243" y="19236"/>
                  <a:pt x="439947" y="0"/>
                </a:cubicBezTo>
                <a:cubicBezTo>
                  <a:pt x="506292" y="4147"/>
                  <a:pt x="566320" y="3163"/>
                  <a:pt x="629728" y="17253"/>
                </a:cubicBezTo>
                <a:cubicBezTo>
                  <a:pt x="645751" y="20814"/>
                  <a:pt x="688965" y="39467"/>
                  <a:pt x="698739" y="43132"/>
                </a:cubicBezTo>
                <a:cubicBezTo>
                  <a:pt x="723494" y="52415"/>
                  <a:pt x="731928" y="53586"/>
                  <a:pt x="759124" y="60385"/>
                </a:cubicBezTo>
                <a:cubicBezTo>
                  <a:pt x="770626" y="66136"/>
                  <a:pt x="783751" y="69406"/>
                  <a:pt x="793630" y="77638"/>
                </a:cubicBezTo>
                <a:cubicBezTo>
                  <a:pt x="845658" y="120994"/>
                  <a:pt x="774972" y="91546"/>
                  <a:pt x="836762" y="112144"/>
                </a:cubicBezTo>
                <a:cubicBezTo>
                  <a:pt x="848264" y="129397"/>
                  <a:pt x="864711" y="144231"/>
                  <a:pt x="871268" y="163902"/>
                </a:cubicBezTo>
                <a:cubicBezTo>
                  <a:pt x="877019" y="181155"/>
                  <a:pt x="884110" y="198018"/>
                  <a:pt x="888521" y="215661"/>
                </a:cubicBezTo>
                <a:cubicBezTo>
                  <a:pt x="896276" y="246684"/>
                  <a:pt x="900296" y="260439"/>
                  <a:pt x="905773" y="293298"/>
                </a:cubicBezTo>
                <a:cubicBezTo>
                  <a:pt x="909116" y="313354"/>
                  <a:pt x="911524" y="333555"/>
                  <a:pt x="914400" y="353683"/>
                </a:cubicBezTo>
                <a:cubicBezTo>
                  <a:pt x="917275" y="399691"/>
                  <a:pt x="916798" y="446031"/>
                  <a:pt x="923026" y="491706"/>
                </a:cubicBezTo>
                <a:cubicBezTo>
                  <a:pt x="925483" y="509725"/>
                  <a:pt x="940279" y="543464"/>
                  <a:pt x="940279" y="543464"/>
                </a:cubicBezTo>
                <a:cubicBezTo>
                  <a:pt x="943154" y="566468"/>
                  <a:pt x="943692" y="589887"/>
                  <a:pt x="948905" y="612476"/>
                </a:cubicBezTo>
                <a:cubicBezTo>
                  <a:pt x="952387" y="627564"/>
                  <a:pt x="962676" y="640520"/>
                  <a:pt x="966158" y="655608"/>
                </a:cubicBezTo>
                <a:cubicBezTo>
                  <a:pt x="974082" y="689944"/>
                  <a:pt x="971834" y="733019"/>
                  <a:pt x="983411" y="767751"/>
                </a:cubicBezTo>
                <a:cubicBezTo>
                  <a:pt x="987478" y="779951"/>
                  <a:pt x="995598" y="790437"/>
                  <a:pt x="1000664" y="802257"/>
                </a:cubicBezTo>
                <a:cubicBezTo>
                  <a:pt x="1011189" y="826815"/>
                  <a:pt x="1005819" y="833291"/>
                  <a:pt x="1026543" y="854015"/>
                </a:cubicBezTo>
                <a:cubicBezTo>
                  <a:pt x="1033874" y="861346"/>
                  <a:pt x="1043796" y="865517"/>
                  <a:pt x="1052422" y="871268"/>
                </a:cubicBezTo>
                <a:cubicBezTo>
                  <a:pt x="1058173" y="879894"/>
                  <a:pt x="1061873" y="890320"/>
                  <a:pt x="1069675" y="897147"/>
                </a:cubicBezTo>
                <a:cubicBezTo>
                  <a:pt x="1110758" y="933094"/>
                  <a:pt x="1113062" y="929560"/>
                  <a:pt x="1155939" y="940279"/>
                </a:cubicBezTo>
                <a:cubicBezTo>
                  <a:pt x="1164566" y="946030"/>
                  <a:pt x="1171456" y="957198"/>
                  <a:pt x="1181819" y="957532"/>
                </a:cubicBezTo>
                <a:cubicBezTo>
                  <a:pt x="1262341" y="960130"/>
                  <a:pt x="1342961" y="954093"/>
                  <a:pt x="1423358" y="948906"/>
                </a:cubicBezTo>
                <a:cubicBezTo>
                  <a:pt x="1432432" y="948321"/>
                  <a:pt x="1440495" y="942777"/>
                  <a:pt x="1449238" y="940279"/>
                </a:cubicBezTo>
                <a:cubicBezTo>
                  <a:pt x="1460637" y="937022"/>
                  <a:pt x="1472241" y="934528"/>
                  <a:pt x="1483743" y="931653"/>
                </a:cubicBezTo>
                <a:cubicBezTo>
                  <a:pt x="1492369" y="925902"/>
                  <a:pt x="1500093" y="918484"/>
                  <a:pt x="1509622" y="914400"/>
                </a:cubicBezTo>
                <a:cubicBezTo>
                  <a:pt x="1520519" y="909730"/>
                  <a:pt x="1533764" y="911532"/>
                  <a:pt x="1544128" y="905774"/>
                </a:cubicBezTo>
                <a:cubicBezTo>
                  <a:pt x="1577878" y="887024"/>
                  <a:pt x="1602135" y="852861"/>
                  <a:pt x="1630392" y="828136"/>
                </a:cubicBezTo>
                <a:cubicBezTo>
                  <a:pt x="1667582" y="795595"/>
                  <a:pt x="1670100" y="822342"/>
                  <a:pt x="1708030" y="759125"/>
                </a:cubicBezTo>
                <a:cubicBezTo>
                  <a:pt x="1716656" y="744748"/>
                  <a:pt x="1724608" y="729944"/>
                  <a:pt x="1733909" y="715993"/>
                </a:cubicBezTo>
                <a:cubicBezTo>
                  <a:pt x="1755550" y="683531"/>
                  <a:pt x="1775869" y="666579"/>
                  <a:pt x="1794294" y="629729"/>
                </a:cubicBezTo>
                <a:lnTo>
                  <a:pt x="1837426" y="543464"/>
                </a:lnTo>
                <a:cubicBezTo>
                  <a:pt x="1843177" y="531962"/>
                  <a:pt x="1849903" y="520899"/>
                  <a:pt x="1854679" y="508959"/>
                </a:cubicBezTo>
                <a:cubicBezTo>
                  <a:pt x="1860430" y="494582"/>
                  <a:pt x="1863965" y="479105"/>
                  <a:pt x="1871932" y="465827"/>
                </a:cubicBezTo>
                <a:cubicBezTo>
                  <a:pt x="1881405" y="450039"/>
                  <a:pt x="1894936" y="437072"/>
                  <a:pt x="1906438" y="422695"/>
                </a:cubicBezTo>
                <a:cubicBezTo>
                  <a:pt x="1928119" y="357648"/>
                  <a:pt x="1898873" y="437823"/>
                  <a:pt x="1932317" y="370936"/>
                </a:cubicBezTo>
                <a:cubicBezTo>
                  <a:pt x="1936383" y="362803"/>
                  <a:pt x="1937361" y="353415"/>
                  <a:pt x="1940943" y="345057"/>
                </a:cubicBezTo>
                <a:cubicBezTo>
                  <a:pt x="1946009" y="333237"/>
                  <a:pt x="1951816" y="321716"/>
                  <a:pt x="1958196" y="310551"/>
                </a:cubicBezTo>
                <a:cubicBezTo>
                  <a:pt x="1970533" y="288961"/>
                  <a:pt x="1981865" y="275012"/>
                  <a:pt x="2001328" y="258793"/>
                </a:cubicBezTo>
                <a:cubicBezTo>
                  <a:pt x="2009293" y="252156"/>
                  <a:pt x="2018581" y="247291"/>
                  <a:pt x="2027207" y="241540"/>
                </a:cubicBezTo>
                <a:cubicBezTo>
                  <a:pt x="2067464" y="244415"/>
                  <a:pt x="2107894" y="245450"/>
                  <a:pt x="2147977" y="250166"/>
                </a:cubicBezTo>
                <a:cubicBezTo>
                  <a:pt x="2166044" y="252292"/>
                  <a:pt x="2194023" y="269672"/>
                  <a:pt x="2208362" y="276045"/>
                </a:cubicBezTo>
                <a:cubicBezTo>
                  <a:pt x="2222512" y="282334"/>
                  <a:pt x="2237434" y="286809"/>
                  <a:pt x="2251494" y="293298"/>
                </a:cubicBezTo>
                <a:cubicBezTo>
                  <a:pt x="2274846" y="304076"/>
                  <a:pt x="2297501" y="316302"/>
                  <a:pt x="2320505" y="327804"/>
                </a:cubicBezTo>
                <a:cubicBezTo>
                  <a:pt x="2332007" y="333555"/>
                  <a:pt x="2342535" y="341938"/>
                  <a:pt x="2355011" y="345057"/>
                </a:cubicBezTo>
                <a:lnTo>
                  <a:pt x="2389517" y="353683"/>
                </a:lnTo>
                <a:cubicBezTo>
                  <a:pt x="2398143" y="359434"/>
                  <a:pt x="2406123" y="366299"/>
                  <a:pt x="2415396" y="370936"/>
                </a:cubicBezTo>
                <a:cubicBezTo>
                  <a:pt x="2448747" y="387612"/>
                  <a:pt x="2454539" y="385615"/>
                  <a:pt x="2484407" y="396815"/>
                </a:cubicBezTo>
                <a:cubicBezTo>
                  <a:pt x="2550906" y="421752"/>
                  <a:pt x="2504215" y="410180"/>
                  <a:pt x="2579298" y="422695"/>
                </a:cubicBezTo>
                <a:cubicBezTo>
                  <a:pt x="2640202" y="459237"/>
                  <a:pt x="2608490" y="439280"/>
                  <a:pt x="2674189" y="483079"/>
                </a:cubicBezTo>
                <a:cubicBezTo>
                  <a:pt x="2682815" y="488830"/>
                  <a:pt x="2690795" y="495695"/>
                  <a:pt x="2700068" y="500332"/>
                </a:cubicBezTo>
                <a:cubicBezTo>
                  <a:pt x="2787501" y="544050"/>
                  <a:pt x="2679487" y="487469"/>
                  <a:pt x="2769079" y="543464"/>
                </a:cubicBezTo>
                <a:cubicBezTo>
                  <a:pt x="2779984" y="550280"/>
                  <a:pt x="2793012" y="553397"/>
                  <a:pt x="2803585" y="560717"/>
                </a:cubicBezTo>
                <a:cubicBezTo>
                  <a:pt x="2830541" y="579379"/>
                  <a:pt x="2853943" y="602916"/>
                  <a:pt x="2881222" y="621102"/>
                </a:cubicBezTo>
                <a:cubicBezTo>
                  <a:pt x="2889849" y="626853"/>
                  <a:pt x="2899230" y="631608"/>
                  <a:pt x="2907102" y="638355"/>
                </a:cubicBezTo>
                <a:cubicBezTo>
                  <a:pt x="2919452" y="648941"/>
                  <a:pt x="2929450" y="662054"/>
                  <a:pt x="2941607" y="672861"/>
                </a:cubicBezTo>
                <a:cubicBezTo>
                  <a:pt x="2949770" y="680117"/>
                  <a:pt x="2993670" y="716144"/>
                  <a:pt x="3010619" y="724619"/>
                </a:cubicBezTo>
                <a:cubicBezTo>
                  <a:pt x="3024341" y="731480"/>
                  <a:pt x="3093431" y="757112"/>
                  <a:pt x="3105509" y="759125"/>
                </a:cubicBezTo>
                <a:lnTo>
                  <a:pt x="3157268" y="767751"/>
                </a:lnTo>
                <a:cubicBezTo>
                  <a:pt x="3168770" y="773502"/>
                  <a:pt x="3179833" y="780228"/>
                  <a:pt x="3191773" y="785004"/>
                </a:cubicBezTo>
                <a:cubicBezTo>
                  <a:pt x="3208658" y="791758"/>
                  <a:pt x="3227266" y="794124"/>
                  <a:pt x="3243532" y="802257"/>
                </a:cubicBezTo>
                <a:cubicBezTo>
                  <a:pt x="3289433" y="825207"/>
                  <a:pt x="3305366" y="834368"/>
                  <a:pt x="3364302" y="854015"/>
                </a:cubicBezTo>
                <a:cubicBezTo>
                  <a:pt x="3451244" y="882998"/>
                  <a:pt x="3316407" y="838784"/>
                  <a:pt x="3424687" y="871268"/>
                </a:cubicBezTo>
                <a:cubicBezTo>
                  <a:pt x="3442106" y="876494"/>
                  <a:pt x="3476445" y="888521"/>
                  <a:pt x="3476445" y="888521"/>
                </a:cubicBezTo>
                <a:cubicBezTo>
                  <a:pt x="3485071" y="894272"/>
                  <a:pt x="3493888" y="899748"/>
                  <a:pt x="3502324" y="905774"/>
                </a:cubicBezTo>
                <a:cubicBezTo>
                  <a:pt x="3514023" y="914131"/>
                  <a:pt x="3523970" y="925223"/>
                  <a:pt x="3536830" y="931653"/>
                </a:cubicBezTo>
                <a:cubicBezTo>
                  <a:pt x="3547434" y="936955"/>
                  <a:pt x="3560088" y="936530"/>
                  <a:pt x="3571336" y="940279"/>
                </a:cubicBezTo>
                <a:cubicBezTo>
                  <a:pt x="3586026" y="945176"/>
                  <a:pt x="3599915" y="952240"/>
                  <a:pt x="3614468" y="957532"/>
                </a:cubicBezTo>
                <a:cubicBezTo>
                  <a:pt x="3631559" y="963747"/>
                  <a:pt x="3650632" y="965428"/>
                  <a:pt x="3666226" y="974785"/>
                </a:cubicBezTo>
                <a:cubicBezTo>
                  <a:pt x="3693494" y="991146"/>
                  <a:pt x="3714986" y="1005540"/>
                  <a:pt x="3743864" y="1017917"/>
                </a:cubicBezTo>
                <a:cubicBezTo>
                  <a:pt x="3793864" y="1039346"/>
                  <a:pt x="3745889" y="1010642"/>
                  <a:pt x="3795622" y="1043796"/>
                </a:cubicBezTo>
                <a:cubicBezTo>
                  <a:pt x="3804249" y="1055298"/>
                  <a:pt x="3812145" y="1067386"/>
                  <a:pt x="3821502" y="1078302"/>
                </a:cubicBezTo>
                <a:cubicBezTo>
                  <a:pt x="3871314" y="1136416"/>
                  <a:pt x="3826504" y="1072865"/>
                  <a:pt x="3864634" y="1130061"/>
                </a:cubicBezTo>
                <a:cubicBezTo>
                  <a:pt x="3900981" y="1239106"/>
                  <a:pt x="3840347" y="1064763"/>
                  <a:pt x="3890513" y="1181819"/>
                </a:cubicBezTo>
                <a:cubicBezTo>
                  <a:pt x="3895183" y="1192716"/>
                  <a:pt x="3895732" y="1204969"/>
                  <a:pt x="3899139" y="1216325"/>
                </a:cubicBezTo>
                <a:cubicBezTo>
                  <a:pt x="3904365" y="1233744"/>
                  <a:pt x="3911981" y="1250440"/>
                  <a:pt x="3916392" y="1268083"/>
                </a:cubicBezTo>
                <a:cubicBezTo>
                  <a:pt x="3919268" y="1279585"/>
                  <a:pt x="3916636" y="1294206"/>
                  <a:pt x="3925019" y="1302589"/>
                </a:cubicBezTo>
                <a:cubicBezTo>
                  <a:pt x="3933402" y="1310972"/>
                  <a:pt x="3947951" y="1308643"/>
                  <a:pt x="3959524" y="1311215"/>
                </a:cubicBezTo>
                <a:cubicBezTo>
                  <a:pt x="3973837" y="1314396"/>
                  <a:pt x="3988000" y="1319411"/>
                  <a:pt x="4002656" y="1319842"/>
                </a:cubicBezTo>
                <a:cubicBezTo>
                  <a:pt x="4086009" y="1322294"/>
                  <a:pt x="4169433" y="1319842"/>
                  <a:pt x="4252822" y="131984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 13"/>
          <p:cNvSpPr/>
          <p:nvPr/>
        </p:nvSpPr>
        <p:spPr>
          <a:xfrm>
            <a:off x="3141094" y="4175391"/>
            <a:ext cx="1216325" cy="422694"/>
          </a:xfrm>
          <a:custGeom>
            <a:avLst/>
            <a:gdLst>
              <a:gd name="connsiteX0" fmla="*/ 0 w 1216325"/>
              <a:gd name="connsiteY0" fmla="*/ 0 h 422694"/>
              <a:gd name="connsiteX1" fmla="*/ 146649 w 1216325"/>
              <a:gd name="connsiteY1" fmla="*/ 146649 h 422694"/>
              <a:gd name="connsiteX2" fmla="*/ 293299 w 1216325"/>
              <a:gd name="connsiteY2" fmla="*/ 250166 h 422694"/>
              <a:gd name="connsiteX3" fmla="*/ 345057 w 1216325"/>
              <a:gd name="connsiteY3" fmla="*/ 284671 h 422694"/>
              <a:gd name="connsiteX4" fmla="*/ 370936 w 1216325"/>
              <a:gd name="connsiteY4" fmla="*/ 310551 h 422694"/>
              <a:gd name="connsiteX5" fmla="*/ 379563 w 1216325"/>
              <a:gd name="connsiteY5" fmla="*/ 336430 h 422694"/>
              <a:gd name="connsiteX6" fmla="*/ 422695 w 1216325"/>
              <a:gd name="connsiteY6" fmla="*/ 379562 h 422694"/>
              <a:gd name="connsiteX7" fmla="*/ 543465 w 1216325"/>
              <a:gd name="connsiteY7" fmla="*/ 396815 h 422694"/>
              <a:gd name="connsiteX8" fmla="*/ 586597 w 1216325"/>
              <a:gd name="connsiteY8" fmla="*/ 405441 h 422694"/>
              <a:gd name="connsiteX9" fmla="*/ 621102 w 1216325"/>
              <a:gd name="connsiteY9" fmla="*/ 414068 h 422694"/>
              <a:gd name="connsiteX10" fmla="*/ 724619 w 1216325"/>
              <a:gd name="connsiteY10" fmla="*/ 422694 h 422694"/>
              <a:gd name="connsiteX11" fmla="*/ 1216325 w 1216325"/>
              <a:gd name="connsiteY11" fmla="*/ 414068 h 42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6325" h="422694">
                <a:moveTo>
                  <a:pt x="0" y="0"/>
                </a:moveTo>
                <a:cubicBezTo>
                  <a:pt x="48883" y="48883"/>
                  <a:pt x="94052" y="101787"/>
                  <a:pt x="146649" y="146649"/>
                </a:cubicBezTo>
                <a:cubicBezTo>
                  <a:pt x="192174" y="185479"/>
                  <a:pt x="250989" y="207856"/>
                  <a:pt x="293299" y="250166"/>
                </a:cubicBezTo>
                <a:cubicBezTo>
                  <a:pt x="325608" y="282475"/>
                  <a:pt x="307605" y="272187"/>
                  <a:pt x="345057" y="284671"/>
                </a:cubicBezTo>
                <a:cubicBezTo>
                  <a:pt x="353683" y="293298"/>
                  <a:pt x="364169" y="300400"/>
                  <a:pt x="370936" y="310551"/>
                </a:cubicBezTo>
                <a:cubicBezTo>
                  <a:pt x="375980" y="318117"/>
                  <a:pt x="375496" y="328297"/>
                  <a:pt x="379563" y="336430"/>
                </a:cubicBezTo>
                <a:cubicBezTo>
                  <a:pt x="388764" y="354832"/>
                  <a:pt x="401992" y="372661"/>
                  <a:pt x="422695" y="379562"/>
                </a:cubicBezTo>
                <a:cubicBezTo>
                  <a:pt x="438492" y="384828"/>
                  <a:pt x="535072" y="395524"/>
                  <a:pt x="543465" y="396815"/>
                </a:cubicBezTo>
                <a:cubicBezTo>
                  <a:pt x="557957" y="399044"/>
                  <a:pt x="572284" y="402260"/>
                  <a:pt x="586597" y="405441"/>
                </a:cubicBezTo>
                <a:cubicBezTo>
                  <a:pt x="598170" y="408013"/>
                  <a:pt x="609338" y="412597"/>
                  <a:pt x="621102" y="414068"/>
                </a:cubicBezTo>
                <a:cubicBezTo>
                  <a:pt x="655460" y="418363"/>
                  <a:pt x="690113" y="419819"/>
                  <a:pt x="724619" y="422694"/>
                </a:cubicBezTo>
                <a:cubicBezTo>
                  <a:pt x="1187568" y="413792"/>
                  <a:pt x="1023641" y="414068"/>
                  <a:pt x="1216325" y="41406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08362" y="4331548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5486" y="3440155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4320" y="321880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High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574320" y="411237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Low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25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Edge Detection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5" y="1571541"/>
            <a:ext cx="1977123" cy="1758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03" y="1571541"/>
            <a:ext cx="1995893" cy="1758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75" y="3989518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12" y="3989517"/>
            <a:ext cx="2002150" cy="1751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83" y="1593690"/>
            <a:ext cx="1995893" cy="17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5716" y="3298773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917937" y="5712659"/>
            <a:ext cx="248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Non-max suppression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6543615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111002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Filtering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4986" y="5711451"/>
            <a:ext cx="11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H</a:t>
            </a:r>
            <a:r>
              <a:rPr lang="id-ID" dirty="0" smtClean="0"/>
              <a:t>ysteresis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12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Circular Hough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Mendeteksi lingkaran dengan mencari titk pusat (</a:t>
                </a:r>
                <a:r>
                  <a:rPr lang="id-ID" i="1" dirty="0" smtClean="0"/>
                  <a:t>a,b</a:t>
                </a:r>
                <a:r>
                  <a:rPr lang="id-ID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θ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67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605774" y="5694422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1" y="3113147"/>
            <a:ext cx="6915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Iris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i="1" dirty="0" smtClean="0"/>
                  <a:t>Daugmann’s Rubber sheet model </a:t>
                </a:r>
                <a:r>
                  <a:rPr lang="id-ID" dirty="0" smtClean="0">
                    <a:sym typeface="Wingdings" panose="05000000000000000000" pitchFamily="2" charset="2"/>
                  </a:rPr>
                  <a:t> Kartesian ke Polar</a:t>
                </a:r>
                <a:endParaRPr lang="id-ID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68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4" y="3760745"/>
            <a:ext cx="4454285" cy="1989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10354" y="4304581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512</a:t>
            </a:r>
            <a:endParaRPr lang="id-ID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90529" y="4721175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64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2180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r>
              <a:rPr lang="id-ID" dirty="0" smtClean="0"/>
              <a:t>reduksi dimensi citra dan mengekstraksi fitur iris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6554" y="2244067"/>
            <a:ext cx="8023020" cy="3123103"/>
            <a:chOff x="553972" y="2861267"/>
            <a:chExt cx="8023020" cy="3123103"/>
          </a:xfrm>
        </p:grpSpPr>
        <p:grpSp>
          <p:nvGrpSpPr>
            <p:cNvPr id="10" name="Group 9"/>
            <p:cNvGrpSpPr/>
            <p:nvPr/>
          </p:nvGrpSpPr>
          <p:grpSpPr>
            <a:xfrm>
              <a:off x="6532531" y="3683252"/>
              <a:ext cx="2044461" cy="1863306"/>
              <a:chOff x="2441275" y="3554083"/>
              <a:chExt cx="2044461" cy="186330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2" name="Straight Connector 11"/>
              <p:cNvCxnSpPr>
                <a:endCxn id="11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1"/>
                <a:endCxn id="11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810555" y="5679149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3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2287078" y="3035468"/>
              <a:ext cx="4617289" cy="170575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4464169" y="2861267"/>
              <a:ext cx="263106" cy="327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7409" y="3963050"/>
              <a:ext cx="608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LL3</a:t>
              </a:r>
              <a:endParaRPr lang="id-ID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26000" y="3683252"/>
              <a:ext cx="2044461" cy="1863306"/>
              <a:chOff x="2441275" y="3554083"/>
              <a:chExt cx="2044461" cy="186330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0" name="Straight Connector 19"/>
              <p:cNvCxnSpPr>
                <a:endCxn id="19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1"/>
                <a:endCxn id="19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841989" y="3691878"/>
              <a:ext cx="2044461" cy="1863306"/>
              <a:chOff x="2441275" y="3554083"/>
              <a:chExt cx="2044461" cy="186330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4" name="Straight Connector 23"/>
              <p:cNvCxnSpPr>
                <a:endCxn id="23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1"/>
                <a:endCxn id="23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4113721" y="571958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2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7732" y="569915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1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3131390" y="4491789"/>
              <a:ext cx="383872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5942071" y="4500415"/>
              <a:ext cx="304527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76117" y="3700504"/>
              <a:ext cx="3777" cy="92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3972" y="4033369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32</a:t>
              </a:r>
              <a:endParaRPr lang="id-ID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89762" y="3709306"/>
              <a:ext cx="20542" cy="94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32953" y="4093027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16</a:t>
              </a:r>
              <a:endParaRPr lang="id-ID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6411219" y="3708397"/>
              <a:ext cx="2878" cy="915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1157" y="4029515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/>
                <a:t>8</a:t>
              </a:r>
              <a:endParaRPr lang="id-ID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016840" y="3511033"/>
              <a:ext cx="941356" cy="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288974" y="3237608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256</a:t>
              </a:r>
              <a:endParaRPr lang="id-ID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61850" y="3568828"/>
              <a:ext cx="99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14452" y="3294157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128</a:t>
              </a:r>
              <a:endParaRPr lang="id-ID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532531" y="3591239"/>
              <a:ext cx="946571" cy="1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10555" y="3317016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64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886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DEDA-DDFB-4163-95B1-D2B0B861F5DA}" type="datetime3">
              <a:rPr lang="en-US" smtClean="0"/>
              <a:t>21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70</a:t>
            </a:fld>
            <a:endParaRPr lang="en-US"/>
          </a:p>
        </p:txBody>
      </p:sp>
      <p:pic>
        <p:nvPicPr>
          <p:cNvPr id="132" name="Picture 131" descr="F:\KULIAH\TA\bukuTA\source\wave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91" y="2059812"/>
            <a:ext cx="7249318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5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71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800801" y="2050816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06545" y="287125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3393099" y="285320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093143" y="2741430"/>
            <a:ext cx="1624527" cy="1894111"/>
            <a:chOff x="1448932" y="2116561"/>
            <a:chExt cx="1624527" cy="1894111"/>
          </a:xfrm>
        </p:grpSpPr>
        <p:grpSp>
          <p:nvGrpSpPr>
            <p:cNvPr id="95" name="Group 94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34" idx="0"/>
                <a:endCxn id="134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 Transpose</a:t>
              </a:r>
              <a:endParaRPr lang="id-ID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5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7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861437" y="4249893"/>
            <a:ext cx="1613140" cy="1096699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3508691" y="429432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>
            <a:off x="3495245" y="427627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3970" y="3412328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baris</a:t>
            </a:r>
            <a:endParaRPr lang="id-ID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41028" y="2763919"/>
            <a:ext cx="852942" cy="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567182" y="4556383"/>
            <a:ext cx="872807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7309" y="3094597"/>
            <a:ext cx="934629" cy="35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29099" y="4005953"/>
            <a:ext cx="794031" cy="357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970143" y="2950234"/>
            <a:ext cx="543465" cy="38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67644" y="3968299"/>
            <a:ext cx="537337" cy="39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639751" y="259866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623250" y="4267450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H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86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3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kolom</a:t>
            </a:r>
            <a:endParaRPr lang="id-ID" dirty="0"/>
          </a:p>
        </p:txBody>
      </p:sp>
      <p:grpSp>
        <p:nvGrpSpPr>
          <p:cNvPr id="88" name="Group 87"/>
          <p:cNvGrpSpPr/>
          <p:nvPr/>
        </p:nvGrpSpPr>
        <p:grpSpPr>
          <a:xfrm>
            <a:off x="1534046" y="2070957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140195" y="262038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4126749" y="260233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491093" y="4192934"/>
            <a:ext cx="1778246" cy="1274688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6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27215" y="3432469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74273" y="2784060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3175" y="483443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4239729" y="481638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87253" y="4998105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41364" y="2355011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1364" y="2782310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754344" y="4583759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754344" y="5011058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62114" y="2120062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5272413" y="4327119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50831" y="2892766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56833" y="519170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15050" y="2350894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115050" y="3171573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069222" y="4596031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069222" y="5416710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019773" y="2131117"/>
            <a:ext cx="161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APPROKSIMASI</a:t>
            </a:r>
            <a:endParaRPr lang="id-ID" dirty="0"/>
          </a:p>
        </p:txBody>
      </p:sp>
      <p:sp>
        <p:nvSpPr>
          <p:cNvPr id="116" name="TextBox 115"/>
          <p:cNvSpPr txBox="1"/>
          <p:nvPr/>
        </p:nvSpPr>
        <p:spPr>
          <a:xfrm>
            <a:off x="6974181" y="2848407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HORIZONTAL</a:t>
            </a:r>
            <a:endParaRPr lang="id-ID" dirty="0"/>
          </a:p>
        </p:txBody>
      </p:sp>
      <p:sp>
        <p:nvSpPr>
          <p:cNvPr id="117" name="TextBox 116"/>
          <p:cNvSpPr txBox="1"/>
          <p:nvPr/>
        </p:nvSpPr>
        <p:spPr>
          <a:xfrm>
            <a:off x="7019773" y="4229135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VERTIKAL</a:t>
            </a:r>
            <a:endParaRPr lang="id-ID" dirty="0"/>
          </a:p>
        </p:txBody>
      </p:sp>
      <p:sp>
        <p:nvSpPr>
          <p:cNvPr id="118" name="TextBox 117"/>
          <p:cNvSpPr txBox="1"/>
          <p:nvPr/>
        </p:nvSpPr>
        <p:spPr>
          <a:xfrm>
            <a:off x="6981472" y="5093544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DIAGONAL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03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Haar Wavelet pada dekomposisi level 1</a:t>
            </a:r>
            <a:endParaRPr lang="id-ID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08619" y="2147705"/>
            <a:ext cx="4579700" cy="3503134"/>
            <a:chOff x="1685925" y="2061441"/>
            <a:chExt cx="4579700" cy="35031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925" y="2070967"/>
              <a:ext cx="2247900" cy="16668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7725" y="2061441"/>
              <a:ext cx="2247900" cy="1685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5925" y="3885660"/>
              <a:ext cx="2219325" cy="16573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7250" y="3878650"/>
              <a:ext cx="2238375" cy="1685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5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</a:t>
                </a:r>
                <a:r>
                  <a:rPr lang="id-ID" dirty="0" smtClean="0"/>
                  <a:t>ilter lowpass &amp; highpass Haar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 ,−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0" smtClean="0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}</a:t>
                </a:r>
              </a:p>
              <a:p>
                <a:endParaRPr lang="id-ID" dirty="0" smtClean="0"/>
              </a:p>
              <a:p>
                <a:r>
                  <a:rPr lang="en-US" dirty="0" smtClean="0"/>
                  <a:t>F</a:t>
                </a:r>
                <a:r>
                  <a:rPr lang="id-ID" dirty="0"/>
                  <a:t>ilter lowpass &amp; highpass </a:t>
                </a:r>
                <a:r>
                  <a:rPr lang="id-ID" dirty="0" smtClean="0"/>
                  <a:t>Db4</a:t>
                </a:r>
                <a:endParaRPr lang="id-ID" dirty="0"/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}</a:t>
                </a:r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75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dirty="0" smtClean="0"/>
              <a:t>SVM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i="1" dirty="0" smtClean="0"/>
              <a:t>hyperplane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/>
              <a:t>Hyperplane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( +1 </a:t>
            </a:r>
            <a:r>
              <a:rPr lang="en-US" sz="2000" dirty="0" err="1" smtClean="0"/>
              <a:t>dan</a:t>
            </a:r>
            <a:r>
              <a:rPr lang="en-US" sz="2000" dirty="0" smtClean="0"/>
              <a:t> -1 )</a:t>
            </a:r>
          </a:p>
          <a:p>
            <a:pPr algn="just"/>
            <a:endParaRPr lang="en-US" sz="2000" i="1" dirty="0"/>
          </a:p>
          <a:p>
            <a:pPr algn="just"/>
            <a:endParaRPr lang="en-US" sz="2000" i="1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713" y="3000555"/>
            <a:ext cx="4572000" cy="2743200"/>
          </a:xfrm>
          <a:prstGeom prst="rect">
            <a:avLst/>
          </a:prstGeom>
        </p:spPr>
      </p:pic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486650" y="5653450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dirty="0" err="1" smtClean="0"/>
                  <a:t>Mencari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hyperplane</a:t>
                </a:r>
                <a:r>
                  <a:rPr lang="en-US" sz="2000" dirty="0" smtClean="0"/>
                  <a:t> yang optimal </a:t>
                </a:r>
                <a:r>
                  <a:rPr lang="en-US" sz="2000" dirty="0" err="1" smtClean="0"/>
                  <a:t>dilakukan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persamaan</a:t>
                </a:r>
                <a:r>
                  <a:rPr lang="en-US" sz="2000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  <a:blipFill rotWithShape="0">
                <a:blip r:embed="rId2"/>
                <a:stretch>
                  <a:fillRect l="-692" t="-16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61" y="3105510"/>
            <a:ext cx="4954534" cy="26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931" y="2027240"/>
            <a:ext cx="5062537" cy="39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75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027240"/>
            <a:ext cx="2476500" cy="248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2031553"/>
            <a:ext cx="245745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5628" y="4712534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Poly orde 2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789403" y="469803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Poly orde 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EKSTRAKSI FITUR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6345"/>
              </p:ext>
            </p:extLst>
          </p:nvPr>
        </p:nvGraphicFramePr>
        <p:xfrm>
          <a:off x="628650" y="1452646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79</a:t>
            </a:fld>
            <a:endParaRPr lang="en-US"/>
          </a:p>
        </p:txBody>
      </p:sp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ANATOMI MATA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75" y="1471625"/>
            <a:ext cx="3735719" cy="2103113"/>
          </a:xfrm>
          <a:prstGeom prst="rect">
            <a:avLst/>
          </a:prstGeom>
        </p:spPr>
      </p:pic>
      <p:pic>
        <p:nvPicPr>
          <p:cNvPr id="1026" name="Picture 2" descr="http://i1237.photobucket.com/albums/ff467/PurnoA/pupil-ir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75" y="3457274"/>
            <a:ext cx="381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80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melakukan klasifikasi dengan cara membuat </a:t>
            </a:r>
            <a:r>
              <a:rPr lang="en-US" sz="2000" i="1" smtClean="0"/>
              <a:t>hyperplane</a:t>
            </a:r>
            <a:r>
              <a:rPr lang="en-US" sz="2000" smtClean="0"/>
              <a:t>. </a:t>
            </a:r>
          </a:p>
          <a:p>
            <a:pPr algn="just"/>
            <a:endParaRPr lang="en-US" sz="2000"/>
          </a:p>
          <a:p>
            <a:pPr algn="just"/>
            <a:r>
              <a:rPr lang="en-US" sz="2000" i="1" smtClean="0"/>
              <a:t>Hyperplane</a:t>
            </a:r>
            <a:r>
              <a:rPr lang="en-US" sz="2000" smtClean="0"/>
              <a:t> adalah garis yang memisahkan dua kelas ( +1 dan -1 )</a:t>
            </a:r>
          </a:p>
          <a:p>
            <a:pPr algn="just"/>
            <a:endParaRPr lang="en-US" sz="2000" i="1"/>
          </a:p>
          <a:p>
            <a:pPr algn="just"/>
            <a:endParaRPr lang="en-US" sz="2000" i="1" smtClean="0"/>
          </a:p>
          <a:p>
            <a:pPr algn="just"/>
            <a:endParaRPr lang="en-US" smtClean="0"/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smtClean="0"/>
                  <a:t>Mencari </a:t>
                </a:r>
                <a:r>
                  <a:rPr lang="en-US" sz="2000" i="1" smtClean="0"/>
                  <a:t>hyperplane</a:t>
                </a:r>
                <a:r>
                  <a:rPr lang="en-US" sz="2000" smtClean="0"/>
                  <a:t> yang optimal dilakukan dengan persamaan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/>
              </a:p>
              <a:p>
                <a:pPr algn="just"/>
                <a:r>
                  <a:rPr lang="en-US" sz="2000" smtClean="0"/>
                  <a:t>Mengubah bentuk diatas kedalam </a:t>
                </a:r>
                <a:r>
                  <a:rPr lang="en-US" sz="2000" i="1" smtClean="0"/>
                  <a:t>dual space</a:t>
                </a:r>
                <a:endParaRPr lang="en-US" sz="200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≥0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smtClean="0"/>
              </a:p>
              <a:p>
                <a:pPr algn="just"/>
                <a:r>
                  <a:rPr lang="en-US" smtClean="0"/>
                  <a:t>Persamaan </a:t>
                </a:r>
                <a:r>
                  <a:rPr lang="en-US" i="1" smtClean="0"/>
                  <a:t>Hyperplane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 algn="just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  <a:blipFill rotWithShape="0">
                <a:blip r:embed="rId2"/>
                <a:stretch>
                  <a:fillRect l="-692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78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Generalisasi</a:t>
            </a:r>
          </a:p>
          <a:p>
            <a:pPr lvl="1"/>
            <a:r>
              <a:rPr lang="en-US" smtClean="0"/>
              <a:t>Mengklasifikasikan suatu pattern yang tidak masuk kedalam data pembelajaran</a:t>
            </a:r>
          </a:p>
          <a:p>
            <a:pPr lvl="1"/>
            <a:r>
              <a:rPr lang="en-US" smtClean="0"/>
              <a:t>Meminimalkan error dari training dan dimensi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 = Penalti dari error term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SEGMENTASI GAGAL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2419" y="4270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3525" y="4201592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3" y="2423411"/>
            <a:ext cx="1983987" cy="17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1" y="2423410"/>
            <a:ext cx="1983987" cy="1735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26" y="2460058"/>
            <a:ext cx="1983987" cy="1735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8970" y="1820174"/>
            <a:ext cx="337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Sampel pada citra 037_1_1.bmp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32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86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3293494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665330" y="5345231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/>
          <p:cNvSpPr/>
          <p:nvPr/>
        </p:nvSpPr>
        <p:spPr bwMode="auto">
          <a:xfrm>
            <a:off x="4996731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5363832" y="537388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10" idx="2"/>
            <a:endCxn id="21" idx="1"/>
          </p:cNvCxnSpPr>
          <p:nvPr/>
        </p:nvCxnSpPr>
        <p:spPr>
          <a:xfrm flipH="1">
            <a:off x="4249888" y="3999919"/>
            <a:ext cx="11322" cy="335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  <a:endCxn id="41" idx="0"/>
          </p:cNvCxnSpPr>
          <p:nvPr/>
        </p:nvCxnSpPr>
        <p:spPr>
          <a:xfrm>
            <a:off x="5848350" y="3990654"/>
            <a:ext cx="0" cy="344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>
            <a:off x="4145113" y="5173502"/>
            <a:ext cx="4734" cy="17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4"/>
            <a:endCxn id="46" idx="0"/>
          </p:cNvCxnSpPr>
          <p:nvPr/>
        </p:nvCxnSpPr>
        <p:spPr>
          <a:xfrm flipH="1">
            <a:off x="5848349" y="5173502"/>
            <a:ext cx="1" cy="200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21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87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025774" y="2146119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025774" y="4042052"/>
            <a:ext cx="1613140" cy="1096699"/>
            <a:chOff x="3524678" y="4328873"/>
            <a:chExt cx="1613140" cy="1096699"/>
          </a:xfrm>
        </p:grpSpPr>
        <p:grpSp>
          <p:nvGrpSpPr>
            <p:cNvPr id="70" name="Group 69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1" idx="0"/>
                <a:endCxn id="71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805334" y="2514927"/>
            <a:ext cx="1624527" cy="1894111"/>
            <a:chOff x="1448932" y="2116561"/>
            <a:chExt cx="1624527" cy="1894111"/>
          </a:xfrm>
        </p:grpSpPr>
        <p:grpSp>
          <p:nvGrpSpPr>
            <p:cNvPr id="51" name="Group 50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44" name="Straight Connector 43"/>
              <p:cNvCxnSpPr>
                <a:stCxn id="42" idx="1"/>
                <a:endCxn id="42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0"/>
                <a:endCxn id="42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</a:t>
              </a:r>
              <a:endParaRPr lang="id-ID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7</a:t>
                </a:r>
                <a:endParaRPr lang="id-ID" sz="14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8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9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CITRA MATA CASIA v1.0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21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Berekstensi .bmp dengan basis warna </a:t>
            </a:r>
            <a:r>
              <a:rPr lang="id-ID" i="1" dirty="0" smtClean="0"/>
              <a:t>grayscale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Berdimensi 320 x 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</a:t>
            </a:r>
            <a:r>
              <a:rPr lang="id-ID" dirty="0" smtClean="0"/>
              <a:t>subjek/kelas</a:t>
            </a:r>
            <a:r>
              <a:rPr lang="id-ID" dirty="0" smtClean="0">
                <a:solidFill>
                  <a:schemeClr val="bg1"/>
                </a:solidFill>
              </a:rPr>
              <a:t>Sesi 1 </a:t>
            </a: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4 citra 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Sesi 2  3 citra mata</a:t>
            </a:r>
            <a:endParaRPr lang="id-ID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1385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2854</TotalTime>
  <Words>2684</Words>
  <Application>Microsoft Office PowerPoint</Application>
  <PresentationFormat>On-screen Show (4:3)</PresentationFormat>
  <Paragraphs>1121</Paragraphs>
  <Slides>87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Calibri</vt:lpstr>
      <vt:lpstr>Cambria Math</vt:lpstr>
      <vt:lpstr>Tahoma</vt:lpstr>
      <vt:lpstr>Times New Roman</vt:lpstr>
      <vt:lpstr>Trebuchet MS</vt:lpstr>
      <vt:lpstr>Wingdings</vt:lpstr>
      <vt:lpstr>Office Theme</vt:lpstr>
      <vt:lpstr>IMPLEMENTASI PENGENALAN IRIS MATA MENGGUNAKAN METODE SUPPORT VECTOR MACHINES DAN HAMMING DISTANCE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ANATOMI MATA</vt:lpstr>
      <vt:lpstr>CITRA MATA CASIA v1.0</vt:lpstr>
      <vt:lpstr>DIAGRAM ALIR PROSES UTAMA</vt:lpstr>
      <vt:lpstr>DIAGRAM ALIR PROSES UTAMA</vt:lpstr>
      <vt:lpstr>DIAGRAM ALIR PRE-PROCESSING</vt:lpstr>
      <vt:lpstr>DETEKSI TEPI CANNY</vt:lpstr>
      <vt:lpstr>DETEKSI BATAS PUPIL &amp; IRIS</vt:lpstr>
      <vt:lpstr>DETEKSI BATAS PUPIL &amp; IRIS</vt:lpstr>
      <vt:lpstr>DETEKSI BATAS PUPIL &amp; IRIS</vt:lpstr>
      <vt:lpstr>PEMISAHAN NOISE</vt:lpstr>
      <vt:lpstr>PEMISAHAN NOISE</vt:lpstr>
      <vt:lpstr>NORMALISASI IRIS</vt:lpstr>
      <vt:lpstr>NORMALISASI IRIS</vt:lpstr>
      <vt:lpstr>NORMALISASI IRIS</vt:lpstr>
      <vt:lpstr>PowerPoint Presentation</vt:lpstr>
      <vt:lpstr>DIAGRAM ALIR PROSES UTAMA</vt:lpstr>
      <vt:lpstr>DIAGRAM ALIR EKSTRAKSI FITUR</vt:lpstr>
      <vt:lpstr>WAVELET HAAR</vt:lpstr>
      <vt:lpstr>WAVELET HAAR</vt:lpstr>
      <vt:lpstr>LOG-GABOR FILTER</vt:lpstr>
      <vt:lpstr>LOG-GABOR FILTER</vt:lpstr>
      <vt:lpstr>EKSTRAKSI FITUR</vt:lpstr>
      <vt:lpstr>DIAGRAM ALIR PROSES UTAMA</vt:lpstr>
      <vt:lpstr>DIAGRAM ALIR KLASIFIKASI</vt:lpstr>
      <vt:lpstr>Support Vector Machine</vt:lpstr>
      <vt:lpstr>HAMMING DISTANCE</vt:lpstr>
      <vt:lpstr>EVALUASI HASIL</vt:lpstr>
      <vt:lpstr>PowerPoint Presentation</vt:lpstr>
      <vt:lpstr>DATA UJI DAN DATA LATIH</vt:lpstr>
      <vt:lpstr>SKENARIO 1 (SVM)</vt:lpstr>
      <vt:lpstr>SKENARIO 1 (SVM)</vt:lpstr>
      <vt:lpstr>SKENARIO 2 (SVM)</vt:lpstr>
      <vt:lpstr>SKENARIO 2 (SVM)</vt:lpstr>
      <vt:lpstr>SKENARIO 3 (SVM)</vt:lpstr>
      <vt:lpstr>SKENARIO 3 (SVM)</vt:lpstr>
      <vt:lpstr>SKENARIO 4 (Hamming Distance)</vt:lpstr>
      <vt:lpstr>SKENARIO 4 (Hamming Distance)</vt:lpstr>
      <vt:lpstr>SKENARIO 5 (Hamming Distance)</vt:lpstr>
      <vt:lpstr>SKENARIO 5 (Hamming Distance)</vt:lpstr>
      <vt:lpstr>SKENARIO 6 (SVM)</vt:lpstr>
      <vt:lpstr>SKENARIO 6 (SVM)</vt:lpstr>
      <vt:lpstr>SKENARIO 7 (SVM)</vt:lpstr>
      <vt:lpstr>SKENARIO 7 (SVM)</vt:lpstr>
      <vt:lpstr>SKENARIO 8 (SVM)</vt:lpstr>
      <vt:lpstr>SKENARIO 8 (SVM)</vt:lpstr>
      <vt:lpstr>ANALISIS HASIL UJI COBA</vt:lpstr>
      <vt:lpstr>PowerPoint Presentation</vt:lpstr>
      <vt:lpstr>KESIMPULAN</vt:lpstr>
      <vt:lpstr>SARAN</vt:lpstr>
      <vt:lpstr>PowerPoint Presentation</vt:lpstr>
      <vt:lpstr>PowerPoint Presentation</vt:lpstr>
      <vt:lpstr>Perbandingan Classifier</vt:lpstr>
      <vt:lpstr>Canny Detection</vt:lpstr>
      <vt:lpstr>Canny (Gaussian Filter)</vt:lpstr>
      <vt:lpstr>Canny (Gradien Citra)</vt:lpstr>
      <vt:lpstr>Canny (Non-maximum suppression)</vt:lpstr>
      <vt:lpstr>Canny (Hysteresis)</vt:lpstr>
      <vt:lpstr>Canny (Hysteresis)</vt:lpstr>
      <vt:lpstr>Canny Edge Detection</vt:lpstr>
      <vt:lpstr>Circular Hough Transform</vt:lpstr>
      <vt:lpstr>Iris Normalization</vt:lpstr>
      <vt:lpstr> Haar Wavelet</vt:lpstr>
      <vt:lpstr> Haar Wavelet</vt:lpstr>
      <vt:lpstr> Haar Wavelet</vt:lpstr>
      <vt:lpstr> Haar Wavelet</vt:lpstr>
      <vt:lpstr> Haar Wavelet</vt:lpstr>
      <vt:lpstr> Haar Wavelet</vt:lpstr>
      <vt:lpstr>SUPPORT VECTOR MACHINE</vt:lpstr>
      <vt:lpstr>SUPPORT VECTOR MACHINE</vt:lpstr>
      <vt:lpstr>SUPPORT VECTOR MACHINE</vt:lpstr>
      <vt:lpstr>SUPPORT VECTOR MACHINE</vt:lpstr>
      <vt:lpstr>EKSTRAKSI FITUR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SEGMENTASI GAGAL</vt:lpstr>
      <vt:lpstr>DIAGRAM ALIR EKSTRAKSI FITUR</vt:lpstr>
      <vt:lpstr> Haar Wavelet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hamdiahmadi</dc:creator>
  <cp:lastModifiedBy>TX300C</cp:lastModifiedBy>
  <cp:revision>267</cp:revision>
  <dcterms:created xsi:type="dcterms:W3CDTF">2016-01-07T16:07:11Z</dcterms:created>
  <dcterms:modified xsi:type="dcterms:W3CDTF">2016-06-21T14:29:50Z</dcterms:modified>
</cp:coreProperties>
</file>