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E02F2-A582-4153-9DB8-46C969B4B3F1}" type="datetimeFigureOut">
              <a:rPr lang="en-US" smtClean="0"/>
              <a:t>5/21/2011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D4551-7C19-49B3-AD9B-DFA972FD56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4551-7C19-49B3-AD9B-DFA972FD568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D57-8974-41E8-ADEC-F01031ECA01D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8C40-0C24-4A77-B967-73736F029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80" y="2387603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Jarak</a:t>
            </a:r>
            <a:r>
              <a:rPr lang="en-US" sz="3200" dirty="0" smtClean="0"/>
              <a:t> </a:t>
            </a:r>
            <a:r>
              <a:rPr lang="en-US" sz="3200" dirty="0" err="1" smtClean="0"/>
              <a:t>Kemiripan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Temu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 Citra </a:t>
            </a:r>
            <a:r>
              <a:rPr lang="en-US" sz="3200" dirty="0" err="1" smtClean="0"/>
              <a:t>Tekstur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Fitur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</a:t>
            </a:r>
            <a:r>
              <a:rPr lang="en-US" sz="3200" dirty="0" err="1" smtClean="0"/>
              <a:t>Transformasi</a:t>
            </a:r>
            <a:r>
              <a:rPr lang="en-US" sz="3200" dirty="0" smtClean="0"/>
              <a:t> Wavelet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3100" y="4462482"/>
            <a:ext cx="6400800" cy="12525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Nanik Suciati</a:t>
            </a:r>
          </a:p>
          <a:p>
            <a:r>
              <a:rPr lang="en-US" sz="2800" dirty="0" err="1" smtClean="0"/>
              <a:t>Jurusan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r>
              <a:rPr lang="en-US" sz="2800" dirty="0" smtClean="0"/>
              <a:t>, </a:t>
            </a:r>
            <a:r>
              <a:rPr lang="en-US" sz="2800" dirty="0" err="1" smtClean="0"/>
              <a:t>FTIf</a:t>
            </a:r>
            <a:r>
              <a:rPr lang="en-US" sz="2800" dirty="0" smtClean="0"/>
              <a:t>, ITS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Citra </a:t>
            </a:r>
            <a:r>
              <a:rPr lang="en-US" dirty="0" err="1" smtClean="0"/>
              <a:t>Tekstur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000" b="1" dirty="0" smtClean="0"/>
              <a:t>Fungsi </a:t>
            </a:r>
            <a:r>
              <a:rPr lang="id-ID" sz="2000" b="1" dirty="0" smtClean="0"/>
              <a:t>Ekstraksi Fitur</a:t>
            </a:r>
            <a:endParaRPr lang="en-US" sz="2000" b="1" dirty="0" smtClean="0"/>
          </a:p>
          <a:p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koefisien-koefisien</a:t>
            </a:r>
            <a:r>
              <a:rPr lang="en-US" sz="2000" dirty="0" smtClean="0"/>
              <a:t> wavelet. </a:t>
            </a:r>
            <a:endParaRPr lang="en-US" sz="2000" dirty="0" smtClean="0"/>
          </a:p>
          <a:p>
            <a:r>
              <a:rPr lang="en-US" sz="2000" dirty="0" err="1" smtClean="0"/>
              <a:t>Pertama</a:t>
            </a:r>
            <a:r>
              <a:rPr lang="en-US" sz="2000" dirty="0" smtClean="0"/>
              <a:t>,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dekomposisi</a:t>
            </a:r>
            <a:r>
              <a:rPr lang="en-US" sz="2000" dirty="0" smtClean="0"/>
              <a:t> wavelet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tekstur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level 5.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level </a:t>
            </a:r>
            <a:r>
              <a:rPr lang="en-US" sz="2000" dirty="0" err="1" smtClean="0"/>
              <a:t>dekomposisi</a:t>
            </a:r>
            <a:r>
              <a:rPr lang="en-US" sz="2000" dirty="0" smtClean="0"/>
              <a:t>,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subcitra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aproksimasi</a:t>
            </a:r>
            <a:r>
              <a:rPr lang="en-US" sz="2000" dirty="0" smtClean="0"/>
              <a:t> (</a:t>
            </a:r>
            <a:r>
              <a:rPr lang="en-US" sz="2000" dirty="0" err="1" smtClean="0"/>
              <a:t>cA</a:t>
            </a:r>
            <a:r>
              <a:rPr lang="en-US" sz="2000" dirty="0" smtClean="0"/>
              <a:t>),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frekwensi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horisontal</a:t>
            </a:r>
            <a:r>
              <a:rPr lang="en-US" sz="2000" dirty="0" smtClean="0"/>
              <a:t> (</a:t>
            </a:r>
            <a:r>
              <a:rPr lang="en-US" sz="2000" dirty="0" err="1" smtClean="0"/>
              <a:t>cH</a:t>
            </a:r>
            <a:r>
              <a:rPr lang="en-US" sz="2000" dirty="0" smtClean="0"/>
              <a:t>),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frekwensi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vertikal</a:t>
            </a:r>
            <a:r>
              <a:rPr lang="en-US" sz="2000" dirty="0" smtClean="0"/>
              <a:t> (</a:t>
            </a:r>
            <a:r>
              <a:rPr lang="en-US" sz="2000" dirty="0" err="1" smtClean="0"/>
              <a:t>cV</a:t>
            </a:r>
            <a:r>
              <a:rPr lang="en-US" sz="2000" dirty="0" smtClean="0"/>
              <a:t>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frekwensi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diagonal (</a:t>
            </a:r>
            <a:r>
              <a:rPr lang="en-US" sz="2000" dirty="0" err="1" smtClean="0"/>
              <a:t>cD</a:t>
            </a:r>
            <a:r>
              <a:rPr lang="en-US" sz="2000" dirty="0" smtClean="0"/>
              <a:t>), yang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dirty="0" err="1" smtClean="0"/>
              <a:t>setengah</a:t>
            </a:r>
            <a:r>
              <a:rPr lang="en-US" sz="2000" dirty="0" smtClean="0"/>
              <a:t> kali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level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atasnya</a:t>
            </a:r>
            <a:r>
              <a:rPr lang="en-US" sz="2000" dirty="0" smtClean="0"/>
              <a:t> . </a:t>
            </a:r>
          </a:p>
          <a:p>
            <a:r>
              <a:rPr lang="en-US" sz="2000" dirty="0" err="1" smtClean="0"/>
              <a:t>Selanjutnya</a:t>
            </a:r>
            <a:r>
              <a:rPr lang="en-US" sz="2000" dirty="0" smtClean="0"/>
              <a:t>,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subcitra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level </a:t>
            </a:r>
            <a:r>
              <a:rPr lang="en-US" sz="2000" dirty="0" err="1" smtClean="0"/>
              <a:t>dekomposisi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didapat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.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dekomposisi</a:t>
            </a:r>
            <a:r>
              <a:rPr lang="en-US" sz="2000" dirty="0" smtClean="0"/>
              <a:t> wavelet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level 5,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40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Citra </a:t>
            </a:r>
            <a:r>
              <a:rPr lang="en-US" dirty="0" err="1" smtClean="0"/>
              <a:t>Tekstur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domain </a:t>
            </a:r>
            <a:r>
              <a:rPr lang="en-US" sz="2000" dirty="0" err="1" smtClean="0"/>
              <a:t>frekwensi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mengidentifikasi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tekstur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, </a:t>
            </a:r>
            <a:r>
              <a:rPr lang="en-US" sz="2000" dirty="0" err="1" smtClean="0"/>
              <a:t>unjuk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temu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koefisien-koefisien</a:t>
            </a:r>
            <a:r>
              <a:rPr lang="en-US" sz="2000" dirty="0" smtClean="0"/>
              <a:t> wavelet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2857487" y="4429132"/>
          <a:ext cx="2594937" cy="857256"/>
        </p:xfrm>
        <a:graphic>
          <a:graphicData uri="http://schemas.openxmlformats.org/presentationml/2006/ole">
            <p:oleObj spid="_x0000_s5121" name="Equation" r:id="rId4" imgW="1066337" imgH="355446" progId="Equation.3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928926" y="5357826"/>
          <a:ext cx="3667152" cy="1000133"/>
        </p:xfrm>
        <a:graphic>
          <a:graphicData uri="http://schemas.openxmlformats.org/presentationml/2006/ole">
            <p:oleObj spid="_x0000_s5123" name="Equation" r:id="rId5" imgW="1676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Citra </a:t>
            </a:r>
            <a:r>
              <a:rPr lang="en-US" dirty="0" err="1" smtClean="0"/>
              <a:t>Tekstur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b="1" dirty="0" smtClean="0"/>
              <a:t>Fungsi </a:t>
            </a:r>
            <a:r>
              <a:rPr lang="id-ID" sz="2000" b="1" dirty="0" smtClean="0"/>
              <a:t>Hitung Kemiripan</a:t>
            </a:r>
            <a:endParaRPr lang="en-US" sz="2000" b="1" dirty="0" smtClean="0"/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data </a:t>
            </a:r>
            <a:r>
              <a:rPr lang="en-US" sz="2000" dirty="0" err="1" smtClean="0"/>
              <a:t>citra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i="1" dirty="0" smtClean="0"/>
              <a:t>database</a:t>
            </a:r>
            <a:r>
              <a:rPr lang="en-US" sz="2000" dirty="0" smtClean="0"/>
              <a:t>, </a:t>
            </a:r>
            <a:r>
              <a:rPr lang="en-US" sz="2000" i="1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err="1" smtClean="0"/>
              <a:t>Kemiripan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i="1" dirty="0" smtClean="0"/>
              <a:t>database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i="1" dirty="0" smtClean="0"/>
              <a:t>database</a:t>
            </a:r>
            <a:r>
              <a:rPr lang="en-US" sz="2000" dirty="0" smtClean="0"/>
              <a:t>.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</a:t>
            </a:r>
            <a:r>
              <a:rPr lang="en-US" sz="2000" dirty="0" err="1" smtClean="0"/>
              <a:t>dekat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smtClean="0"/>
              <a:t>x </a:t>
            </a:r>
            <a:r>
              <a:rPr lang="en-US" sz="2000" dirty="0" err="1" smtClean="0"/>
              <a:t>dan</a:t>
            </a:r>
            <a:r>
              <a:rPr lang="en-US" sz="2000" dirty="0" smtClean="0"/>
              <a:t> 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berdimensi</a:t>
            </a:r>
            <a:r>
              <a:rPr lang="en-US" sz="2000" dirty="0" smtClean="0"/>
              <a:t> d, </a:t>
            </a:r>
            <a:r>
              <a:rPr lang="en-US" sz="2000" dirty="0" err="1" smtClean="0"/>
              <a:t>jarak</a:t>
            </a:r>
            <a:r>
              <a:rPr lang="en-US" sz="2000" dirty="0" smtClean="0"/>
              <a:t> Euclidean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Jarak</a:t>
            </a:r>
            <a:r>
              <a:rPr lang="en-US" sz="2000" dirty="0" smtClean="0"/>
              <a:t> Canberra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429124" y="4357694"/>
          <a:ext cx="2714644" cy="792597"/>
        </p:xfrm>
        <a:graphic>
          <a:graphicData uri="http://schemas.openxmlformats.org/presentationml/2006/ole">
            <p:oleObj spid="_x0000_s3073" name="Equation" r:id="rId4" imgW="1308100" imgH="381000" progId="Equation.3">
              <p:embed/>
            </p:oleObj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143636" y="5357826"/>
          <a:ext cx="2446752" cy="785818"/>
        </p:xfrm>
        <a:graphic>
          <a:graphicData uri="http://schemas.openxmlformats.org/presentationml/2006/ole">
            <p:oleObj spid="_x0000_s3075" name="Equation" r:id="rId5" imgW="13081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10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Brodatz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640 x 640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dipotong</a:t>
            </a:r>
            <a:r>
              <a:rPr lang="en-US" dirty="0" smtClean="0"/>
              <a:t> (</a:t>
            </a:r>
            <a:r>
              <a:rPr lang="en-US" i="1" dirty="0" smtClean="0"/>
              <a:t>crop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16 </a:t>
            </a:r>
            <a:r>
              <a:rPr lang="en-US" dirty="0" err="1" smtClean="0"/>
              <a:t>subcitra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128 x 128 </a:t>
            </a:r>
            <a:r>
              <a:rPr lang="en-US" dirty="0" err="1" smtClean="0"/>
              <a:t>piksel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14 </a:t>
            </a:r>
            <a:r>
              <a:rPr lang="en-US" dirty="0" err="1" smtClean="0"/>
              <a:t>subcitra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subcitra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query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140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total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testing </a:t>
            </a:r>
            <a:r>
              <a:rPr lang="en-US" dirty="0" err="1" smtClean="0"/>
              <a:t>adalah</a:t>
            </a:r>
            <a:r>
              <a:rPr lang="en-US" dirty="0" smtClean="0"/>
              <a:t> 20 </a:t>
            </a:r>
            <a:r>
              <a:rPr lang="en-US" dirty="0" err="1" smtClean="0"/>
              <a:t>buah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wavelet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Daubechies</a:t>
            </a:r>
            <a:r>
              <a:rPr lang="en-US" dirty="0" smtClean="0"/>
              <a:t> </a:t>
            </a:r>
            <a:r>
              <a:rPr lang="en-US" dirty="0" smtClean="0"/>
              <a:t>4.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31745" name="Chart 6"/>
          <p:cNvPicPr>
            <a:picLocks noChangeArrowheads="1"/>
          </p:cNvPicPr>
          <p:nvPr/>
        </p:nvPicPr>
        <p:blipFill>
          <a:blip r:embed="rId3"/>
          <a:srcRect b="-99"/>
          <a:stretch>
            <a:fillRect/>
          </a:stretch>
        </p:blipFill>
        <p:spPr bwMode="auto">
          <a:xfrm>
            <a:off x="1142976" y="2143116"/>
            <a:ext cx="364333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Chart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143116"/>
            <a:ext cx="39290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232" y="59293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Eulidean</a:t>
            </a:r>
            <a:r>
              <a:rPr lang="en-US" dirty="0" smtClean="0"/>
              <a:t> distance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7884" y="59293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Canberra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35842" name="Picture 2" descr="D3_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 descr="D3_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D3_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D3_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D3_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7" descr="D3_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1500174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8" descr="D3_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500306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9" descr="D3_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86248" y="2500306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0" descr="D3_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86380" y="2500306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1" descr="D9_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15074" y="2500306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2" name="Picture 12" descr="D4_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15206" y="2500306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13" descr="D3_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286116" y="3500438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14" descr="D3_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86248" y="3500438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5" name="Picture 15" descr="D3_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286380" y="3500438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6" name="Picture 16" descr="D9_1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15074" y="3500438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7" name="Picture 17" descr="D3_8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15206" y="3500438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8" name="Picture 18" descr="D4_7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286116" y="4500570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9" name="Picture 19" descr="D4_1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86248" y="4500570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0" name="Picture 20" descr="D4_1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286380" y="4500570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1" name="Picture 21" descr="D4_6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215074" y="4500570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2" name="Picture 22" descr="D4_1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215206" y="4500570"/>
            <a:ext cx="811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71538" y="264318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Citra </a:t>
            </a: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504" y="578645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Citra </a:t>
            </a:r>
            <a:r>
              <a:rPr lang="en-US" dirty="0" err="1" smtClean="0"/>
              <a:t>Hasil</a:t>
            </a:r>
            <a:r>
              <a:rPr lang="en-US" dirty="0" smtClean="0"/>
              <a:t> 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/>
              <a:t>Dalam penelitian ini telah diimplementasikan sebuah sistem temu kembali citra tekstur dengan menggunakan fitur yang diekstrak dari koefisien wavelet dan menggunakan dua metode perhitungan jarak, yaitu Euclidean dan Canberra. </a:t>
            </a:r>
            <a:endParaRPr lang="en-US" dirty="0" smtClean="0"/>
          </a:p>
          <a:p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wavelet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level 5.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i="1" dirty="0" smtClean="0"/>
              <a:t>performance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smtClean="0"/>
              <a:t>Canberra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Euclidean. </a:t>
            </a:r>
            <a:r>
              <a:rPr lang="en-US" i="1" dirty="0" smtClean="0"/>
              <a:t>Recall</a:t>
            </a:r>
            <a:r>
              <a:rPr lang="en-US" dirty="0" smtClean="0"/>
              <a:t> </a:t>
            </a:r>
            <a:r>
              <a:rPr lang="en-US" dirty="0" smtClean="0"/>
              <a:t>rata-rata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Canberra </a:t>
            </a:r>
            <a:r>
              <a:rPr lang="en-US" dirty="0" err="1" smtClean="0"/>
              <a:t>adalah</a:t>
            </a:r>
            <a:r>
              <a:rPr lang="en-US" dirty="0" smtClean="0"/>
              <a:t> 0.9,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i="1" dirty="0" smtClean="0"/>
              <a:t>recall</a:t>
            </a:r>
            <a:r>
              <a:rPr lang="en-US" dirty="0" smtClean="0"/>
              <a:t> rata-rata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Euclidean </a:t>
            </a:r>
            <a:r>
              <a:rPr lang="en-US" dirty="0" err="1" smtClean="0"/>
              <a:t>adalah</a:t>
            </a:r>
            <a:r>
              <a:rPr lang="en-US" dirty="0" smtClean="0"/>
              <a:t> 0.3. </a:t>
            </a:r>
            <a:endParaRPr lang="en-US" dirty="0" smtClean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representatif</a:t>
            </a:r>
            <a:r>
              <a:rPr lang="en-US" dirty="0" smtClean="0"/>
              <a:t> –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i="1" dirty="0" smtClean="0"/>
              <a:t>performance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,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Pendahuluan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Transformasi</a:t>
            </a:r>
            <a:r>
              <a:rPr lang="en-US" dirty="0" smtClean="0"/>
              <a:t> Wavelet </a:t>
            </a:r>
            <a:r>
              <a:rPr lang="en-US" dirty="0" err="1" smtClean="0"/>
              <a:t>Diskrit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Citra </a:t>
            </a:r>
            <a:r>
              <a:rPr lang="en-US" dirty="0" err="1" smtClean="0"/>
              <a:t>Tekstur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Kesimpulan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Program Files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92345"/>
            <a:ext cx="2868305" cy="2779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data,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smtClean="0"/>
              <a:t>digital.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kedokteran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kependudukan</a:t>
            </a:r>
            <a:r>
              <a:rPr lang="en-US" dirty="0" smtClean="0"/>
              <a:t>. </a:t>
            </a:r>
          </a:p>
          <a:p>
            <a:r>
              <a:rPr lang="id-ID" dirty="0" smtClean="0"/>
              <a:t>Pada </a:t>
            </a:r>
            <a:r>
              <a:rPr lang="id-ID" i="1" dirty="0"/>
              <a:t>database</a:t>
            </a:r>
            <a:r>
              <a:rPr lang="id-ID" dirty="0"/>
              <a:t> citra berukuran besar, penemuan kembali suatu data citra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menggunakan metode berbasis </a:t>
            </a:r>
            <a:r>
              <a:rPr lang="id-ID" i="1" dirty="0"/>
              <a:t>keyword</a:t>
            </a:r>
            <a:r>
              <a:rPr lang="id-ID" dirty="0"/>
              <a:t> adalah tidak </a:t>
            </a:r>
            <a:r>
              <a:rPr lang="id-ID" dirty="0" smtClean="0"/>
              <a:t>efisien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id-ID" dirty="0" smtClean="0"/>
              <a:t>ibutuhkan </a:t>
            </a:r>
            <a:r>
              <a:rPr lang="id-ID" dirty="0"/>
              <a:t>suatu teknik pengindeksan citra secara otomatis berdasarkan isi visual dari citra, seperti warna, tekstur, dan bentuk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id-ID" dirty="0" smtClean="0"/>
              <a:t>istem </a:t>
            </a:r>
            <a:r>
              <a:rPr lang="id-ID" dirty="0"/>
              <a:t>temu kembali citra berbasis isi (content-based image retrieval/CBIR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id-ID" dirty="0" smtClean="0"/>
              <a:t>mengorganisasi </a:t>
            </a:r>
            <a:r>
              <a:rPr lang="id-ID" i="1" dirty="0"/>
              <a:t>database</a:t>
            </a:r>
            <a:r>
              <a:rPr lang="id-ID" dirty="0"/>
              <a:t> citra berdasarkan isi visual dari citra yang dikenali secara </a:t>
            </a:r>
            <a:r>
              <a:rPr lang="id-ID" dirty="0" smtClean="0"/>
              <a:t>otomatis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CBIR, </a:t>
            </a:r>
            <a:r>
              <a:rPr lang="id-ID" i="1" dirty="0" smtClean="0"/>
              <a:t>query</a:t>
            </a:r>
            <a:r>
              <a:rPr lang="id-ID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id-ID" dirty="0" smtClean="0"/>
              <a:t>dilakukan </a:t>
            </a:r>
            <a:r>
              <a:rPr lang="id-ID" dirty="0"/>
              <a:t>dengan menggunakan citra </a:t>
            </a:r>
            <a:r>
              <a:rPr lang="id-ID" dirty="0" smtClean="0"/>
              <a:t>contoh.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CBIR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/>
              <a:t>visual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diekstrak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kebanyakan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, </a:t>
            </a:r>
            <a:r>
              <a:rPr lang="en-US" dirty="0" err="1"/>
              <a:t>citra</a:t>
            </a:r>
            <a:r>
              <a:rPr lang="en-US" dirty="0"/>
              <a:t> natural, </a:t>
            </a:r>
            <a:r>
              <a:rPr lang="en-US" dirty="0" err="1"/>
              <a:t>citra</a:t>
            </a:r>
            <a:r>
              <a:rPr lang="en-US" dirty="0"/>
              <a:t> batik, </a:t>
            </a:r>
            <a:r>
              <a:rPr lang="en-US" dirty="0" err="1"/>
              <a:t>dan</a:t>
            </a:r>
            <a:r>
              <a:rPr lang="en-US" dirty="0"/>
              <a:t> lain-lain,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citra-citra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/>
          </a:bodyPr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mengimplementasikan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/>
              <a:t>wavelet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Euclidean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Canberra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Wavelet </a:t>
            </a:r>
            <a:r>
              <a:rPr lang="en-US" dirty="0" err="1" smtClean="0"/>
              <a:t>Diskrit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Wavelet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multiresolusi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wavelet,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didekomposisi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wavelet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signal,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,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, </a:t>
            </a: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Wavelet </a:t>
            </a:r>
            <a:r>
              <a:rPr lang="en-US" dirty="0" err="1" smtClean="0"/>
              <a:t>Diskrit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14" y="1428736"/>
            <a:ext cx="7000924" cy="5143536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Wavelet </a:t>
            </a:r>
            <a:r>
              <a:rPr lang="en-US" dirty="0" err="1" smtClean="0"/>
              <a:t>Diskrit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643050"/>
            <a:ext cx="6248716" cy="457203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Citra </a:t>
            </a:r>
            <a:r>
              <a:rPr lang="en-US" dirty="0" err="1" smtClean="0"/>
              <a:t>Tekstur</a:t>
            </a:r>
            <a:endParaRPr lang="en-US" dirty="0"/>
          </a:p>
        </p:txBody>
      </p:sp>
      <p:grpSp>
        <p:nvGrpSpPr>
          <p:cNvPr id="1071" name="Group 47"/>
          <p:cNvGrpSpPr>
            <a:grpSpLocks/>
          </p:cNvGrpSpPr>
          <p:nvPr/>
        </p:nvGrpSpPr>
        <p:grpSpPr bwMode="auto">
          <a:xfrm>
            <a:off x="1501774" y="1857364"/>
            <a:ext cx="6856440" cy="4417502"/>
            <a:chOff x="2364" y="6348"/>
            <a:chExt cx="7471" cy="3492"/>
          </a:xfrm>
        </p:grpSpPr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2886" y="8233"/>
              <a:ext cx="1086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Ekstraksi Fitur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3" name="AutoShape 49"/>
            <p:cNvSpPr>
              <a:spLocks noChangeArrowheads="1"/>
            </p:cNvSpPr>
            <p:nvPr/>
          </p:nvSpPr>
          <p:spPr bwMode="auto">
            <a:xfrm>
              <a:off x="4905" y="7965"/>
              <a:ext cx="1046" cy="937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Database Citra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4" name="AutoShape 50"/>
            <p:cNvSpPr>
              <a:spLocks noChangeArrowheads="1"/>
            </p:cNvSpPr>
            <p:nvPr/>
          </p:nvSpPr>
          <p:spPr bwMode="auto">
            <a:xfrm>
              <a:off x="6889" y="8205"/>
              <a:ext cx="1141" cy="59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Hitung kemiripan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6902" y="6969"/>
              <a:ext cx="1086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Ekstraksi Fitur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1076" name="Picture 5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849" y="7434"/>
              <a:ext cx="856" cy="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7" name="Picture 5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6" y="6661"/>
              <a:ext cx="856" cy="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78" name="AutoShape 54"/>
            <p:cNvCxnSpPr>
              <a:cxnSpLocks noChangeShapeType="1"/>
            </p:cNvCxnSpPr>
            <p:nvPr/>
          </p:nvCxnSpPr>
          <p:spPr bwMode="auto">
            <a:xfrm>
              <a:off x="3369" y="7609"/>
              <a:ext cx="1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79" name="AutoShape 55"/>
            <p:cNvCxnSpPr>
              <a:cxnSpLocks noChangeShapeType="1"/>
            </p:cNvCxnSpPr>
            <p:nvPr/>
          </p:nvCxnSpPr>
          <p:spPr bwMode="auto">
            <a:xfrm>
              <a:off x="3972" y="8506"/>
              <a:ext cx="9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0" name="AutoShape 56"/>
            <p:cNvCxnSpPr>
              <a:cxnSpLocks noChangeShapeType="1"/>
            </p:cNvCxnSpPr>
            <p:nvPr/>
          </p:nvCxnSpPr>
          <p:spPr bwMode="auto">
            <a:xfrm>
              <a:off x="5976" y="8522"/>
              <a:ext cx="9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1" name="AutoShape 57"/>
            <p:cNvCxnSpPr>
              <a:cxnSpLocks noChangeShapeType="1"/>
            </p:cNvCxnSpPr>
            <p:nvPr/>
          </p:nvCxnSpPr>
          <p:spPr bwMode="auto">
            <a:xfrm flipH="1" flipV="1">
              <a:off x="8030" y="7311"/>
              <a:ext cx="819" cy="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2" name="AutoShape 58"/>
            <p:cNvCxnSpPr>
              <a:cxnSpLocks noChangeShapeType="1"/>
            </p:cNvCxnSpPr>
            <p:nvPr/>
          </p:nvCxnSpPr>
          <p:spPr bwMode="auto">
            <a:xfrm>
              <a:off x="7431" y="7576"/>
              <a:ext cx="1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3" name="AutoShape 59"/>
            <p:cNvCxnSpPr>
              <a:cxnSpLocks noChangeShapeType="1"/>
            </p:cNvCxnSpPr>
            <p:nvPr/>
          </p:nvCxnSpPr>
          <p:spPr bwMode="auto">
            <a:xfrm flipV="1">
              <a:off x="8058" y="8219"/>
              <a:ext cx="819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84" name="Text Box 60"/>
            <p:cNvSpPr txBox="1">
              <a:spLocks noChangeArrowheads="1"/>
            </p:cNvSpPr>
            <p:nvPr/>
          </p:nvSpPr>
          <p:spPr bwMode="auto">
            <a:xfrm>
              <a:off x="3355" y="7615"/>
              <a:ext cx="773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Data Citra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5" name="Text Box 61"/>
            <p:cNvSpPr txBox="1">
              <a:spLocks noChangeArrowheads="1"/>
            </p:cNvSpPr>
            <p:nvPr/>
          </p:nvSpPr>
          <p:spPr bwMode="auto">
            <a:xfrm>
              <a:off x="3982" y="8499"/>
              <a:ext cx="88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Vektor Fitur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6" name="Text Box 62"/>
            <p:cNvSpPr txBox="1">
              <a:spLocks noChangeArrowheads="1"/>
            </p:cNvSpPr>
            <p:nvPr/>
          </p:nvSpPr>
          <p:spPr bwMode="auto">
            <a:xfrm>
              <a:off x="6665" y="7552"/>
              <a:ext cx="88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Vektor Fitur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7" name="Text Box 63"/>
            <p:cNvSpPr txBox="1">
              <a:spLocks noChangeArrowheads="1"/>
            </p:cNvSpPr>
            <p:nvPr/>
          </p:nvSpPr>
          <p:spPr bwMode="auto">
            <a:xfrm>
              <a:off x="5976" y="8523"/>
              <a:ext cx="88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Vektor Fitur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8" name="Text Box 64"/>
            <p:cNvSpPr txBox="1">
              <a:spLocks noChangeArrowheads="1"/>
            </p:cNvSpPr>
            <p:nvPr/>
          </p:nvSpPr>
          <p:spPr bwMode="auto">
            <a:xfrm>
              <a:off x="8104" y="6889"/>
              <a:ext cx="88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Citra Contoh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9" name="Text Box 65"/>
            <p:cNvSpPr txBox="1">
              <a:spLocks noChangeArrowheads="1"/>
            </p:cNvSpPr>
            <p:nvPr/>
          </p:nvSpPr>
          <p:spPr bwMode="auto">
            <a:xfrm>
              <a:off x="8104" y="8378"/>
              <a:ext cx="1134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Citra hasil query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0" name="AutoShape 66"/>
            <p:cNvSpPr>
              <a:spLocks noChangeArrowheads="1"/>
            </p:cNvSpPr>
            <p:nvPr/>
          </p:nvSpPr>
          <p:spPr bwMode="auto">
            <a:xfrm>
              <a:off x="2364" y="6348"/>
              <a:ext cx="3695" cy="33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AutoShape 67"/>
            <p:cNvSpPr>
              <a:spLocks noChangeArrowheads="1"/>
            </p:cNvSpPr>
            <p:nvPr/>
          </p:nvSpPr>
          <p:spPr bwMode="auto">
            <a:xfrm>
              <a:off x="4687" y="6810"/>
              <a:ext cx="5148" cy="298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Text Box 68"/>
            <p:cNvSpPr txBox="1">
              <a:spLocks noChangeArrowheads="1"/>
            </p:cNvSpPr>
            <p:nvPr/>
          </p:nvSpPr>
          <p:spPr bwMode="auto">
            <a:xfrm>
              <a:off x="2597" y="9246"/>
              <a:ext cx="212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Penyimpanan Citra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3" name="Text Box 69"/>
            <p:cNvSpPr txBox="1">
              <a:spLocks noChangeArrowheads="1"/>
            </p:cNvSpPr>
            <p:nvPr/>
          </p:nvSpPr>
          <p:spPr bwMode="auto">
            <a:xfrm>
              <a:off x="6665" y="9329"/>
              <a:ext cx="212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altLang="ja-JP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Mincho" pitchFamily="49" charset="-128"/>
                </a:rPr>
                <a:t>Temu Kembali Citra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906</Words>
  <Application>Microsoft Office PowerPoint</Application>
  <PresentationFormat>On-screen Show (4:3)</PresentationFormat>
  <Paragraphs>83</Paragraphs>
  <Slides>17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Jarak Kemiripan pada Temu Kembali Citra Tekstur dengan Fitur Berbasis Transformasi Wavelet</vt:lpstr>
      <vt:lpstr>Agenda</vt:lpstr>
      <vt:lpstr>Pendahuluan</vt:lpstr>
      <vt:lpstr>Pendahuluan</vt:lpstr>
      <vt:lpstr>Pendahuluan</vt:lpstr>
      <vt:lpstr>Transformasi Wavelet Diskrit</vt:lpstr>
      <vt:lpstr>Transformasi Wavelet Diskrit</vt:lpstr>
      <vt:lpstr>Transformasi Wavelet Diskrit</vt:lpstr>
      <vt:lpstr>Temu Kembali Citra Tekstur</vt:lpstr>
      <vt:lpstr>Temu Kembali Citra Tekstur</vt:lpstr>
      <vt:lpstr>Temu Kembali Citra Tekstur</vt:lpstr>
      <vt:lpstr>Temu Kembali Citra Tekstur</vt:lpstr>
      <vt:lpstr>Uji coba dan Analisis</vt:lpstr>
      <vt:lpstr>Uji coba dan Analisis</vt:lpstr>
      <vt:lpstr>Uji coba dan Analisis</vt:lpstr>
      <vt:lpstr>Kesimpulan</vt:lpstr>
      <vt:lpstr>Sekian, terima kasih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Jarak Kemiripan pada Temu Kembali Citra Tekstur dengan Fitur Berbasis Transformasi Wavelet</dc:title>
  <dc:creator>Nanik Suciati</dc:creator>
  <cp:lastModifiedBy>Nanik Suciati</cp:lastModifiedBy>
  <cp:revision>25</cp:revision>
  <dcterms:created xsi:type="dcterms:W3CDTF">2011-05-18T22:24:45Z</dcterms:created>
  <dcterms:modified xsi:type="dcterms:W3CDTF">2011-05-20T19:42:48Z</dcterms:modified>
</cp:coreProperties>
</file>