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4" r:id="rId4"/>
    <p:sldId id="263" r:id="rId5"/>
    <p:sldId id="293" r:id="rId6"/>
    <p:sldId id="258" r:id="rId7"/>
    <p:sldId id="288" r:id="rId8"/>
    <p:sldId id="290" r:id="rId9"/>
    <p:sldId id="291" r:id="rId10"/>
    <p:sldId id="289" r:id="rId11"/>
    <p:sldId id="264" r:id="rId12"/>
    <p:sldId id="265" r:id="rId13"/>
    <p:sldId id="269" r:id="rId14"/>
    <p:sldId id="266" r:id="rId15"/>
    <p:sldId id="270" r:id="rId16"/>
    <p:sldId id="271" r:id="rId17"/>
    <p:sldId id="272" r:id="rId18"/>
    <p:sldId id="274" r:id="rId19"/>
    <p:sldId id="282" r:id="rId20"/>
    <p:sldId id="275" r:id="rId21"/>
    <p:sldId id="277" r:id="rId22"/>
    <p:sldId id="278" r:id="rId23"/>
    <p:sldId id="279" r:id="rId24"/>
    <p:sldId id="280" r:id="rId25"/>
    <p:sldId id="276" r:id="rId26"/>
    <p:sldId id="284" r:id="rId27"/>
    <p:sldId id="297" r:id="rId28"/>
    <p:sldId id="281" r:id="rId29"/>
    <p:sldId id="286" r:id="rId30"/>
    <p:sldId id="285" r:id="rId31"/>
    <p:sldId id="292" r:id="rId32"/>
    <p:sldId id="296" r:id="rId33"/>
    <p:sldId id="298" r:id="rId34"/>
    <p:sldId id="302" r:id="rId35"/>
    <p:sldId id="301" r:id="rId36"/>
    <p:sldId id="299" r:id="rId37"/>
    <p:sldId id="283" r:id="rId38"/>
    <p:sldId id="259" r:id="rId39"/>
    <p:sldId id="261" r:id="rId40"/>
    <p:sldId id="257" r:id="rId41"/>
    <p:sldId id="262" r:id="rId42"/>
    <p:sldId id="287" r:id="rId43"/>
    <p:sldId id="295" r:id="rId4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109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56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990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056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709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559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88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81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37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346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720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81D2-A91B-4714-B5E2-838016F7B2C9}" type="datetimeFigureOut">
              <a:rPr lang="id-ID" smtClean="0"/>
              <a:t>04/04/2016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4AAE-BFC2-40BF-B441-D1870896F9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31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8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Normalisasi Iris Region</a:t>
            </a:r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810"/>
            <a:ext cx="4666167" cy="1843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2743"/>
            <a:ext cx="4991100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45" y="4371973"/>
            <a:ext cx="6819900" cy="1590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45" y="2971076"/>
            <a:ext cx="6819900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607" y="1276338"/>
            <a:ext cx="4454285" cy="19898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909094" y="5477774"/>
            <a:ext cx="487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0687" y="4684143"/>
            <a:ext cx="0" cy="62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2485" y="4863889"/>
            <a:ext cx="396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64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8170114" y="5536713"/>
            <a:ext cx="499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512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7953555" y="2869918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noise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7988060" y="4250189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00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 Gabor Filters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 dari Proses Normalisasi dikonvulsi dgn 1D Log-Gabor Filters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normalisasi  ;  noise ; Std deviasi = .5   ;  wavelength = 18</a:t>
            </a:r>
            <a:endParaRPr lang="id-ID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78132"/>
              </p:ext>
            </p:extLst>
          </p:nvPr>
        </p:nvGraphicFramePr>
        <p:xfrm>
          <a:off x="6595373" y="3480119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(2,1)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(3,1)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(m-1,1)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(m,1)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(m,n)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85" y="3373225"/>
            <a:ext cx="5014244" cy="116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84" y="4221985"/>
            <a:ext cx="5014244" cy="11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649" y="2027880"/>
            <a:ext cx="3637472" cy="152803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33610"/>
              </p:ext>
            </p:extLst>
          </p:nvPr>
        </p:nvGraphicFramePr>
        <p:xfrm>
          <a:off x="7018067" y="2108519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(2,1)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(3,1)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(m-1,1)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(m,1)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(m,n)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0663" y="3799044"/>
            <a:ext cx="6392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f = </a:t>
            </a:r>
            <a:r>
              <a:rPr lang="id-ID" dirty="0" smtClean="0"/>
              <a:t>[0, .... , .... , .... , .... 0.5];</a:t>
            </a:r>
            <a:r>
              <a:rPr lang="id-ID" i="1" dirty="0" smtClean="0"/>
              <a:t/>
            </a:r>
            <a:br>
              <a:rPr lang="id-ID" i="1" dirty="0" smtClean="0"/>
            </a:br>
            <a:r>
              <a:rPr lang="id-ID" i="1" dirty="0" smtClean="0"/>
              <a:t>      </a:t>
            </a:r>
            <a:r>
              <a:rPr lang="id-ID" sz="1200" dirty="0" smtClean="0">
                <a:latin typeface="Constantia" panose="02030602050306030303" pitchFamily="18" charset="0"/>
              </a:rPr>
              <a:t>(values 0 – 0.5 , sejumlah ½ </a:t>
            </a:r>
            <a:r>
              <a:rPr lang="id-ID" sz="1200" dirty="0">
                <a:latin typeface="Constantia" panose="02030602050306030303" pitchFamily="18" charset="0"/>
              </a:rPr>
              <a:t>column dari vector </a:t>
            </a:r>
            <a:r>
              <a:rPr lang="id-ID" sz="1200" dirty="0" smtClean="0">
                <a:latin typeface="Constantia" panose="02030602050306030303" pitchFamily="18" charset="0"/>
              </a:rPr>
              <a:t>normalisasi )</a:t>
            </a:r>
            <a:endParaRPr lang="id-ID" dirty="0" smtClean="0">
              <a:latin typeface="Constantia" panose="02030602050306030303" pitchFamily="18" charset="0"/>
            </a:endParaRPr>
          </a:p>
          <a:p>
            <a:r>
              <a:rPr lang="id-ID" dirty="0"/>
              <a:t> </a:t>
            </a:r>
            <a:r>
              <a:rPr lang="id-ID" dirty="0" smtClean="0"/>
              <a:t>     </a:t>
            </a:r>
            <a:r>
              <a:rPr lang="id-ID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 Values contain  normalised radius from centre</a:t>
            </a:r>
            <a:r>
              <a:rPr lang="id-ID" dirty="0" smtClean="0"/>
              <a:t> </a:t>
            </a:r>
          </a:p>
          <a:p>
            <a:r>
              <a:rPr lang="id-ID" i="1" dirty="0" smtClean="0"/>
              <a:t>fo = </a:t>
            </a:r>
            <a:r>
              <a:rPr lang="id-ID" dirty="0" smtClean="0"/>
              <a:t>1 / wavelength </a:t>
            </a:r>
            <a:r>
              <a:rPr lang="id-ID" sz="1200" dirty="0" smtClean="0"/>
              <a:t>(</a:t>
            </a:r>
            <a:r>
              <a:rPr lang="id-ID" sz="1200" i="1" dirty="0" smtClean="0"/>
              <a:t>centre frequency)</a:t>
            </a:r>
            <a:endParaRPr lang="id-ID" dirty="0" smtClean="0"/>
          </a:p>
          <a:p>
            <a:r>
              <a:rPr lang="id-ID" i="1" dirty="0" smtClean="0"/>
              <a:t>σ  = </a:t>
            </a:r>
            <a:r>
              <a:rPr lang="id-ID" dirty="0" smtClean="0"/>
              <a:t>std. </a:t>
            </a:r>
            <a:r>
              <a:rPr lang="id-ID" dirty="0"/>
              <a:t>deviasi </a:t>
            </a:r>
            <a:r>
              <a:rPr lang="id-ID" sz="1200" dirty="0" smtClean="0"/>
              <a:t>(</a:t>
            </a:r>
            <a:r>
              <a:rPr lang="id-ID" sz="1200" i="1" dirty="0" smtClean="0"/>
              <a:t>bandwith of the filter)</a:t>
            </a:r>
            <a:endParaRPr lang="id-ID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08649" y="5269062"/>
            <a:ext cx="699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vector LogGabor = (1 x n column Normalisasi)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1345721" y="3799044"/>
            <a:ext cx="2225615" cy="341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7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Setiap Row pada vector array “Normalisasi” dilakukan FFT</a:t>
            </a:r>
          </a:p>
          <a:p>
            <a:r>
              <a:rPr lang="id-ID" dirty="0" smtClean="0"/>
              <a:t>Kemudian dilakukan IFFT pada hasil </a:t>
            </a:r>
            <a:r>
              <a:rPr lang="id-ID" i="1" dirty="0" smtClean="0"/>
              <a:t>dot product </a:t>
            </a:r>
            <a:r>
              <a:rPr lang="id-ID" dirty="0" smtClean="0"/>
              <a:t>antara row Normalisasi FFT dengan filter Gabor</a:t>
            </a:r>
            <a:endParaRPr lang="id-ID" i="1" dirty="0" smtClean="0"/>
          </a:p>
          <a:p>
            <a:endParaRPr lang="id-ID" i="1" dirty="0"/>
          </a:p>
          <a:p>
            <a:r>
              <a:rPr lang="id-ID" dirty="0" smtClean="0"/>
              <a:t>result( i,: ) = IFFT ( imagefft .* filterGabor )</a:t>
            </a:r>
          </a:p>
        </p:txBody>
      </p:sp>
    </p:spTree>
    <p:extLst>
      <p:ext uri="{BB962C8B-B14F-4D97-AF65-F5344CB8AC3E}">
        <p14:creationId xmlns:p14="http://schemas.microsoft.com/office/powerpoint/2010/main" val="35563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Gabor Convolve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62711"/>
              </p:ext>
            </p:extLst>
          </p:nvPr>
        </p:nvGraphicFramePr>
        <p:xfrm>
          <a:off x="990643" y="2134622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(2,1)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(3,1)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(m-1,1)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(m,1)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(m,n)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31640" y="3920021"/>
            <a:ext cx="4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.*</a:t>
            </a:r>
            <a:endParaRPr lang="id-ID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37864" y="2525863"/>
            <a:ext cx="17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Ubah FFT</a:t>
            </a:r>
            <a:endParaRPr lang="id-ID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23271"/>
              </p:ext>
            </p:extLst>
          </p:nvPr>
        </p:nvGraphicFramePr>
        <p:xfrm>
          <a:off x="6436309" y="3130880"/>
          <a:ext cx="3868470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Curved Connector 9"/>
          <p:cNvCxnSpPr>
            <a:endCxn id="8" idx="1"/>
          </p:cNvCxnSpPr>
          <p:nvPr/>
        </p:nvCxnSpPr>
        <p:spPr>
          <a:xfrm>
            <a:off x="4942936" y="2396285"/>
            <a:ext cx="1493373" cy="9194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31640" y="3616015"/>
            <a:ext cx="0" cy="106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8986"/>
              </p:ext>
            </p:extLst>
          </p:nvPr>
        </p:nvGraphicFramePr>
        <p:xfrm>
          <a:off x="914421" y="5497065"/>
          <a:ext cx="3868470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63287"/>
              </p:ext>
            </p:extLst>
          </p:nvPr>
        </p:nvGraphicFramePr>
        <p:xfrm>
          <a:off x="6436309" y="4823711"/>
          <a:ext cx="3868470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304779" y="4823419"/>
            <a:ext cx="176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Gabor Filter</a:t>
            </a:r>
            <a:endParaRPr lang="id-ID" b="1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4859115" y="4511614"/>
            <a:ext cx="1403663" cy="1170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62777" y="3010619"/>
            <a:ext cx="5091023" cy="276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5022753" y="5143693"/>
            <a:ext cx="17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Result IFFT</a:t>
            </a:r>
          </a:p>
        </p:txBody>
      </p:sp>
    </p:spTree>
    <p:extLst>
      <p:ext uri="{BB962C8B-B14F-4D97-AF65-F5344CB8AC3E}">
        <p14:creationId xmlns:p14="http://schemas.microsoft.com/office/powerpoint/2010/main" val="16199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Gabor Convolve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12296"/>
              </p:ext>
            </p:extLst>
          </p:nvPr>
        </p:nvGraphicFramePr>
        <p:xfrm>
          <a:off x="990643" y="2134622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(2,1)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(3,1)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(m-1,1)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(m,1)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(m,n)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31640" y="3920021"/>
            <a:ext cx="4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.*</a:t>
            </a:r>
            <a:endParaRPr lang="id-ID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37864" y="2525863"/>
            <a:ext cx="17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Ubah FFT</a:t>
            </a:r>
            <a:endParaRPr lang="id-ID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36309" y="3130880"/>
          <a:ext cx="3868470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Curved Connector 9"/>
          <p:cNvCxnSpPr>
            <a:endCxn id="8" idx="1"/>
          </p:cNvCxnSpPr>
          <p:nvPr/>
        </p:nvCxnSpPr>
        <p:spPr>
          <a:xfrm>
            <a:off x="4859113" y="2631057"/>
            <a:ext cx="1577196" cy="684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31640" y="3616015"/>
            <a:ext cx="0" cy="106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14421" y="5497065"/>
          <a:ext cx="3868470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36309" y="4823711"/>
          <a:ext cx="3868470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304779" y="4823419"/>
            <a:ext cx="176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Gabor Filter</a:t>
            </a:r>
            <a:endParaRPr lang="id-ID" b="1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4859115" y="4511614"/>
            <a:ext cx="1403663" cy="1170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62777" y="3010619"/>
            <a:ext cx="5091023" cy="276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5022753" y="5143693"/>
            <a:ext cx="17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Result IFFT</a:t>
            </a:r>
          </a:p>
        </p:txBody>
      </p:sp>
    </p:spTree>
    <p:extLst>
      <p:ext uri="{BB962C8B-B14F-4D97-AF65-F5344CB8AC3E}">
        <p14:creationId xmlns:p14="http://schemas.microsoft.com/office/powerpoint/2010/main" val="6501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Gabor Convolve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07278"/>
              </p:ext>
            </p:extLst>
          </p:nvPr>
        </p:nvGraphicFramePr>
        <p:xfrm>
          <a:off x="990643" y="2134622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(2,1)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(3,1)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(...,1)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(m-1,1)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(m,1)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(m,n)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31640" y="3920021"/>
            <a:ext cx="4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.*</a:t>
            </a:r>
            <a:endParaRPr lang="id-ID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11556" y="3130880"/>
            <a:ext cx="17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Ubah FFT</a:t>
            </a:r>
            <a:endParaRPr lang="id-ID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36309" y="3130880"/>
          <a:ext cx="3868470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Curved Connector 9"/>
          <p:cNvCxnSpPr>
            <a:endCxn id="8" idx="1"/>
          </p:cNvCxnSpPr>
          <p:nvPr/>
        </p:nvCxnSpPr>
        <p:spPr>
          <a:xfrm flipV="1">
            <a:off x="4859113" y="3315735"/>
            <a:ext cx="1577196" cy="11958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31640" y="3616015"/>
            <a:ext cx="0" cy="106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14421" y="5497065"/>
          <a:ext cx="3868470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36309" y="4823711"/>
          <a:ext cx="3868470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23"/>
                <a:gridCol w="698165"/>
                <a:gridCol w="773694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(1,1)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(1,2)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(1,..)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(1,n-1)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(1,n)</a:t>
                      </a:r>
                      <a:endParaRPr lang="id-ID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304779" y="4823419"/>
            <a:ext cx="176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Gabor Filter</a:t>
            </a:r>
            <a:endParaRPr lang="id-ID" b="1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4859115" y="4511614"/>
            <a:ext cx="1403663" cy="1170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62777" y="3010619"/>
            <a:ext cx="5091023" cy="276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5022753" y="5143693"/>
            <a:ext cx="17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Result IFFT</a:t>
            </a:r>
          </a:p>
        </p:txBody>
      </p:sp>
    </p:spTree>
    <p:extLst>
      <p:ext uri="{BB962C8B-B14F-4D97-AF65-F5344CB8AC3E}">
        <p14:creationId xmlns:p14="http://schemas.microsoft.com/office/powerpoint/2010/main" val="28430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Kuantisasi Hasil Gabor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47942"/>
              </p:ext>
            </p:extLst>
          </p:nvPr>
        </p:nvGraphicFramePr>
        <p:xfrm>
          <a:off x="1214930" y="2707305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- 0.001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</a:t>
                      </a:r>
                      <a:r>
                        <a:rPr lang="id-ID" baseline="0" dirty="0" smtClean="0"/>
                        <a:t> 0.02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-0.2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0.24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0.03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- 0.001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 1.02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-0.2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0.004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0.23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 0.102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- 0.02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-0.2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1.55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-.03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- 0.001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 0.02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 0.101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</a:t>
                      </a:r>
                      <a:r>
                        <a:rPr lang="id-ID" baseline="0" dirty="0" smtClean="0"/>
                        <a:t> 1.05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- 0.032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</a:t>
                      </a:r>
                      <a:r>
                        <a:rPr lang="id-ID" baseline="0" dirty="0" smtClean="0"/>
                        <a:t> 0.04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 </a:t>
                      </a:r>
                      <a:r>
                        <a:rPr lang="id-ID" dirty="0" smtClean="0"/>
                        <a:t> 0.021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 0.03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20951"/>
              </p:ext>
            </p:extLst>
          </p:nvPr>
        </p:nvGraphicFramePr>
        <p:xfrm>
          <a:off x="6284365" y="2707304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149970" y="3838755"/>
            <a:ext cx="1061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Kuantisasi Noise Mask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14930" y="2707305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- 0.001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</a:t>
                      </a:r>
                      <a:r>
                        <a:rPr lang="id-ID" baseline="0" dirty="0" smtClean="0"/>
                        <a:t> 0.02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-0.2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0.24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0.03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- 0.001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 1.02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-0.2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0.004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0.23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 0.102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- 0.02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-0.2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1.55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-.03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- 0.001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 0.02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 0.101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</a:t>
                      </a:r>
                      <a:r>
                        <a:rPr lang="id-ID" baseline="0" dirty="0" smtClean="0"/>
                        <a:t> 1.05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- 0.032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</a:t>
                      </a:r>
                      <a:r>
                        <a:rPr lang="id-ID" baseline="0" dirty="0" smtClean="0"/>
                        <a:t> 0.04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 </a:t>
                      </a:r>
                      <a:r>
                        <a:rPr lang="id-ID" dirty="0" smtClean="0"/>
                        <a:t> 0.021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 0.03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4365" y="2707304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149970" y="3838755"/>
            <a:ext cx="1061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23358" y="2769079"/>
            <a:ext cx="1121434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Norm Citra 1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266534" y="2769079"/>
            <a:ext cx="1121434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Norm Citra 2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1423358" y="4050326"/>
            <a:ext cx="1121434" cy="8453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Noise Citra 1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6009736" y="4050326"/>
            <a:ext cx="1121434" cy="8453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Noise Gabungan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9107695" y="3419985"/>
            <a:ext cx="1121434" cy="845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Mat. Hasil Akhir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6009736" y="2769079"/>
            <a:ext cx="1121434" cy="8453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Norm Gabungan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3266534" y="4050326"/>
            <a:ext cx="1121434" cy="8453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Noise Citra 2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2628182" y="3022496"/>
            <a:ext cx="5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XOR</a:t>
            </a:r>
            <a:endParaRPr lang="id-ID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79939" y="4265374"/>
            <a:ext cx="5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OR</a:t>
            </a:r>
            <a:endParaRPr lang="id-ID" sz="1600" dirty="0"/>
          </a:p>
        </p:txBody>
      </p:sp>
      <p:sp>
        <p:nvSpPr>
          <p:cNvPr id="20" name="Right Arrow 19"/>
          <p:cNvSpPr/>
          <p:nvPr/>
        </p:nvSpPr>
        <p:spPr>
          <a:xfrm>
            <a:off x="4882551" y="3018165"/>
            <a:ext cx="577970" cy="5084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ight Arrow 20"/>
          <p:cNvSpPr/>
          <p:nvPr/>
        </p:nvSpPr>
        <p:spPr>
          <a:xfrm>
            <a:off x="4881110" y="4179617"/>
            <a:ext cx="577970" cy="5084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8146573" y="3504125"/>
            <a:ext cx="68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AND</a:t>
            </a:r>
            <a:endParaRPr lang="id-ID" sz="16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33580" y="3842679"/>
            <a:ext cx="5980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10420" y="3842679"/>
            <a:ext cx="1197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3"/>
          </p:cNvCxnSpPr>
          <p:nvPr/>
        </p:nvCxnSpPr>
        <p:spPr>
          <a:xfrm>
            <a:off x="7131170" y="3191774"/>
            <a:ext cx="779250" cy="65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</p:cNvCxnSpPr>
          <p:nvPr/>
        </p:nvCxnSpPr>
        <p:spPr>
          <a:xfrm flipV="1">
            <a:off x="7131170" y="3842679"/>
            <a:ext cx="779250" cy="630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32373" y="4106094"/>
            <a:ext cx="714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~ </a:t>
            </a:r>
            <a:r>
              <a:rPr lang="id-ID" sz="1100" dirty="0" smtClean="0"/>
              <a:t>(negasi)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637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Input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Training </a:t>
            </a:r>
            <a:r>
              <a:rPr lang="id-ID" dirty="0" smtClean="0">
                <a:sym typeface="Wingdings" panose="05000000000000000000" pitchFamily="2" charset="2"/>
              </a:rPr>
              <a:t> </a:t>
            </a:r>
            <a:r>
              <a:rPr lang="id-ID" dirty="0" smtClean="0"/>
              <a:t>4 x 108 = 432 buah</a:t>
            </a:r>
          </a:p>
          <a:p>
            <a:r>
              <a:rPr lang="id-ID" dirty="0" smtClean="0"/>
              <a:t>Data Testing   </a:t>
            </a:r>
            <a:r>
              <a:rPr lang="id-ID" dirty="0" smtClean="0">
                <a:sym typeface="Wingdings" panose="05000000000000000000" pitchFamily="2" charset="2"/>
              </a:rPr>
              <a:t> 3 x 108 = 324 buah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Label/Class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92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05569"/>
              </p:ext>
            </p:extLst>
          </p:nvPr>
        </p:nvGraphicFramePr>
        <p:xfrm>
          <a:off x="6223980" y="2851076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75965"/>
              </p:ext>
            </p:extLst>
          </p:nvPr>
        </p:nvGraphicFramePr>
        <p:xfrm>
          <a:off x="1627048" y="2851077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79298" y="2346808"/>
            <a:ext cx="203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Normalisasi 1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7433095" y="2346807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Noise Mask 1</a:t>
            </a:r>
          </a:p>
        </p:txBody>
      </p:sp>
    </p:spTree>
    <p:extLst>
      <p:ext uri="{BB962C8B-B14F-4D97-AF65-F5344CB8AC3E}">
        <p14:creationId xmlns:p14="http://schemas.microsoft.com/office/powerpoint/2010/main" val="25188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980" y="2851076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7048" y="2851077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79298" y="2346808"/>
            <a:ext cx="212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Normalisasi 2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7407216" y="2346808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Noise Mask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71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980" y="2851076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7048" y="2851077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79298" y="2346808"/>
            <a:ext cx="212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Normalisasi 1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7407216" y="2346808"/>
            <a:ext cx="203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Normalisasi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4884" y="3767529"/>
            <a:ext cx="62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XOR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43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980" y="2851076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7048" y="2851077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79298" y="2346808"/>
            <a:ext cx="212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Noise Mask 1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7407216" y="2346808"/>
            <a:ext cx="203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Noise Mask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4251" y="3775732"/>
            <a:ext cx="62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86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53422"/>
              </p:ext>
            </p:extLst>
          </p:nvPr>
        </p:nvGraphicFramePr>
        <p:xfrm>
          <a:off x="6223980" y="2851076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7048" y="2851077"/>
          <a:ext cx="3868470" cy="2587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300"/>
                <a:gridCol w="733245"/>
                <a:gridCol w="637537"/>
                <a:gridCol w="883152"/>
                <a:gridCol w="66423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79298" y="2346808"/>
            <a:ext cx="212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Normalisasi Gab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7407216" y="2346808"/>
            <a:ext cx="203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~ Mask Gab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4251" y="3775732"/>
            <a:ext cx="62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AND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16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Dari hasil terakhir, dihitung jumlah element yang bernilai 1(True).</a:t>
            </a:r>
          </a:p>
          <a:p>
            <a:r>
              <a:rPr lang="id-ID" dirty="0" smtClean="0"/>
              <a:t>Kemudian dibagi dengan dimensi matrix tsb tanpa memperdulikan noise mask.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618" y="4001294"/>
            <a:ext cx="3505200" cy="105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1617" y="4151973"/>
            <a:ext cx="62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i="1" dirty="0">
                <a:latin typeface="Adobe Garamond Pro" panose="02020502060506020403" pitchFamily="18" charset="0"/>
              </a:rPr>
              <a:t>t</a:t>
            </a:r>
            <a:r>
              <a:rPr lang="id-ID" sz="2000" i="1" dirty="0" smtClean="0">
                <a:latin typeface="Adobe Garamond Pro" panose="02020502060506020403" pitchFamily="18" charset="0"/>
              </a:rPr>
              <a:t>rue</a:t>
            </a:r>
            <a:endParaRPr lang="id-ID" i="1" dirty="0">
              <a:latin typeface="Adobe Garamond Pro" panose="02020502060506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1806" y="4352028"/>
            <a:ext cx="70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</a:t>
            </a:r>
            <a:r>
              <a:rPr lang="id-ID" sz="20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  <a:r>
              <a:rPr lang="id-ID" sz="1600" i="1" dirty="0" smtClean="0"/>
              <a:t> =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40941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Input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Training </a:t>
            </a:r>
            <a:r>
              <a:rPr lang="id-ID" dirty="0" smtClean="0">
                <a:sym typeface="Wingdings" panose="05000000000000000000" pitchFamily="2" charset="2"/>
              </a:rPr>
              <a:t> </a:t>
            </a:r>
            <a:r>
              <a:rPr lang="id-ID" dirty="0" smtClean="0"/>
              <a:t>4 x 108 = 432 buah</a:t>
            </a:r>
          </a:p>
          <a:p>
            <a:r>
              <a:rPr lang="id-ID" dirty="0" smtClean="0"/>
              <a:t>Data Testing   </a:t>
            </a:r>
            <a:r>
              <a:rPr lang="id-ID" dirty="0" smtClean="0">
                <a:sym typeface="Wingdings" panose="05000000000000000000" pitchFamily="2" charset="2"/>
              </a:rPr>
              <a:t> 3 x 108 = 324 buah</a:t>
            </a:r>
          </a:p>
          <a:p>
            <a:r>
              <a:rPr lang="id-ID" dirty="0">
                <a:sym typeface="Wingdings" panose="05000000000000000000" pitchFamily="2" charset="2"/>
              </a:rPr>
              <a:t>Label/Class </a:t>
            </a:r>
            <a:r>
              <a:rPr lang="id-ID" dirty="0" smtClean="0">
                <a:sym typeface="Wingdings" panose="05000000000000000000" pitchFamily="2" charset="2"/>
              </a:rPr>
              <a:t>   	108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76241"/>
              </p:ext>
            </p:extLst>
          </p:nvPr>
        </p:nvGraphicFramePr>
        <p:xfrm>
          <a:off x="6676844" y="2880025"/>
          <a:ext cx="2294628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0423"/>
                <a:gridCol w="73420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 Training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Label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2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dst...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61188"/>
              </p:ext>
            </p:extLst>
          </p:nvPr>
        </p:nvGraphicFramePr>
        <p:xfrm>
          <a:off x="9601196" y="2889250"/>
          <a:ext cx="2294628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0423"/>
                <a:gridCol w="73420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 Testing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Label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2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dst...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9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Hasil Dari Klasifikasi SVM yang masih </a:t>
            </a:r>
            <a:r>
              <a:rPr lang="id-ID" i="1" dirty="0" smtClean="0">
                <a:solidFill>
                  <a:schemeClr val="bg2">
                    <a:lumMod val="75000"/>
                  </a:schemeClr>
                </a:solidFill>
              </a:rPr>
              <a:t>False</a:t>
            </a:r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 , akan di klasifikasi kan kembali menggunakan metode Hamming Distance</a:t>
            </a:r>
          </a:p>
          <a:p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Tiap Data Training akan dihitung </a:t>
            </a:r>
            <a:r>
              <a:rPr lang="id-ID" i="1" dirty="0" smtClean="0">
                <a:solidFill>
                  <a:schemeClr val="bg2">
                    <a:lumMod val="75000"/>
                  </a:schemeClr>
                </a:solidFill>
              </a:rPr>
              <a:t>logical matrix</a:t>
            </a: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(template&amp;noise)</a:t>
            </a:r>
          </a:p>
          <a:p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Testing yang salah akan diMatching kembali dengan setiap Data Training</a:t>
            </a:r>
          </a:p>
          <a:p>
            <a:r>
              <a:rPr lang="id-ID" dirty="0" smtClean="0"/>
              <a:t>Kemudian didapatkan mean dari tiap kelas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i="1" dirty="0" smtClean="0"/>
              <a:t>i = 1, 2, 3, ...n.  </a:t>
            </a:r>
            <a:r>
              <a:rPr lang="id-ID" dirty="0" smtClean="0"/>
              <a:t>Untuk setiap kelas i</a:t>
            </a:r>
            <a:endParaRPr lang="id-ID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41" y="4751792"/>
            <a:ext cx="360997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370" y="3595958"/>
            <a:ext cx="3608717" cy="32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 Dari Klasifikasi SVM yang masih </a:t>
            </a:r>
            <a:r>
              <a:rPr lang="id-ID" i="1" dirty="0" smtClean="0"/>
              <a:t>False</a:t>
            </a:r>
            <a:r>
              <a:rPr lang="id-ID" dirty="0" smtClean="0"/>
              <a:t> , akan di klasifikasi kan kembali menggunakan metode Hamming Distance</a:t>
            </a:r>
          </a:p>
          <a:p>
            <a:r>
              <a:rPr lang="id-ID" dirty="0" smtClean="0"/>
              <a:t>Tiap Data Training akan dihitung </a:t>
            </a:r>
            <a:r>
              <a:rPr lang="id-ID" i="1" dirty="0" smtClean="0"/>
              <a:t>logical matrix</a:t>
            </a:r>
            <a:r>
              <a:rPr lang="id-ID" dirty="0"/>
              <a:t> </a:t>
            </a:r>
            <a:r>
              <a:rPr lang="id-ID" dirty="0" smtClean="0"/>
              <a:t>(template&amp;noise)</a:t>
            </a:r>
          </a:p>
          <a:p>
            <a:r>
              <a:rPr lang="id-ID" dirty="0" smtClean="0"/>
              <a:t>Testing yang salah akan diMatching kembali dengan setiap Data Training</a:t>
            </a:r>
          </a:p>
          <a:p>
            <a:r>
              <a:rPr lang="id-ID" dirty="0" smtClean="0"/>
              <a:t>Kemudian didapatkan mean dari tiap kelas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i="1" dirty="0" smtClean="0"/>
              <a:t>i = 1, 2, 3, ...n.  </a:t>
            </a:r>
            <a:r>
              <a:rPr lang="id-ID" dirty="0" smtClean="0"/>
              <a:t>Untuk setiap kelas i</a:t>
            </a:r>
            <a:endParaRPr lang="id-ID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41" y="4751792"/>
            <a:ext cx="360997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370" y="3595958"/>
            <a:ext cx="3608717" cy="32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4" y="293413"/>
            <a:ext cx="10515600" cy="1325563"/>
          </a:xfrm>
        </p:spPr>
        <p:txBody>
          <a:bodyPr/>
          <a:lstStyle/>
          <a:p>
            <a:r>
              <a:rPr lang="id-ID" dirty="0" smtClean="0"/>
              <a:t>Contoh Hasil Hamming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462382"/>
              </p:ext>
            </p:extLst>
          </p:nvPr>
        </p:nvGraphicFramePr>
        <p:xfrm>
          <a:off x="1500991" y="2364585"/>
          <a:ext cx="9747855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3095"/>
                <a:gridCol w="1083095"/>
                <a:gridCol w="1083095"/>
                <a:gridCol w="1083095"/>
                <a:gridCol w="1083095"/>
                <a:gridCol w="1083095"/>
                <a:gridCol w="1083095"/>
                <a:gridCol w="1083095"/>
                <a:gridCol w="1083095"/>
              </a:tblGrid>
              <a:tr h="35408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</a:t>
                      </a:r>
                      <a:r>
                        <a:rPr lang="id-ID" baseline="0" dirty="0" smtClean="0"/>
                        <a:t> 2621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. 4860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. 5093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.</a:t>
                      </a:r>
                      <a:r>
                        <a:rPr lang="id-ID" b="0" baseline="0" dirty="0" smtClean="0"/>
                        <a:t> 4973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. 5055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...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...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. 4945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.</a:t>
                      </a:r>
                      <a:r>
                        <a:rPr lang="id-ID" b="0" baseline="0" dirty="0" smtClean="0"/>
                        <a:t> 3452</a:t>
                      </a:r>
                      <a:endParaRPr lang="id-ID" b="0" dirty="0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. 2789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4971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5239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5020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5131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5131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4865</a:t>
                      </a:r>
                      <a:endParaRPr lang="id-ID" dirty="0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4823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3441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5420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4211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.</a:t>
                      </a:r>
                      <a:r>
                        <a:rPr lang="id-ID" b="1" baseline="0" dirty="0" smtClean="0"/>
                        <a:t> 2931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3132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rgbClr val="FF0000"/>
                          </a:solidFill>
                        </a:rPr>
                        <a:t>. 2425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4422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</a:t>
                      </a:r>
                      <a:r>
                        <a:rPr lang="id-ID" baseline="0" dirty="0" smtClean="0"/>
                        <a:t> 323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3231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5123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4555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5350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</a:t>
                      </a:r>
                      <a:r>
                        <a:rPr lang="id-ID" baseline="0" dirty="0" smtClean="0"/>
                        <a:t> 4255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</a:t>
                      </a:r>
                      <a:r>
                        <a:rPr lang="id-ID" baseline="0" dirty="0" smtClean="0"/>
                        <a:t> 5522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.</a:t>
                      </a:r>
                      <a:r>
                        <a:rPr lang="id-ID" b="1" baseline="0" dirty="0" smtClean="0"/>
                        <a:t> 2770</a:t>
                      </a:r>
                      <a:endParaRPr lang="id-ID" b="1" dirty="0"/>
                    </a:p>
                  </a:txBody>
                  <a:tcPr/>
                </a:tc>
              </a:tr>
              <a:tr h="35408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4255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5252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</a:t>
                      </a:r>
                      <a:r>
                        <a:rPr lang="id-ID" baseline="0" dirty="0" smtClean="0"/>
                        <a:t> 3832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 4424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. 3021</a:t>
                      </a:r>
                      <a:endParaRPr lang="id-ID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2870" y="2346385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114243" y="2729548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3563" y="195979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956809" y="5647427"/>
            <a:ext cx="57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323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954650" y="6016759"/>
            <a:ext cx="6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324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963276" y="4185567"/>
            <a:ext cx="59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162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1140117" y="3477609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1140118" y="3821340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3648" y="4534403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935602" y="4898630"/>
            <a:ext cx="66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200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1148743" y="5242402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6307" y="195979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2974674" y="1962820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9658" y="1968427"/>
            <a:ext cx="67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108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9403518" y="1959791"/>
            <a:ext cx="67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107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7256262" y="195979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6177232" y="1959791"/>
            <a:ext cx="4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54</a:t>
            </a:r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8424413" y="195979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5137758" y="195979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1140117" y="3075164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19877" y="1420052"/>
            <a:ext cx="69658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Kelas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128284" y="3822348"/>
            <a:ext cx="88350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Data Testing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90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Input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Training </a:t>
            </a:r>
            <a:r>
              <a:rPr lang="id-ID" dirty="0" smtClean="0">
                <a:sym typeface="Wingdings" panose="05000000000000000000" pitchFamily="2" charset="2"/>
              </a:rPr>
              <a:t> </a:t>
            </a:r>
            <a:r>
              <a:rPr lang="id-ID" dirty="0" smtClean="0"/>
              <a:t>4 x 108 = 432 buah</a:t>
            </a:r>
          </a:p>
          <a:p>
            <a:r>
              <a:rPr lang="id-ID" dirty="0" smtClean="0"/>
              <a:t>Data Testing   </a:t>
            </a:r>
            <a:r>
              <a:rPr lang="id-ID" dirty="0" smtClean="0">
                <a:sym typeface="Wingdings" panose="05000000000000000000" pitchFamily="2" charset="2"/>
              </a:rPr>
              <a:t> 3 x 108 = 324 buah</a:t>
            </a:r>
          </a:p>
          <a:p>
            <a:r>
              <a:rPr lang="id-ID" dirty="0">
                <a:sym typeface="Wingdings" panose="05000000000000000000" pitchFamily="2" charset="2"/>
              </a:rPr>
              <a:t>Label/Class </a:t>
            </a:r>
            <a:r>
              <a:rPr lang="id-ID" dirty="0" smtClean="0">
                <a:sym typeface="Wingdings" panose="05000000000000000000" pitchFamily="2" charset="2"/>
              </a:rPr>
              <a:t>   	108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76844" y="2880025"/>
          <a:ext cx="2294628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0423"/>
                <a:gridCol w="73420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 Training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Label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2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D.Training ke</a:t>
                      </a:r>
                      <a:r>
                        <a:rPr lang="id-ID" baseline="0" dirty="0" smtClean="0"/>
                        <a:t> 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dst...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601196" y="2889250"/>
          <a:ext cx="2294628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0423"/>
                <a:gridCol w="73420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 Testing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Label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2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D.Testing ke</a:t>
                      </a:r>
                      <a:r>
                        <a:rPr lang="id-ID" baseline="0" dirty="0" smtClean="0"/>
                        <a:t> 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dst...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7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TEs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180169"/>
              </p:ext>
            </p:extLst>
          </p:nvPr>
        </p:nvGraphicFramePr>
        <p:xfrm>
          <a:off x="3598653" y="2803585"/>
          <a:ext cx="420624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88"/>
                <a:gridCol w="1146776"/>
                <a:gridCol w="1146776"/>
              </a:tblGrid>
              <a:tr h="341786">
                <a:tc>
                  <a:txBody>
                    <a:bodyPr/>
                    <a:lstStyle/>
                    <a:p>
                      <a:r>
                        <a:rPr lang="id-ID" dirty="0" smtClean="0"/>
                        <a:t>Classification Method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Accuracy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Citra Benar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SVM (only)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94.444</a:t>
                      </a:r>
                      <a:r>
                        <a:rPr lang="id-ID" baseline="0" dirty="0" smtClean="0"/>
                        <a:t>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306/324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Hamming (only)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94.414</a:t>
                      </a:r>
                      <a:r>
                        <a:rPr lang="id-ID" baseline="0" dirty="0" smtClean="0"/>
                        <a:t>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305/324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Combined (SVM + Hamming)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98.456</a:t>
                      </a:r>
                      <a:r>
                        <a:rPr lang="id-ID" baseline="0" dirty="0" smtClean="0"/>
                        <a:t>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319/324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1112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 smtClean="0"/>
              <a:t>Combined </a:t>
            </a:r>
            <a:r>
              <a:rPr lang="id-ID" sz="2400" dirty="0" smtClean="0">
                <a:sym typeface="Wingdings" panose="05000000000000000000" pitchFamily="2" charset="2"/>
              </a:rPr>
              <a:t>DataTesting yang tidak cocok(</a:t>
            </a:r>
            <a:r>
              <a:rPr lang="id-ID" sz="2400" i="1" dirty="0" smtClean="0">
                <a:sym typeface="Wingdings" panose="05000000000000000000" pitchFamily="2" charset="2"/>
              </a:rPr>
              <a:t>false</a:t>
            </a:r>
            <a:r>
              <a:rPr lang="id-ID" sz="2400" dirty="0" smtClean="0">
                <a:sym typeface="Wingdings" panose="05000000000000000000" pitchFamily="2" charset="2"/>
              </a:rPr>
              <a:t>) pada Hasil proses klasifikasi SVM, dilakukan pemrosesan kembali dengan menggunakan klasifikasi Hamming Distance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3600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Pengukuran Kinerja Pencocokan Iris Mata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59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Uji Coba Lainnya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Uji Coba Kernel Function</a:t>
            </a:r>
          </a:p>
          <a:p>
            <a:pPr lvl="1"/>
            <a:r>
              <a:rPr lang="id-ID" dirty="0" smtClean="0"/>
              <a:t>RBF</a:t>
            </a:r>
          </a:p>
          <a:p>
            <a:pPr lvl="1"/>
            <a:r>
              <a:rPr lang="id-ID" dirty="0" smtClean="0"/>
              <a:t>Polymonial (2,3,4)</a:t>
            </a:r>
          </a:p>
          <a:p>
            <a:pPr lvl="1"/>
            <a:r>
              <a:rPr lang="id-ID" dirty="0" smtClean="0"/>
              <a:t>C (penalty error)</a:t>
            </a:r>
          </a:p>
          <a:p>
            <a:r>
              <a:rPr lang="id-ID" dirty="0" smtClean="0"/>
              <a:t>Feature Extract</a:t>
            </a:r>
          </a:p>
          <a:p>
            <a:pPr lvl="1"/>
            <a:r>
              <a:rPr lang="id-ID" dirty="0" smtClean="0"/>
              <a:t>Coefficients dari Approximation 3</a:t>
            </a:r>
          </a:p>
          <a:p>
            <a:pPr lvl="1"/>
            <a:r>
              <a:rPr lang="id-ID" dirty="0" smtClean="0"/>
              <a:t>std. deviasi &amp; energy</a:t>
            </a:r>
          </a:p>
          <a:p>
            <a:r>
              <a:rPr lang="id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15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False Match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054463"/>
              </p:ext>
            </p:extLst>
          </p:nvPr>
        </p:nvGraphicFramePr>
        <p:xfrm>
          <a:off x="2191108" y="1799186"/>
          <a:ext cx="7617126" cy="4419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32617"/>
                <a:gridCol w="1415207"/>
                <a:gridCol w="1884651"/>
                <a:gridCol w="1884651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u="none" strike="noStrike" dirty="0">
                          <a:effectLst/>
                        </a:rPr>
                        <a:t>SVM </a:t>
                      </a:r>
                      <a:r>
                        <a:rPr lang="id-ID" sz="1400" b="1" u="none" strike="noStrike" dirty="0" smtClean="0">
                          <a:effectLst/>
                        </a:rPr>
                        <a:t>False (Testing Ke)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u="none" strike="noStrike" dirty="0">
                          <a:effectLst/>
                        </a:rPr>
                        <a:t>Citra Ke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u="none" strike="noStrike" dirty="0">
                          <a:effectLst/>
                        </a:rPr>
                        <a:t>Hamm </a:t>
                      </a:r>
                      <a:r>
                        <a:rPr lang="id-ID" sz="1400" b="1" u="none" strike="noStrike" dirty="0" smtClean="0">
                          <a:effectLst/>
                        </a:rPr>
                        <a:t>False (Testing Ke)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u="none" strike="noStrike" dirty="0">
                          <a:effectLst/>
                        </a:rPr>
                        <a:t>Citra Ke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21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007_1_3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002_1_1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33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011_1_3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71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024_1_2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123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041_1_3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74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025_1_2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126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042_1_3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90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030_1_3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127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043_1_1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123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041_1_3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136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046_1_1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133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045_1_1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217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073_1_1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148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050_1_1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235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079_1_1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172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058_1_1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236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079_1_2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173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058_1_2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257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086_1_2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199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067_1_1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273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091_1_3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217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073_1_1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280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094_1_1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236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079_1_2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281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094_1_2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273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091_1_3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283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095_1_1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301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101_1_1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310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104_1_1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302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101_1_2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311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104_1_2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306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102_1_3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312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104_1_3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314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105_1_2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315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105_1_3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315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105_1_3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316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106_1_1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Hasil SVM Prob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78940" y="2170683"/>
          <a:ext cx="10174868" cy="43513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4988"/>
                <a:gridCol w="924988"/>
                <a:gridCol w="924988"/>
                <a:gridCol w="924988"/>
                <a:gridCol w="924988"/>
                <a:gridCol w="924988"/>
                <a:gridCol w="924988"/>
                <a:gridCol w="924988"/>
                <a:gridCol w="924988"/>
                <a:gridCol w="924988"/>
                <a:gridCol w="924988"/>
              </a:tblGrid>
              <a:tr h="51154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0,995051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4,30E-05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0,003792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0,010466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9,00E-05</a:t>
                      </a:r>
                    </a:p>
                  </a:txBody>
                  <a:tcPr marL="7620" marR="7620" marT="7620" marB="0" anchor="ctr"/>
                </a:tc>
              </a:tr>
              <a:tr h="51154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0,996602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1,91E-05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 ....</a:t>
                      </a:r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0,006269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0,020725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5,59E-05</a:t>
                      </a:r>
                    </a:p>
                  </a:txBody>
                  <a:tcPr marL="7620" marR="7620" marT="7620" marB="0" anchor="ctr"/>
                </a:tc>
              </a:tr>
              <a:tr h="51154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0,995887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5,99E-05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u="none" strike="noStrike" dirty="0" smtClean="0">
                          <a:effectLst/>
                        </a:rPr>
                        <a:t>....</a:t>
                      </a:r>
                      <a:r>
                        <a:rPr lang="id-ID" sz="1500" u="none" strike="noStrike" dirty="0">
                          <a:effectLst/>
                        </a:rPr>
                        <a:t> 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0,001298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0,000267</a:t>
                      </a:r>
                    </a:p>
                  </a:txBody>
                  <a:tcPr marL="7620" marR="7620" marT="7620" marB="0" anchor="ctr"/>
                </a:tc>
              </a:tr>
              <a:tr h="51154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3,15E-07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0,962039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4,11E-05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3,05E-05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0,00418</a:t>
                      </a:r>
                    </a:p>
                  </a:txBody>
                  <a:tcPr marL="7620" marR="7620" marT="7620" marB="0" anchor="ctr"/>
                </a:tc>
              </a:tr>
              <a:tr h="51154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5,52E-07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4,55E-05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0,00458</a:t>
                      </a:r>
                    </a:p>
                  </a:txBody>
                  <a:tcPr marL="7620" marR="7620" marT="7620" marB="0" anchor="ctr"/>
                </a:tc>
              </a:tr>
              <a:tr h="51154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8,64E-05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</a:tr>
              <a:tr h="259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</a:tr>
              <a:tr h="51154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3,32E-10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2,36E-06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0,963111</a:t>
                      </a:r>
                    </a:p>
                  </a:txBody>
                  <a:tcPr marL="7620" marR="7620" marT="7620" marB="0" anchor="ctr"/>
                </a:tc>
              </a:tr>
              <a:tr h="51154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6,99E-11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0,011788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2,56E-06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0,966156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24620" y="1349022"/>
            <a:ext cx="88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Kelas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829215" y="2234242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826697" y="2729549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910" y="5581777"/>
            <a:ext cx="57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323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91910" y="6089128"/>
            <a:ext cx="5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324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525620" y="180135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2431212" y="1814177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5946" y="1746019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108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9700354" y="1777799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107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4253596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374425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826697" y="3236900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51918" y="3866871"/>
            <a:ext cx="88350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Data Testing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14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Lanj.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72604" y="4161685"/>
            <a:ext cx="69658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Kelas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5824620" y="1189411"/>
            <a:ext cx="88350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Data Testing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829215" y="2234242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835323" y="2617408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910" y="5624907"/>
            <a:ext cx="57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107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91910" y="6020120"/>
            <a:ext cx="5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108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525620" y="180135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2703715" y="1823252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04022" y="1746019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324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9156890" y="1777799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323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46826" y="4141455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846826" y="3632110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835323" y="3124759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3627"/>
              </p:ext>
            </p:extLst>
          </p:nvPr>
        </p:nvGraphicFramePr>
        <p:xfrm>
          <a:off x="1223873" y="2202462"/>
          <a:ext cx="9886830" cy="41771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21775"/>
                <a:gridCol w="1121775"/>
                <a:gridCol w="1121775"/>
                <a:gridCol w="1121775"/>
                <a:gridCol w="1121775"/>
                <a:gridCol w="1121775"/>
                <a:gridCol w="912630"/>
                <a:gridCol w="1121775"/>
                <a:gridCol w="1121775"/>
              </a:tblGrid>
              <a:tr h="421332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b="0" u="none" strike="noStrike" dirty="0">
                          <a:effectLst/>
                        </a:rPr>
                        <a:t>0,99505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b="0" u="none" strike="noStrike">
                          <a:effectLst/>
                        </a:rPr>
                        <a:t>0,9966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b="0" u="none" strike="noStrike">
                          <a:effectLst/>
                        </a:rPr>
                        <a:t>0,99589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b="0" u="none" strike="noStrike" dirty="0">
                          <a:effectLst/>
                        </a:rPr>
                        <a:t>3,15E-07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b="0" u="none" strike="noStrike" dirty="0">
                          <a:effectLst/>
                        </a:rPr>
                        <a:t>5,52E-07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b="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b="0" u="none" strike="noStrike" dirty="0">
                          <a:effectLst/>
                        </a:rPr>
                        <a:t>...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b="0" u="none" strike="noStrike" dirty="0">
                          <a:effectLst/>
                        </a:rPr>
                        <a:t>3,32E-10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b="0" u="none" strike="noStrike" dirty="0">
                          <a:effectLst/>
                        </a:rPr>
                        <a:t>6,99E-11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4,30E-05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1,91E-05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5,99E-05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 dirty="0">
                          <a:effectLst/>
                        </a:rPr>
                        <a:t>0,96204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0,89398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0,00207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0,01179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 .... 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 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 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 ....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0,00379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0,00627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0,00297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4,11E-05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4,55E-05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8,64E-05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 ....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 ....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 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 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500" u="none" strike="noStrike">
                          <a:effectLst/>
                        </a:rPr>
                        <a:t>.... 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0,01047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0,02073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0,0013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3,05E-05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0,00016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2,36E-06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2,56E-06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5578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9,00E-05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 dirty="0">
                          <a:effectLst/>
                        </a:rPr>
                        <a:t>5,59E-05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0,00027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0,00418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0,00458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500" u="none" strike="noStrike">
                          <a:effectLst/>
                        </a:rPr>
                        <a:t>...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>
                          <a:effectLst/>
                        </a:rPr>
                        <a:t>0,96311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400" u="none" strike="noStrike" dirty="0">
                          <a:effectLst/>
                        </a:rPr>
                        <a:t>0,96616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038610" y="181724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5029732" y="1817241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3928096" y="1804007"/>
            <a:ext cx="2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0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FAR &amp; FRR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95616" cy="4351338"/>
          </a:xfrm>
        </p:spPr>
        <p:txBody>
          <a:bodyPr/>
          <a:lstStyle/>
          <a:p>
            <a:r>
              <a:rPr lang="id-ID" dirty="0" smtClean="0"/>
              <a:t>Men-set Threshold, range, dll</a:t>
            </a:r>
          </a:p>
          <a:p>
            <a:r>
              <a:rPr lang="id-ID" dirty="0" smtClean="0"/>
              <a:t>Melakukan looping sebanyak dimensi matrix</a:t>
            </a:r>
          </a:p>
          <a:p>
            <a:r>
              <a:rPr lang="id-ID" dirty="0" smtClean="0"/>
              <a:t>Melakukan pengecekan apakah prob tsb ada di Intra Kelas atau Antar Kelas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16" y="718809"/>
            <a:ext cx="48672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83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SVM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</a:t>
            </a:r>
            <a:r>
              <a:rPr lang="id-ID" dirty="0" smtClean="0"/>
              <a:t>odel SVM dapat diklasifikasikan menjadi empat kelompok yang berbeda:</a:t>
            </a:r>
          </a:p>
          <a:p>
            <a:pPr lvl="1" fontAlgn="base"/>
            <a:r>
              <a:rPr lang="id-ID" dirty="0">
                <a:solidFill>
                  <a:srgbClr val="0070C0"/>
                </a:solidFill>
              </a:rPr>
              <a:t>Classification SVM Type 1 (also known as C-SVM classification)</a:t>
            </a:r>
          </a:p>
          <a:p>
            <a:pPr lvl="1" fontAlgn="base"/>
            <a:r>
              <a:rPr lang="id-ID" dirty="0">
                <a:solidFill>
                  <a:srgbClr val="0070C0"/>
                </a:solidFill>
              </a:rPr>
              <a:t>Classification SVM Type 2 (also known as nu-SVM classification)</a:t>
            </a:r>
          </a:p>
          <a:p>
            <a:pPr lvl="1" fontAlgn="base"/>
            <a:r>
              <a:rPr lang="id-ID" dirty="0">
                <a:solidFill>
                  <a:srgbClr val="FF0000"/>
                </a:solidFill>
              </a:rPr>
              <a:t>Regression SVM Type 1 (also known as epsilon-SVM regression)</a:t>
            </a:r>
          </a:p>
          <a:p>
            <a:pPr lvl="1" fontAlgn="base"/>
            <a:r>
              <a:rPr lang="id-ID" dirty="0">
                <a:solidFill>
                  <a:srgbClr val="FF0000"/>
                </a:solidFill>
              </a:rPr>
              <a:t>Regression SVM Type 2 (also known as nu-SVM regression)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34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Kernel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Ga ngerti...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47" y="2767102"/>
            <a:ext cx="3667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Normalisasi Iris Region</a:t>
            </a:r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810"/>
            <a:ext cx="4666167" cy="1843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2743"/>
            <a:ext cx="4991100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45" y="4371973"/>
            <a:ext cx="6819900" cy="1590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45" y="2971076"/>
            <a:ext cx="6819900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607" y="1276338"/>
            <a:ext cx="4454285" cy="19898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909094" y="5477774"/>
            <a:ext cx="487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0687" y="4684143"/>
            <a:ext cx="0" cy="62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2485" y="4863889"/>
            <a:ext cx="396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64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8170114" y="5536713"/>
            <a:ext cx="499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512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7953555" y="2869918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noise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7988060" y="4250189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98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Classification SVM Type </a:t>
            </a:r>
            <a:r>
              <a:rPr lang="en-US" dirty="0" smtClean="0"/>
              <a:t>1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(</a:t>
            </a:r>
            <a:r>
              <a:rPr lang="en-US" dirty="0"/>
              <a:t>also known as C-SVM classification)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193009"/>
              </p:ext>
            </p:extLst>
          </p:nvPr>
        </p:nvGraphicFramePr>
        <p:xfrm>
          <a:off x="976223" y="1972273"/>
          <a:ext cx="4889740" cy="40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15"/>
                <a:gridCol w="1526107"/>
                <a:gridCol w="1633718"/>
              </a:tblGrid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Kernel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Accuracy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 Positive</a:t>
                      </a:r>
                      <a:endParaRPr lang="id-ID" dirty="0"/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Linear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90,12</a:t>
                      </a:r>
                      <a:r>
                        <a:rPr lang="id-ID" baseline="0" dirty="0" smtClean="0"/>
                        <a:t>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(292 / 324)</a:t>
                      </a:r>
                      <a:endParaRPr lang="id-ID" dirty="0"/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Polymonial 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86,41 %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(280 / 324)</a:t>
                      </a:r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Polymonial 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85,49 %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(277 / 324)</a:t>
                      </a:r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Polynomial</a:t>
                      </a:r>
                      <a:r>
                        <a:rPr lang="id-ID" baseline="0" dirty="0" smtClean="0"/>
                        <a:t> 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84,87 %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(275 / 324)</a:t>
                      </a:r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RBF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82,09 %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(266 / 324)</a:t>
                      </a:r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sigmoid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0,92 %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(3 / 324)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9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SVM Type 2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(</a:t>
            </a:r>
            <a:r>
              <a:rPr lang="en-US" dirty="0"/>
              <a:t>also known as nu-SVM classification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561116"/>
              </p:ext>
            </p:extLst>
          </p:nvPr>
        </p:nvGraphicFramePr>
        <p:xfrm>
          <a:off x="976223" y="1972273"/>
          <a:ext cx="4889740" cy="40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15"/>
                <a:gridCol w="1526107"/>
                <a:gridCol w="1633718"/>
              </a:tblGrid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Kernel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Accuracy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 Positive</a:t>
                      </a:r>
                      <a:endParaRPr lang="id-ID" dirty="0"/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Linear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88,58</a:t>
                      </a:r>
                      <a:r>
                        <a:rPr lang="id-ID" baseline="0" dirty="0" smtClean="0"/>
                        <a:t>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(287 / 324)</a:t>
                      </a:r>
                      <a:endParaRPr lang="id-ID" dirty="0"/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Polymonial 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84,87 %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(275 / 324)</a:t>
                      </a:r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Polymonial 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82,71 %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(268 / 324)</a:t>
                      </a:r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Polynomial</a:t>
                      </a:r>
                      <a:r>
                        <a:rPr lang="id-ID" baseline="0" dirty="0" smtClean="0"/>
                        <a:t> 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81,17 %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(263 / 324)</a:t>
                      </a:r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RBF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88,58 %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(287 / 324)</a:t>
                      </a:r>
                    </a:p>
                  </a:txBody>
                  <a:tcPr/>
                </a:tc>
              </a:tr>
              <a:tr h="573429">
                <a:tc>
                  <a:txBody>
                    <a:bodyPr/>
                    <a:lstStyle/>
                    <a:p>
                      <a:r>
                        <a:rPr lang="id-ID" dirty="0" smtClean="0"/>
                        <a:t>sigmoid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0,92 %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(3 / 324)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1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51475"/>
              </p:ext>
            </p:extLst>
          </p:nvPr>
        </p:nvGraphicFramePr>
        <p:xfrm>
          <a:off x="6038490" y="1804202"/>
          <a:ext cx="750499" cy="4450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50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1</a:t>
                      </a:r>
                      <a:endParaRPr lang="id-ID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70671" y="3650385"/>
            <a:ext cx="2113472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Sebuah Data Testing</a:t>
            </a:r>
            <a:endParaRPr lang="id-ID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75517" y="2009310"/>
            <a:ext cx="1337093" cy="165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79830" y="2386914"/>
            <a:ext cx="1332780" cy="12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1987" y="2724150"/>
            <a:ext cx="1330623" cy="93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4684143" y="3448050"/>
            <a:ext cx="1328467" cy="38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4684143" y="3835051"/>
            <a:ext cx="1328467" cy="1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</p:cNvCxnSpPr>
          <p:nvPr/>
        </p:nvCxnSpPr>
        <p:spPr>
          <a:xfrm>
            <a:off x="4684143" y="3835051"/>
            <a:ext cx="1334937" cy="7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75517" y="4056725"/>
            <a:ext cx="1337093" cy="88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75517" y="4050409"/>
            <a:ext cx="1337093" cy="157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81987" y="4050409"/>
            <a:ext cx="1330623" cy="126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675517" y="3061387"/>
            <a:ext cx="1365129" cy="61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</p:cNvCxnSpPr>
          <p:nvPr/>
        </p:nvCxnSpPr>
        <p:spPr>
          <a:xfrm>
            <a:off x="4684143" y="3835051"/>
            <a:ext cx="1360817" cy="37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81987" y="4056099"/>
            <a:ext cx="1330623" cy="201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68515" y="4241469"/>
            <a:ext cx="2113472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Sebuah Data Testing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2562045" y="4831058"/>
            <a:ext cx="2113472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Sebuah Data Testing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1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09550"/>
            <a:ext cx="68008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91" y="618226"/>
            <a:ext cx="3921417" cy="6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Uji Coba menggunakan </a:t>
            </a:r>
            <a:r>
              <a:rPr lang="id-ID" i="1" dirty="0" smtClean="0"/>
              <a:t>classifier </a:t>
            </a:r>
            <a:r>
              <a:rPr lang="id-ID" dirty="0" smtClean="0"/>
              <a:t>SVM dalam meng-klasifikasi iris mata</a:t>
            </a:r>
          </a:p>
          <a:p>
            <a:r>
              <a:rPr lang="id-ID" dirty="0" smtClean="0"/>
              <a:t>Menggunakan Nilai Hasil Haar Wavelet decomposition Lvl 3 bidang</a:t>
            </a:r>
            <a:br>
              <a:rPr lang="id-ID" dirty="0" smtClean="0"/>
            </a:br>
            <a:r>
              <a:rPr lang="id-ID" dirty="0" smtClean="0"/>
              <a:t>Approx ( 8 x 64 = 512) features</a:t>
            </a:r>
          </a:p>
          <a:p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7636712" y="3728958"/>
            <a:ext cx="2044461" cy="1863306"/>
            <a:chOff x="2441275" y="3554083"/>
            <a:chExt cx="2044461" cy="1863306"/>
          </a:xfrm>
        </p:grpSpPr>
        <p:sp>
          <p:nvSpPr>
            <p:cNvPr id="4" name="Rectangle 3"/>
            <p:cNvSpPr/>
            <p:nvPr/>
          </p:nvSpPr>
          <p:spPr>
            <a:xfrm>
              <a:off x="2441275" y="3562709"/>
              <a:ext cx="2044461" cy="1854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/>
            <p:cNvCxnSpPr>
              <a:endCxn id="4" idx="2"/>
            </p:cNvCxnSpPr>
            <p:nvPr/>
          </p:nvCxnSpPr>
          <p:spPr>
            <a:xfrm>
              <a:off x="3459192" y="3554083"/>
              <a:ext cx="4314" cy="1863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2441275" y="4490049"/>
              <a:ext cx="20444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914736" y="5724855"/>
            <a:ext cx="1492370" cy="2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Wavelet decom lvl 3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3391259" y="3081174"/>
            <a:ext cx="4617289" cy="170575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ight Arrow 13"/>
          <p:cNvSpPr/>
          <p:nvPr/>
        </p:nvSpPr>
        <p:spPr>
          <a:xfrm rot="10800000">
            <a:off x="5568350" y="2906973"/>
            <a:ext cx="263106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7841590" y="4008756"/>
            <a:ext cx="60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LL3</a:t>
            </a:r>
            <a:endParaRPr lang="id-ID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0181" y="3728958"/>
            <a:ext cx="2044461" cy="1863306"/>
            <a:chOff x="2441275" y="3554083"/>
            <a:chExt cx="2044461" cy="1863306"/>
          </a:xfrm>
        </p:grpSpPr>
        <p:sp>
          <p:nvSpPr>
            <p:cNvPr id="13" name="Rectangle 12"/>
            <p:cNvSpPr/>
            <p:nvPr/>
          </p:nvSpPr>
          <p:spPr>
            <a:xfrm>
              <a:off x="2441275" y="3562709"/>
              <a:ext cx="2044461" cy="1854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6" name="Straight Connector 15"/>
            <p:cNvCxnSpPr>
              <a:endCxn id="13" idx="2"/>
            </p:cNvCxnSpPr>
            <p:nvPr/>
          </p:nvCxnSpPr>
          <p:spPr>
            <a:xfrm>
              <a:off x="3459192" y="3554083"/>
              <a:ext cx="4314" cy="1863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1"/>
              <a:endCxn id="13" idx="3"/>
            </p:cNvCxnSpPr>
            <p:nvPr/>
          </p:nvCxnSpPr>
          <p:spPr>
            <a:xfrm>
              <a:off x="2441275" y="4490049"/>
              <a:ext cx="20444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46170" y="3737584"/>
            <a:ext cx="2044461" cy="1863306"/>
            <a:chOff x="2441275" y="3554083"/>
            <a:chExt cx="2044461" cy="1863306"/>
          </a:xfrm>
        </p:grpSpPr>
        <p:sp>
          <p:nvSpPr>
            <p:cNvPr id="19" name="Rectangle 18"/>
            <p:cNvSpPr/>
            <p:nvPr/>
          </p:nvSpPr>
          <p:spPr>
            <a:xfrm>
              <a:off x="2441275" y="3562709"/>
              <a:ext cx="2044461" cy="1854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0" name="Straight Connector 19"/>
            <p:cNvCxnSpPr>
              <a:endCxn id="19" idx="2"/>
            </p:cNvCxnSpPr>
            <p:nvPr/>
          </p:nvCxnSpPr>
          <p:spPr>
            <a:xfrm>
              <a:off x="3459192" y="3554083"/>
              <a:ext cx="4314" cy="1863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1"/>
              <a:endCxn id="19" idx="3"/>
            </p:cNvCxnSpPr>
            <p:nvPr/>
          </p:nvCxnSpPr>
          <p:spPr>
            <a:xfrm>
              <a:off x="2441275" y="4490049"/>
              <a:ext cx="20444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5217902" y="5765293"/>
            <a:ext cx="1492370" cy="2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Wavelet decom lvl 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1913" y="5744863"/>
            <a:ext cx="1492370" cy="2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Wavelet decom lvl 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235571" y="4537495"/>
            <a:ext cx="383872" cy="30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ight Arrow 23"/>
          <p:cNvSpPr/>
          <p:nvPr/>
        </p:nvSpPr>
        <p:spPr>
          <a:xfrm>
            <a:off x="7046252" y="4546121"/>
            <a:ext cx="304527" cy="30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80298" y="3746210"/>
            <a:ext cx="3777" cy="9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58153" y="4079075"/>
            <a:ext cx="396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32</a:t>
            </a:r>
            <a:endParaRPr lang="id-ID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793943" y="3755012"/>
            <a:ext cx="20542" cy="94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7134" y="4138733"/>
            <a:ext cx="396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16</a:t>
            </a:r>
            <a:endParaRPr lang="id-ID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15400" y="3754103"/>
            <a:ext cx="2878" cy="91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5338" y="4075221"/>
            <a:ext cx="396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8</a:t>
            </a:r>
            <a:endParaRPr lang="id-ID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21021" y="3556739"/>
            <a:ext cx="941356" cy="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93155" y="3283314"/>
            <a:ext cx="499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256</a:t>
            </a:r>
            <a:endParaRPr lang="id-ID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66031" y="3614534"/>
            <a:ext cx="99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18633" y="3339863"/>
            <a:ext cx="499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128</a:t>
            </a:r>
            <a:endParaRPr lang="id-ID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636712" y="3636945"/>
            <a:ext cx="946571" cy="1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14736" y="3362722"/>
            <a:ext cx="499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64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34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 animBg="1"/>
      <p:bldP spid="15" grpId="0"/>
      <p:bldP spid="22" grpId="0"/>
      <p:bldP spid="23" grpId="0"/>
      <p:bldP spid="5" grpId="0" animBg="1"/>
      <p:bldP spid="24" grpId="0" animBg="1"/>
      <p:bldP spid="26" grpId="0"/>
      <p:bldP spid="29" grpId="0"/>
      <p:bldP spid="31" grpId="0"/>
      <p:bldP spid="33" grpId="0"/>
      <p:bldP spid="3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SVM </a:t>
            </a:r>
            <a:r>
              <a:rPr lang="id-ID" sz="2400" dirty="0" smtClean="0"/>
              <a:t>(train)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Membuat SVM model sejumlah banyaknya </a:t>
            </a:r>
            <a:r>
              <a:rPr lang="id-ID" i="1" dirty="0" smtClean="0"/>
              <a:t>class </a:t>
            </a:r>
            <a:r>
              <a:rPr lang="id-ID" dirty="0" smtClean="0"/>
              <a:t>(</a:t>
            </a:r>
            <a:r>
              <a:rPr lang="id-ID" i="1" dirty="0" smtClean="0"/>
              <a:t>one-against-all</a:t>
            </a:r>
            <a:r>
              <a:rPr lang="id-ID" dirty="0" smtClean="0"/>
              <a:t>)</a:t>
            </a:r>
          </a:p>
          <a:p>
            <a:r>
              <a:rPr lang="id-ID" dirty="0" smtClean="0"/>
              <a:t>Satu model untuk satu </a:t>
            </a:r>
            <a:r>
              <a:rPr lang="id-ID" i="1" dirty="0" smtClean="0"/>
              <a:t>class</a:t>
            </a:r>
          </a:p>
          <a:p>
            <a:r>
              <a:rPr lang="id-ID" dirty="0" smtClean="0"/>
              <a:t>Kernel function yg diguakan : RBF , C = 1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56542"/>
              </p:ext>
            </p:extLst>
          </p:nvPr>
        </p:nvGraphicFramePr>
        <p:xfrm>
          <a:off x="9757912" y="3980451"/>
          <a:ext cx="1595888" cy="24811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5888"/>
              </a:tblGrid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model(1)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model(2)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....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chemeClr val="dk1"/>
                          </a:solidFill>
                        </a:rPr>
                        <a:t>model(n)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6891" y="3914869"/>
            <a:ext cx="2289357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Data Training</a:t>
            </a:r>
            <a:r>
              <a:rPr lang="id-ID" sz="1400" dirty="0" smtClean="0"/>
              <a:t>(class 1)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086891" y="4351788"/>
            <a:ext cx="2289357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Data Training</a:t>
            </a:r>
            <a:r>
              <a:rPr lang="id-ID" sz="1400" dirty="0" smtClean="0"/>
              <a:t>(class 1)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6086891" y="5464383"/>
            <a:ext cx="2289357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Data Training</a:t>
            </a:r>
            <a:r>
              <a:rPr lang="id-ID" sz="1400" dirty="0" smtClean="0"/>
              <a:t>(class 2)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6086891" y="4996962"/>
            <a:ext cx="2289357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Data Training</a:t>
            </a:r>
            <a:r>
              <a:rPr lang="id-ID" sz="1400" dirty="0" smtClean="0"/>
              <a:t>(class 2)</a:t>
            </a:r>
            <a:endParaRPr lang="id-ID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8376248" y="4209691"/>
            <a:ext cx="1381664" cy="32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8376248" y="4099535"/>
            <a:ext cx="1381664" cy="15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8376248" y="4721120"/>
            <a:ext cx="1381664" cy="46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8376248" y="4770164"/>
            <a:ext cx="1381664" cy="87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10" y="3345961"/>
            <a:ext cx="3715289" cy="32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SVM </a:t>
            </a:r>
            <a:r>
              <a:rPr lang="id-ID" sz="2400" dirty="0" smtClean="0"/>
              <a:t>(predict)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Melakukan tahap verifikasi/identifikasi dengan mengetes </a:t>
            </a:r>
            <a:r>
              <a:rPr lang="id-ID" u="sng" dirty="0" smtClean="0"/>
              <a:t>setiap</a:t>
            </a:r>
            <a:r>
              <a:rPr lang="id-ID" dirty="0" smtClean="0"/>
              <a:t> data testing terhadap semua </a:t>
            </a:r>
            <a:r>
              <a:rPr lang="id-ID" i="1" dirty="0" smtClean="0"/>
              <a:t>n</a:t>
            </a:r>
            <a:r>
              <a:rPr lang="id-ID" dirty="0" smtClean="0"/>
              <a:t> model.</a:t>
            </a:r>
          </a:p>
          <a:p>
            <a:r>
              <a:rPr lang="id-ID" sz="2400" dirty="0" smtClean="0"/>
              <a:t>Output yang didapat adalah </a:t>
            </a:r>
            <a:r>
              <a:rPr lang="id-ID" sz="2400" i="1" dirty="0" smtClean="0"/>
              <a:t>probability estimates </a:t>
            </a:r>
            <a:r>
              <a:rPr lang="id-ID" sz="2400" dirty="0" smtClean="0"/>
              <a:t>dari setiap model, dengan menggunakan “</a:t>
            </a:r>
            <a:r>
              <a:rPr lang="en-US" sz="2400" i="1" dirty="0" smtClean="0"/>
              <a:t>Platt’s </a:t>
            </a:r>
            <a:r>
              <a:rPr lang="en-US" sz="2400" i="1" dirty="0"/>
              <a:t>probabilistic outputs for Support Vector </a:t>
            </a:r>
            <a:r>
              <a:rPr lang="en-US" sz="2400" i="1" dirty="0" smtClean="0"/>
              <a:t>Machines</a:t>
            </a:r>
            <a:r>
              <a:rPr lang="id-ID" sz="2400" dirty="0" smtClean="0"/>
              <a:t>”.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57018"/>
              </p:ext>
            </p:extLst>
          </p:nvPr>
        </p:nvGraphicFramePr>
        <p:xfrm>
          <a:off x="4245627" y="3732754"/>
          <a:ext cx="1595888" cy="24811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5888"/>
              </a:tblGrid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/>
                        <a:t>model(1)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model(2)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....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6237"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chemeClr val="dk1"/>
                          </a:solidFill>
                        </a:rPr>
                        <a:t>model(n)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6137" y="4578545"/>
            <a:ext cx="2289357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Data Testing</a:t>
            </a:r>
            <a:endParaRPr lang="id-ID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2805494" y="3970621"/>
            <a:ext cx="1440133" cy="79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2805494" y="4443608"/>
            <a:ext cx="1440133" cy="31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2805494" y="4763211"/>
            <a:ext cx="1440133" cy="21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2805494" y="4763211"/>
            <a:ext cx="1440133" cy="71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2805494" y="4763211"/>
            <a:ext cx="1440133" cy="119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5629"/>
              </p:ext>
            </p:extLst>
          </p:nvPr>
        </p:nvGraphicFramePr>
        <p:xfrm>
          <a:off x="6621252" y="4868278"/>
          <a:ext cx="4601713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346"/>
                <a:gridCol w="828346"/>
                <a:gridCol w="564131"/>
                <a:gridCol w="500333"/>
                <a:gridCol w="983411"/>
                <a:gridCol w="89714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Prob(n-1)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Prob(n)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23007" y="4146106"/>
            <a:ext cx="514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Mendapatkan </a:t>
            </a:r>
            <a:r>
              <a:rPr lang="id-ID" i="1" dirty="0" smtClean="0"/>
              <a:t>probability estimates</a:t>
            </a:r>
            <a:r>
              <a:rPr lang="id-ID" dirty="0" smtClean="0"/>
              <a:t> data testing dengan menggunakan masing-masing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9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SVM </a:t>
            </a:r>
            <a:r>
              <a:rPr lang="id-ID" sz="2400" smtClean="0"/>
              <a:t>(</a:t>
            </a:r>
            <a:r>
              <a:rPr lang="id-ID" sz="2400" dirty="0" smtClean="0"/>
              <a:t>identification)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Dari vector </a:t>
            </a:r>
            <a:r>
              <a:rPr lang="id-ID" i="1" dirty="0" smtClean="0"/>
              <a:t>probability estimates</a:t>
            </a:r>
            <a:r>
              <a:rPr lang="id-ID" dirty="0" smtClean="0"/>
              <a:t> yang didapat, diambil nilai terbesar dari masing-masing rows.</a:t>
            </a:r>
          </a:p>
          <a:p>
            <a:r>
              <a:rPr lang="id-ID" dirty="0" smtClean="0"/>
              <a:t>Nilai tersebut mengidentifikasikan data testing yang diuji ke kelas sesuai dengan index column. 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09145"/>
              </p:ext>
            </p:extLst>
          </p:nvPr>
        </p:nvGraphicFramePr>
        <p:xfrm>
          <a:off x="3671018" y="4264429"/>
          <a:ext cx="4601713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346"/>
                <a:gridCol w="828346"/>
                <a:gridCol w="564131"/>
                <a:gridCol w="500333"/>
                <a:gridCol w="983411"/>
                <a:gridCol w="89714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Prob(n-1)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Prob(n)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96470"/>
              </p:ext>
            </p:extLst>
          </p:nvPr>
        </p:nvGraphicFramePr>
        <p:xfrm>
          <a:off x="3671017" y="4634140"/>
          <a:ext cx="4601713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346"/>
                <a:gridCol w="828346"/>
                <a:gridCol w="564131"/>
                <a:gridCol w="500333"/>
                <a:gridCol w="983411"/>
                <a:gridCol w="89714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Prob(n-1)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Prob(n)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91753"/>
              </p:ext>
            </p:extLst>
          </p:nvPr>
        </p:nvGraphicFramePr>
        <p:xfrm>
          <a:off x="3671017" y="5003851"/>
          <a:ext cx="4601713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346"/>
                <a:gridCol w="828346"/>
                <a:gridCol w="564131"/>
                <a:gridCol w="500333"/>
                <a:gridCol w="983411"/>
                <a:gridCol w="89714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Prob(n-1)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Prob(n)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23097"/>
              </p:ext>
            </p:extLst>
          </p:nvPr>
        </p:nvGraphicFramePr>
        <p:xfrm>
          <a:off x="3671016" y="5373562"/>
          <a:ext cx="4601713" cy="369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346"/>
                <a:gridCol w="828346"/>
                <a:gridCol w="564131"/>
                <a:gridCol w="500333"/>
                <a:gridCol w="983411"/>
                <a:gridCol w="897146"/>
              </a:tblGrid>
              <a:tr h="369711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Prob(n-1)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Prob(n)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25019" y="3925685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1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4793413" y="3925685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7645" y="3925684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...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5971872" y="3911248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...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670608" y="3942935"/>
            <a:ext cx="51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n</a:t>
            </a:r>
            <a:r>
              <a:rPr lang="id-ID" sz="1400" dirty="0" smtClean="0"/>
              <a:t>-1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7656661" y="3877466"/>
            <a:ext cx="37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2489197" y="4305778"/>
            <a:ext cx="118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DataTest ke-1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2489196" y="4675399"/>
            <a:ext cx="118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DataTest ke-2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2489196" y="5045020"/>
            <a:ext cx="118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DataTest ke-3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2489196" y="5401262"/>
            <a:ext cx="125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DataTest ke-4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76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2212</Words>
  <Application>Microsoft Office PowerPoint</Application>
  <PresentationFormat>Widescreen</PresentationFormat>
  <Paragraphs>1155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Adobe Fan Heiti Std B</vt:lpstr>
      <vt:lpstr>Adobe Devanagari</vt:lpstr>
      <vt:lpstr>Adobe Garamond Pro</vt:lpstr>
      <vt:lpstr>Arial</vt:lpstr>
      <vt:lpstr>Calibri</vt:lpstr>
      <vt:lpstr>Calibri Light</vt:lpstr>
      <vt:lpstr>Consolas</vt:lpstr>
      <vt:lpstr>Constantia</vt:lpstr>
      <vt:lpstr>Wingdings</vt:lpstr>
      <vt:lpstr>Office Theme</vt:lpstr>
      <vt:lpstr>PowerPoint Presentation</vt:lpstr>
      <vt:lpstr>Data Input</vt:lpstr>
      <vt:lpstr>Data Input</vt:lpstr>
      <vt:lpstr>Normalisasi Iris Region</vt:lpstr>
      <vt:lpstr>PowerPoint Presentation</vt:lpstr>
      <vt:lpstr>Wavelet</vt:lpstr>
      <vt:lpstr>SVM (train)</vt:lpstr>
      <vt:lpstr>SVM (predict)</vt:lpstr>
      <vt:lpstr>SVM (identification)</vt:lpstr>
      <vt:lpstr>Normalisasi Iris Region</vt:lpstr>
      <vt:lpstr>Log Gabor Filters</vt:lpstr>
      <vt:lpstr>PowerPoint Presentation</vt:lpstr>
      <vt:lpstr>PowerPoint Presentation</vt:lpstr>
      <vt:lpstr>Gabor Convolve</vt:lpstr>
      <vt:lpstr>Gabor Convolve</vt:lpstr>
      <vt:lpstr>Gabor Convolve</vt:lpstr>
      <vt:lpstr>Kuantisasi Hasil Gabor</vt:lpstr>
      <vt:lpstr>Kuantisasi Noise Mask</vt:lpstr>
      <vt:lpstr>Hamming Distance</vt:lpstr>
      <vt:lpstr>Hamming Distance</vt:lpstr>
      <vt:lpstr>Hamming Distance</vt:lpstr>
      <vt:lpstr>Hamming Distance</vt:lpstr>
      <vt:lpstr>Hamming Distance</vt:lpstr>
      <vt:lpstr>Hamming Distance</vt:lpstr>
      <vt:lpstr>PowerPoint Presentation</vt:lpstr>
      <vt:lpstr>Data Input</vt:lpstr>
      <vt:lpstr>Hamming Distance</vt:lpstr>
      <vt:lpstr>Hamming Distance</vt:lpstr>
      <vt:lpstr>Contoh Hasil Hamming</vt:lpstr>
      <vt:lpstr>Hasil TEs</vt:lpstr>
      <vt:lpstr>Pengukuran Kinerja Pencocokan Iris Mata</vt:lpstr>
      <vt:lpstr>Uji Coba Lainnya</vt:lpstr>
      <vt:lpstr>False Match</vt:lpstr>
      <vt:lpstr>Contoh Hasil SVM Prob</vt:lpstr>
      <vt:lpstr>Lanj.</vt:lpstr>
      <vt:lpstr>FAR &amp; FRR</vt:lpstr>
      <vt:lpstr>PowerPoint Presentation</vt:lpstr>
      <vt:lpstr>SVM</vt:lpstr>
      <vt:lpstr>Kernel </vt:lpstr>
      <vt:lpstr>Classification SVM Type 1 (also known as C-SVM classification)</vt:lpstr>
      <vt:lpstr>Classification SVM Type 2  (also known as nu-SVM classification)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TX300C</dc:creator>
  <cp:lastModifiedBy>TX300C</cp:lastModifiedBy>
  <cp:revision>104</cp:revision>
  <dcterms:created xsi:type="dcterms:W3CDTF">2016-03-07T09:33:07Z</dcterms:created>
  <dcterms:modified xsi:type="dcterms:W3CDTF">2016-04-04T05:25:14Z</dcterms:modified>
</cp:coreProperties>
</file>