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1" r:id="rId16"/>
    <p:sldId id="272" r:id="rId17"/>
    <p:sldId id="380" r:id="rId18"/>
    <p:sldId id="381" r:id="rId19"/>
    <p:sldId id="279" r:id="rId20"/>
    <p:sldId id="383" r:id="rId21"/>
    <p:sldId id="384" r:id="rId22"/>
    <p:sldId id="285" r:id="rId23"/>
    <p:sldId id="374" r:id="rId24"/>
    <p:sldId id="287" r:id="rId25"/>
    <p:sldId id="385" r:id="rId26"/>
    <p:sldId id="386" r:id="rId27"/>
    <p:sldId id="387" r:id="rId28"/>
    <p:sldId id="388" r:id="rId29"/>
    <p:sldId id="389" r:id="rId30"/>
    <p:sldId id="376" r:id="rId31"/>
    <p:sldId id="377" r:id="rId32"/>
    <p:sldId id="391" r:id="rId33"/>
    <p:sldId id="392" r:id="rId34"/>
    <p:sldId id="390" r:id="rId35"/>
    <p:sldId id="296" r:id="rId36"/>
    <p:sldId id="393" r:id="rId37"/>
    <p:sldId id="297" r:id="rId38"/>
    <p:sldId id="302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315" r:id="rId55"/>
    <p:sldId id="314" r:id="rId56"/>
    <p:sldId id="317" r:id="rId57"/>
    <p:sldId id="321" r:id="rId58"/>
    <p:sldId id="409" r:id="rId59"/>
    <p:sldId id="419" r:id="rId60"/>
    <p:sldId id="359" r:id="rId61"/>
    <p:sldId id="360" r:id="rId62"/>
    <p:sldId id="361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412" r:id="rId71"/>
    <p:sldId id="411" r:id="rId72"/>
    <p:sldId id="413" r:id="rId73"/>
    <p:sldId id="414" r:id="rId74"/>
    <p:sldId id="415" r:id="rId75"/>
    <p:sldId id="416" r:id="rId76"/>
    <p:sldId id="417" r:id="rId77"/>
    <p:sldId id="418" r:id="rId78"/>
    <p:sldId id="334" r:id="rId79"/>
    <p:sldId id="336" r:id="rId80"/>
    <p:sldId id="276" r:id="rId81"/>
    <p:sldId id="277" r:id="rId82"/>
    <p:sldId id="323" r:id="rId83"/>
    <p:sldId id="324" r:id="rId84"/>
    <p:sldId id="325" r:id="rId85"/>
    <p:sldId id="270" r:id="rId86"/>
    <p:sldId id="330" r:id="rId87"/>
    <p:sldId id="331" r:id="rId88"/>
    <p:sldId id="332" r:id="rId89"/>
    <p:sldId id="333" r:id="rId90"/>
    <p:sldId id="337" r:id="rId91"/>
    <p:sldId id="338" r:id="rId92"/>
    <p:sldId id="342" r:id="rId93"/>
    <p:sldId id="341" r:id="rId94"/>
    <p:sldId id="343" r:id="rId95"/>
    <p:sldId id="344" r:id="rId96"/>
    <p:sldId id="345" r:id="rId97"/>
    <p:sldId id="357" r:id="rId98"/>
    <p:sldId id="358" r:id="rId99"/>
    <p:sldId id="382" r:id="rId100"/>
    <p:sldId id="378" r:id="rId101"/>
    <p:sldId id="410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API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0.06</c:v>
                </c:pt>
                <c:pt idx="1">
                  <c:v>0.12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0.17</c:v>
                </c:pt>
                <c:pt idx="5">
                  <c:v>0.2</c:v>
                </c:pt>
                <c:pt idx="6">
                  <c:v>0.2</c:v>
                </c:pt>
                <c:pt idx="7">
                  <c:v>0.21</c:v>
                </c:pt>
                <c:pt idx="8">
                  <c:v>0.23</c:v>
                </c:pt>
                <c:pt idx="9">
                  <c:v>0.26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21967488"/>
        <c:axId val="-921968576"/>
      </c:lineChart>
      <c:catAx>
        <c:axId val="-92196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21968576"/>
        <c:crosses val="autoZero"/>
        <c:auto val="1"/>
        <c:lblAlgn val="ctr"/>
        <c:lblOffset val="100"/>
        <c:noMultiLvlLbl val="0"/>
      </c:catAx>
      <c:valAx>
        <c:axId val="-921968576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2196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21964768"/>
        <c:axId val="-921965312"/>
      </c:lineChart>
      <c:catAx>
        <c:axId val="-9219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21965312"/>
        <c:crosses val="autoZero"/>
        <c:auto val="1"/>
        <c:lblAlgn val="ctr"/>
        <c:lblOffset val="100"/>
        <c:noMultiLvlLbl val="0"/>
      </c:catAx>
      <c:valAx>
        <c:axId val="-92196531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219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20 June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20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20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slide" Target="slide2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100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101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025774" y="2146119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025774" y="4042052"/>
            <a:ext cx="1613140" cy="1096699"/>
            <a:chOff x="3524678" y="4328873"/>
            <a:chExt cx="1613140" cy="1096699"/>
          </a:xfrm>
        </p:grpSpPr>
        <p:grpSp>
          <p:nvGrpSpPr>
            <p:cNvPr id="70" name="Group 69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805334" y="2514927"/>
            <a:ext cx="1624527" cy="1894111"/>
            <a:chOff x="1448932" y="2116561"/>
            <a:chExt cx="1624527" cy="1894111"/>
          </a:xfrm>
        </p:grpSpPr>
        <p:grpSp>
          <p:nvGrpSpPr>
            <p:cNvPr id="51" name="Group 50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4" name="Straight Connector 43"/>
              <p:cNvCxnSpPr>
                <a:stCxn id="42" idx="1"/>
                <a:endCxn id="42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0"/>
                <a:endCxn id="42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</a:t>
              </a:r>
              <a:endParaRPr lang="id-ID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7</a:t>
                </a:r>
                <a:endParaRPr lang="id-ID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8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Daerah iris yang sudah tersegmentasi pada koordinat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) ke koordinat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d-ID" dirty="0" smtClean="0"/>
                  <a:t>)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308149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/>
              <a:t>Vektor fitur </a:t>
            </a:r>
            <a:r>
              <a:rPr lang="id-ID" dirty="0" smtClean="0"/>
              <a:t>akan dibentuk menjadi vektor 1D, JIKA menggunakan klasifikasi SVM</a:t>
            </a:r>
            <a:endParaRPr lang="id-ID" dirty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54" y="3790459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1" y="3791110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632296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507201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dimensi 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Sesi 1 </a:t>
            </a:r>
            <a:r>
              <a:rPr lang="id-ID" dirty="0" smtClean="0">
                <a:sym typeface="Wingdings" panose="05000000000000000000" pitchFamily="2" charset="2"/>
              </a:rPr>
              <a:t> 4 citra mata 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Sesi 2  3 citra mata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 b="-128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5234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/>
              </a:p>
              <a:p>
                <a:pPr lvl="0"/>
                <a:r>
                  <a:rPr lang="id-ID" dirty="0" smtClean="0"/>
                  <a:t>Bidang aproksimasi pada dekomposisi wavelet cukup efektif</a:t>
                </a:r>
              </a:p>
              <a:p>
                <a:pPr lvl="0"/>
                <a:endParaRPr lang="id-ID" dirty="0"/>
              </a:p>
              <a:p>
                <a:pPr lvl="0"/>
                <a:r>
                  <a:rPr lang="id-ID" dirty="0" smtClean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20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Hamming Distance</a:t>
            </a:r>
          </a:p>
          <a:p>
            <a:pPr lvl="1"/>
            <a:r>
              <a:rPr lang="id-ID" dirty="0" smtClean="0"/>
              <a:t>Distance-based classifier</a:t>
            </a:r>
          </a:p>
          <a:p>
            <a:pPr lvl="1"/>
            <a:r>
              <a:rPr lang="id-ID" dirty="0" smtClean="0"/>
              <a:t>Mencari </a:t>
            </a:r>
            <a:r>
              <a:rPr lang="id-ID" i="1" dirty="0" smtClean="0"/>
              <a:t>score </a:t>
            </a:r>
            <a:r>
              <a:rPr lang="id-ID" dirty="0" smtClean="0"/>
              <a:t>pada setiap atribut</a:t>
            </a:r>
          </a:p>
          <a:p>
            <a:pPr lvl="1"/>
            <a:r>
              <a:rPr lang="id-ID" dirty="0" smtClean="0"/>
              <a:t>Menyita waktu yang lama</a:t>
            </a:r>
          </a:p>
          <a:p>
            <a:pPr lvl="1"/>
            <a:endParaRPr lang="id-ID" dirty="0" smtClean="0"/>
          </a:p>
          <a:p>
            <a:pPr lvl="0"/>
            <a:r>
              <a:rPr lang="id-ID" dirty="0" smtClean="0"/>
              <a:t>SVM</a:t>
            </a:r>
          </a:p>
          <a:p>
            <a:pPr lvl="1"/>
            <a:r>
              <a:rPr lang="id-ID" dirty="0" smtClean="0"/>
              <a:t>Machine learning classifier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embuat garis pemisah dari kelas yang berbeda</a:t>
            </a:r>
          </a:p>
          <a:p>
            <a:pPr lvl="1"/>
            <a:r>
              <a:rPr lang="id-ID" dirty="0" smtClean="0"/>
              <a:t>Waktu yang relatif cepat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20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20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  <p:pic>
        <p:nvPicPr>
          <p:cNvPr id="132" name="Picture 131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1" y="2059812"/>
            <a:ext cx="7249318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00801" y="2050816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06545" y="287125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3393099" y="285320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093143" y="2741430"/>
            <a:ext cx="1624527" cy="1894111"/>
            <a:chOff x="1448932" y="2116561"/>
            <a:chExt cx="1624527" cy="1894111"/>
          </a:xfrm>
        </p:grpSpPr>
        <p:grpSp>
          <p:nvGrpSpPr>
            <p:cNvPr id="95" name="Group 94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34" idx="0"/>
                <a:endCxn id="134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 Transpose</a:t>
              </a:r>
              <a:endParaRPr lang="id-ID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7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1437" y="4249893"/>
            <a:ext cx="1613140" cy="1096699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508691" y="429432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>
            <a:off x="3495245" y="427627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3970" y="3412328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baris</a:t>
            </a:r>
            <a:endParaRPr lang="id-ID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1028" y="2763919"/>
            <a:ext cx="852942" cy="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67182" y="4556383"/>
            <a:ext cx="872807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309" y="3094597"/>
            <a:ext cx="934629" cy="35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29099" y="4005953"/>
            <a:ext cx="794031" cy="3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70143" y="2950234"/>
            <a:ext cx="543465" cy="38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67644" y="3968299"/>
            <a:ext cx="537337" cy="39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639751" y="259866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623250" y="4267450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kolom</a:t>
            </a:r>
            <a:endParaRPr lang="id-ID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34046" y="2070957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140195" y="262038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4126749" y="260233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91093" y="4192934"/>
            <a:ext cx="1778246" cy="1274688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6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27215" y="3432469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4273" y="2784060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3175" y="483443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4239729" y="481638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87253" y="4998105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1364" y="2355011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1364" y="2782310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54344" y="4583759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54344" y="5011058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2114" y="2120062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72413" y="4327119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0831" y="2892766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6833" y="519170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050" y="2350894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15050" y="3171573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69222" y="4596031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069222" y="5416710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19773" y="2131117"/>
            <a:ext cx="1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APPROKSIMASI</a:t>
            </a:r>
            <a:endParaRPr lang="id-ID" dirty="0"/>
          </a:p>
        </p:txBody>
      </p:sp>
      <p:sp>
        <p:nvSpPr>
          <p:cNvPr id="116" name="TextBox 115"/>
          <p:cNvSpPr txBox="1"/>
          <p:nvPr/>
        </p:nvSpPr>
        <p:spPr>
          <a:xfrm>
            <a:off x="6974181" y="2848407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HORIZONTAL</a:t>
            </a:r>
            <a:endParaRPr lang="id-ID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9773" y="4229135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VERTIKAL</a:t>
            </a:r>
            <a:endParaRPr lang="id-ID" dirty="0"/>
          </a:p>
        </p:txBody>
      </p:sp>
      <p:sp>
        <p:nvSpPr>
          <p:cNvPr id="118" name="TextBox 117"/>
          <p:cNvSpPr txBox="1"/>
          <p:nvPr/>
        </p:nvSpPr>
        <p:spPr>
          <a:xfrm>
            <a:off x="6981472" y="5093544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DIAGONAL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03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Haar Wavelet pada dekomposisi level 1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08619" y="2147705"/>
            <a:ext cx="4579700" cy="3503134"/>
            <a:chOff x="1685925" y="2061441"/>
            <a:chExt cx="4579700" cy="3503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0967"/>
              <a:ext cx="2247900" cy="1666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725" y="2061441"/>
              <a:ext cx="2247900" cy="1685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5" y="3885660"/>
              <a:ext cx="2219325" cy="16573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250" y="3878650"/>
              <a:ext cx="223837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id-ID" dirty="0" smtClean="0"/>
                  <a:t>ilter lowpass &amp; highpass Haar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 ,−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}</a:t>
                </a:r>
              </a:p>
              <a:p>
                <a:endParaRPr lang="id-ID" dirty="0" smtClean="0"/>
              </a:p>
              <a:p>
                <a:r>
                  <a:rPr lang="en-US" dirty="0" smtClean="0"/>
                  <a:t>F</a:t>
                </a:r>
                <a:r>
                  <a:rPr lang="id-ID" dirty="0"/>
                  <a:t>ilter lowpass &amp; highpass </a:t>
                </a:r>
                <a:r>
                  <a:rPr lang="id-ID" dirty="0" smtClean="0"/>
                  <a:t>Db4</a:t>
                </a:r>
                <a:endParaRPr lang="id-ID" dirty="0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}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smtClean="0"/>
              <a:t>SVM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 +1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-1 )</a:t>
            </a:r>
          </a:p>
          <a:p>
            <a:pPr algn="just"/>
            <a:endParaRPr lang="en-US" sz="2000" i="1" dirty="0"/>
          </a:p>
          <a:p>
            <a:pPr algn="just"/>
            <a:endParaRPr lang="en-US" sz="2000" i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713" y="3000555"/>
            <a:ext cx="4572000" cy="2743200"/>
          </a:xfrm>
          <a:prstGeom prst="rect">
            <a:avLst/>
          </a:prstGeom>
        </p:spPr>
      </p:pic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486650" y="5653450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dirty="0" err="1" smtClean="0"/>
                  <a:t>Mencari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hyperplane</a:t>
                </a:r>
                <a:r>
                  <a:rPr lang="en-US" sz="2000" dirty="0" smtClean="0"/>
                  <a:t> yang optimal </a:t>
                </a:r>
                <a:r>
                  <a:rPr lang="en-US" sz="2000" dirty="0" err="1" smtClean="0"/>
                  <a:t>dilakukan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persamaan</a:t>
                </a:r>
                <a:r>
                  <a:rPr lang="en-US" sz="20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1" y="3105510"/>
            <a:ext cx="4954534" cy="26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5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REDUKSI SIZE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Mempercepat proses deteksi api</a:t>
                </a:r>
              </a:p>
              <a:p>
                <a:r>
                  <a:rPr lang="en-US" i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 −2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23525"/>
              </p:ext>
            </p:extLst>
          </p:nvPr>
        </p:nvGraphicFramePr>
        <p:xfrm>
          <a:off x="1187110" y="2787313"/>
          <a:ext cx="4660236" cy="325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990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1/256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−µ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𝑝𝑖𝑘𝑠𝑒𝑙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𝑏𝑢𝑘𝑎𝑛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𝑝𝑖𝑘𝑠𝑒𝑙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𝑆𝑒𝑙𝑎𝑖𝑛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𝐼𝑡𝑢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471625"/>
            <a:ext cx="3735719" cy="2103113"/>
          </a:xfrm>
          <a:prstGeom prst="rect">
            <a:avLst/>
          </a:prstGeom>
        </p:spPr>
      </p:pic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457274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1679-5413-4E26-B3AE-90E92A137804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  <p:sp>
        <p:nvSpPr>
          <p:cNvPr id="7" name="Isosceles Triangle 18"/>
          <p:cNvSpPr/>
          <p:nvPr/>
        </p:nvSpPr>
        <p:spPr bwMode="auto">
          <a:xfrm>
            <a:off x="12192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 r="-4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11872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11872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Isosceles Triangle 18"/>
          <p:cNvSpPr/>
          <p:nvPr/>
        </p:nvSpPr>
        <p:spPr bwMode="auto">
          <a:xfrm>
            <a:off x="49530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𝐺𝑟𝑒𝑒𝑛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7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 bwMode="auto">
          <a:xfrm>
            <a:off x="49210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210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Isosceles Triangle 18"/>
          <p:cNvSpPr/>
          <p:nvPr/>
        </p:nvSpPr>
        <p:spPr bwMode="auto">
          <a:xfrm>
            <a:off x="3276600" y="4476809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 bwMode="auto">
          <a:xfrm>
            <a:off x="3244653" y="4019609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244654" y="6153209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71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9AA-D1B8-4EE7-B19C-5386CF0843F3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0" y="2231801"/>
            <a:ext cx="2743200" cy="3070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64" y="1904999"/>
            <a:ext cx="2743200" cy="1398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00744" y="3217285"/>
            <a:ext cx="1828800" cy="3516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1560539"/>
            <a:ext cx="1590695" cy="30753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98694"/>
            <a:ext cx="1481164" cy="1215315"/>
          </a:xfrm>
          <a:prstGeom prst="rect">
            <a:avLst/>
          </a:prstGeom>
        </p:spPr>
      </p:pic>
      <p:sp>
        <p:nvSpPr>
          <p:cNvPr id="12" name="Oval 11">
            <a:hlinkClick r:id="rId7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GERAK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/>
                  <a:t>Menggunakan </a:t>
                </a:r>
                <a:r>
                  <a:rPr lang="en-US" i="1"/>
                  <a:t>Gaussian Mixture Model</a:t>
                </a:r>
                <a:endParaRPr lang="en-US"/>
              </a:p>
              <a:p>
                <a:pPr algn="just"/>
                <a:r>
                  <a:rPr lang="en-US"/>
                  <a:t>Setiap piksel mempunyai K model ( jumlah K berkisar antara 3-5 )</a:t>
                </a:r>
              </a:p>
              <a:p>
                <a:pPr algn="just"/>
                <a:r>
                  <a:rPr lang="en-US"/>
                  <a:t>Setiap pikel mempunyai K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/>
                  <a:t> 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adalah bobot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 adalah rata-rata/</a:t>
                </a:r>
                <a:r>
                  <a:rPr lang="en-US" i="1"/>
                  <a:t>mean</a:t>
                </a:r>
                <a:endParaRPr lang="en-US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/>
                  <a:t> adalah standar deviasi</a:t>
                </a:r>
              </a:p>
              <a:p>
                <a:pPr algn="just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GERAK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Setiap piksel akan dibandingkan nilai piksel dengan </a:t>
                </a:r>
                <a:r>
                  <a:rPr lang="en-US" i="1"/>
                  <a:t>background model</a:t>
                </a:r>
                <a:endParaRPr lang="en-US"/>
              </a:p>
              <a:p>
                <a:r>
                  <a:rPr lang="en-US" i="1"/>
                  <a:t>Background model </a:t>
                </a:r>
                <a:r>
                  <a:rPr lang="en-US"/>
                  <a:t>didapatkan menggunakan persamaan berikut :</a:t>
                </a:r>
              </a:p>
              <a:p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Background model yang cocok (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match</a:t>
                </a:r>
                <a:r>
                  <a:rPr lang="en-US"/>
                  <a:t> ) jika :</a:t>
                </a:r>
              </a:p>
              <a:p>
                <a:pPr marL="742950" lvl="2" indent="-342900">
                  <a:buSzPct val="110000"/>
                  <a:buFont typeface="Wingdings" panose="05000000000000000000" pitchFamily="2" charset="2"/>
                  <a:buChar char="§"/>
                </a:pPr>
                <a:r>
                  <a:rPr lang="en-US"/>
                  <a:t>Nilai piksel 2.5 kali lebih besar dari probabilitas </a:t>
                </a:r>
                <a:r>
                  <a:rPr lang="en-US" i="1"/>
                  <a:t>background model</a:t>
                </a:r>
                <a:endParaRPr lang="en-US"/>
              </a:p>
              <a:p>
                <a:r>
                  <a:rPr lang="en-US"/>
                  <a:t>Jika match, maka nilai </a:t>
                </a:r>
                <a:r>
                  <a:rPr lang="en-US" i="1"/>
                  <a:t>background model</a:t>
                </a:r>
                <a:r>
                  <a:rPr lang="en-US"/>
                  <a:t> di update dengan persamaan 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1,  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𝑎𝑑𝑎𝑙𝑎h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𝑘𝑜𝑚𝑝𝑜𝑛𝑒𝑛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𝑔𝑎𝑢𝑠𝑠𝑖𝑎𝑛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𝑦𝑎𝑛𝑔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𝑚𝑎𝑡𝑐h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𝑝𝑒𝑟𝑡𝑎𝑚𝑎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𝑘𝑎𝑙𝑖</m:t>
                            </m:r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0,  &amp;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𝑠𝑒𝑙𝑎𝑖𝑛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𝑖𝑡𝑢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7" name="Isosceles Triangle 18"/>
          <p:cNvSpPr/>
          <p:nvPr/>
        </p:nvSpPr>
        <p:spPr bwMode="auto">
          <a:xfrm>
            <a:off x="1552074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Isosceles Triangle 18"/>
          <p:cNvSpPr/>
          <p:nvPr/>
        </p:nvSpPr>
        <p:spPr bwMode="auto">
          <a:xfrm>
            <a:off x="2532356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Isosceles Triangle 18"/>
          <p:cNvSpPr/>
          <p:nvPr/>
        </p:nvSpPr>
        <p:spPr bwMode="auto">
          <a:xfrm>
            <a:off x="4620315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2356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56" y="3108158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9697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7" y="3108158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7656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56" y="3108158"/>
                <a:ext cx="10771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 bwMode="auto">
          <a:xfrm>
            <a:off x="1520127" y="3108158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1520128" y="5241758"/>
            <a:ext cx="65851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52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smtClean="0"/>
                  <a:t>Misal pada piksel koordinat 0,0 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000" b="0" smtClean="0"/>
              </a:p>
              <a:p>
                <a:pPr algn="just"/>
                <a:r>
                  <a:rPr lang="en-US" sz="2000" smtClean="0"/>
                  <a:t> </a:t>
                </a:r>
              </a:p>
              <a:p>
                <a:pPr algn="just"/>
                <a:r>
                  <a:rPr lang="en-US" sz="2000" smtClean="0"/>
                  <a:t>Dilakukan sorting terhadap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smtClean="0"/>
                  <a:t>.</a:t>
                </a:r>
              </a:p>
              <a:p>
                <a:pPr algn="just"/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00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=120,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=15,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000" i="1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/>
              </a:p>
              <a:p>
                <a:pPr lvl="1"/>
                <a:endParaRPr lang="en-US" sz="2000" i="1"/>
              </a:p>
              <a:p>
                <a:pPr lvl="1"/>
                <a:r>
                  <a:rPr lang="en-US" sz="2000"/>
                  <a:t>Pengecekan terhadap distribusi B</a:t>
                </a:r>
              </a:p>
              <a:p>
                <a:pPr lvl="1"/>
                <a:endParaRPr lang="en-US" sz="200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100−90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&gt;2.5 ∗10 (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𝑡𝑖𝑑𝑎𝑘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100−190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&gt;2.5 ∗10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𝑚𝑎𝑡𝑐h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i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en-US" sz="2000"/>
                  <a:t>Update komponen distribusi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/>
              </a:p>
              <a:p>
                <a:pPr lvl="1" algn="just"/>
                <a:r>
                  <a:rPr lang="en-US" sz="2000"/>
                  <a:t>Piksel indeks 0,0 dianggap sebagai piksel bergerak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3614" r="-125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r>
              <a:rPr lang="en-US" sz="2000" smtClean="0"/>
              <a:t>Tiap piksel mempunyai threshold yang berbeda-beda</a:t>
            </a:r>
          </a:p>
          <a:p>
            <a:r>
              <a:rPr lang="en-US" sz="2000" smtClean="0"/>
              <a:t>Threshold beradaptasi dengan waktu</a:t>
            </a:r>
          </a:p>
          <a:p>
            <a:r>
              <a:rPr lang="en-US" sz="2000" smtClean="0"/>
              <a:t>Sebuah objek dapat menjadi bagian dari background tanpa merusak background model yang ada</a:t>
            </a:r>
          </a:p>
          <a:p>
            <a:pPr lvl="1"/>
            <a:endParaRPr lang="en-US" smtClean="0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Sesi 1 </a:t>
            </a:r>
            <a:r>
              <a:rPr lang="id-ID" dirty="0" smtClean="0"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Sesi 2  3 citra mata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90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7" y="1627311"/>
            <a:ext cx="3682303" cy="370668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86406"/>
              </p:ext>
            </p:extLst>
          </p:nvPr>
        </p:nvGraphicFramePr>
        <p:xfrm>
          <a:off x="4831883" y="2092131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2204645"/>
            <a:ext cx="154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Awal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1883" y="3229334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3179" y="3044668"/>
            <a:ext cx="291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 Pertumbuhan Piksel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GROWING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73230"/>
              </p:ext>
            </p:extLst>
          </p:nvPr>
        </p:nvGraphicFramePr>
        <p:xfrm>
          <a:off x="762000" y="1676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0692"/>
              </p:ext>
            </p:extLst>
          </p:nvPr>
        </p:nvGraphicFramePr>
        <p:xfrm>
          <a:off x="4839905" y="1961763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1905000"/>
            <a:ext cx="29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yang sedang Diamati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1" y="2745023"/>
            <a:ext cx="2915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Daerah Region Growing Setelah Beberapa Iterasi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3834"/>
              </p:ext>
            </p:extLst>
          </p:nvPr>
        </p:nvGraphicFramePr>
        <p:xfrm>
          <a:off x="4839905" y="2956560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87903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20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93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94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97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20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</TotalTime>
  <Words>3110</Words>
  <Application>Microsoft Office PowerPoint</Application>
  <PresentationFormat>On-screen Show (4:3)</PresentationFormat>
  <Paragraphs>1351</Paragraphs>
  <Slides>101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  <vt:lpstr>PowerPoint Presentation</vt:lpstr>
      <vt:lpstr>Perbandingan Classifier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Iris Normalization</vt:lpstr>
      <vt:lpstr> Haar Wavelet</vt:lpstr>
      <vt:lpstr> Haar Wavelet</vt:lpstr>
      <vt:lpstr> Haar Wavelet</vt:lpstr>
      <vt:lpstr> Haar Wavelet</vt:lpstr>
      <vt:lpstr> Haar Wavelet</vt:lpstr>
      <vt:lpstr> Haar Wavelet</vt:lpstr>
      <vt:lpstr>SUPPORT VECTOR MACHINE</vt:lpstr>
      <vt:lpstr>SUPPORT VECTOR MACHINE</vt:lpstr>
      <vt:lpstr>SUPPORT VECTOR MACHINE</vt:lpstr>
      <vt:lpstr>REDUKSI SIZE FRAME</vt:lpstr>
      <vt:lpstr>DETEKSI WARNA PIKSEL</vt:lpstr>
      <vt:lpstr>DETEKSI WARNA PIKSEL</vt:lpstr>
      <vt:lpstr>DETEKSI WARNA PIKSEL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REGION GROWING</vt:lpstr>
      <vt:lpstr>REGION GROWING</vt:lpstr>
      <vt:lpstr>EKSTRAKSI FITUR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  <vt:lpstr> Haar Wavelet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TX300C</cp:lastModifiedBy>
  <cp:revision>263</cp:revision>
  <dcterms:created xsi:type="dcterms:W3CDTF">2016-01-07T16:07:11Z</dcterms:created>
  <dcterms:modified xsi:type="dcterms:W3CDTF">2016-06-20T08:11:30Z</dcterms:modified>
</cp:coreProperties>
</file>