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370" r:id="rId9"/>
    <p:sldId id="371" r:id="rId10"/>
    <p:sldId id="372" r:id="rId11"/>
    <p:sldId id="373" r:id="rId12"/>
    <p:sldId id="266" r:id="rId13"/>
    <p:sldId id="379" r:id="rId14"/>
    <p:sldId id="269" r:id="rId15"/>
    <p:sldId id="272" r:id="rId16"/>
    <p:sldId id="380" r:id="rId17"/>
    <p:sldId id="381" r:id="rId18"/>
    <p:sldId id="279" r:id="rId19"/>
    <p:sldId id="383" r:id="rId20"/>
    <p:sldId id="384" r:id="rId21"/>
    <p:sldId id="285" r:id="rId22"/>
    <p:sldId id="374" r:id="rId23"/>
    <p:sldId id="287" r:id="rId24"/>
    <p:sldId id="385" r:id="rId25"/>
    <p:sldId id="386" r:id="rId26"/>
    <p:sldId id="387" r:id="rId27"/>
    <p:sldId id="388" r:id="rId28"/>
    <p:sldId id="389" r:id="rId29"/>
    <p:sldId id="376" r:id="rId30"/>
    <p:sldId id="377" r:id="rId31"/>
    <p:sldId id="391" r:id="rId32"/>
    <p:sldId id="392" r:id="rId33"/>
    <p:sldId id="390" r:id="rId34"/>
    <p:sldId id="296" r:id="rId35"/>
    <p:sldId id="393" r:id="rId36"/>
    <p:sldId id="297" r:id="rId37"/>
    <p:sldId id="302" r:id="rId38"/>
    <p:sldId id="394" r:id="rId39"/>
    <p:sldId id="395" r:id="rId40"/>
    <p:sldId id="396" r:id="rId41"/>
    <p:sldId id="397" r:id="rId42"/>
    <p:sldId id="398" r:id="rId43"/>
    <p:sldId id="399" r:id="rId44"/>
    <p:sldId id="400" r:id="rId45"/>
    <p:sldId id="401" r:id="rId46"/>
    <p:sldId id="402" r:id="rId47"/>
    <p:sldId id="403" r:id="rId48"/>
    <p:sldId id="404" r:id="rId49"/>
    <p:sldId id="405" r:id="rId50"/>
    <p:sldId id="406" r:id="rId51"/>
    <p:sldId id="407" r:id="rId52"/>
    <p:sldId id="408" r:id="rId53"/>
    <p:sldId id="315" r:id="rId54"/>
    <p:sldId id="314" r:id="rId55"/>
    <p:sldId id="317" r:id="rId56"/>
    <p:sldId id="321" r:id="rId57"/>
    <p:sldId id="409" r:id="rId58"/>
    <p:sldId id="419" r:id="rId59"/>
    <p:sldId id="359" r:id="rId60"/>
    <p:sldId id="360" r:id="rId61"/>
    <p:sldId id="361" r:id="rId62"/>
    <p:sldId id="363" r:id="rId63"/>
    <p:sldId id="364" r:id="rId64"/>
    <p:sldId id="365" r:id="rId65"/>
    <p:sldId id="366" r:id="rId66"/>
    <p:sldId id="367" r:id="rId67"/>
    <p:sldId id="271" r:id="rId68"/>
    <p:sldId id="368" r:id="rId69"/>
    <p:sldId id="369" r:id="rId70"/>
    <p:sldId id="412" r:id="rId71"/>
    <p:sldId id="411" r:id="rId72"/>
    <p:sldId id="413" r:id="rId73"/>
    <p:sldId id="414" r:id="rId74"/>
    <p:sldId id="415" r:id="rId75"/>
    <p:sldId id="421" r:id="rId76"/>
    <p:sldId id="422" r:id="rId77"/>
    <p:sldId id="416" r:id="rId78"/>
    <p:sldId id="417" r:id="rId79"/>
    <p:sldId id="418" r:id="rId80"/>
    <p:sldId id="420" r:id="rId81"/>
    <p:sldId id="423" r:id="rId82"/>
    <p:sldId id="341" r:id="rId83"/>
    <p:sldId id="343" r:id="rId84"/>
    <p:sldId id="344" r:id="rId85"/>
    <p:sldId id="345" r:id="rId86"/>
    <p:sldId id="357" r:id="rId87"/>
    <p:sldId id="358" r:id="rId88"/>
    <p:sldId id="382" r:id="rId89"/>
    <p:sldId id="378" r:id="rId90"/>
    <p:sldId id="410" r:id="rId9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9" autoAdjust="0"/>
    <p:restoredTop sz="94660"/>
  </p:normalViewPr>
  <p:slideViewPr>
    <p:cSldViewPr snapToGrid="0">
      <p:cViewPr>
        <p:scale>
          <a:sx n="90" d="100"/>
          <a:sy n="90" d="100"/>
        </p:scale>
        <p:origin x="1162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274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mtClean="0"/>
              <a:t>BUKAN API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Magnitude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0.01</c:v>
                </c:pt>
                <c:pt idx="6">
                  <c:v>0.01</c:v>
                </c:pt>
                <c:pt idx="7">
                  <c:v>0.02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87961872"/>
        <c:axId val="1187963504"/>
      </c:lineChart>
      <c:catAx>
        <c:axId val="1187961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187963504"/>
        <c:crosses val="autoZero"/>
        <c:auto val="1"/>
        <c:lblAlgn val="ctr"/>
        <c:lblOffset val="100"/>
        <c:noMultiLvlLbl val="0"/>
      </c:catAx>
      <c:valAx>
        <c:axId val="1187963504"/>
        <c:scaling>
          <c:orientation val="minMax"/>
          <c:max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187961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39E98-A263-4C6B-A2F2-8426879E87F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2BA90-3772-4C94-8992-EB88D67E6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23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2BA90-3772-4C94-8992-EB88D67E6E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61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2BA90-3772-4C94-8992-EB88D67E6E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76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2BA90-3772-4C94-8992-EB88D67E6E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91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2BA90-3772-4C94-8992-EB88D67E6E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75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211763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502568"/>
            <a:ext cx="6858000" cy="2863516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B11F-8512-44F2-8031-922376EB6169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03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2D01-2129-4D7C-9F38-CA4454E41281}" type="datetime3">
              <a:rPr lang="en-US" smtClean="0"/>
              <a:t>23 June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71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FBD9-7954-430C-BFF8-E8C1EACCCA82}" type="datetime3">
              <a:rPr lang="en-US" smtClean="0"/>
              <a:t>23 June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2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F3A8-FB35-484F-ABEF-7BD3F34C5F52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3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60F-DC7F-4C08-8379-0D8F97C2B5B2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6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70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AM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116179"/>
            <a:ext cx="7886700" cy="3060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4820-65E8-4513-A544-20AB1179E831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71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6C6D-9549-4AE3-8081-9302F80983A1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0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9A42-290C-4EE6-B2C7-547250C4247C}" type="datetime3">
              <a:rPr lang="en-US" smtClean="0"/>
              <a:t>23 June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62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37A9-8969-40AE-BFE8-0066BA45790E}" type="datetime3">
              <a:rPr lang="en-US" smtClean="0"/>
              <a:t>23 June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51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362D-9B7A-4C5D-A093-4BCA44319474}" type="datetime3">
              <a:rPr lang="en-US" smtClean="0"/>
              <a:t>23 June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85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63748"/>
            <a:ext cx="7886700" cy="47482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6AA6-812C-4131-90E2-4086656CD4CA}" type="datetime3">
              <a:rPr lang="en-US" smtClean="0"/>
              <a:t>23 June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75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9015-5B70-4D85-AA05-A54131EA11AC}" type="datetime3">
              <a:rPr lang="en-US" smtClean="0"/>
              <a:t>23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92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916E1B6C-6065-423E-8695-440EC43AEEAF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u="sng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368854CF-9D4B-4816-9E54-74AD4D838B9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24" y="133847"/>
            <a:ext cx="1553620" cy="1000975"/>
          </a:xfrm>
          <a:prstGeom prst="rect">
            <a:avLst/>
          </a:prstGeom>
        </p:spPr>
      </p:pic>
      <p:sp>
        <p:nvSpPr>
          <p:cNvPr id="8" name="Text Placeholder 2"/>
          <p:cNvSpPr txBox="1">
            <a:spLocks/>
          </p:cNvSpPr>
          <p:nvPr userDrawn="1"/>
        </p:nvSpPr>
        <p:spPr>
          <a:xfrm>
            <a:off x="624638" y="6184232"/>
            <a:ext cx="7886700" cy="662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7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72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iming>
    <p:tnLst>
      <p:par>
        <p:cTn id="1" dur="indefinite" restart="never" nodeType="tmRoot"/>
      </p:par>
    </p:tnLst>
  </p:timing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>
              <a:lumMod val="75000"/>
            </a:schemeClr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8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slide" Target="slide8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8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iometrics.idealtest.org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5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IMPLEMENTASI PENGENALAN IRIS MATA </a:t>
            </a:r>
            <a:r>
              <a:rPr lang="en-US" dirty="0" smtClean="0"/>
              <a:t>MENGGUNAKAN </a:t>
            </a:r>
            <a:r>
              <a:rPr lang="en-US" dirty="0"/>
              <a:t>METODE SUPPORT VECTOR </a:t>
            </a:r>
            <a:r>
              <a:rPr lang="en-US" dirty="0" smtClean="0"/>
              <a:t>MACHINES</a:t>
            </a:r>
            <a:r>
              <a:rPr lang="id-ID" dirty="0" smtClean="0"/>
              <a:t> DAN HAMMING DISTANCE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Penyusun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Tugas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Akhir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:</a:t>
            </a:r>
          </a:p>
          <a:p>
            <a:r>
              <a:rPr lang="id-ID" sz="2000" dirty="0" smtClean="0"/>
              <a:t>Afdhal Basith Anugrah</a:t>
            </a:r>
            <a:endParaRPr lang="en-US" sz="2000" dirty="0" smtClean="0"/>
          </a:p>
          <a:p>
            <a:r>
              <a:rPr lang="en-US" sz="2000" dirty="0" smtClean="0"/>
              <a:t>(5112 100 </a:t>
            </a:r>
            <a:r>
              <a:rPr lang="id-ID" sz="2000" dirty="0" smtClean="0"/>
              <a:t>153</a:t>
            </a:r>
            <a:r>
              <a:rPr lang="en-US" sz="2000" dirty="0" smtClean="0"/>
              <a:t>)</a:t>
            </a:r>
          </a:p>
          <a:p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Dosen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Pembimbing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 :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Dr. Eng. </a:t>
            </a:r>
            <a:r>
              <a:rPr lang="id-ID" sz="2000" dirty="0" smtClean="0">
                <a:solidFill>
                  <a:srgbClr val="000000"/>
                </a:solidFill>
              </a:rPr>
              <a:t>Nanik Suciati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S.Kom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M.Kom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Dr. Eng. </a:t>
            </a:r>
            <a:r>
              <a:rPr lang="en-US" sz="2000" dirty="0" err="1">
                <a:solidFill>
                  <a:srgbClr val="000000"/>
                </a:solidFill>
              </a:rPr>
              <a:t>Chastine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Fatichah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S.Kom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</a:rPr>
              <a:t>M.Kom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0AA7-1E93-4264-8C60-3A3E529FC83B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 ALIR PROSES UTAMA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EF67-46AD-4812-915E-B384240DDA57}" type="datetime3">
              <a:rPr lang="en-US" smtClean="0"/>
              <a:t>23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10</a:t>
            </a:fld>
            <a:endParaRPr lang="en-US"/>
          </a:p>
        </p:txBody>
      </p:sp>
      <p:sp>
        <p:nvSpPr>
          <p:cNvPr id="34" name="Oval 33"/>
          <p:cNvSpPr/>
          <p:nvPr/>
        </p:nvSpPr>
        <p:spPr bwMode="auto">
          <a:xfrm>
            <a:off x="2108201" y="1828800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 smtClean="0">
                <a:latin typeface="Trebuchet MS" panose="020B0603020202020204" pitchFamily="34" charset="0"/>
              </a:rPr>
              <a:t>MULAI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35" name="Parallelogram 34"/>
          <p:cNvSpPr/>
          <p:nvPr/>
        </p:nvSpPr>
        <p:spPr bwMode="auto">
          <a:xfrm>
            <a:off x="2108201" y="3352800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CITRA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MATA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cxnSp>
        <p:nvCxnSpPr>
          <p:cNvPr id="36" name="Straight Arrow Connector 35"/>
          <p:cNvCxnSpPr>
            <a:stCxn id="34" idx="4"/>
            <a:endCxn id="35" idx="0"/>
          </p:cNvCxnSpPr>
          <p:nvPr/>
        </p:nvCxnSpPr>
        <p:spPr bwMode="auto">
          <a:xfrm>
            <a:off x="2717801" y="2959100"/>
            <a:ext cx="0" cy="3937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Rounded Rectangle 36"/>
          <p:cNvSpPr/>
          <p:nvPr/>
        </p:nvSpPr>
        <p:spPr bwMode="auto">
          <a:xfrm>
            <a:off x="2108201" y="45085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PRE –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PROCESSING</a:t>
            </a:r>
          </a:p>
        </p:txBody>
      </p:sp>
      <p:cxnSp>
        <p:nvCxnSpPr>
          <p:cNvPr id="38" name="Straight Arrow Connector 37"/>
          <p:cNvCxnSpPr>
            <a:endCxn id="37" idx="0"/>
          </p:cNvCxnSpPr>
          <p:nvPr/>
        </p:nvCxnSpPr>
        <p:spPr bwMode="auto">
          <a:xfrm>
            <a:off x="27178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ounded Rectangle 38"/>
          <p:cNvSpPr/>
          <p:nvPr/>
        </p:nvSpPr>
        <p:spPr bwMode="auto">
          <a:xfrm>
            <a:off x="3937001" y="45085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EKSTRAKSI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FITUR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 bwMode="auto">
          <a:xfrm>
            <a:off x="3327401" y="4965700"/>
            <a:ext cx="609600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>
            <a:stCxn id="39" idx="0"/>
          </p:cNvCxnSpPr>
          <p:nvPr/>
        </p:nvCxnSpPr>
        <p:spPr bwMode="auto">
          <a:xfrm flipV="1">
            <a:off x="45466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Parallelogram 43"/>
          <p:cNvSpPr/>
          <p:nvPr/>
        </p:nvSpPr>
        <p:spPr bwMode="auto">
          <a:xfrm>
            <a:off x="5791200" y="3325221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HASIL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PREDIKSI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KELAS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5791200" y="4505635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smtClean="0">
                <a:ln>
                  <a:noFill/>
                </a:ln>
                <a:effectLst/>
                <a:latin typeface="Trebuchet MS" panose="020B0603020202020204" pitchFamily="34" charset="0"/>
              </a:rPr>
              <a:t>SELESAI</a:t>
            </a:r>
          </a:p>
        </p:txBody>
      </p:sp>
      <p:cxnSp>
        <p:nvCxnSpPr>
          <p:cNvPr id="48" name="Straight Arrow Connector 47"/>
          <p:cNvCxnSpPr>
            <a:stCxn id="44" idx="4"/>
            <a:endCxn id="45" idx="0"/>
          </p:cNvCxnSpPr>
          <p:nvPr/>
        </p:nvCxnSpPr>
        <p:spPr bwMode="auto">
          <a:xfrm>
            <a:off x="6400800" y="4163421"/>
            <a:ext cx="0" cy="342214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>
            <a:endCxn id="44" idx="5"/>
          </p:cNvCxnSpPr>
          <p:nvPr/>
        </p:nvCxnSpPr>
        <p:spPr bwMode="auto">
          <a:xfrm flipV="1">
            <a:off x="5156201" y="3744321"/>
            <a:ext cx="739774" cy="1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ounded Rectangle 24"/>
          <p:cNvSpPr/>
          <p:nvPr/>
        </p:nvSpPr>
        <p:spPr bwMode="auto">
          <a:xfrm>
            <a:off x="3941554" y="3307169"/>
            <a:ext cx="1219200" cy="883831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KLASIFIKASI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28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 ALIR PROSES UTAMA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EF67-46AD-4812-915E-B384240DDA57}" type="datetime3">
              <a:rPr lang="en-US" smtClean="0"/>
              <a:t>23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11</a:t>
            </a:fld>
            <a:endParaRPr lang="en-US"/>
          </a:p>
        </p:txBody>
      </p:sp>
      <p:sp>
        <p:nvSpPr>
          <p:cNvPr id="34" name="Oval 33"/>
          <p:cNvSpPr/>
          <p:nvPr/>
        </p:nvSpPr>
        <p:spPr bwMode="auto">
          <a:xfrm>
            <a:off x="2108201" y="1828800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 smtClean="0">
                <a:latin typeface="Trebuchet MS" panose="020B0603020202020204" pitchFamily="34" charset="0"/>
              </a:rPr>
              <a:t>MULAI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35" name="Parallelogram 34"/>
          <p:cNvSpPr/>
          <p:nvPr/>
        </p:nvSpPr>
        <p:spPr bwMode="auto">
          <a:xfrm>
            <a:off x="2108201" y="3352800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CITRA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MATA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cxnSp>
        <p:nvCxnSpPr>
          <p:cNvPr id="36" name="Straight Arrow Connector 35"/>
          <p:cNvCxnSpPr>
            <a:stCxn id="34" idx="4"/>
            <a:endCxn id="35" idx="0"/>
          </p:cNvCxnSpPr>
          <p:nvPr/>
        </p:nvCxnSpPr>
        <p:spPr bwMode="auto">
          <a:xfrm>
            <a:off x="2717801" y="2959100"/>
            <a:ext cx="0" cy="3937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27178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ounded Rectangle 38"/>
          <p:cNvSpPr/>
          <p:nvPr/>
        </p:nvSpPr>
        <p:spPr bwMode="auto">
          <a:xfrm>
            <a:off x="3937001" y="45085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EKSTRAKSI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FITUR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 bwMode="auto">
          <a:xfrm>
            <a:off x="3327401" y="4965700"/>
            <a:ext cx="609600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>
            <a:stCxn id="39" idx="0"/>
          </p:cNvCxnSpPr>
          <p:nvPr/>
        </p:nvCxnSpPr>
        <p:spPr bwMode="auto">
          <a:xfrm flipV="1">
            <a:off x="45466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Parallelogram 43"/>
          <p:cNvSpPr/>
          <p:nvPr/>
        </p:nvSpPr>
        <p:spPr bwMode="auto">
          <a:xfrm>
            <a:off x="5791200" y="3325221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HASIL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PREDIKSI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KELAS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5791200" y="4505635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smtClean="0">
                <a:ln>
                  <a:noFill/>
                </a:ln>
                <a:effectLst/>
                <a:latin typeface="Trebuchet MS" panose="020B0603020202020204" pitchFamily="34" charset="0"/>
              </a:rPr>
              <a:t>SELESAI</a:t>
            </a:r>
          </a:p>
        </p:txBody>
      </p:sp>
      <p:cxnSp>
        <p:nvCxnSpPr>
          <p:cNvPr id="48" name="Straight Arrow Connector 47"/>
          <p:cNvCxnSpPr>
            <a:stCxn id="44" idx="4"/>
            <a:endCxn id="45" idx="0"/>
          </p:cNvCxnSpPr>
          <p:nvPr/>
        </p:nvCxnSpPr>
        <p:spPr bwMode="auto">
          <a:xfrm>
            <a:off x="6400800" y="4163421"/>
            <a:ext cx="0" cy="342214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>
            <a:endCxn id="44" idx="5"/>
          </p:cNvCxnSpPr>
          <p:nvPr/>
        </p:nvCxnSpPr>
        <p:spPr bwMode="auto">
          <a:xfrm flipV="1">
            <a:off x="5156201" y="3744321"/>
            <a:ext cx="739774" cy="1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ounded Rectangle 24"/>
          <p:cNvSpPr/>
          <p:nvPr/>
        </p:nvSpPr>
        <p:spPr bwMode="auto">
          <a:xfrm>
            <a:off x="3941554" y="3307169"/>
            <a:ext cx="1219200" cy="883831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KLASIFIKASI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2105328" y="4522883"/>
            <a:ext cx="1219200" cy="914400"/>
          </a:xfrm>
          <a:prstGeom prst="roundRect">
            <a:avLst/>
          </a:prstGeom>
          <a:solidFill>
            <a:srgbClr val="00B0F0"/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rebuchet MS" panose="020B0603020202020204" pitchFamily="34" charset="0"/>
              </a:rPr>
              <a:t>PRE –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rebuchet MS" panose="020B0603020202020204" pitchFamily="34" charset="0"/>
              </a:rPr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174769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ALIR </a:t>
            </a:r>
            <a:r>
              <a:rPr lang="en-US" dirty="0" smtClean="0"/>
              <a:t>PRE</a:t>
            </a:r>
            <a:r>
              <a:rPr lang="id-ID" dirty="0" smtClean="0"/>
              <a:t>-</a:t>
            </a:r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B11E-D7BA-4F16-B004-C66266E53603}" type="datetime3">
              <a:rPr lang="en-US" smtClean="0"/>
              <a:t>23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TUGAS AKHIR – KI141502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12</a:t>
            </a:fld>
            <a:endParaRPr lang="en-US"/>
          </a:p>
        </p:txBody>
      </p:sp>
      <p:sp>
        <p:nvSpPr>
          <p:cNvPr id="33" name="Oval 32"/>
          <p:cNvSpPr/>
          <p:nvPr/>
        </p:nvSpPr>
        <p:spPr bwMode="auto">
          <a:xfrm>
            <a:off x="2108201" y="1828800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34" name="Parallelogram 33"/>
          <p:cNvSpPr/>
          <p:nvPr/>
        </p:nvSpPr>
        <p:spPr bwMode="auto">
          <a:xfrm>
            <a:off x="2108201" y="4525986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35" name="Straight Arrow Connector 34"/>
          <p:cNvCxnSpPr>
            <a:stCxn id="33" idx="4"/>
            <a:endCxn id="34" idx="0"/>
          </p:cNvCxnSpPr>
          <p:nvPr/>
        </p:nvCxnSpPr>
        <p:spPr bwMode="auto">
          <a:xfrm>
            <a:off x="2717801" y="2959100"/>
            <a:ext cx="0" cy="156688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3206157" y="4965700"/>
            <a:ext cx="75600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2260601" y="2216835"/>
            <a:ext cx="914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MULAI</a:t>
            </a:r>
            <a:endParaRPr lang="en-US" sz="1500" dirty="0"/>
          </a:p>
        </p:txBody>
      </p:sp>
      <p:sp>
        <p:nvSpPr>
          <p:cNvPr id="41" name="TextBox 40"/>
          <p:cNvSpPr txBox="1"/>
          <p:nvPr/>
        </p:nvSpPr>
        <p:spPr>
          <a:xfrm>
            <a:off x="2260962" y="4662370"/>
            <a:ext cx="914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500" dirty="0" smtClean="0"/>
              <a:t>CITRA MATA</a:t>
            </a:r>
            <a:endParaRPr lang="en-US" sz="1500" dirty="0"/>
          </a:p>
        </p:txBody>
      </p:sp>
      <p:sp>
        <p:nvSpPr>
          <p:cNvPr id="44" name="Rounded Rectangle 43"/>
          <p:cNvSpPr/>
          <p:nvPr/>
        </p:nvSpPr>
        <p:spPr bwMode="auto">
          <a:xfrm>
            <a:off x="3962400" y="33528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3962400" y="21463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62400" y="3414425"/>
            <a:ext cx="1219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DETEKSI </a:t>
            </a:r>
            <a:r>
              <a:rPr lang="id-ID" sz="1500" dirty="0" smtClean="0"/>
              <a:t>BATAS </a:t>
            </a:r>
          </a:p>
          <a:p>
            <a:pPr algn="ctr"/>
            <a:r>
              <a:rPr lang="id-ID" sz="1500" dirty="0" smtClean="0"/>
              <a:t>PUPIL &amp; IRIS</a:t>
            </a:r>
            <a:endParaRPr lang="en-US" sz="1500" dirty="0"/>
          </a:p>
        </p:txBody>
      </p:sp>
      <p:sp>
        <p:nvSpPr>
          <p:cNvPr id="47" name="TextBox 46"/>
          <p:cNvSpPr txBox="1"/>
          <p:nvPr/>
        </p:nvSpPr>
        <p:spPr>
          <a:xfrm>
            <a:off x="3962401" y="2319804"/>
            <a:ext cx="121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500" dirty="0" smtClean="0"/>
              <a:t>PEMISAHAN </a:t>
            </a:r>
            <a:r>
              <a:rPr lang="id-ID" sz="1500" i="1" dirty="0" smtClean="0"/>
              <a:t>NOISE</a:t>
            </a:r>
            <a:endParaRPr lang="en-US" sz="1500" dirty="0"/>
          </a:p>
        </p:txBody>
      </p:sp>
      <p:cxnSp>
        <p:nvCxnSpPr>
          <p:cNvPr id="54" name="Straight Arrow Connector 53"/>
          <p:cNvCxnSpPr>
            <a:endCxn id="44" idx="2"/>
          </p:cNvCxnSpPr>
          <p:nvPr/>
        </p:nvCxnSpPr>
        <p:spPr bwMode="auto">
          <a:xfrm flipV="1">
            <a:off x="4572000" y="4267200"/>
            <a:ext cx="0" cy="2413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Arrow Connector 54"/>
          <p:cNvCxnSpPr>
            <a:stCxn id="44" idx="0"/>
            <a:endCxn id="45" idx="2"/>
          </p:cNvCxnSpPr>
          <p:nvPr/>
        </p:nvCxnSpPr>
        <p:spPr bwMode="auto">
          <a:xfrm flipV="1">
            <a:off x="4572000" y="3060700"/>
            <a:ext cx="0" cy="2921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Arrow Connector 55"/>
          <p:cNvCxnSpPr>
            <a:stCxn id="45" idx="3"/>
          </p:cNvCxnSpPr>
          <p:nvPr/>
        </p:nvCxnSpPr>
        <p:spPr bwMode="auto">
          <a:xfrm>
            <a:off x="5181600" y="2603500"/>
            <a:ext cx="63499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Rounded Rectangle 31"/>
          <p:cNvSpPr/>
          <p:nvPr/>
        </p:nvSpPr>
        <p:spPr bwMode="auto">
          <a:xfrm>
            <a:off x="3954974" y="4510299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/>
              <a:t>DETEKSI TEPI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id-ID" sz="15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Canny)</a:t>
            </a:r>
            <a:endParaRPr kumimoji="0" lang="en-US" sz="15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5816597" y="2186094"/>
            <a:ext cx="1317447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833370" y="2361005"/>
            <a:ext cx="1292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500" dirty="0" smtClean="0"/>
              <a:t>NORMALISASI IRIS</a:t>
            </a:r>
            <a:endParaRPr lang="en-US" sz="1500" dirty="0"/>
          </a:p>
        </p:txBody>
      </p:sp>
      <p:cxnSp>
        <p:nvCxnSpPr>
          <p:cNvPr id="13" name="Straight Arrow Connector 12"/>
          <p:cNvCxnSpPr>
            <a:stCxn id="60" idx="2"/>
          </p:cNvCxnSpPr>
          <p:nvPr/>
        </p:nvCxnSpPr>
        <p:spPr>
          <a:xfrm>
            <a:off x="6475321" y="3100494"/>
            <a:ext cx="2635" cy="5509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Parallelogram 62"/>
          <p:cNvSpPr/>
          <p:nvPr/>
        </p:nvSpPr>
        <p:spPr bwMode="auto">
          <a:xfrm>
            <a:off x="5675943" y="3651481"/>
            <a:ext cx="1596128" cy="931652"/>
          </a:xfrm>
          <a:prstGeom prst="parallelogram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804081" y="3718756"/>
            <a:ext cx="133985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500" dirty="0" smtClean="0"/>
              <a:t>CITRA IRIS </a:t>
            </a:r>
          </a:p>
          <a:p>
            <a:pPr algn="ctr"/>
            <a:r>
              <a:rPr lang="id-ID" sz="1500" dirty="0" smtClean="0"/>
              <a:t>TER</a:t>
            </a:r>
          </a:p>
          <a:p>
            <a:pPr algn="ctr"/>
            <a:r>
              <a:rPr lang="id-ID" sz="1500" dirty="0" smtClean="0"/>
              <a:t>NORMALISASI</a:t>
            </a:r>
            <a:endParaRPr lang="en-US" sz="1500" dirty="0"/>
          </a:p>
        </p:txBody>
      </p:sp>
      <p:sp>
        <p:nvSpPr>
          <p:cNvPr id="65" name="Oval 64"/>
          <p:cNvSpPr/>
          <p:nvPr/>
        </p:nvSpPr>
        <p:spPr bwMode="auto">
          <a:xfrm>
            <a:off x="5868353" y="4799036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16" name="Straight Arrow Connector 15"/>
          <p:cNvCxnSpPr>
            <a:stCxn id="63" idx="4"/>
            <a:endCxn id="65" idx="0"/>
          </p:cNvCxnSpPr>
          <p:nvPr/>
        </p:nvCxnSpPr>
        <p:spPr>
          <a:xfrm>
            <a:off x="6474007" y="4583133"/>
            <a:ext cx="3946" cy="215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018002" y="5198680"/>
            <a:ext cx="914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500" dirty="0" smtClean="0"/>
              <a:t>SELESAI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0028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DETEKSI TEPI CANNY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Mendeteksi batas tepi yang terdapat pada citra mata</a:t>
            </a:r>
          </a:p>
          <a:p>
            <a:r>
              <a:rPr lang="id-ID" dirty="0" smtClean="0"/>
              <a:t>Mendeteksi lingkaran iris dan pupil</a:t>
            </a:r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457200" lvl="1" indent="0">
              <a:buNone/>
            </a:pPr>
            <a:r>
              <a:rPr lang="en-US" dirty="0"/>
              <a:t>		</a:t>
            </a:r>
          </a:p>
          <a:p>
            <a:pPr marL="457200" lvl="1" indent="0">
              <a:buNone/>
            </a:pPr>
            <a:r>
              <a:rPr lang="en-US" i="1" dirty="0"/>
              <a:t>		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13</a:t>
            </a:fld>
            <a:endParaRPr lang="en-US"/>
          </a:p>
        </p:txBody>
      </p:sp>
      <p:sp>
        <p:nvSpPr>
          <p:cNvPr id="7" name="Oval 6">
            <a:hlinkClick r:id="rId2" action="ppaction://hlinksldjump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223" y="3174446"/>
            <a:ext cx="2002150" cy="17518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353" y="3174446"/>
            <a:ext cx="1995893" cy="17359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16052" y="4879529"/>
            <a:ext cx="101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Citra asli</a:t>
            </a:r>
            <a:endParaRPr lang="id-ID" dirty="0"/>
          </a:p>
        </p:txBody>
      </p:sp>
      <p:sp>
        <p:nvSpPr>
          <p:cNvPr id="12" name="TextBox 11"/>
          <p:cNvSpPr txBox="1"/>
          <p:nvPr/>
        </p:nvSpPr>
        <p:spPr>
          <a:xfrm>
            <a:off x="5483962" y="4896380"/>
            <a:ext cx="142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Deteksi tepi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0285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DETEKSI </a:t>
            </a:r>
            <a:r>
              <a:rPr lang="id-ID" dirty="0" smtClean="0"/>
              <a:t>BATAS PUPIL &amp; IRIS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 smtClean="0"/>
              <a:t>Menggunakan citra mata hasil deteksi tepi </a:t>
            </a:r>
          </a:p>
          <a:p>
            <a:pPr algn="just"/>
            <a:endParaRPr lang="id-ID" dirty="0" smtClean="0"/>
          </a:p>
          <a:p>
            <a:pPr algn="just"/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id-ID" i="1" dirty="0" smtClean="0"/>
              <a:t>Circular</a:t>
            </a:r>
            <a:r>
              <a:rPr lang="id-ID" dirty="0" smtClean="0"/>
              <a:t> </a:t>
            </a:r>
            <a:r>
              <a:rPr lang="id-ID" i="1" dirty="0" smtClean="0"/>
              <a:t>Hough Transform</a:t>
            </a:r>
            <a:endParaRPr lang="id-ID" dirty="0" smtClean="0"/>
          </a:p>
          <a:p>
            <a:pPr algn="just"/>
            <a:endParaRPr lang="id-ID" dirty="0" smtClean="0"/>
          </a:p>
          <a:p>
            <a:pPr algn="just"/>
            <a:r>
              <a:rPr lang="id-ID" dirty="0" smtClean="0"/>
              <a:t>Mendeteksi lingkaran pada iris dan pupil </a:t>
            </a:r>
          </a:p>
          <a:p>
            <a:pPr algn="just"/>
            <a:endParaRPr lang="id-ID" dirty="0" smtClean="0"/>
          </a:p>
          <a:p>
            <a:pPr algn="just"/>
            <a:r>
              <a:rPr lang="id-ID" dirty="0" smtClean="0"/>
              <a:t>Mencari titik pusat lingkaran dan radius dengan menggunakan persamaan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82B5-82D6-4641-95D4-7C8D49BD67F5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14</a:t>
            </a:fld>
            <a:endParaRPr lang="en-US"/>
          </a:p>
        </p:txBody>
      </p:sp>
      <p:sp>
        <p:nvSpPr>
          <p:cNvPr id="8" name="Oval 7">
            <a:hlinkClick r:id="rId2" action="ppaction://hlinksldjump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3129008" y="4883350"/>
                <a:ext cx="28859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id-ID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id-ID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008" y="4883350"/>
                <a:ext cx="2885983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06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DETEKSI </a:t>
            </a:r>
            <a:r>
              <a:rPr lang="id-ID" dirty="0"/>
              <a:t>BATAS PUPIL &amp; IRIS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E309-C793-4989-82D7-C2485CBF8101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15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450368" y="4356865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Citra mata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06116" y="4348240"/>
            <a:ext cx="1889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Hasil deteksi</a:t>
            </a:r>
          </a:p>
          <a:p>
            <a:pPr algn="ctr"/>
            <a:r>
              <a:rPr lang="id-ID" sz="2000" dirty="0">
                <a:latin typeface="Trebuchet MS" panose="020B0603020202020204" pitchFamily="34" charset="0"/>
              </a:rPr>
              <a:t>p</a:t>
            </a:r>
            <a:r>
              <a:rPr lang="id-ID" sz="2000" dirty="0" smtClean="0">
                <a:latin typeface="Trebuchet MS" panose="020B0603020202020204" pitchFamily="34" charset="0"/>
              </a:rPr>
              <a:t>upil &amp; iris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812" y="2483797"/>
            <a:ext cx="1995893" cy="1735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790" y="2484586"/>
            <a:ext cx="1983086" cy="17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53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PEMISAHAN </a:t>
            </a:r>
            <a:r>
              <a:rPr lang="id-ID" i="1" dirty="0" smtClean="0"/>
              <a:t>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Bulu mata dan kelopak mata yang berada pada daerah iris</a:t>
            </a:r>
          </a:p>
          <a:p>
            <a:endParaRPr lang="id-ID" dirty="0"/>
          </a:p>
          <a:p>
            <a:r>
              <a:rPr lang="en-US" dirty="0" smtClean="0"/>
              <a:t>Men</a:t>
            </a:r>
            <a:r>
              <a:rPr lang="id-ID" dirty="0" smtClean="0"/>
              <a:t>andai </a:t>
            </a:r>
            <a:r>
              <a:rPr lang="id-ID" i="1" dirty="0" smtClean="0"/>
              <a:t>noise </a:t>
            </a:r>
            <a:r>
              <a:rPr lang="id-ID" dirty="0" smtClean="0"/>
              <a:t>tersebut untuk nantinya nilai pikselnya diganti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id-ID" i="1" dirty="0" smtClean="0"/>
              <a:t>Noise </a:t>
            </a:r>
            <a:r>
              <a:rPr lang="id-ID" dirty="0" smtClean="0"/>
              <a:t>yang berhasil terdeteksi akan diubah nilai pikselnya menjadi NaN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57F8-F998-4F3D-B39C-9EDAEA4DC1B3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16</a:t>
            </a:fld>
            <a:endParaRPr lang="en-US"/>
          </a:p>
        </p:txBody>
      </p:sp>
      <p:sp>
        <p:nvSpPr>
          <p:cNvPr id="7" name="Oval 6">
            <a:hlinkClick r:id="rId2" action="ppaction://hlinksldjump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9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id-ID" dirty="0" smtClean="0"/>
              <a:t>EMISAHAN </a:t>
            </a:r>
            <a:r>
              <a:rPr lang="id-ID" i="1" dirty="0" smtClean="0"/>
              <a:t>NOISE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E309-C793-4989-82D7-C2485CBF8101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17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130526" y="429648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Citra mata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33375" y="4196047"/>
            <a:ext cx="1889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Hasil deteksi</a:t>
            </a:r>
          </a:p>
          <a:p>
            <a:pPr algn="ctr"/>
            <a:r>
              <a:rPr lang="id-ID" sz="2000" dirty="0">
                <a:latin typeface="Trebuchet MS" panose="020B0603020202020204" pitchFamily="34" charset="0"/>
              </a:rPr>
              <a:t>p</a:t>
            </a:r>
            <a:r>
              <a:rPr lang="id-ID" sz="2000" dirty="0" smtClean="0">
                <a:latin typeface="Trebuchet MS" panose="020B0603020202020204" pitchFamily="34" charset="0"/>
              </a:rPr>
              <a:t>upil &amp; iris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70" y="2423412"/>
            <a:ext cx="1995893" cy="1735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948" y="2424201"/>
            <a:ext cx="1983086" cy="1735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632" y="2423412"/>
            <a:ext cx="1983987" cy="17359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23525" y="4296480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Menandai noise</a:t>
            </a:r>
            <a:endParaRPr lang="en-US" sz="2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21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NORMALISASI IRIS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 smtClean="0"/>
              <a:t>Menggunakan </a:t>
            </a:r>
            <a:r>
              <a:rPr lang="id-ID" i="1" dirty="0" smtClean="0"/>
              <a:t>Daugmann Rubber Sheet Model</a:t>
            </a:r>
          </a:p>
          <a:p>
            <a:pPr algn="just"/>
            <a:endParaRPr lang="id-ID" dirty="0" smtClean="0"/>
          </a:p>
          <a:p>
            <a:pPr algn="just"/>
            <a:r>
              <a:rPr lang="id-ID" dirty="0"/>
              <a:t>Membuat dimensi iris menjadi </a:t>
            </a:r>
            <a:r>
              <a:rPr lang="id-ID" dirty="0" smtClean="0"/>
              <a:t>konsisten dan mengatasi pelebaran pada pupil</a:t>
            </a:r>
            <a:endParaRPr lang="en-US" dirty="0"/>
          </a:p>
          <a:p>
            <a:pPr algn="just"/>
            <a:endParaRPr lang="id-ID" dirty="0" smtClean="0"/>
          </a:p>
          <a:p>
            <a:pPr algn="just"/>
            <a:r>
              <a:rPr lang="id-ID" dirty="0" smtClean="0"/>
              <a:t>Mengubah ROI iris dari bidang Kartesian menjadi bidang Polar menggunakan persamaan</a:t>
            </a:r>
          </a:p>
          <a:p>
            <a:pPr algn="just"/>
            <a:endParaRPr lang="id-ID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92E8-3FBB-4ED3-BA4A-C6DB69F50802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18</a:t>
            </a:fld>
            <a:endParaRPr lang="en-US"/>
          </a:p>
        </p:txBody>
      </p:sp>
      <p:sp>
        <p:nvSpPr>
          <p:cNvPr id="7" name="Oval 6">
            <a:hlinkClick r:id="" action="ppaction://noaction"/>
          </p:cNvPr>
          <p:cNvSpPr/>
          <p:nvPr/>
        </p:nvSpPr>
        <p:spPr>
          <a:xfrm>
            <a:off x="7700664" y="5706646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423917" y="4441593"/>
                <a:ext cx="289528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id-ID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id-ID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id-ID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fName>
                        <m:e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d-ID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917" y="4441593"/>
                <a:ext cx="2895280" cy="404983"/>
              </a:xfrm>
              <a:prstGeom prst="rect">
                <a:avLst/>
              </a:prstGeom>
              <a:blipFill rotWithShape="0"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180677" y="5138761"/>
                <a:ext cx="3388299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id-ID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id-ID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677" y="5138761"/>
                <a:ext cx="3388299" cy="390748"/>
              </a:xfrm>
              <a:prstGeom prst="rect">
                <a:avLst/>
              </a:prstGeom>
              <a:blipFill rotWithShape="0"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180677" y="5621636"/>
                <a:ext cx="338176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id-ID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id-ID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677" y="5621636"/>
                <a:ext cx="3381760" cy="390748"/>
              </a:xfrm>
              <a:prstGeom prst="rect">
                <a:avLst/>
              </a:prstGeom>
              <a:blipFill rotWithShape="0">
                <a:blip r:embed="rId5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570358" y="4846576"/>
            <a:ext cx="755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dimana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2698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r>
              <a:rPr lang="id-ID" dirty="0" smtClean="0"/>
              <a:t>ORMALISASI IRIS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FA68-59A0-4A1C-9436-5F569AF8410E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19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1422400" y="2607047"/>
            <a:ext cx="6064250" cy="2123440"/>
            <a:chOff x="1419105" y="3290306"/>
            <a:chExt cx="6064250" cy="2123440"/>
          </a:xfrm>
        </p:grpSpPr>
        <p:grpSp>
          <p:nvGrpSpPr>
            <p:cNvPr id="35" name="Group 34"/>
            <p:cNvGrpSpPr/>
            <p:nvPr/>
          </p:nvGrpSpPr>
          <p:grpSpPr>
            <a:xfrm>
              <a:off x="1419105" y="3290306"/>
              <a:ext cx="2123440" cy="2123440"/>
              <a:chOff x="0" y="0"/>
              <a:chExt cx="2124000" cy="21240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0" y="0"/>
                <a:ext cx="2124000" cy="21240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24840" y="617220"/>
                <a:ext cx="900000" cy="9000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>
                <a:off x="1524000" y="1066800"/>
                <a:ext cx="59880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Arc 44"/>
              <p:cNvSpPr/>
              <p:nvPr/>
            </p:nvSpPr>
            <p:spPr>
              <a:xfrm rot="5400000">
                <a:off x="556260" y="457200"/>
                <a:ext cx="1272540" cy="1226820"/>
              </a:xfrm>
              <a:prstGeom prst="arc">
                <a:avLst>
                  <a:gd name="adj1" fmla="val 16200000"/>
                  <a:gd name="adj2" fmla="val 21527204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sp>
            <p:nvSpPr>
              <p:cNvPr id="46" name="Text Box 6"/>
              <p:cNvSpPr txBox="1"/>
              <p:nvPr/>
            </p:nvSpPr>
            <p:spPr>
              <a:xfrm>
                <a:off x="1524000" y="807720"/>
                <a:ext cx="281940" cy="289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14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endParaRPr lang="id-ID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47" name="Picture 46" descr="http://2.bp.blogspot.com/-YScodKxEk-Q/UaDA0EoSC_I/AAAAAAAABGQ/5LmpsS5TyJ0/s1600/400px-greek_lc_theta-svg.pn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653540" y="1463040"/>
                <a:ext cx="198120" cy="19812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" name="Text Box 9"/>
              <p:cNvSpPr txBox="1"/>
              <p:nvPr/>
            </p:nvSpPr>
            <p:spPr>
              <a:xfrm>
                <a:off x="1059180" y="1531620"/>
                <a:ext cx="281940" cy="289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d-ID" sz="14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&lt; </a:t>
                </a:r>
                <a:endParaRPr lang="id-ID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6" name="Right Arrow 35"/>
            <p:cNvSpPr/>
            <p:nvPr/>
          </p:nvSpPr>
          <p:spPr>
            <a:xfrm>
              <a:off x="3787655" y="3999601"/>
              <a:ext cx="937260" cy="959485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d-ID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121155" y="4075801"/>
              <a:ext cx="2362200" cy="822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d-ID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4983995" y="4075801"/>
              <a:ext cx="0" cy="8223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5121155" y="5126726"/>
              <a:ext cx="2362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 Box 16"/>
            <p:cNvSpPr txBox="1"/>
            <p:nvPr/>
          </p:nvSpPr>
          <p:spPr>
            <a:xfrm>
              <a:off x="4763015" y="4266301"/>
              <a:ext cx="281305" cy="288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d-ID" sz="14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endParaRPr lang="id-ID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41" name="Picture 40" descr="http://2.bp.blogspot.com/-YScodKxEk-Q/UaDA0EoSC_I/AAAAAAAABGQ/5LmpsS5TyJ0/s1600/400px-greek_lc_theta-svg.png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6055" y="5165461"/>
              <a:ext cx="197485" cy="19748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1002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7829-F649-44FC-A89E-F16571E6CF84}" type="datetime3">
              <a:rPr lang="en-US" smtClean="0"/>
              <a:t>23 June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2743200" y="1828800"/>
            <a:ext cx="3657599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PENDAHULUAN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743200" y="2730455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/>
              <a:t>RANCANGAN &amp; IMPLEMENTASI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43201" y="3644855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smtClean="0"/>
              <a:t>SKENARIO UJI COBA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743201" y="4572000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10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r>
              <a:rPr lang="id-ID" dirty="0" smtClean="0"/>
              <a:t>ORMALISASI IRIS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Mengubah piksel </a:t>
            </a:r>
            <a:r>
              <a:rPr lang="id-ID" i="1" dirty="0" smtClean="0"/>
              <a:t>noise</a:t>
            </a:r>
            <a:r>
              <a:rPr lang="id-ID" dirty="0" smtClean="0"/>
              <a:t> yang sudah ditandai menjadi rata-rata piksel iris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FA68-59A0-4A1C-9436-5F569AF8410E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841" y="3027310"/>
            <a:ext cx="3266011" cy="41937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357" y="2880612"/>
            <a:ext cx="1983987" cy="173598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700303" y="4616601"/>
            <a:ext cx="17920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Citra iris dengan noise yang ditandai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77600" y="3444974"/>
            <a:ext cx="1948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Citra iris polar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841" y="4026179"/>
            <a:ext cx="3266011" cy="45258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077600" y="4416546"/>
            <a:ext cx="1948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Citra iris ternormalisasi</a:t>
            </a:r>
            <a:endParaRPr lang="en-US" sz="2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33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C1D2-E6C2-4C4E-A924-1C0E2017057F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21</a:t>
            </a:fld>
            <a:endParaRPr lang="en-US"/>
          </a:p>
        </p:txBody>
      </p:sp>
      <p:sp>
        <p:nvSpPr>
          <p:cNvPr id="27" name="Oval 26"/>
          <p:cNvSpPr/>
          <p:nvPr/>
        </p:nvSpPr>
        <p:spPr bwMode="auto">
          <a:xfrm>
            <a:off x="675482" y="1450957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>
                <a:latin typeface="Trebuchet MS" panose="020B0603020202020204" pitchFamily="34" charset="0"/>
              </a:rPr>
              <a:t>MULAI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1136182" y="5045118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SELESAI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95051" y="766692"/>
            <a:ext cx="2878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CITRA MASUKAN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6713" y="3363421"/>
            <a:ext cx="2878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CITRA IRIS TERNORMALISASI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32931" y="5088248"/>
            <a:ext cx="2878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PEMISAHAN NOISE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47581" y="5088248"/>
            <a:ext cx="2878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rebuchet MS" panose="020B0603020202020204" pitchFamily="34" charset="0"/>
              </a:rPr>
              <a:t>DETEKSI </a:t>
            </a:r>
            <a:r>
              <a:rPr lang="id-ID" sz="2000" dirty="0" smtClean="0">
                <a:latin typeface="Trebuchet MS" panose="020B0603020202020204" pitchFamily="34" charset="0"/>
              </a:rPr>
              <a:t>IRIS &amp; PUPIL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175" y="1148112"/>
            <a:ext cx="1995893" cy="173598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503" y="1142508"/>
            <a:ext cx="2002150" cy="175188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434254" y="760050"/>
            <a:ext cx="172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Trebuchet MS" panose="020B0603020202020204" pitchFamily="34" charset="0"/>
              </a:rPr>
              <a:t>DETEKSI TEPI</a:t>
            </a:r>
            <a:endParaRPr lang="id-ID" dirty="0">
              <a:latin typeface="Trebuchet MS" panose="020B0603020202020204" pitchFamily="34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129" y="3208426"/>
            <a:ext cx="1983086" cy="17352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127" y="3204086"/>
            <a:ext cx="1983987" cy="1735989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27" idx="6"/>
            <a:endCxn id="24" idx="1"/>
          </p:cNvCxnSpPr>
          <p:nvPr/>
        </p:nvCxnSpPr>
        <p:spPr>
          <a:xfrm>
            <a:off x="1894682" y="2016107"/>
            <a:ext cx="164149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4" idx="3"/>
            <a:endCxn id="26" idx="1"/>
          </p:cNvCxnSpPr>
          <p:nvPr/>
        </p:nvCxnSpPr>
        <p:spPr>
          <a:xfrm>
            <a:off x="5532068" y="2016107"/>
            <a:ext cx="718435" cy="2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6" idx="2"/>
            <a:endCxn id="42" idx="0"/>
          </p:cNvCxnSpPr>
          <p:nvPr/>
        </p:nvCxnSpPr>
        <p:spPr>
          <a:xfrm flipH="1">
            <a:off x="7250672" y="2894389"/>
            <a:ext cx="906" cy="3140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2" idx="1"/>
            <a:endCxn id="48" idx="3"/>
          </p:cNvCxnSpPr>
          <p:nvPr/>
        </p:nvCxnSpPr>
        <p:spPr>
          <a:xfrm flipH="1" flipV="1">
            <a:off x="5526114" y="4072081"/>
            <a:ext cx="733015" cy="39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634" y="4025037"/>
            <a:ext cx="2774297" cy="452585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49" idx="2"/>
            <a:endCxn id="41" idx="0"/>
          </p:cNvCxnSpPr>
          <p:nvPr/>
        </p:nvCxnSpPr>
        <p:spPr>
          <a:xfrm flipH="1">
            <a:off x="1745782" y="4477622"/>
            <a:ext cx="1" cy="5674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endCxn id="49" idx="3"/>
          </p:cNvCxnSpPr>
          <p:nvPr/>
        </p:nvCxnSpPr>
        <p:spPr>
          <a:xfrm flipH="1">
            <a:off x="3132931" y="4244196"/>
            <a:ext cx="403244" cy="71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3060" y="4425146"/>
            <a:ext cx="1263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64 x 512 piksel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193583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 ALIR PROSES UTAMA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EF67-46AD-4812-915E-B384240DDA57}" type="datetime3">
              <a:rPr lang="en-US" smtClean="0"/>
              <a:t>23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22</a:t>
            </a:fld>
            <a:endParaRPr lang="en-US"/>
          </a:p>
        </p:txBody>
      </p:sp>
      <p:sp>
        <p:nvSpPr>
          <p:cNvPr id="34" name="Oval 33"/>
          <p:cNvSpPr/>
          <p:nvPr/>
        </p:nvSpPr>
        <p:spPr bwMode="auto">
          <a:xfrm>
            <a:off x="2108201" y="1828800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 smtClean="0">
                <a:latin typeface="Trebuchet MS" panose="020B0603020202020204" pitchFamily="34" charset="0"/>
              </a:rPr>
              <a:t>MULAI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35" name="Parallelogram 34"/>
          <p:cNvSpPr/>
          <p:nvPr/>
        </p:nvSpPr>
        <p:spPr bwMode="auto">
          <a:xfrm>
            <a:off x="2108201" y="3352800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CITRA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MATA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cxnSp>
        <p:nvCxnSpPr>
          <p:cNvPr id="36" name="Straight Arrow Connector 35"/>
          <p:cNvCxnSpPr>
            <a:stCxn id="34" idx="4"/>
            <a:endCxn id="35" idx="0"/>
          </p:cNvCxnSpPr>
          <p:nvPr/>
        </p:nvCxnSpPr>
        <p:spPr bwMode="auto">
          <a:xfrm>
            <a:off x="2717801" y="2959100"/>
            <a:ext cx="0" cy="3937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27178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ounded Rectangle 38"/>
          <p:cNvSpPr/>
          <p:nvPr/>
        </p:nvSpPr>
        <p:spPr bwMode="auto">
          <a:xfrm>
            <a:off x="3937001" y="4508500"/>
            <a:ext cx="1219200" cy="914400"/>
          </a:xfrm>
          <a:prstGeom prst="roundRect">
            <a:avLst/>
          </a:prstGeom>
          <a:solidFill>
            <a:srgbClr val="00B0F0"/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rebuchet MS" panose="020B0603020202020204" pitchFamily="34" charset="0"/>
              </a:rPr>
              <a:t>EKSTRAKSI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FITUR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rebuchet MS" panose="020B0603020202020204" pitchFamily="34" charset="0"/>
            </a:endParaRP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 bwMode="auto">
          <a:xfrm>
            <a:off x="3327401" y="4965700"/>
            <a:ext cx="609600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>
            <a:stCxn id="39" idx="0"/>
          </p:cNvCxnSpPr>
          <p:nvPr/>
        </p:nvCxnSpPr>
        <p:spPr bwMode="auto">
          <a:xfrm flipV="1">
            <a:off x="45466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Parallelogram 43"/>
          <p:cNvSpPr/>
          <p:nvPr/>
        </p:nvSpPr>
        <p:spPr bwMode="auto">
          <a:xfrm>
            <a:off x="5791200" y="3325221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HASIL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PREDIKSI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KELAS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5791200" y="4505635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smtClean="0">
                <a:ln>
                  <a:noFill/>
                </a:ln>
                <a:effectLst/>
                <a:latin typeface="Trebuchet MS" panose="020B0603020202020204" pitchFamily="34" charset="0"/>
              </a:rPr>
              <a:t>SELESAI</a:t>
            </a:r>
          </a:p>
        </p:txBody>
      </p:sp>
      <p:cxnSp>
        <p:nvCxnSpPr>
          <p:cNvPr id="48" name="Straight Arrow Connector 47"/>
          <p:cNvCxnSpPr>
            <a:stCxn id="44" idx="4"/>
            <a:endCxn id="45" idx="0"/>
          </p:cNvCxnSpPr>
          <p:nvPr/>
        </p:nvCxnSpPr>
        <p:spPr bwMode="auto">
          <a:xfrm>
            <a:off x="6400800" y="4163421"/>
            <a:ext cx="0" cy="342214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>
            <a:endCxn id="44" idx="5"/>
          </p:cNvCxnSpPr>
          <p:nvPr/>
        </p:nvCxnSpPr>
        <p:spPr bwMode="auto">
          <a:xfrm flipV="1">
            <a:off x="5156201" y="3744321"/>
            <a:ext cx="739774" cy="1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ounded Rectangle 24"/>
          <p:cNvSpPr/>
          <p:nvPr/>
        </p:nvSpPr>
        <p:spPr bwMode="auto">
          <a:xfrm>
            <a:off x="3941554" y="3307169"/>
            <a:ext cx="1219200" cy="883831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KLASIFIKASI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2105328" y="4522883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PRE –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87778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ALIR</a:t>
            </a:r>
            <a:r>
              <a:rPr lang="en-US" dirty="0" smtClean="0"/>
              <a:t> </a:t>
            </a:r>
            <a:r>
              <a:rPr lang="id-ID" dirty="0" smtClean="0"/>
              <a:t>EKSTRAKSI FITUR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BD59-D230-462A-8529-4A6FBA55EE43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23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1901169" y="1578638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MULAI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651610" y="3085519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WAVELET 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HAAR</a:t>
            </a:r>
            <a:endParaRPr lang="en-US" sz="1500" dirty="0">
              <a:latin typeface="Trebuchet MS" panose="020B0603020202020204" pitchFamily="34" charset="0"/>
            </a:endParaRPr>
          </a:p>
        </p:txBody>
      </p:sp>
      <p:sp>
        <p:nvSpPr>
          <p:cNvPr id="21" name="Parallelogram 20"/>
          <p:cNvSpPr/>
          <p:nvPr/>
        </p:nvSpPr>
        <p:spPr bwMode="auto">
          <a:xfrm>
            <a:off x="4030333" y="4253475"/>
            <a:ext cx="2057879" cy="995024"/>
          </a:xfrm>
          <a:prstGeom prst="parallelogram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VEKTOR FITUR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WAVELET HAAR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&amp;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BINER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4574755" y="5430696"/>
            <a:ext cx="969034" cy="914388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500">
                <a:latin typeface="Trebuchet MS" panose="020B0603020202020204" pitchFamily="34" charset="0"/>
              </a:rPr>
              <a:t>SELESAI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61210" y="1680554"/>
            <a:ext cx="1596128" cy="931652"/>
            <a:chOff x="5675943" y="3651481"/>
            <a:chExt cx="1596128" cy="931652"/>
          </a:xfrm>
        </p:grpSpPr>
        <p:sp>
          <p:nvSpPr>
            <p:cNvPr id="25" name="Parallelogram 24"/>
            <p:cNvSpPr/>
            <p:nvPr/>
          </p:nvSpPr>
          <p:spPr bwMode="auto">
            <a:xfrm>
              <a:off x="5675943" y="3651481"/>
              <a:ext cx="1596128" cy="931652"/>
            </a:xfrm>
            <a:prstGeom prst="parallelogram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04081" y="3718756"/>
              <a:ext cx="133985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500" dirty="0" smtClean="0"/>
                <a:t>CITRA IRIS </a:t>
              </a:r>
            </a:p>
            <a:p>
              <a:pPr algn="ctr"/>
              <a:r>
                <a:rPr lang="id-ID" sz="1500" dirty="0" smtClean="0"/>
                <a:t>TER</a:t>
              </a:r>
            </a:p>
            <a:p>
              <a:pPr algn="ctr"/>
              <a:r>
                <a:rPr lang="id-ID" sz="1500" dirty="0" smtClean="0"/>
                <a:t>NORMALISASI</a:t>
              </a:r>
              <a:endParaRPr lang="en-US" sz="1500" dirty="0"/>
            </a:p>
          </p:txBody>
        </p:sp>
      </p:grpSp>
      <p:cxnSp>
        <p:nvCxnSpPr>
          <p:cNvPr id="16" name="Straight Arrow Connector 15"/>
          <p:cNvCxnSpPr>
            <a:stCxn id="7" idx="6"/>
            <a:endCxn id="29" idx="1"/>
          </p:cNvCxnSpPr>
          <p:nvPr/>
        </p:nvCxnSpPr>
        <p:spPr>
          <a:xfrm flipV="1">
            <a:off x="3120369" y="2140244"/>
            <a:ext cx="1268979" cy="3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5238750" y="3076254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LOG-GABOR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FILTER</a:t>
            </a:r>
            <a:endParaRPr lang="en-US" sz="1500" dirty="0">
              <a:latin typeface="Trebuchet MS" panose="020B0603020202020204" pitchFamily="34" charset="0"/>
            </a:endParaRPr>
          </a:p>
        </p:txBody>
      </p:sp>
      <p:cxnSp>
        <p:nvCxnSpPr>
          <p:cNvPr id="38" name="Straight Arrow Connector 37"/>
          <p:cNvCxnSpPr>
            <a:stCxn id="25" idx="4"/>
            <a:endCxn id="10" idx="0"/>
          </p:cNvCxnSpPr>
          <p:nvPr/>
        </p:nvCxnSpPr>
        <p:spPr>
          <a:xfrm flipH="1">
            <a:off x="4261210" y="2612206"/>
            <a:ext cx="798064" cy="4733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5" idx="4"/>
            <a:endCxn id="31" idx="0"/>
          </p:cNvCxnSpPr>
          <p:nvPr/>
        </p:nvCxnSpPr>
        <p:spPr>
          <a:xfrm>
            <a:off x="5059274" y="2612206"/>
            <a:ext cx="789076" cy="464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1" idx="4"/>
            <a:endCxn id="30" idx="0"/>
          </p:cNvCxnSpPr>
          <p:nvPr/>
        </p:nvCxnSpPr>
        <p:spPr>
          <a:xfrm flipH="1">
            <a:off x="5059272" y="5248499"/>
            <a:ext cx="1" cy="1821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1" idx="2"/>
            <a:endCxn id="21" idx="0"/>
          </p:cNvCxnSpPr>
          <p:nvPr/>
        </p:nvCxnSpPr>
        <p:spPr>
          <a:xfrm flipH="1">
            <a:off x="5059273" y="3990654"/>
            <a:ext cx="789077" cy="262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0" idx="2"/>
            <a:endCxn id="21" idx="0"/>
          </p:cNvCxnSpPr>
          <p:nvPr/>
        </p:nvCxnSpPr>
        <p:spPr>
          <a:xfrm>
            <a:off x="4261210" y="3999919"/>
            <a:ext cx="798063" cy="253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08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WAVELET HAAR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Menggunakan</a:t>
            </a:r>
            <a:r>
              <a:rPr lang="en-US" dirty="0"/>
              <a:t> wavelet </a:t>
            </a:r>
            <a:r>
              <a:rPr lang="id-ID" dirty="0" smtClean="0"/>
              <a:t>Haar dalam melakukan dekomposisi pada citra iris ternormalisasi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6A6E-BBDF-4CB1-83B6-8138C11D9DDC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756664" y="2814703"/>
            <a:ext cx="6030738" cy="3159144"/>
            <a:chOff x="1636558" y="2700068"/>
            <a:chExt cx="6030738" cy="3159144"/>
          </a:xfrm>
        </p:grpSpPr>
        <p:grpSp>
          <p:nvGrpSpPr>
            <p:cNvPr id="79" name="Group 78"/>
            <p:cNvGrpSpPr/>
            <p:nvPr/>
          </p:nvGrpSpPr>
          <p:grpSpPr>
            <a:xfrm>
              <a:off x="1636558" y="3114137"/>
              <a:ext cx="2467152" cy="2340000"/>
              <a:chOff x="1575443" y="3321170"/>
              <a:chExt cx="2467152" cy="234000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639019" y="3321170"/>
                <a:ext cx="2340000" cy="2340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639019" y="3729199"/>
                <a:ext cx="1293961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700" dirty="0" smtClean="0"/>
                  <a:t>aproksimasi</a:t>
                </a:r>
                <a:endParaRPr lang="id-ID" sz="1700" dirty="0"/>
              </a:p>
            </p:txBody>
          </p:sp>
          <p:cxnSp>
            <p:nvCxnSpPr>
              <p:cNvPr id="73" name="Straight Connector 72"/>
              <p:cNvCxnSpPr>
                <a:stCxn id="66" idx="0"/>
                <a:endCxn id="66" idx="2"/>
              </p:cNvCxnSpPr>
              <p:nvPr/>
            </p:nvCxnSpPr>
            <p:spPr>
              <a:xfrm>
                <a:off x="2809019" y="3321170"/>
                <a:ext cx="0" cy="234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>
                <a:stCxn id="66" idx="1"/>
                <a:endCxn id="66" idx="3"/>
              </p:cNvCxnSpPr>
              <p:nvPr/>
            </p:nvCxnSpPr>
            <p:spPr>
              <a:xfrm>
                <a:off x="1639019" y="4491170"/>
                <a:ext cx="23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2748634" y="3588342"/>
                <a:ext cx="1293961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700" dirty="0"/>
                  <a:t>d</a:t>
                </a:r>
                <a:r>
                  <a:rPr lang="id-ID" sz="1700" dirty="0" smtClean="0"/>
                  <a:t>etail</a:t>
                </a:r>
              </a:p>
              <a:p>
                <a:pPr algn="ctr"/>
                <a:r>
                  <a:rPr lang="id-ID" sz="1700" dirty="0" smtClean="0"/>
                  <a:t>horizontal</a:t>
                </a:r>
                <a:endParaRPr lang="id-ID" sz="17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575443" y="4674584"/>
                <a:ext cx="1293961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700" dirty="0"/>
                  <a:t>d</a:t>
                </a:r>
                <a:r>
                  <a:rPr lang="id-ID" sz="1700" dirty="0" smtClean="0"/>
                  <a:t>etail</a:t>
                </a:r>
              </a:p>
              <a:p>
                <a:pPr algn="ctr"/>
                <a:r>
                  <a:rPr lang="id-ID" sz="1700" dirty="0" smtClean="0"/>
                  <a:t>vertikal</a:t>
                </a:r>
                <a:endParaRPr lang="id-ID" sz="17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716846" y="4674584"/>
                <a:ext cx="1293961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700" dirty="0"/>
                  <a:t>d</a:t>
                </a:r>
                <a:r>
                  <a:rPr lang="id-ID" sz="1700" dirty="0" smtClean="0"/>
                  <a:t>etail</a:t>
                </a:r>
              </a:p>
              <a:p>
                <a:pPr algn="ctr"/>
                <a:r>
                  <a:rPr lang="id-ID" sz="1700" dirty="0" smtClean="0"/>
                  <a:t>diagonal</a:t>
                </a:r>
                <a:endParaRPr lang="id-ID" sz="1700" dirty="0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5200144" y="3116969"/>
              <a:ext cx="2467152" cy="2340000"/>
              <a:chOff x="1575443" y="3321170"/>
              <a:chExt cx="2467152" cy="2340000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1639019" y="3321170"/>
                <a:ext cx="2340000" cy="2340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639019" y="3729199"/>
                <a:ext cx="1293961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700" dirty="0" smtClean="0"/>
                  <a:t>aproksimasi</a:t>
                </a:r>
                <a:endParaRPr lang="id-ID" sz="1700" dirty="0"/>
              </a:p>
            </p:txBody>
          </p:sp>
          <p:cxnSp>
            <p:nvCxnSpPr>
              <p:cNvPr id="83" name="Straight Connector 82"/>
              <p:cNvCxnSpPr>
                <a:stCxn id="81" idx="0"/>
                <a:endCxn id="81" idx="2"/>
              </p:cNvCxnSpPr>
              <p:nvPr/>
            </p:nvCxnSpPr>
            <p:spPr>
              <a:xfrm>
                <a:off x="2809019" y="3321170"/>
                <a:ext cx="0" cy="234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stCxn id="81" idx="1"/>
                <a:endCxn id="81" idx="3"/>
              </p:cNvCxnSpPr>
              <p:nvPr/>
            </p:nvCxnSpPr>
            <p:spPr>
              <a:xfrm>
                <a:off x="1639019" y="4491170"/>
                <a:ext cx="23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2748634" y="3588342"/>
                <a:ext cx="1293961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700" dirty="0"/>
                  <a:t>d</a:t>
                </a:r>
                <a:r>
                  <a:rPr lang="id-ID" sz="1700" dirty="0" smtClean="0"/>
                  <a:t>etail</a:t>
                </a:r>
              </a:p>
              <a:p>
                <a:pPr algn="ctr"/>
                <a:r>
                  <a:rPr lang="id-ID" sz="1700" dirty="0" smtClean="0"/>
                  <a:t>horizontal</a:t>
                </a:r>
                <a:endParaRPr lang="id-ID" sz="1700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575443" y="4674584"/>
                <a:ext cx="1293961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700" dirty="0"/>
                  <a:t>d</a:t>
                </a:r>
                <a:r>
                  <a:rPr lang="id-ID" sz="1700" dirty="0" smtClean="0"/>
                  <a:t>etail</a:t>
                </a:r>
              </a:p>
              <a:p>
                <a:pPr algn="ctr"/>
                <a:r>
                  <a:rPr lang="id-ID" sz="1700" dirty="0" smtClean="0"/>
                  <a:t>vertikal</a:t>
                </a:r>
                <a:endParaRPr lang="id-ID" sz="1700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716846" y="4674584"/>
                <a:ext cx="1293961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700" dirty="0"/>
                  <a:t>d</a:t>
                </a:r>
                <a:r>
                  <a:rPr lang="id-ID" sz="1700" dirty="0" smtClean="0"/>
                  <a:t>etail</a:t>
                </a:r>
              </a:p>
              <a:p>
                <a:pPr algn="ctr"/>
                <a:r>
                  <a:rPr lang="id-ID" sz="1700" dirty="0" smtClean="0"/>
                  <a:t>diagonal</a:t>
                </a:r>
                <a:endParaRPr lang="id-ID" sz="1700" dirty="0"/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2430549" y="5489880"/>
              <a:ext cx="1017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/>
                <a:t>t</a:t>
              </a:r>
              <a:r>
                <a:rPr lang="id-ID" dirty="0" smtClean="0"/>
                <a:t>ingkat 1</a:t>
              </a:r>
              <a:endParaRPr lang="id-ID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953830" y="5470467"/>
              <a:ext cx="1017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/>
                <a:t>t</a:t>
              </a:r>
              <a:r>
                <a:rPr lang="id-ID" dirty="0" smtClean="0"/>
                <a:t>ingkat 2</a:t>
              </a:r>
              <a:endParaRPr lang="id-ID" dirty="0"/>
            </a:p>
          </p:txBody>
        </p:sp>
        <p:cxnSp>
          <p:nvCxnSpPr>
            <p:cNvPr id="99" name="Straight Connector 98"/>
            <p:cNvCxnSpPr/>
            <p:nvPr/>
          </p:nvCxnSpPr>
          <p:spPr>
            <a:xfrm flipV="1">
              <a:off x="2283538" y="2700068"/>
              <a:ext cx="0" cy="41406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>
              <a:endCxn id="81" idx="1"/>
            </p:cNvCxnSpPr>
            <p:nvPr/>
          </p:nvCxnSpPr>
          <p:spPr>
            <a:xfrm>
              <a:off x="2283538" y="2700068"/>
              <a:ext cx="2980182" cy="1586901"/>
            </a:xfrm>
            <a:prstGeom prst="bentConnector3">
              <a:avLst>
                <a:gd name="adj1" fmla="val 76051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7" name="Straight Connector 106"/>
          <p:cNvCxnSpPr/>
          <p:nvPr/>
        </p:nvCxnSpPr>
        <p:spPr>
          <a:xfrm flipV="1">
            <a:off x="4967859" y="2818729"/>
            <a:ext cx="0" cy="4140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107"/>
          <p:cNvCxnSpPr/>
          <p:nvPr/>
        </p:nvCxnSpPr>
        <p:spPr>
          <a:xfrm>
            <a:off x="4967859" y="2818729"/>
            <a:ext cx="2416352" cy="1580043"/>
          </a:xfrm>
          <a:prstGeom prst="bentConnector3">
            <a:avLst>
              <a:gd name="adj1" fmla="val 8284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7453226" y="4319097"/>
            <a:ext cx="146649" cy="147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4" name="Oval 113"/>
          <p:cNvSpPr/>
          <p:nvPr/>
        </p:nvSpPr>
        <p:spPr>
          <a:xfrm>
            <a:off x="7621982" y="4319337"/>
            <a:ext cx="146649" cy="147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5" name="Oval 114"/>
          <p:cNvSpPr/>
          <p:nvPr/>
        </p:nvSpPr>
        <p:spPr>
          <a:xfrm>
            <a:off x="7790738" y="4319097"/>
            <a:ext cx="146649" cy="147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Oval 32">
            <a:hlinkClick r:id="" action="ppaction://noaction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5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WAVELET HAAR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Tiap level dekomposisi merupakan hasil dari sub bidang aproksimasi pada level sebelumnya</a:t>
            </a:r>
          </a:p>
          <a:p>
            <a:endParaRPr lang="id-ID" dirty="0"/>
          </a:p>
          <a:p>
            <a:r>
              <a:rPr lang="id-ID" dirty="0" smtClean="0"/>
              <a:t>Koefisien dari sub bidang aproksimasi pada hasil dekomposisi menjadi vektor fitur</a:t>
            </a:r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6A6E-BBDF-4CB1-83B6-8138C11D9DDC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25</a:t>
            </a:fld>
            <a:endParaRPr lang="en-US" dirty="0"/>
          </a:p>
        </p:txBody>
      </p:sp>
      <p:pic>
        <p:nvPicPr>
          <p:cNvPr id="33" name="Picture 3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648" y="4290791"/>
            <a:ext cx="2700518" cy="5400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95" y="4291442"/>
            <a:ext cx="2723214" cy="53934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597790" y="4830791"/>
            <a:ext cx="153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Citra iris ternormalisasi</a:t>
            </a:r>
            <a:endParaRPr lang="id-ID" dirty="0"/>
          </a:p>
        </p:txBody>
      </p:sp>
      <p:sp>
        <p:nvSpPr>
          <p:cNvPr id="36" name="TextBox 35"/>
          <p:cNvSpPr txBox="1"/>
          <p:nvPr/>
        </p:nvSpPr>
        <p:spPr>
          <a:xfrm>
            <a:off x="5472695" y="4830791"/>
            <a:ext cx="153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Sub bidang aproksimasi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6757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LOG-GABOR FILTER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id-ID" dirty="0" smtClean="0"/>
                  <a:t>Citra iris ternormalisasi dikonvulsikan dengan filter log-Gabor</a:t>
                </a:r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r>
                  <a:rPr lang="id-ID" dirty="0" smtClean="0"/>
                  <a:t>Filter log-Gabor </a:t>
                </a:r>
                <a:r>
                  <a:rPr lang="en-US" dirty="0" err="1" smtClean="0"/>
                  <a:t>tersebut</a:t>
                </a:r>
                <a:r>
                  <a:rPr lang="en-US" dirty="0" smtClean="0"/>
                  <a:t> </a:t>
                </a:r>
                <a:r>
                  <a:rPr lang="id-ID" dirty="0" smtClean="0"/>
                  <a:t>dibuat dengan </a:t>
                </a:r>
                <a:r>
                  <a:rPr lang="en-US" dirty="0" err="1" smtClean="0"/>
                  <a:t>menggunakan</a:t>
                </a:r>
                <a:r>
                  <a:rPr lang="en-US" dirty="0" smtClean="0"/>
                  <a:t> </a:t>
                </a:r>
                <a:r>
                  <a:rPr lang="en-US" dirty="0" err="1"/>
                  <a:t>persamaan</a:t>
                </a:r>
                <a:r>
                  <a:rPr lang="en-US" dirty="0"/>
                  <a:t>. </a:t>
                </a:r>
              </a:p>
              <a:p>
                <a:pPr marL="457200" lvl="1" indent="0" algn="just">
                  <a:buNone/>
                </a:pPr>
                <a:endParaRPr lang="en-US" i="1" dirty="0"/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d-ID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id-ID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fName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id-ID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id-ID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id-ID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𝑙𝑜𝑔</m:t>
                                          </m:r>
                                          <m:d>
                                            <m:dPr>
                                              <m:ctrlPr>
                                                <a:rPr lang="id-ID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type m:val="skw"/>
                                                  <m:ctrlPr>
                                                    <a:rPr lang="id-ID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𝑓</m:t>
                                                  </m:r>
                                                </m:num>
                                                <m:den>
                                                  <m:sSub>
                                                    <m:sSubPr>
                                                      <m:ctrlPr>
                                                        <a:rPr lang="id-ID" sz="1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𝑓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sub>
                                                  </m:sSub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d>
                                    <m:dPr>
                                      <m:ctrlPr>
                                        <a:rPr lang="id-ID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id-ID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𝑙𝑜𝑔</m:t>
                                          </m:r>
                                          <m:d>
                                            <m:dPr>
                                              <m:ctrlPr>
                                                <a:rPr lang="id-ID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r>
                  <a:rPr lang="id-ID" dirty="0" smtClean="0"/>
                  <a:t>dimana :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d-ID" dirty="0" smtClean="0"/>
                  <a:t> = nilai frekuensi</a:t>
                </a:r>
              </a:p>
              <a:p>
                <a:pPr lvl="1" algn="just"/>
                <a:r>
                  <a:rPr lang="id-ID" dirty="0" smtClean="0"/>
                  <a:t>σ = standar deviasi</a:t>
                </a:r>
                <a:endParaRPr lang="en-US" dirty="0"/>
              </a:p>
              <a:p>
                <a:pPr algn="just"/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541" r="-85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4613-1A3E-4CF3-AF17-1F39D2AB75E1}" type="datetime3">
              <a:rPr lang="en-US" smtClean="0"/>
              <a:t>23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26</a:t>
            </a:fld>
            <a:endParaRPr lang="en-US"/>
          </a:p>
        </p:txBody>
      </p:sp>
      <p:sp>
        <p:nvSpPr>
          <p:cNvPr id="7" name="Oval 6">
            <a:hlinkClick r:id="" action="ppaction://noaction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LOG-GABOR FILTER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 smtClean="0"/>
              <a:t>Pengkonvulsian dilakukan dalam domain frekuensi</a:t>
            </a:r>
          </a:p>
          <a:p>
            <a:pPr algn="just"/>
            <a:endParaRPr lang="id-ID" dirty="0"/>
          </a:p>
          <a:p>
            <a:pPr algn="just"/>
            <a:r>
              <a:rPr lang="id-ID" dirty="0" smtClean="0"/>
              <a:t>Citra iris ternormalisasi terlebih dahulu diubah ke dalam domain frekuensi kemudian dikembalikan ke domain spasial</a:t>
            </a:r>
          </a:p>
          <a:p>
            <a:pPr algn="just"/>
            <a:endParaRPr lang="id-ID" dirty="0"/>
          </a:p>
          <a:p>
            <a:pPr algn="just"/>
            <a:r>
              <a:rPr lang="id-ID" dirty="0" smtClean="0"/>
              <a:t>Hasil akhirnya adalah vektor fitur biner (1 atau 0)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4613-1A3E-4CF3-AF17-1F39D2AB75E1}" type="datetime3">
              <a:rPr lang="en-US" smtClean="0"/>
              <a:t>23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27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235240" y="4162252"/>
            <a:ext cx="6494028" cy="1876239"/>
            <a:chOff x="933315" y="3385875"/>
            <a:chExt cx="7085158" cy="2134844"/>
          </a:xfrm>
        </p:grpSpPr>
        <p:sp>
          <p:nvSpPr>
            <p:cNvPr id="33" name="Right Arrow 32"/>
            <p:cNvSpPr/>
            <p:nvPr/>
          </p:nvSpPr>
          <p:spPr>
            <a:xfrm>
              <a:off x="5461399" y="4359309"/>
              <a:ext cx="336430" cy="306240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933315" y="3385875"/>
              <a:ext cx="7085158" cy="2134844"/>
              <a:chOff x="933315" y="3385875"/>
              <a:chExt cx="7085158" cy="2134844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933315" y="3385875"/>
                <a:ext cx="2369921" cy="2134844"/>
                <a:chOff x="1467074" y="3393852"/>
                <a:chExt cx="2369921" cy="2134844"/>
              </a:xfrm>
            </p:grpSpPr>
            <p:pic>
              <p:nvPicPr>
                <p:cNvPr id="47" name="Picture 46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45049" y="3732406"/>
                  <a:ext cx="1814872" cy="1796290"/>
                </a:xfrm>
                <a:prstGeom prst="rect">
                  <a:avLst/>
                </a:prstGeom>
              </p:spPr>
            </p:pic>
            <p:sp>
              <p:nvSpPr>
                <p:cNvPr id="48" name="TextBox 47"/>
                <p:cNvSpPr txBox="1"/>
                <p:nvPr/>
              </p:nvSpPr>
              <p:spPr>
                <a:xfrm>
                  <a:off x="1467074" y="3393852"/>
                  <a:ext cx="2369921" cy="3852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sz="1600" dirty="0" smtClean="0"/>
                    <a:t>Citra iris ternormalisasi</a:t>
                  </a:r>
                  <a:endParaRPr lang="id-ID" sz="1600" dirty="0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3579962" y="4086723"/>
                <a:ext cx="1630695" cy="535851"/>
                <a:chOff x="4572000" y="4001294"/>
                <a:chExt cx="1630695" cy="535851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4572000" y="4321369"/>
                  <a:ext cx="1630695" cy="215776"/>
                  <a:chOff x="4796287" y="3784287"/>
                  <a:chExt cx="1630695" cy="215776"/>
                </a:xfrm>
              </p:grpSpPr>
              <p:pic>
                <p:nvPicPr>
                  <p:cNvPr id="44" name="Picture 43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381697" y="3784287"/>
                    <a:ext cx="619664" cy="215776"/>
                  </a:xfrm>
                  <a:prstGeom prst="rect">
                    <a:avLst/>
                  </a:prstGeom>
                </p:spPr>
              </p:pic>
              <p:pic>
                <p:nvPicPr>
                  <p:cNvPr id="45" name="Picture 44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96287" y="3785518"/>
                    <a:ext cx="599632" cy="208800"/>
                  </a:xfrm>
                  <a:prstGeom prst="rect">
                    <a:avLst/>
                  </a:prstGeom>
                </p:spPr>
              </p:pic>
              <p:pic>
                <p:nvPicPr>
                  <p:cNvPr id="46" name="Picture 45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977935" y="3784287"/>
                    <a:ext cx="449047" cy="215776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3" name="TextBox 42"/>
                <p:cNvSpPr txBox="1"/>
                <p:nvPr/>
              </p:nvSpPr>
              <p:spPr>
                <a:xfrm>
                  <a:off x="5086961" y="4001294"/>
                  <a:ext cx="666687" cy="3852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sz="1600" dirty="0" smtClean="0"/>
                    <a:t>filter</a:t>
                  </a:r>
                  <a:endParaRPr lang="id-ID" sz="1600" dirty="0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5922838" y="3397897"/>
                <a:ext cx="2095635" cy="2122822"/>
                <a:chOff x="5897495" y="3292309"/>
                <a:chExt cx="2095635" cy="2122822"/>
              </a:xfrm>
            </p:grpSpPr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41498" y="3609726"/>
                  <a:ext cx="1807631" cy="1805405"/>
                </a:xfrm>
                <a:prstGeom prst="rect">
                  <a:avLst/>
                </a:prstGeom>
              </p:spPr>
            </p:pic>
            <p:sp>
              <p:nvSpPr>
                <p:cNvPr id="41" name="TextBox 40"/>
                <p:cNvSpPr txBox="1"/>
                <p:nvPr/>
              </p:nvSpPr>
              <p:spPr>
                <a:xfrm>
                  <a:off x="5897495" y="3292309"/>
                  <a:ext cx="209563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d-ID" sz="1600" dirty="0" smtClean="0"/>
                    <a:t>Fitur Biner</a:t>
                  </a:r>
                  <a:endParaRPr lang="id-ID" sz="1600" dirty="0"/>
                </a:p>
              </p:txBody>
            </p:sp>
          </p:grpSp>
          <p:cxnSp>
            <p:nvCxnSpPr>
              <p:cNvPr id="38" name="Straight Connector 37"/>
              <p:cNvCxnSpPr/>
              <p:nvPr/>
            </p:nvCxnSpPr>
            <p:spPr>
              <a:xfrm>
                <a:off x="3114799" y="4339052"/>
                <a:ext cx="310551" cy="34675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5400000">
                <a:off x="3096697" y="4339052"/>
                <a:ext cx="310551" cy="34675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8357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EKSTRAKSI FITUR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4613-1A3E-4CF3-AF17-1F39D2AB75E1}" type="datetime3">
              <a:rPr lang="en-US" smtClean="0"/>
              <a:t>23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28</a:t>
            </a:fld>
            <a:endParaRPr lang="en-US"/>
          </a:p>
        </p:txBody>
      </p:sp>
      <p:pic>
        <p:nvPicPr>
          <p:cNvPr id="24" name="Picture 2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845" y="3907705"/>
            <a:ext cx="2700518" cy="540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318" y="2342040"/>
            <a:ext cx="2723214" cy="53934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795713" y="1690689"/>
            <a:ext cx="153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Citra iris ternormalisasi</a:t>
            </a:r>
            <a:endParaRPr lang="id-ID" dirty="0"/>
          </a:p>
        </p:txBody>
      </p:sp>
      <p:sp>
        <p:nvSpPr>
          <p:cNvPr id="27" name="TextBox 26"/>
          <p:cNvSpPr txBox="1"/>
          <p:nvPr/>
        </p:nvSpPr>
        <p:spPr>
          <a:xfrm>
            <a:off x="1743892" y="4447705"/>
            <a:ext cx="153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Vektor fitur Haar</a:t>
            </a:r>
            <a:endParaRPr lang="id-ID" dirty="0"/>
          </a:p>
        </p:txBody>
      </p:sp>
      <p:pic>
        <p:nvPicPr>
          <p:cNvPr id="28" name="Picture 2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520" y="3907705"/>
            <a:ext cx="2721600" cy="5400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572108" y="4384087"/>
            <a:ext cx="153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Vektor fitur biner</a:t>
            </a:r>
            <a:endParaRPr lang="id-ID" dirty="0"/>
          </a:p>
        </p:txBody>
      </p:sp>
      <p:cxnSp>
        <p:nvCxnSpPr>
          <p:cNvPr id="8" name="Straight Arrow Connector 7"/>
          <p:cNvCxnSpPr>
            <a:stCxn id="25" idx="2"/>
            <a:endCxn id="24" idx="0"/>
          </p:cNvCxnSpPr>
          <p:nvPr/>
        </p:nvCxnSpPr>
        <p:spPr>
          <a:xfrm flipH="1">
            <a:off x="2511104" y="2881389"/>
            <a:ext cx="2051821" cy="10263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5" idx="2"/>
            <a:endCxn id="28" idx="0"/>
          </p:cNvCxnSpPr>
          <p:nvPr/>
        </p:nvCxnSpPr>
        <p:spPr>
          <a:xfrm>
            <a:off x="4562925" y="2881389"/>
            <a:ext cx="1776395" cy="10263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62616" y="2438676"/>
            <a:ext cx="193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64 x 512 piksel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20196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ALIR PROSES UTAMA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EF67-46AD-4812-915E-B384240DDA57}" type="datetime3">
              <a:rPr lang="en-US" smtClean="0"/>
              <a:t>23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29</a:t>
            </a:fld>
            <a:endParaRPr lang="en-US"/>
          </a:p>
        </p:txBody>
      </p:sp>
      <p:sp>
        <p:nvSpPr>
          <p:cNvPr id="34" name="Oval 33"/>
          <p:cNvSpPr/>
          <p:nvPr/>
        </p:nvSpPr>
        <p:spPr bwMode="auto">
          <a:xfrm>
            <a:off x="2108201" y="1828800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 smtClean="0">
                <a:latin typeface="Trebuchet MS" panose="020B0603020202020204" pitchFamily="34" charset="0"/>
              </a:rPr>
              <a:t>MULAI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35" name="Parallelogram 34"/>
          <p:cNvSpPr/>
          <p:nvPr/>
        </p:nvSpPr>
        <p:spPr bwMode="auto">
          <a:xfrm>
            <a:off x="2108201" y="3352800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CITRA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MATA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cxnSp>
        <p:nvCxnSpPr>
          <p:cNvPr id="36" name="Straight Arrow Connector 35"/>
          <p:cNvCxnSpPr>
            <a:stCxn id="34" idx="4"/>
            <a:endCxn id="35" idx="0"/>
          </p:cNvCxnSpPr>
          <p:nvPr/>
        </p:nvCxnSpPr>
        <p:spPr bwMode="auto">
          <a:xfrm>
            <a:off x="2717801" y="2959100"/>
            <a:ext cx="0" cy="3937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27178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ounded Rectangle 38"/>
          <p:cNvSpPr/>
          <p:nvPr/>
        </p:nvSpPr>
        <p:spPr bwMode="auto">
          <a:xfrm>
            <a:off x="3937001" y="45085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EKSTRAKSI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FITUR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 bwMode="auto">
          <a:xfrm>
            <a:off x="3327401" y="4965700"/>
            <a:ext cx="609600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>
            <a:stCxn id="39" idx="0"/>
          </p:cNvCxnSpPr>
          <p:nvPr/>
        </p:nvCxnSpPr>
        <p:spPr bwMode="auto">
          <a:xfrm flipV="1">
            <a:off x="45466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Parallelogram 43"/>
          <p:cNvSpPr/>
          <p:nvPr/>
        </p:nvSpPr>
        <p:spPr bwMode="auto">
          <a:xfrm>
            <a:off x="5791200" y="3325221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HASIL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PREDIKSI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KELAS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5791200" y="4505635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smtClean="0">
                <a:ln>
                  <a:noFill/>
                </a:ln>
                <a:effectLst/>
                <a:latin typeface="Trebuchet MS" panose="020B0603020202020204" pitchFamily="34" charset="0"/>
              </a:rPr>
              <a:t>SELESAI</a:t>
            </a:r>
          </a:p>
        </p:txBody>
      </p:sp>
      <p:cxnSp>
        <p:nvCxnSpPr>
          <p:cNvPr id="48" name="Straight Arrow Connector 47"/>
          <p:cNvCxnSpPr>
            <a:stCxn id="44" idx="4"/>
            <a:endCxn id="45" idx="0"/>
          </p:cNvCxnSpPr>
          <p:nvPr/>
        </p:nvCxnSpPr>
        <p:spPr bwMode="auto">
          <a:xfrm>
            <a:off x="6400800" y="4163421"/>
            <a:ext cx="0" cy="342214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>
            <a:endCxn id="44" idx="5"/>
          </p:cNvCxnSpPr>
          <p:nvPr/>
        </p:nvCxnSpPr>
        <p:spPr bwMode="auto">
          <a:xfrm flipV="1">
            <a:off x="5156201" y="3744321"/>
            <a:ext cx="739774" cy="1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ounded Rectangle 24"/>
          <p:cNvSpPr/>
          <p:nvPr/>
        </p:nvSpPr>
        <p:spPr bwMode="auto">
          <a:xfrm>
            <a:off x="3941554" y="3307169"/>
            <a:ext cx="1219200" cy="883831"/>
          </a:xfrm>
          <a:prstGeom prst="roundRect">
            <a:avLst/>
          </a:prstGeom>
          <a:solidFill>
            <a:srgbClr val="00B0F0"/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KLASIFIKASI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2105328" y="4522883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PRE –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36188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LATAR BELAKANG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d-ID" dirty="0" smtClean="0"/>
              <a:t>Teknologi biometrik digunakan untuk mengenali seseorang melalui ciri unik yang dimiliki orang tersebut</a:t>
            </a:r>
            <a:endParaRPr lang="en-US" dirty="0" smtClean="0"/>
          </a:p>
          <a:p>
            <a:pPr marL="0" lvl="0" indent="0" algn="just">
              <a:buNone/>
            </a:pPr>
            <a:endParaRPr lang="en-US" dirty="0" smtClean="0"/>
          </a:p>
          <a:p>
            <a:pPr lvl="0" algn="just"/>
            <a:r>
              <a:rPr lang="id-ID" dirty="0" smtClean="0"/>
              <a:t>Iris mata manusia unik dan tidak berubah dari waktu ke waktu</a:t>
            </a:r>
            <a:endParaRPr lang="en-US" dirty="0"/>
          </a:p>
          <a:p>
            <a:pPr lvl="0" algn="just"/>
            <a:endParaRPr lang="en-US" dirty="0"/>
          </a:p>
          <a:p>
            <a:pPr lvl="0" algn="just"/>
            <a:r>
              <a:rPr lang="id-ID" dirty="0" smtClean="0"/>
              <a:t>Karakterisik iris bisa dijadikan sebagai teknologi biometrik untuk mengidentifikasi individu</a:t>
            </a:r>
            <a:endParaRPr lang="en-US" dirty="0"/>
          </a:p>
          <a:p>
            <a:pPr lvl="0" algn="just"/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CB452-6DAD-4FE5-A11D-81CF1CCD1609}" type="datetime3">
              <a:rPr lang="en-US" smtClean="0"/>
              <a:t>23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7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ALIR</a:t>
            </a:r>
            <a:r>
              <a:rPr lang="en-US" dirty="0" smtClean="0"/>
              <a:t> </a:t>
            </a:r>
            <a:r>
              <a:rPr lang="id-ID" dirty="0" smtClean="0"/>
              <a:t>KLASIFIKASI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BD59-D230-462A-8529-4A6FBA55EE43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30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2171577" y="1453356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MULAI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3516221" y="2880681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SVM</a:t>
            </a:r>
            <a:endParaRPr lang="en-US" sz="1500" dirty="0">
              <a:latin typeface="Trebuchet MS" panose="020B0603020202020204" pitchFamily="34" charset="0"/>
            </a:endParaRPr>
          </a:p>
        </p:txBody>
      </p:sp>
      <p:sp>
        <p:nvSpPr>
          <p:cNvPr id="24" name="Parallelogram 23"/>
          <p:cNvSpPr/>
          <p:nvPr/>
        </p:nvSpPr>
        <p:spPr bwMode="auto">
          <a:xfrm>
            <a:off x="3904887" y="1515502"/>
            <a:ext cx="2057879" cy="995024"/>
          </a:xfrm>
          <a:prstGeom prst="parallelogram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VEKTOR FITUR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WAVELET HAAR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&amp;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BINER</a:t>
            </a:r>
          </a:p>
        </p:txBody>
      </p:sp>
      <p:sp>
        <p:nvSpPr>
          <p:cNvPr id="25" name="Rounded Rectangle 24"/>
          <p:cNvSpPr/>
          <p:nvPr/>
        </p:nvSpPr>
        <p:spPr bwMode="auto">
          <a:xfrm>
            <a:off x="5059272" y="288537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HAMMING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DISTANCE</a:t>
            </a:r>
            <a:endParaRPr lang="en-US" sz="1500" dirty="0">
              <a:latin typeface="Trebuchet MS" panose="020B0603020202020204" pitchFamily="34" charset="0"/>
            </a:endParaRPr>
          </a:p>
        </p:txBody>
      </p:sp>
      <p:cxnSp>
        <p:nvCxnSpPr>
          <p:cNvPr id="14" name="Straight Arrow Connector 13"/>
          <p:cNvCxnSpPr>
            <a:stCxn id="24" idx="4"/>
            <a:endCxn id="20" idx="0"/>
          </p:cNvCxnSpPr>
          <p:nvPr/>
        </p:nvCxnSpPr>
        <p:spPr>
          <a:xfrm flipH="1">
            <a:off x="4125821" y="2510526"/>
            <a:ext cx="808006" cy="3701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4" idx="4"/>
            <a:endCxn id="25" idx="0"/>
          </p:cNvCxnSpPr>
          <p:nvPr/>
        </p:nvCxnSpPr>
        <p:spPr>
          <a:xfrm>
            <a:off x="4933827" y="2510526"/>
            <a:ext cx="735045" cy="374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6"/>
            <a:endCxn id="24" idx="5"/>
          </p:cNvCxnSpPr>
          <p:nvPr/>
        </p:nvCxnSpPr>
        <p:spPr>
          <a:xfrm flipV="1">
            <a:off x="3390777" y="2013014"/>
            <a:ext cx="638488" cy="54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 bwMode="auto">
          <a:xfrm>
            <a:off x="3336742" y="4140106"/>
            <a:ext cx="1578157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HASIL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PREDIKSI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KELAS SVM</a:t>
            </a:r>
            <a:endParaRPr kumimoji="0" lang="en-US" sz="1500" b="0" i="0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4326745" y="5241909"/>
            <a:ext cx="865874" cy="857083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SELESAI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p:cxnSp>
        <p:nvCxnSpPr>
          <p:cNvPr id="37" name="Straight Arrow Connector 36"/>
          <p:cNvCxnSpPr>
            <a:stCxn id="20" idx="2"/>
            <a:endCxn id="34" idx="0"/>
          </p:cNvCxnSpPr>
          <p:nvPr/>
        </p:nvCxnSpPr>
        <p:spPr>
          <a:xfrm>
            <a:off x="4125821" y="3795081"/>
            <a:ext cx="0" cy="3450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rallelogram 20"/>
          <p:cNvSpPr/>
          <p:nvPr/>
        </p:nvSpPr>
        <p:spPr bwMode="auto">
          <a:xfrm>
            <a:off x="4879793" y="4162321"/>
            <a:ext cx="1578157" cy="838200"/>
          </a:xfrm>
          <a:prstGeom prst="parallelogram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HASIL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PREDIKSI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500" dirty="0" smtClean="0">
                <a:latin typeface="Trebuchet MS" panose="020B0603020202020204" pitchFamily="34" charset="0"/>
              </a:rPr>
              <a:t>KELAS </a:t>
            </a:r>
            <a:r>
              <a:rPr lang="id-ID" sz="1500" i="1" dirty="0" smtClean="0">
                <a:latin typeface="Trebuchet MS" panose="020B0603020202020204" pitchFamily="34" charset="0"/>
              </a:rPr>
              <a:t>HD</a:t>
            </a:r>
            <a:endParaRPr kumimoji="0" lang="en-US" sz="1500" b="0" i="1" u="none" strike="noStrike" cap="none" normalizeH="0" baseline="0" dirty="0" smtClean="0">
              <a:ln>
                <a:noFill/>
              </a:ln>
              <a:effectLst/>
              <a:latin typeface="Trebuchet MS" panose="020B0603020202020204" pitchFamily="34" charset="0"/>
            </a:endParaRPr>
          </a:p>
        </p:txBody>
      </p:sp>
      <p:cxnSp>
        <p:nvCxnSpPr>
          <p:cNvPr id="11" name="Straight Arrow Connector 10"/>
          <p:cNvCxnSpPr>
            <a:stCxn id="25" idx="2"/>
            <a:endCxn id="21" idx="0"/>
          </p:cNvCxnSpPr>
          <p:nvPr/>
        </p:nvCxnSpPr>
        <p:spPr>
          <a:xfrm>
            <a:off x="5668872" y="3799770"/>
            <a:ext cx="0" cy="3625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1" idx="3"/>
            <a:endCxn id="35" idx="0"/>
          </p:cNvCxnSpPr>
          <p:nvPr/>
        </p:nvCxnSpPr>
        <p:spPr>
          <a:xfrm flipH="1">
            <a:off x="4759682" y="5000521"/>
            <a:ext cx="804415" cy="2413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4" idx="4"/>
            <a:endCxn id="35" idx="0"/>
          </p:cNvCxnSpPr>
          <p:nvPr/>
        </p:nvCxnSpPr>
        <p:spPr>
          <a:xfrm>
            <a:off x="4125821" y="4978306"/>
            <a:ext cx="633861" cy="2636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37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Support Vector Machine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4613-1A3E-4CF3-AF17-1F39D2AB75E1}" type="datetime3">
              <a:rPr lang="en-US" smtClean="0"/>
              <a:t>23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31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222803" y="1690689"/>
            <a:ext cx="6575476" cy="1590435"/>
            <a:chOff x="265271" y="1825625"/>
            <a:chExt cx="5732029" cy="1313530"/>
          </a:xfrm>
        </p:grpSpPr>
        <p:sp>
          <p:nvSpPr>
            <p:cNvPr id="9" name="Freeform 8"/>
            <p:cNvSpPr/>
            <p:nvPr/>
          </p:nvSpPr>
          <p:spPr>
            <a:xfrm>
              <a:off x="265271" y="1825625"/>
              <a:ext cx="2399391" cy="782665"/>
            </a:xfrm>
            <a:custGeom>
              <a:avLst/>
              <a:gdLst>
                <a:gd name="connsiteX0" fmla="*/ 0 w 2370568"/>
                <a:gd name="connsiteY0" fmla="*/ 78267 h 782665"/>
                <a:gd name="connsiteX1" fmla="*/ 78267 w 2370568"/>
                <a:gd name="connsiteY1" fmla="*/ 0 h 782665"/>
                <a:gd name="connsiteX2" fmla="*/ 2292302 w 2370568"/>
                <a:gd name="connsiteY2" fmla="*/ 0 h 782665"/>
                <a:gd name="connsiteX3" fmla="*/ 2370569 w 2370568"/>
                <a:gd name="connsiteY3" fmla="*/ 78267 h 782665"/>
                <a:gd name="connsiteX4" fmla="*/ 2370568 w 2370568"/>
                <a:gd name="connsiteY4" fmla="*/ 704399 h 782665"/>
                <a:gd name="connsiteX5" fmla="*/ 2292301 w 2370568"/>
                <a:gd name="connsiteY5" fmla="*/ 782666 h 782665"/>
                <a:gd name="connsiteX6" fmla="*/ 78267 w 2370568"/>
                <a:gd name="connsiteY6" fmla="*/ 782665 h 782665"/>
                <a:gd name="connsiteX7" fmla="*/ 0 w 2370568"/>
                <a:gd name="connsiteY7" fmla="*/ 704398 h 782665"/>
                <a:gd name="connsiteX8" fmla="*/ 0 w 2370568"/>
                <a:gd name="connsiteY8" fmla="*/ 78267 h 78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0568" h="782665">
                  <a:moveTo>
                    <a:pt x="0" y="78267"/>
                  </a:moveTo>
                  <a:cubicBezTo>
                    <a:pt x="0" y="35041"/>
                    <a:pt x="35041" y="0"/>
                    <a:pt x="78267" y="0"/>
                  </a:cubicBezTo>
                  <a:lnTo>
                    <a:pt x="2292302" y="0"/>
                  </a:lnTo>
                  <a:cubicBezTo>
                    <a:pt x="2335528" y="0"/>
                    <a:pt x="2370569" y="35041"/>
                    <a:pt x="2370569" y="78267"/>
                  </a:cubicBezTo>
                  <a:cubicBezTo>
                    <a:pt x="2370569" y="286978"/>
                    <a:pt x="2370568" y="495688"/>
                    <a:pt x="2370568" y="704399"/>
                  </a:cubicBezTo>
                  <a:cubicBezTo>
                    <a:pt x="2370568" y="747625"/>
                    <a:pt x="2335527" y="782666"/>
                    <a:pt x="2292301" y="782666"/>
                  </a:cubicBezTo>
                  <a:lnTo>
                    <a:pt x="78267" y="782665"/>
                  </a:lnTo>
                  <a:cubicBezTo>
                    <a:pt x="35041" y="782665"/>
                    <a:pt x="0" y="747624"/>
                    <a:pt x="0" y="704398"/>
                  </a:cubicBezTo>
                  <a:lnTo>
                    <a:pt x="0" y="7826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337088" numCol="1" spcCol="1270" anchor="t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Input </a:t>
              </a:r>
              <a:r>
                <a:rPr lang="en-US" kern="1200" dirty="0" err="1" smtClean="0"/>
                <a:t>Ve</a:t>
              </a:r>
              <a:r>
                <a:rPr lang="id-ID" kern="1200" dirty="0" smtClean="0"/>
                <a:t>k</a:t>
              </a:r>
              <a:r>
                <a:rPr lang="en-US" kern="1200" dirty="0" smtClean="0"/>
                <a:t>tor </a:t>
              </a:r>
              <a:r>
                <a:rPr lang="en-US" kern="1200" dirty="0" err="1" smtClean="0"/>
                <a:t>Fitur</a:t>
              </a:r>
              <a:endParaRPr lang="en-US" kern="12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43728" y="2271485"/>
              <a:ext cx="2227243" cy="852998"/>
            </a:xfrm>
            <a:custGeom>
              <a:avLst/>
              <a:gdLst>
                <a:gd name="connsiteX0" fmla="*/ 0 w 2370568"/>
                <a:gd name="connsiteY0" fmla="*/ 107766 h 1077655"/>
                <a:gd name="connsiteX1" fmla="*/ 107766 w 2370568"/>
                <a:gd name="connsiteY1" fmla="*/ 0 h 1077655"/>
                <a:gd name="connsiteX2" fmla="*/ 2262803 w 2370568"/>
                <a:gd name="connsiteY2" fmla="*/ 0 h 1077655"/>
                <a:gd name="connsiteX3" fmla="*/ 2370569 w 2370568"/>
                <a:gd name="connsiteY3" fmla="*/ 107766 h 1077655"/>
                <a:gd name="connsiteX4" fmla="*/ 2370568 w 2370568"/>
                <a:gd name="connsiteY4" fmla="*/ 969890 h 1077655"/>
                <a:gd name="connsiteX5" fmla="*/ 2262802 w 2370568"/>
                <a:gd name="connsiteY5" fmla="*/ 1077656 h 1077655"/>
                <a:gd name="connsiteX6" fmla="*/ 107766 w 2370568"/>
                <a:gd name="connsiteY6" fmla="*/ 1077655 h 1077655"/>
                <a:gd name="connsiteX7" fmla="*/ 0 w 2370568"/>
                <a:gd name="connsiteY7" fmla="*/ 969889 h 1077655"/>
                <a:gd name="connsiteX8" fmla="*/ 0 w 2370568"/>
                <a:gd name="connsiteY8" fmla="*/ 107766 h 107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0568" h="1077655">
                  <a:moveTo>
                    <a:pt x="0" y="107766"/>
                  </a:moveTo>
                  <a:cubicBezTo>
                    <a:pt x="0" y="48248"/>
                    <a:pt x="48248" y="0"/>
                    <a:pt x="107766" y="0"/>
                  </a:cubicBezTo>
                  <a:lnTo>
                    <a:pt x="2262803" y="0"/>
                  </a:lnTo>
                  <a:cubicBezTo>
                    <a:pt x="2322321" y="0"/>
                    <a:pt x="2370569" y="48248"/>
                    <a:pt x="2370569" y="107766"/>
                  </a:cubicBezTo>
                  <a:cubicBezTo>
                    <a:pt x="2370569" y="395141"/>
                    <a:pt x="2370568" y="682515"/>
                    <a:pt x="2370568" y="969890"/>
                  </a:cubicBezTo>
                  <a:cubicBezTo>
                    <a:pt x="2370568" y="1029408"/>
                    <a:pt x="2322320" y="1077656"/>
                    <a:pt x="2262802" y="1077656"/>
                  </a:cubicBezTo>
                  <a:lnTo>
                    <a:pt x="107766" y="1077655"/>
                  </a:lnTo>
                  <a:cubicBezTo>
                    <a:pt x="48248" y="1077655"/>
                    <a:pt x="0" y="1029407"/>
                    <a:pt x="0" y="969889"/>
                  </a:cubicBezTo>
                  <a:lnTo>
                    <a:pt x="0" y="107766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9579" tIns="159579" rIns="159579" bIns="159579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id-ID" sz="1600" kern="1200" dirty="0" smtClean="0"/>
                <a:t>Data Latih</a:t>
              </a:r>
              <a:endParaRPr lang="en-US" sz="1600" kern="1200" dirty="0"/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id-ID" sz="1600" kern="1200" dirty="0" smtClean="0"/>
                <a:t>Data Uji</a:t>
              </a:r>
              <a:endParaRPr lang="en-US" sz="1600" kern="1200" dirty="0"/>
            </a:p>
          </p:txBody>
        </p:sp>
        <p:sp>
          <p:nvSpPr>
            <p:cNvPr id="11" name="Freeform 10"/>
            <p:cNvSpPr/>
            <p:nvPr/>
          </p:nvSpPr>
          <p:spPr>
            <a:xfrm rot="21586756">
              <a:off x="2914106" y="1871038"/>
              <a:ext cx="499532" cy="407506"/>
            </a:xfrm>
            <a:custGeom>
              <a:avLst/>
              <a:gdLst>
                <a:gd name="connsiteX0" fmla="*/ 0 w 761534"/>
                <a:gd name="connsiteY0" fmla="*/ 118021 h 590105"/>
                <a:gd name="connsiteX1" fmla="*/ 466482 w 761534"/>
                <a:gd name="connsiteY1" fmla="*/ 118021 h 590105"/>
                <a:gd name="connsiteX2" fmla="*/ 466482 w 761534"/>
                <a:gd name="connsiteY2" fmla="*/ 0 h 590105"/>
                <a:gd name="connsiteX3" fmla="*/ 761534 w 761534"/>
                <a:gd name="connsiteY3" fmla="*/ 295053 h 590105"/>
                <a:gd name="connsiteX4" fmla="*/ 466482 w 761534"/>
                <a:gd name="connsiteY4" fmla="*/ 590105 h 590105"/>
                <a:gd name="connsiteX5" fmla="*/ 466482 w 761534"/>
                <a:gd name="connsiteY5" fmla="*/ 472084 h 590105"/>
                <a:gd name="connsiteX6" fmla="*/ 0 w 761534"/>
                <a:gd name="connsiteY6" fmla="*/ 472084 h 590105"/>
                <a:gd name="connsiteX7" fmla="*/ 0 w 761534"/>
                <a:gd name="connsiteY7" fmla="*/ 118021 h 59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1534" h="590105">
                  <a:moveTo>
                    <a:pt x="0" y="118021"/>
                  </a:moveTo>
                  <a:lnTo>
                    <a:pt x="466482" y="118021"/>
                  </a:lnTo>
                  <a:lnTo>
                    <a:pt x="466482" y="0"/>
                  </a:lnTo>
                  <a:lnTo>
                    <a:pt x="761534" y="295053"/>
                  </a:lnTo>
                  <a:lnTo>
                    <a:pt x="466482" y="590105"/>
                  </a:lnTo>
                  <a:lnTo>
                    <a:pt x="466482" y="472084"/>
                  </a:lnTo>
                  <a:lnTo>
                    <a:pt x="0" y="472084"/>
                  </a:lnTo>
                  <a:lnTo>
                    <a:pt x="0" y="11802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18020" rIns="177030" bIns="118021" numCol="1" spcCol="1270" anchor="ctr" anchorCtr="0">
              <a:noAutofit/>
            </a:bodyPr>
            <a:lstStyle/>
            <a:p>
              <a:pPr lvl="0" algn="ctr" defTabSz="177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00" kern="12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3506679" y="1825625"/>
              <a:ext cx="2401338" cy="782665"/>
            </a:xfrm>
            <a:custGeom>
              <a:avLst/>
              <a:gdLst>
                <a:gd name="connsiteX0" fmla="*/ 0 w 2372492"/>
                <a:gd name="connsiteY0" fmla="*/ 78267 h 782665"/>
                <a:gd name="connsiteX1" fmla="*/ 78267 w 2372492"/>
                <a:gd name="connsiteY1" fmla="*/ 0 h 782665"/>
                <a:gd name="connsiteX2" fmla="*/ 2294226 w 2372492"/>
                <a:gd name="connsiteY2" fmla="*/ 0 h 782665"/>
                <a:gd name="connsiteX3" fmla="*/ 2372493 w 2372492"/>
                <a:gd name="connsiteY3" fmla="*/ 78267 h 782665"/>
                <a:gd name="connsiteX4" fmla="*/ 2372492 w 2372492"/>
                <a:gd name="connsiteY4" fmla="*/ 704399 h 782665"/>
                <a:gd name="connsiteX5" fmla="*/ 2294225 w 2372492"/>
                <a:gd name="connsiteY5" fmla="*/ 782666 h 782665"/>
                <a:gd name="connsiteX6" fmla="*/ 78267 w 2372492"/>
                <a:gd name="connsiteY6" fmla="*/ 782665 h 782665"/>
                <a:gd name="connsiteX7" fmla="*/ 0 w 2372492"/>
                <a:gd name="connsiteY7" fmla="*/ 704398 h 782665"/>
                <a:gd name="connsiteX8" fmla="*/ 0 w 2372492"/>
                <a:gd name="connsiteY8" fmla="*/ 78267 h 78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2492" h="782665">
                  <a:moveTo>
                    <a:pt x="0" y="78267"/>
                  </a:moveTo>
                  <a:cubicBezTo>
                    <a:pt x="0" y="35041"/>
                    <a:pt x="35041" y="0"/>
                    <a:pt x="78267" y="0"/>
                  </a:cubicBezTo>
                  <a:lnTo>
                    <a:pt x="2294226" y="0"/>
                  </a:lnTo>
                  <a:cubicBezTo>
                    <a:pt x="2337452" y="0"/>
                    <a:pt x="2372493" y="35041"/>
                    <a:pt x="2372493" y="78267"/>
                  </a:cubicBezTo>
                  <a:cubicBezTo>
                    <a:pt x="2372493" y="286978"/>
                    <a:pt x="2372492" y="495688"/>
                    <a:pt x="2372492" y="704399"/>
                  </a:cubicBezTo>
                  <a:cubicBezTo>
                    <a:pt x="2372492" y="747625"/>
                    <a:pt x="2337451" y="782666"/>
                    <a:pt x="2294225" y="782666"/>
                  </a:cubicBezTo>
                  <a:lnTo>
                    <a:pt x="78267" y="782665"/>
                  </a:lnTo>
                  <a:cubicBezTo>
                    <a:pt x="35041" y="782665"/>
                    <a:pt x="0" y="747624"/>
                    <a:pt x="0" y="704398"/>
                  </a:cubicBezTo>
                  <a:lnTo>
                    <a:pt x="0" y="7826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337088" numCol="1" spcCol="1270" anchor="t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dirty="0" smtClean="0"/>
                <a:t>Pembuatan model</a:t>
              </a:r>
              <a:endParaRPr lang="en-US" kern="1200" dirty="0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3708300" y="2347402"/>
              <a:ext cx="2289000" cy="791753"/>
            </a:xfrm>
            <a:custGeom>
              <a:avLst/>
              <a:gdLst>
                <a:gd name="connsiteX0" fmla="*/ 0 w 3243884"/>
                <a:gd name="connsiteY0" fmla="*/ 110700 h 1107000"/>
                <a:gd name="connsiteX1" fmla="*/ 110700 w 3243884"/>
                <a:gd name="connsiteY1" fmla="*/ 0 h 1107000"/>
                <a:gd name="connsiteX2" fmla="*/ 3133184 w 3243884"/>
                <a:gd name="connsiteY2" fmla="*/ 0 h 1107000"/>
                <a:gd name="connsiteX3" fmla="*/ 3243884 w 3243884"/>
                <a:gd name="connsiteY3" fmla="*/ 110700 h 1107000"/>
                <a:gd name="connsiteX4" fmla="*/ 3243884 w 3243884"/>
                <a:gd name="connsiteY4" fmla="*/ 996300 h 1107000"/>
                <a:gd name="connsiteX5" fmla="*/ 3133184 w 3243884"/>
                <a:gd name="connsiteY5" fmla="*/ 1107000 h 1107000"/>
                <a:gd name="connsiteX6" fmla="*/ 110700 w 3243884"/>
                <a:gd name="connsiteY6" fmla="*/ 1107000 h 1107000"/>
                <a:gd name="connsiteX7" fmla="*/ 0 w 3243884"/>
                <a:gd name="connsiteY7" fmla="*/ 996300 h 1107000"/>
                <a:gd name="connsiteX8" fmla="*/ 0 w 3243884"/>
                <a:gd name="connsiteY8" fmla="*/ 110700 h 110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43884" h="1107000">
                  <a:moveTo>
                    <a:pt x="0" y="110700"/>
                  </a:moveTo>
                  <a:cubicBezTo>
                    <a:pt x="0" y="49562"/>
                    <a:pt x="49562" y="0"/>
                    <a:pt x="110700" y="0"/>
                  </a:cubicBezTo>
                  <a:lnTo>
                    <a:pt x="3133184" y="0"/>
                  </a:lnTo>
                  <a:cubicBezTo>
                    <a:pt x="3194322" y="0"/>
                    <a:pt x="3243884" y="49562"/>
                    <a:pt x="3243884" y="110700"/>
                  </a:cubicBezTo>
                  <a:lnTo>
                    <a:pt x="3243884" y="996300"/>
                  </a:lnTo>
                  <a:cubicBezTo>
                    <a:pt x="3243884" y="1057438"/>
                    <a:pt x="3194322" y="1107000"/>
                    <a:pt x="3133184" y="1107000"/>
                  </a:cubicBezTo>
                  <a:lnTo>
                    <a:pt x="110700" y="1107000"/>
                  </a:lnTo>
                  <a:cubicBezTo>
                    <a:pt x="49562" y="1107000"/>
                    <a:pt x="0" y="1057438"/>
                    <a:pt x="0" y="996300"/>
                  </a:cubicBezTo>
                  <a:lnTo>
                    <a:pt x="0" y="11070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0439" tIns="160439" rIns="160439" bIns="160439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id-ID" sz="1600" dirty="0" smtClean="0"/>
                <a:t>Pembuatan model data latih tiap kelas </a:t>
              </a:r>
              <a:endParaRPr lang="en-US" sz="1600" kern="1200" dirty="0"/>
            </a:p>
          </p:txBody>
        </p:sp>
      </p:grpSp>
      <p:sp>
        <p:nvSpPr>
          <p:cNvPr id="23" name="Freeform 22"/>
          <p:cNvSpPr/>
          <p:nvPr/>
        </p:nvSpPr>
        <p:spPr>
          <a:xfrm>
            <a:off x="4941172" y="4036072"/>
            <a:ext cx="2679996" cy="910210"/>
          </a:xfrm>
          <a:custGeom>
            <a:avLst/>
            <a:gdLst>
              <a:gd name="connsiteX0" fmla="*/ 0 w 2372492"/>
              <a:gd name="connsiteY0" fmla="*/ 78267 h 782665"/>
              <a:gd name="connsiteX1" fmla="*/ 78267 w 2372492"/>
              <a:gd name="connsiteY1" fmla="*/ 0 h 782665"/>
              <a:gd name="connsiteX2" fmla="*/ 2294226 w 2372492"/>
              <a:gd name="connsiteY2" fmla="*/ 0 h 782665"/>
              <a:gd name="connsiteX3" fmla="*/ 2372493 w 2372492"/>
              <a:gd name="connsiteY3" fmla="*/ 78267 h 782665"/>
              <a:gd name="connsiteX4" fmla="*/ 2372492 w 2372492"/>
              <a:gd name="connsiteY4" fmla="*/ 704399 h 782665"/>
              <a:gd name="connsiteX5" fmla="*/ 2294225 w 2372492"/>
              <a:gd name="connsiteY5" fmla="*/ 782666 h 782665"/>
              <a:gd name="connsiteX6" fmla="*/ 78267 w 2372492"/>
              <a:gd name="connsiteY6" fmla="*/ 782665 h 782665"/>
              <a:gd name="connsiteX7" fmla="*/ 0 w 2372492"/>
              <a:gd name="connsiteY7" fmla="*/ 704398 h 782665"/>
              <a:gd name="connsiteX8" fmla="*/ 0 w 2372492"/>
              <a:gd name="connsiteY8" fmla="*/ 78267 h 78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492" h="782665">
                <a:moveTo>
                  <a:pt x="0" y="78267"/>
                </a:moveTo>
                <a:cubicBezTo>
                  <a:pt x="0" y="35041"/>
                  <a:pt x="35041" y="0"/>
                  <a:pt x="78267" y="0"/>
                </a:cubicBezTo>
                <a:lnTo>
                  <a:pt x="2294226" y="0"/>
                </a:lnTo>
                <a:cubicBezTo>
                  <a:pt x="2337452" y="0"/>
                  <a:pt x="2372493" y="35041"/>
                  <a:pt x="2372493" y="78267"/>
                </a:cubicBezTo>
                <a:cubicBezTo>
                  <a:pt x="2372493" y="286978"/>
                  <a:pt x="2372492" y="495688"/>
                  <a:pt x="2372492" y="704399"/>
                </a:cubicBezTo>
                <a:cubicBezTo>
                  <a:pt x="2372492" y="747625"/>
                  <a:pt x="2337451" y="782666"/>
                  <a:pt x="2294225" y="782666"/>
                </a:cubicBezTo>
                <a:lnTo>
                  <a:pt x="78267" y="782665"/>
                </a:lnTo>
                <a:cubicBezTo>
                  <a:pt x="35041" y="782665"/>
                  <a:pt x="0" y="747624"/>
                  <a:pt x="0" y="704398"/>
                </a:cubicBezTo>
                <a:lnTo>
                  <a:pt x="0" y="7826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2240" rIns="142240" bIns="337088" numCol="1" spcCol="1270" anchor="t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d-ID" sz="1600" dirty="0" smtClean="0"/>
              <a:t>Support Vector Machine</a:t>
            </a:r>
            <a:endParaRPr lang="en-US" kern="1200" dirty="0"/>
          </a:p>
        </p:txBody>
      </p:sp>
      <p:sp>
        <p:nvSpPr>
          <p:cNvPr id="24" name="Freeform 23"/>
          <p:cNvSpPr/>
          <p:nvPr/>
        </p:nvSpPr>
        <p:spPr>
          <a:xfrm>
            <a:off x="5172461" y="4451082"/>
            <a:ext cx="2625818" cy="944178"/>
          </a:xfrm>
          <a:custGeom>
            <a:avLst/>
            <a:gdLst>
              <a:gd name="connsiteX0" fmla="*/ 0 w 3243884"/>
              <a:gd name="connsiteY0" fmla="*/ 110700 h 1107000"/>
              <a:gd name="connsiteX1" fmla="*/ 110700 w 3243884"/>
              <a:gd name="connsiteY1" fmla="*/ 0 h 1107000"/>
              <a:gd name="connsiteX2" fmla="*/ 3133184 w 3243884"/>
              <a:gd name="connsiteY2" fmla="*/ 0 h 1107000"/>
              <a:gd name="connsiteX3" fmla="*/ 3243884 w 3243884"/>
              <a:gd name="connsiteY3" fmla="*/ 110700 h 1107000"/>
              <a:gd name="connsiteX4" fmla="*/ 3243884 w 3243884"/>
              <a:gd name="connsiteY4" fmla="*/ 996300 h 1107000"/>
              <a:gd name="connsiteX5" fmla="*/ 3133184 w 3243884"/>
              <a:gd name="connsiteY5" fmla="*/ 1107000 h 1107000"/>
              <a:gd name="connsiteX6" fmla="*/ 110700 w 3243884"/>
              <a:gd name="connsiteY6" fmla="*/ 1107000 h 1107000"/>
              <a:gd name="connsiteX7" fmla="*/ 0 w 3243884"/>
              <a:gd name="connsiteY7" fmla="*/ 996300 h 1107000"/>
              <a:gd name="connsiteX8" fmla="*/ 0 w 3243884"/>
              <a:gd name="connsiteY8" fmla="*/ 110700 h 110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43884" h="1107000">
                <a:moveTo>
                  <a:pt x="0" y="110700"/>
                </a:moveTo>
                <a:cubicBezTo>
                  <a:pt x="0" y="49562"/>
                  <a:pt x="49562" y="0"/>
                  <a:pt x="110700" y="0"/>
                </a:cubicBezTo>
                <a:lnTo>
                  <a:pt x="3133184" y="0"/>
                </a:lnTo>
                <a:cubicBezTo>
                  <a:pt x="3194322" y="0"/>
                  <a:pt x="3243884" y="49562"/>
                  <a:pt x="3243884" y="110700"/>
                </a:cubicBezTo>
                <a:lnTo>
                  <a:pt x="3243884" y="996300"/>
                </a:lnTo>
                <a:cubicBezTo>
                  <a:pt x="3243884" y="1057438"/>
                  <a:pt x="3194322" y="1107000"/>
                  <a:pt x="3133184" y="1107000"/>
                </a:cubicBezTo>
                <a:lnTo>
                  <a:pt x="110700" y="1107000"/>
                </a:lnTo>
                <a:cubicBezTo>
                  <a:pt x="49562" y="1107000"/>
                  <a:pt x="0" y="1057438"/>
                  <a:pt x="0" y="996300"/>
                </a:cubicBezTo>
                <a:lnTo>
                  <a:pt x="0" y="11070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0439" tIns="160439" rIns="160439" bIns="160439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id-ID" sz="1600" dirty="0" smtClean="0"/>
              <a:t>Melakukan prediksi kelas pada data uji</a:t>
            </a:r>
            <a:endParaRPr lang="en-US" sz="1600" kern="1200" dirty="0"/>
          </a:p>
        </p:txBody>
      </p:sp>
      <p:sp>
        <p:nvSpPr>
          <p:cNvPr id="28" name="Freeform 27"/>
          <p:cNvSpPr/>
          <p:nvPr/>
        </p:nvSpPr>
        <p:spPr>
          <a:xfrm rot="5386756">
            <a:off x="6198852" y="3420758"/>
            <a:ext cx="573036" cy="493412"/>
          </a:xfrm>
          <a:custGeom>
            <a:avLst/>
            <a:gdLst>
              <a:gd name="connsiteX0" fmla="*/ 0 w 761534"/>
              <a:gd name="connsiteY0" fmla="*/ 118021 h 590105"/>
              <a:gd name="connsiteX1" fmla="*/ 466482 w 761534"/>
              <a:gd name="connsiteY1" fmla="*/ 118021 h 590105"/>
              <a:gd name="connsiteX2" fmla="*/ 466482 w 761534"/>
              <a:gd name="connsiteY2" fmla="*/ 0 h 590105"/>
              <a:gd name="connsiteX3" fmla="*/ 761534 w 761534"/>
              <a:gd name="connsiteY3" fmla="*/ 295053 h 590105"/>
              <a:gd name="connsiteX4" fmla="*/ 466482 w 761534"/>
              <a:gd name="connsiteY4" fmla="*/ 590105 h 590105"/>
              <a:gd name="connsiteX5" fmla="*/ 466482 w 761534"/>
              <a:gd name="connsiteY5" fmla="*/ 472084 h 590105"/>
              <a:gd name="connsiteX6" fmla="*/ 0 w 761534"/>
              <a:gd name="connsiteY6" fmla="*/ 472084 h 590105"/>
              <a:gd name="connsiteX7" fmla="*/ 0 w 761534"/>
              <a:gd name="connsiteY7" fmla="*/ 118021 h 59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1534" h="590105">
                <a:moveTo>
                  <a:pt x="0" y="118021"/>
                </a:moveTo>
                <a:lnTo>
                  <a:pt x="466482" y="118021"/>
                </a:lnTo>
                <a:lnTo>
                  <a:pt x="466482" y="0"/>
                </a:lnTo>
                <a:lnTo>
                  <a:pt x="761534" y="295053"/>
                </a:lnTo>
                <a:lnTo>
                  <a:pt x="466482" y="590105"/>
                </a:lnTo>
                <a:lnTo>
                  <a:pt x="466482" y="472084"/>
                </a:lnTo>
                <a:lnTo>
                  <a:pt x="0" y="472084"/>
                </a:lnTo>
                <a:lnTo>
                  <a:pt x="0" y="11802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8020" rIns="177030" bIns="118021" numCol="1" spcCol="1270" anchor="ctr" anchorCtr="0">
            <a:noAutofit/>
          </a:bodyPr>
          <a:lstStyle/>
          <a:p>
            <a:pPr lvl="0" algn="ctr" defTabSz="177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00" kern="1200"/>
          </a:p>
        </p:txBody>
      </p:sp>
      <p:sp>
        <p:nvSpPr>
          <p:cNvPr id="29" name="Freeform 28"/>
          <p:cNvSpPr/>
          <p:nvPr/>
        </p:nvSpPr>
        <p:spPr>
          <a:xfrm rot="10786756">
            <a:off x="4261405" y="4277864"/>
            <a:ext cx="573036" cy="493412"/>
          </a:xfrm>
          <a:custGeom>
            <a:avLst/>
            <a:gdLst>
              <a:gd name="connsiteX0" fmla="*/ 0 w 761534"/>
              <a:gd name="connsiteY0" fmla="*/ 118021 h 590105"/>
              <a:gd name="connsiteX1" fmla="*/ 466482 w 761534"/>
              <a:gd name="connsiteY1" fmla="*/ 118021 h 590105"/>
              <a:gd name="connsiteX2" fmla="*/ 466482 w 761534"/>
              <a:gd name="connsiteY2" fmla="*/ 0 h 590105"/>
              <a:gd name="connsiteX3" fmla="*/ 761534 w 761534"/>
              <a:gd name="connsiteY3" fmla="*/ 295053 h 590105"/>
              <a:gd name="connsiteX4" fmla="*/ 466482 w 761534"/>
              <a:gd name="connsiteY4" fmla="*/ 590105 h 590105"/>
              <a:gd name="connsiteX5" fmla="*/ 466482 w 761534"/>
              <a:gd name="connsiteY5" fmla="*/ 472084 h 590105"/>
              <a:gd name="connsiteX6" fmla="*/ 0 w 761534"/>
              <a:gd name="connsiteY6" fmla="*/ 472084 h 590105"/>
              <a:gd name="connsiteX7" fmla="*/ 0 w 761534"/>
              <a:gd name="connsiteY7" fmla="*/ 118021 h 59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1534" h="590105">
                <a:moveTo>
                  <a:pt x="0" y="118021"/>
                </a:moveTo>
                <a:lnTo>
                  <a:pt x="466482" y="118021"/>
                </a:lnTo>
                <a:lnTo>
                  <a:pt x="466482" y="0"/>
                </a:lnTo>
                <a:lnTo>
                  <a:pt x="761534" y="295053"/>
                </a:lnTo>
                <a:lnTo>
                  <a:pt x="466482" y="590105"/>
                </a:lnTo>
                <a:lnTo>
                  <a:pt x="466482" y="472084"/>
                </a:lnTo>
                <a:lnTo>
                  <a:pt x="0" y="472084"/>
                </a:lnTo>
                <a:lnTo>
                  <a:pt x="0" y="11802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8020" rIns="177030" bIns="118021" numCol="1" spcCol="1270" anchor="ctr" anchorCtr="0">
            <a:noAutofit/>
          </a:bodyPr>
          <a:lstStyle/>
          <a:p>
            <a:pPr lvl="0" algn="ctr" defTabSz="177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00" kern="1200"/>
          </a:p>
        </p:txBody>
      </p:sp>
      <p:sp>
        <p:nvSpPr>
          <p:cNvPr id="30" name="Freeform 29"/>
          <p:cNvSpPr/>
          <p:nvPr/>
        </p:nvSpPr>
        <p:spPr>
          <a:xfrm>
            <a:off x="1222803" y="4036532"/>
            <a:ext cx="2754686" cy="947658"/>
          </a:xfrm>
          <a:custGeom>
            <a:avLst/>
            <a:gdLst>
              <a:gd name="connsiteX0" fmla="*/ 0 w 2372492"/>
              <a:gd name="connsiteY0" fmla="*/ 78267 h 782665"/>
              <a:gd name="connsiteX1" fmla="*/ 78267 w 2372492"/>
              <a:gd name="connsiteY1" fmla="*/ 0 h 782665"/>
              <a:gd name="connsiteX2" fmla="*/ 2294226 w 2372492"/>
              <a:gd name="connsiteY2" fmla="*/ 0 h 782665"/>
              <a:gd name="connsiteX3" fmla="*/ 2372493 w 2372492"/>
              <a:gd name="connsiteY3" fmla="*/ 78267 h 782665"/>
              <a:gd name="connsiteX4" fmla="*/ 2372492 w 2372492"/>
              <a:gd name="connsiteY4" fmla="*/ 704399 h 782665"/>
              <a:gd name="connsiteX5" fmla="*/ 2294225 w 2372492"/>
              <a:gd name="connsiteY5" fmla="*/ 782666 h 782665"/>
              <a:gd name="connsiteX6" fmla="*/ 78267 w 2372492"/>
              <a:gd name="connsiteY6" fmla="*/ 782665 h 782665"/>
              <a:gd name="connsiteX7" fmla="*/ 0 w 2372492"/>
              <a:gd name="connsiteY7" fmla="*/ 704398 h 782665"/>
              <a:gd name="connsiteX8" fmla="*/ 0 w 2372492"/>
              <a:gd name="connsiteY8" fmla="*/ 78267 h 78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492" h="782665">
                <a:moveTo>
                  <a:pt x="0" y="78267"/>
                </a:moveTo>
                <a:cubicBezTo>
                  <a:pt x="0" y="35041"/>
                  <a:pt x="35041" y="0"/>
                  <a:pt x="78267" y="0"/>
                </a:cubicBezTo>
                <a:lnTo>
                  <a:pt x="2294226" y="0"/>
                </a:lnTo>
                <a:cubicBezTo>
                  <a:pt x="2337452" y="0"/>
                  <a:pt x="2372493" y="35041"/>
                  <a:pt x="2372493" y="78267"/>
                </a:cubicBezTo>
                <a:cubicBezTo>
                  <a:pt x="2372493" y="286978"/>
                  <a:pt x="2372492" y="495688"/>
                  <a:pt x="2372492" y="704399"/>
                </a:cubicBezTo>
                <a:cubicBezTo>
                  <a:pt x="2372492" y="747625"/>
                  <a:pt x="2337451" y="782666"/>
                  <a:pt x="2294225" y="782666"/>
                </a:cubicBezTo>
                <a:lnTo>
                  <a:pt x="78267" y="782665"/>
                </a:lnTo>
                <a:cubicBezTo>
                  <a:pt x="35041" y="782665"/>
                  <a:pt x="0" y="747624"/>
                  <a:pt x="0" y="704398"/>
                </a:cubicBezTo>
                <a:lnTo>
                  <a:pt x="0" y="7826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2240" rIns="142240" bIns="337088" numCol="1" spcCol="1270" anchor="t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d-ID" dirty="0" smtClean="0"/>
              <a:t>Hasil</a:t>
            </a:r>
            <a:endParaRPr lang="en-US" kern="1200" dirty="0"/>
          </a:p>
        </p:txBody>
      </p:sp>
      <p:sp>
        <p:nvSpPr>
          <p:cNvPr id="31" name="Freeform 30"/>
          <p:cNvSpPr/>
          <p:nvPr/>
        </p:nvSpPr>
        <p:spPr>
          <a:xfrm>
            <a:off x="1467630" y="4432216"/>
            <a:ext cx="2625818" cy="958662"/>
          </a:xfrm>
          <a:custGeom>
            <a:avLst/>
            <a:gdLst>
              <a:gd name="connsiteX0" fmla="*/ 0 w 3243884"/>
              <a:gd name="connsiteY0" fmla="*/ 110700 h 1107000"/>
              <a:gd name="connsiteX1" fmla="*/ 110700 w 3243884"/>
              <a:gd name="connsiteY1" fmla="*/ 0 h 1107000"/>
              <a:gd name="connsiteX2" fmla="*/ 3133184 w 3243884"/>
              <a:gd name="connsiteY2" fmla="*/ 0 h 1107000"/>
              <a:gd name="connsiteX3" fmla="*/ 3243884 w 3243884"/>
              <a:gd name="connsiteY3" fmla="*/ 110700 h 1107000"/>
              <a:gd name="connsiteX4" fmla="*/ 3243884 w 3243884"/>
              <a:gd name="connsiteY4" fmla="*/ 996300 h 1107000"/>
              <a:gd name="connsiteX5" fmla="*/ 3133184 w 3243884"/>
              <a:gd name="connsiteY5" fmla="*/ 1107000 h 1107000"/>
              <a:gd name="connsiteX6" fmla="*/ 110700 w 3243884"/>
              <a:gd name="connsiteY6" fmla="*/ 1107000 h 1107000"/>
              <a:gd name="connsiteX7" fmla="*/ 0 w 3243884"/>
              <a:gd name="connsiteY7" fmla="*/ 996300 h 1107000"/>
              <a:gd name="connsiteX8" fmla="*/ 0 w 3243884"/>
              <a:gd name="connsiteY8" fmla="*/ 110700 h 110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43884" h="1107000">
                <a:moveTo>
                  <a:pt x="0" y="110700"/>
                </a:moveTo>
                <a:cubicBezTo>
                  <a:pt x="0" y="49562"/>
                  <a:pt x="49562" y="0"/>
                  <a:pt x="110700" y="0"/>
                </a:cubicBezTo>
                <a:lnTo>
                  <a:pt x="3133184" y="0"/>
                </a:lnTo>
                <a:cubicBezTo>
                  <a:pt x="3194322" y="0"/>
                  <a:pt x="3243884" y="49562"/>
                  <a:pt x="3243884" y="110700"/>
                </a:cubicBezTo>
                <a:lnTo>
                  <a:pt x="3243884" y="996300"/>
                </a:lnTo>
                <a:cubicBezTo>
                  <a:pt x="3243884" y="1057438"/>
                  <a:pt x="3194322" y="1107000"/>
                  <a:pt x="3133184" y="1107000"/>
                </a:cubicBezTo>
                <a:lnTo>
                  <a:pt x="110700" y="1107000"/>
                </a:lnTo>
                <a:cubicBezTo>
                  <a:pt x="49562" y="1107000"/>
                  <a:pt x="0" y="1057438"/>
                  <a:pt x="0" y="996300"/>
                </a:cubicBezTo>
                <a:lnTo>
                  <a:pt x="0" y="11070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0439" tIns="160439" rIns="160439" bIns="160439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id-ID" sz="1600" dirty="0" smtClean="0"/>
              <a:t>Menunjukan prediksi kelas data uji</a:t>
            </a:r>
            <a:endParaRPr lang="en-US" sz="1600" kern="1200" dirty="0"/>
          </a:p>
        </p:txBody>
      </p:sp>
    </p:spTree>
    <p:extLst>
      <p:ext uri="{BB962C8B-B14F-4D97-AF65-F5344CB8AC3E}">
        <p14:creationId xmlns:p14="http://schemas.microsoft.com/office/powerpoint/2010/main" val="68540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HAMMING DISTANCE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4613-1A3E-4CF3-AF17-1F39D2AB75E1}" type="datetime3">
              <a:rPr lang="en-US" smtClean="0"/>
              <a:t>23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32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456046" y="1600440"/>
            <a:ext cx="6437124" cy="1462410"/>
            <a:chOff x="265271" y="1825625"/>
            <a:chExt cx="6247266" cy="1314895"/>
          </a:xfrm>
        </p:grpSpPr>
        <p:sp>
          <p:nvSpPr>
            <p:cNvPr id="9" name="Freeform 8"/>
            <p:cNvSpPr/>
            <p:nvPr/>
          </p:nvSpPr>
          <p:spPr>
            <a:xfrm>
              <a:off x="265271" y="1825625"/>
              <a:ext cx="2399391" cy="782665"/>
            </a:xfrm>
            <a:custGeom>
              <a:avLst/>
              <a:gdLst>
                <a:gd name="connsiteX0" fmla="*/ 0 w 2370568"/>
                <a:gd name="connsiteY0" fmla="*/ 78267 h 782665"/>
                <a:gd name="connsiteX1" fmla="*/ 78267 w 2370568"/>
                <a:gd name="connsiteY1" fmla="*/ 0 h 782665"/>
                <a:gd name="connsiteX2" fmla="*/ 2292302 w 2370568"/>
                <a:gd name="connsiteY2" fmla="*/ 0 h 782665"/>
                <a:gd name="connsiteX3" fmla="*/ 2370569 w 2370568"/>
                <a:gd name="connsiteY3" fmla="*/ 78267 h 782665"/>
                <a:gd name="connsiteX4" fmla="*/ 2370568 w 2370568"/>
                <a:gd name="connsiteY4" fmla="*/ 704399 h 782665"/>
                <a:gd name="connsiteX5" fmla="*/ 2292301 w 2370568"/>
                <a:gd name="connsiteY5" fmla="*/ 782666 h 782665"/>
                <a:gd name="connsiteX6" fmla="*/ 78267 w 2370568"/>
                <a:gd name="connsiteY6" fmla="*/ 782665 h 782665"/>
                <a:gd name="connsiteX7" fmla="*/ 0 w 2370568"/>
                <a:gd name="connsiteY7" fmla="*/ 704398 h 782665"/>
                <a:gd name="connsiteX8" fmla="*/ 0 w 2370568"/>
                <a:gd name="connsiteY8" fmla="*/ 78267 h 78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0568" h="782665">
                  <a:moveTo>
                    <a:pt x="0" y="78267"/>
                  </a:moveTo>
                  <a:cubicBezTo>
                    <a:pt x="0" y="35041"/>
                    <a:pt x="35041" y="0"/>
                    <a:pt x="78267" y="0"/>
                  </a:cubicBezTo>
                  <a:lnTo>
                    <a:pt x="2292302" y="0"/>
                  </a:lnTo>
                  <a:cubicBezTo>
                    <a:pt x="2335528" y="0"/>
                    <a:pt x="2370569" y="35041"/>
                    <a:pt x="2370569" y="78267"/>
                  </a:cubicBezTo>
                  <a:cubicBezTo>
                    <a:pt x="2370569" y="286978"/>
                    <a:pt x="2370568" y="495688"/>
                    <a:pt x="2370568" y="704399"/>
                  </a:cubicBezTo>
                  <a:cubicBezTo>
                    <a:pt x="2370568" y="747625"/>
                    <a:pt x="2335527" y="782666"/>
                    <a:pt x="2292301" y="782666"/>
                  </a:cubicBezTo>
                  <a:lnTo>
                    <a:pt x="78267" y="782665"/>
                  </a:lnTo>
                  <a:cubicBezTo>
                    <a:pt x="35041" y="782665"/>
                    <a:pt x="0" y="747624"/>
                    <a:pt x="0" y="704398"/>
                  </a:cubicBezTo>
                  <a:lnTo>
                    <a:pt x="0" y="7826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337088" numCol="1" spcCol="1270" anchor="t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Input </a:t>
              </a:r>
              <a:r>
                <a:rPr lang="en-US" kern="1200" dirty="0" err="1" smtClean="0"/>
                <a:t>Ve</a:t>
              </a:r>
              <a:r>
                <a:rPr lang="id-ID" kern="1200" dirty="0" smtClean="0"/>
                <a:t>k</a:t>
              </a:r>
              <a:r>
                <a:rPr lang="en-US" kern="1200" dirty="0" smtClean="0"/>
                <a:t>tor </a:t>
              </a:r>
              <a:r>
                <a:rPr lang="en-US" kern="1200" dirty="0" err="1" smtClean="0"/>
                <a:t>Fitur</a:t>
              </a:r>
              <a:endParaRPr lang="en-US" kern="12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43728" y="2271485"/>
              <a:ext cx="2227243" cy="852998"/>
            </a:xfrm>
            <a:custGeom>
              <a:avLst/>
              <a:gdLst>
                <a:gd name="connsiteX0" fmla="*/ 0 w 2370568"/>
                <a:gd name="connsiteY0" fmla="*/ 107766 h 1077655"/>
                <a:gd name="connsiteX1" fmla="*/ 107766 w 2370568"/>
                <a:gd name="connsiteY1" fmla="*/ 0 h 1077655"/>
                <a:gd name="connsiteX2" fmla="*/ 2262803 w 2370568"/>
                <a:gd name="connsiteY2" fmla="*/ 0 h 1077655"/>
                <a:gd name="connsiteX3" fmla="*/ 2370569 w 2370568"/>
                <a:gd name="connsiteY3" fmla="*/ 107766 h 1077655"/>
                <a:gd name="connsiteX4" fmla="*/ 2370568 w 2370568"/>
                <a:gd name="connsiteY4" fmla="*/ 969890 h 1077655"/>
                <a:gd name="connsiteX5" fmla="*/ 2262802 w 2370568"/>
                <a:gd name="connsiteY5" fmla="*/ 1077656 h 1077655"/>
                <a:gd name="connsiteX6" fmla="*/ 107766 w 2370568"/>
                <a:gd name="connsiteY6" fmla="*/ 1077655 h 1077655"/>
                <a:gd name="connsiteX7" fmla="*/ 0 w 2370568"/>
                <a:gd name="connsiteY7" fmla="*/ 969889 h 1077655"/>
                <a:gd name="connsiteX8" fmla="*/ 0 w 2370568"/>
                <a:gd name="connsiteY8" fmla="*/ 107766 h 107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0568" h="1077655">
                  <a:moveTo>
                    <a:pt x="0" y="107766"/>
                  </a:moveTo>
                  <a:cubicBezTo>
                    <a:pt x="0" y="48248"/>
                    <a:pt x="48248" y="0"/>
                    <a:pt x="107766" y="0"/>
                  </a:cubicBezTo>
                  <a:lnTo>
                    <a:pt x="2262803" y="0"/>
                  </a:lnTo>
                  <a:cubicBezTo>
                    <a:pt x="2322321" y="0"/>
                    <a:pt x="2370569" y="48248"/>
                    <a:pt x="2370569" y="107766"/>
                  </a:cubicBezTo>
                  <a:cubicBezTo>
                    <a:pt x="2370569" y="395141"/>
                    <a:pt x="2370568" y="682515"/>
                    <a:pt x="2370568" y="969890"/>
                  </a:cubicBezTo>
                  <a:cubicBezTo>
                    <a:pt x="2370568" y="1029408"/>
                    <a:pt x="2322320" y="1077656"/>
                    <a:pt x="2262802" y="1077656"/>
                  </a:cubicBezTo>
                  <a:lnTo>
                    <a:pt x="107766" y="1077655"/>
                  </a:lnTo>
                  <a:cubicBezTo>
                    <a:pt x="48248" y="1077655"/>
                    <a:pt x="0" y="1029407"/>
                    <a:pt x="0" y="969889"/>
                  </a:cubicBezTo>
                  <a:lnTo>
                    <a:pt x="0" y="107766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9579" tIns="159579" rIns="159579" bIns="159579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id-ID" sz="1600" kern="1200" dirty="0" smtClean="0"/>
                <a:t>Data Latih</a:t>
              </a:r>
              <a:endParaRPr lang="en-US" sz="1600" kern="1200" dirty="0"/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id-ID" sz="1600" kern="1200" dirty="0" smtClean="0"/>
                <a:t>Data Uji</a:t>
              </a:r>
              <a:endParaRPr lang="en-US" sz="1600" kern="1200" dirty="0"/>
            </a:p>
          </p:txBody>
        </p:sp>
        <p:sp>
          <p:nvSpPr>
            <p:cNvPr id="11" name="Freeform 10"/>
            <p:cNvSpPr/>
            <p:nvPr/>
          </p:nvSpPr>
          <p:spPr>
            <a:xfrm rot="21586756">
              <a:off x="2914106" y="1871038"/>
              <a:ext cx="499532" cy="407506"/>
            </a:xfrm>
            <a:custGeom>
              <a:avLst/>
              <a:gdLst>
                <a:gd name="connsiteX0" fmla="*/ 0 w 761534"/>
                <a:gd name="connsiteY0" fmla="*/ 118021 h 590105"/>
                <a:gd name="connsiteX1" fmla="*/ 466482 w 761534"/>
                <a:gd name="connsiteY1" fmla="*/ 118021 h 590105"/>
                <a:gd name="connsiteX2" fmla="*/ 466482 w 761534"/>
                <a:gd name="connsiteY2" fmla="*/ 0 h 590105"/>
                <a:gd name="connsiteX3" fmla="*/ 761534 w 761534"/>
                <a:gd name="connsiteY3" fmla="*/ 295053 h 590105"/>
                <a:gd name="connsiteX4" fmla="*/ 466482 w 761534"/>
                <a:gd name="connsiteY4" fmla="*/ 590105 h 590105"/>
                <a:gd name="connsiteX5" fmla="*/ 466482 w 761534"/>
                <a:gd name="connsiteY5" fmla="*/ 472084 h 590105"/>
                <a:gd name="connsiteX6" fmla="*/ 0 w 761534"/>
                <a:gd name="connsiteY6" fmla="*/ 472084 h 590105"/>
                <a:gd name="connsiteX7" fmla="*/ 0 w 761534"/>
                <a:gd name="connsiteY7" fmla="*/ 118021 h 590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1534" h="590105">
                  <a:moveTo>
                    <a:pt x="0" y="118021"/>
                  </a:moveTo>
                  <a:lnTo>
                    <a:pt x="466482" y="118021"/>
                  </a:lnTo>
                  <a:lnTo>
                    <a:pt x="466482" y="0"/>
                  </a:lnTo>
                  <a:lnTo>
                    <a:pt x="761534" y="295053"/>
                  </a:lnTo>
                  <a:lnTo>
                    <a:pt x="466482" y="590105"/>
                  </a:lnTo>
                  <a:lnTo>
                    <a:pt x="466482" y="472084"/>
                  </a:lnTo>
                  <a:lnTo>
                    <a:pt x="0" y="472084"/>
                  </a:lnTo>
                  <a:lnTo>
                    <a:pt x="0" y="11802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18020" rIns="177030" bIns="118021" numCol="1" spcCol="1270" anchor="ctr" anchorCtr="0">
              <a:noAutofit/>
            </a:bodyPr>
            <a:lstStyle/>
            <a:p>
              <a:pPr lvl="0" algn="ctr" defTabSz="177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00" kern="12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3506679" y="1825625"/>
              <a:ext cx="2401338" cy="782665"/>
            </a:xfrm>
            <a:custGeom>
              <a:avLst/>
              <a:gdLst>
                <a:gd name="connsiteX0" fmla="*/ 0 w 2372492"/>
                <a:gd name="connsiteY0" fmla="*/ 78267 h 782665"/>
                <a:gd name="connsiteX1" fmla="*/ 78267 w 2372492"/>
                <a:gd name="connsiteY1" fmla="*/ 0 h 782665"/>
                <a:gd name="connsiteX2" fmla="*/ 2294226 w 2372492"/>
                <a:gd name="connsiteY2" fmla="*/ 0 h 782665"/>
                <a:gd name="connsiteX3" fmla="*/ 2372493 w 2372492"/>
                <a:gd name="connsiteY3" fmla="*/ 78267 h 782665"/>
                <a:gd name="connsiteX4" fmla="*/ 2372492 w 2372492"/>
                <a:gd name="connsiteY4" fmla="*/ 704399 h 782665"/>
                <a:gd name="connsiteX5" fmla="*/ 2294225 w 2372492"/>
                <a:gd name="connsiteY5" fmla="*/ 782666 h 782665"/>
                <a:gd name="connsiteX6" fmla="*/ 78267 w 2372492"/>
                <a:gd name="connsiteY6" fmla="*/ 782665 h 782665"/>
                <a:gd name="connsiteX7" fmla="*/ 0 w 2372492"/>
                <a:gd name="connsiteY7" fmla="*/ 704398 h 782665"/>
                <a:gd name="connsiteX8" fmla="*/ 0 w 2372492"/>
                <a:gd name="connsiteY8" fmla="*/ 78267 h 78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2492" h="782665">
                  <a:moveTo>
                    <a:pt x="0" y="78267"/>
                  </a:moveTo>
                  <a:cubicBezTo>
                    <a:pt x="0" y="35041"/>
                    <a:pt x="35041" y="0"/>
                    <a:pt x="78267" y="0"/>
                  </a:cubicBezTo>
                  <a:lnTo>
                    <a:pt x="2294226" y="0"/>
                  </a:lnTo>
                  <a:cubicBezTo>
                    <a:pt x="2337452" y="0"/>
                    <a:pt x="2372493" y="35041"/>
                    <a:pt x="2372493" y="78267"/>
                  </a:cubicBezTo>
                  <a:cubicBezTo>
                    <a:pt x="2372493" y="286978"/>
                    <a:pt x="2372492" y="495688"/>
                    <a:pt x="2372492" y="704399"/>
                  </a:cubicBezTo>
                  <a:cubicBezTo>
                    <a:pt x="2372492" y="747625"/>
                    <a:pt x="2337451" y="782666"/>
                    <a:pt x="2294225" y="782666"/>
                  </a:cubicBezTo>
                  <a:lnTo>
                    <a:pt x="78267" y="782665"/>
                  </a:lnTo>
                  <a:cubicBezTo>
                    <a:pt x="35041" y="782665"/>
                    <a:pt x="0" y="747624"/>
                    <a:pt x="0" y="704398"/>
                  </a:cubicBezTo>
                  <a:lnTo>
                    <a:pt x="0" y="7826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337088" numCol="1" spcCol="1270" anchor="t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dirty="0" smtClean="0"/>
                <a:t>Hitung Distance</a:t>
              </a:r>
              <a:endParaRPr lang="en-US" kern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Freeform 16"/>
                <p:cNvSpPr/>
                <p:nvPr/>
              </p:nvSpPr>
              <p:spPr>
                <a:xfrm>
                  <a:off x="3683206" y="2348767"/>
                  <a:ext cx="2829331" cy="791753"/>
                </a:xfrm>
                <a:custGeom>
                  <a:avLst/>
                  <a:gdLst>
                    <a:gd name="connsiteX0" fmla="*/ 0 w 3243884"/>
                    <a:gd name="connsiteY0" fmla="*/ 110700 h 1107000"/>
                    <a:gd name="connsiteX1" fmla="*/ 110700 w 3243884"/>
                    <a:gd name="connsiteY1" fmla="*/ 0 h 1107000"/>
                    <a:gd name="connsiteX2" fmla="*/ 3133184 w 3243884"/>
                    <a:gd name="connsiteY2" fmla="*/ 0 h 1107000"/>
                    <a:gd name="connsiteX3" fmla="*/ 3243884 w 3243884"/>
                    <a:gd name="connsiteY3" fmla="*/ 110700 h 1107000"/>
                    <a:gd name="connsiteX4" fmla="*/ 3243884 w 3243884"/>
                    <a:gd name="connsiteY4" fmla="*/ 996300 h 1107000"/>
                    <a:gd name="connsiteX5" fmla="*/ 3133184 w 3243884"/>
                    <a:gd name="connsiteY5" fmla="*/ 1107000 h 1107000"/>
                    <a:gd name="connsiteX6" fmla="*/ 110700 w 3243884"/>
                    <a:gd name="connsiteY6" fmla="*/ 1107000 h 1107000"/>
                    <a:gd name="connsiteX7" fmla="*/ 0 w 3243884"/>
                    <a:gd name="connsiteY7" fmla="*/ 996300 h 1107000"/>
                    <a:gd name="connsiteX8" fmla="*/ 0 w 3243884"/>
                    <a:gd name="connsiteY8" fmla="*/ 110700 h 1107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43884" h="1107000">
                      <a:moveTo>
                        <a:pt x="0" y="110700"/>
                      </a:moveTo>
                      <a:cubicBezTo>
                        <a:pt x="0" y="49562"/>
                        <a:pt x="49562" y="0"/>
                        <a:pt x="110700" y="0"/>
                      </a:cubicBezTo>
                      <a:lnTo>
                        <a:pt x="3133184" y="0"/>
                      </a:lnTo>
                      <a:cubicBezTo>
                        <a:pt x="3194322" y="0"/>
                        <a:pt x="3243884" y="49562"/>
                        <a:pt x="3243884" y="110700"/>
                      </a:cubicBezTo>
                      <a:lnTo>
                        <a:pt x="3243884" y="996300"/>
                      </a:lnTo>
                      <a:cubicBezTo>
                        <a:pt x="3243884" y="1057438"/>
                        <a:pt x="3194322" y="1107000"/>
                        <a:pt x="3133184" y="1107000"/>
                      </a:cubicBezTo>
                      <a:lnTo>
                        <a:pt x="110700" y="1107000"/>
                      </a:lnTo>
                      <a:cubicBezTo>
                        <a:pt x="49562" y="1107000"/>
                        <a:pt x="0" y="1057438"/>
                        <a:pt x="0" y="996300"/>
                      </a:cubicBezTo>
                      <a:lnTo>
                        <a:pt x="0" y="11070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60439" tIns="160439" rIns="160439" bIns="160439" numCol="1" spcCol="1270" anchor="t" anchorCtr="0">
                  <a:noAutofit/>
                </a:bodyPr>
                <a:lstStyle/>
                <a:p>
                  <a:pPr marL="171450" lvl="1" indent="-171450" defTabSz="8001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•"/>
                  </a:pP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𝐻𝐷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𝑋𝑂𝑅</m:t>
                          </m:r>
                        </m:e>
                      </m:d>
                      <m:sSub>
                        <m:sSub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en-US" sz="1600" kern="1200" dirty="0"/>
                </a:p>
              </p:txBody>
            </p:sp>
          </mc:Choice>
          <mc:Fallback xmlns="">
            <p:sp>
              <p:nvSpPr>
                <p:cNvPr id="17" name="Freeform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3206" y="2348767"/>
                  <a:ext cx="2829331" cy="791753"/>
                </a:xfrm>
                <a:custGeom>
                  <a:avLst/>
                  <a:gdLst>
                    <a:gd name="connsiteX0" fmla="*/ 0 w 3243884"/>
                    <a:gd name="connsiteY0" fmla="*/ 110700 h 1107000"/>
                    <a:gd name="connsiteX1" fmla="*/ 110700 w 3243884"/>
                    <a:gd name="connsiteY1" fmla="*/ 0 h 1107000"/>
                    <a:gd name="connsiteX2" fmla="*/ 3133184 w 3243884"/>
                    <a:gd name="connsiteY2" fmla="*/ 0 h 1107000"/>
                    <a:gd name="connsiteX3" fmla="*/ 3243884 w 3243884"/>
                    <a:gd name="connsiteY3" fmla="*/ 110700 h 1107000"/>
                    <a:gd name="connsiteX4" fmla="*/ 3243884 w 3243884"/>
                    <a:gd name="connsiteY4" fmla="*/ 996300 h 1107000"/>
                    <a:gd name="connsiteX5" fmla="*/ 3133184 w 3243884"/>
                    <a:gd name="connsiteY5" fmla="*/ 1107000 h 1107000"/>
                    <a:gd name="connsiteX6" fmla="*/ 110700 w 3243884"/>
                    <a:gd name="connsiteY6" fmla="*/ 1107000 h 1107000"/>
                    <a:gd name="connsiteX7" fmla="*/ 0 w 3243884"/>
                    <a:gd name="connsiteY7" fmla="*/ 996300 h 1107000"/>
                    <a:gd name="connsiteX8" fmla="*/ 0 w 3243884"/>
                    <a:gd name="connsiteY8" fmla="*/ 110700 h 1107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43884" h="1107000">
                      <a:moveTo>
                        <a:pt x="0" y="110700"/>
                      </a:moveTo>
                      <a:cubicBezTo>
                        <a:pt x="0" y="49562"/>
                        <a:pt x="49562" y="0"/>
                        <a:pt x="110700" y="0"/>
                      </a:cubicBezTo>
                      <a:lnTo>
                        <a:pt x="3133184" y="0"/>
                      </a:lnTo>
                      <a:cubicBezTo>
                        <a:pt x="3194322" y="0"/>
                        <a:pt x="3243884" y="49562"/>
                        <a:pt x="3243884" y="110700"/>
                      </a:cubicBezTo>
                      <a:lnTo>
                        <a:pt x="3243884" y="996300"/>
                      </a:lnTo>
                      <a:cubicBezTo>
                        <a:pt x="3243884" y="1057438"/>
                        <a:pt x="3194322" y="1107000"/>
                        <a:pt x="3133184" y="1107000"/>
                      </a:cubicBezTo>
                      <a:lnTo>
                        <a:pt x="110700" y="1107000"/>
                      </a:lnTo>
                      <a:cubicBezTo>
                        <a:pt x="49562" y="1107000"/>
                        <a:pt x="0" y="1057438"/>
                        <a:pt x="0" y="996300"/>
                      </a:cubicBezTo>
                      <a:lnTo>
                        <a:pt x="0" y="110700"/>
                      </a:lnTo>
                      <a:close/>
                    </a:path>
                  </a:pathLst>
                </a:custGeom>
                <a:blipFill rotWithShape="0">
                  <a:blip r:embed="rId2"/>
                  <a:stretch>
                    <a:fillRect t="-23973" b="-20548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Freeform 27"/>
          <p:cNvSpPr/>
          <p:nvPr/>
        </p:nvSpPr>
        <p:spPr>
          <a:xfrm rot="5386756">
            <a:off x="5923624" y="3281407"/>
            <a:ext cx="573036" cy="493412"/>
          </a:xfrm>
          <a:custGeom>
            <a:avLst/>
            <a:gdLst>
              <a:gd name="connsiteX0" fmla="*/ 0 w 761534"/>
              <a:gd name="connsiteY0" fmla="*/ 118021 h 590105"/>
              <a:gd name="connsiteX1" fmla="*/ 466482 w 761534"/>
              <a:gd name="connsiteY1" fmla="*/ 118021 h 590105"/>
              <a:gd name="connsiteX2" fmla="*/ 466482 w 761534"/>
              <a:gd name="connsiteY2" fmla="*/ 0 h 590105"/>
              <a:gd name="connsiteX3" fmla="*/ 761534 w 761534"/>
              <a:gd name="connsiteY3" fmla="*/ 295053 h 590105"/>
              <a:gd name="connsiteX4" fmla="*/ 466482 w 761534"/>
              <a:gd name="connsiteY4" fmla="*/ 590105 h 590105"/>
              <a:gd name="connsiteX5" fmla="*/ 466482 w 761534"/>
              <a:gd name="connsiteY5" fmla="*/ 472084 h 590105"/>
              <a:gd name="connsiteX6" fmla="*/ 0 w 761534"/>
              <a:gd name="connsiteY6" fmla="*/ 472084 h 590105"/>
              <a:gd name="connsiteX7" fmla="*/ 0 w 761534"/>
              <a:gd name="connsiteY7" fmla="*/ 118021 h 59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1534" h="590105">
                <a:moveTo>
                  <a:pt x="0" y="118021"/>
                </a:moveTo>
                <a:lnTo>
                  <a:pt x="466482" y="118021"/>
                </a:lnTo>
                <a:lnTo>
                  <a:pt x="466482" y="0"/>
                </a:lnTo>
                <a:lnTo>
                  <a:pt x="761534" y="295053"/>
                </a:lnTo>
                <a:lnTo>
                  <a:pt x="466482" y="590105"/>
                </a:lnTo>
                <a:lnTo>
                  <a:pt x="466482" y="472084"/>
                </a:lnTo>
                <a:lnTo>
                  <a:pt x="0" y="472084"/>
                </a:lnTo>
                <a:lnTo>
                  <a:pt x="0" y="11802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8020" rIns="177030" bIns="118021" numCol="1" spcCol="1270" anchor="ctr" anchorCtr="0">
            <a:noAutofit/>
          </a:bodyPr>
          <a:lstStyle/>
          <a:p>
            <a:pPr lvl="0" algn="ctr" defTabSz="177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00" kern="1200"/>
          </a:p>
        </p:txBody>
      </p:sp>
      <p:sp>
        <p:nvSpPr>
          <p:cNvPr id="29" name="Freeform 28"/>
          <p:cNvSpPr/>
          <p:nvPr/>
        </p:nvSpPr>
        <p:spPr>
          <a:xfrm rot="10786756">
            <a:off x="4261289" y="4278123"/>
            <a:ext cx="438845" cy="432747"/>
          </a:xfrm>
          <a:custGeom>
            <a:avLst/>
            <a:gdLst>
              <a:gd name="connsiteX0" fmla="*/ 0 w 761534"/>
              <a:gd name="connsiteY0" fmla="*/ 118021 h 590105"/>
              <a:gd name="connsiteX1" fmla="*/ 466482 w 761534"/>
              <a:gd name="connsiteY1" fmla="*/ 118021 h 590105"/>
              <a:gd name="connsiteX2" fmla="*/ 466482 w 761534"/>
              <a:gd name="connsiteY2" fmla="*/ 0 h 590105"/>
              <a:gd name="connsiteX3" fmla="*/ 761534 w 761534"/>
              <a:gd name="connsiteY3" fmla="*/ 295053 h 590105"/>
              <a:gd name="connsiteX4" fmla="*/ 466482 w 761534"/>
              <a:gd name="connsiteY4" fmla="*/ 590105 h 590105"/>
              <a:gd name="connsiteX5" fmla="*/ 466482 w 761534"/>
              <a:gd name="connsiteY5" fmla="*/ 472084 h 590105"/>
              <a:gd name="connsiteX6" fmla="*/ 0 w 761534"/>
              <a:gd name="connsiteY6" fmla="*/ 472084 h 590105"/>
              <a:gd name="connsiteX7" fmla="*/ 0 w 761534"/>
              <a:gd name="connsiteY7" fmla="*/ 118021 h 59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1534" h="590105">
                <a:moveTo>
                  <a:pt x="0" y="118021"/>
                </a:moveTo>
                <a:lnTo>
                  <a:pt x="466482" y="118021"/>
                </a:lnTo>
                <a:lnTo>
                  <a:pt x="466482" y="0"/>
                </a:lnTo>
                <a:lnTo>
                  <a:pt x="761534" y="295053"/>
                </a:lnTo>
                <a:lnTo>
                  <a:pt x="466482" y="590105"/>
                </a:lnTo>
                <a:lnTo>
                  <a:pt x="466482" y="472084"/>
                </a:lnTo>
                <a:lnTo>
                  <a:pt x="0" y="472084"/>
                </a:lnTo>
                <a:lnTo>
                  <a:pt x="0" y="11802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8020" rIns="177030" bIns="118021" numCol="1" spcCol="1270" anchor="ctr" anchorCtr="0">
            <a:noAutofit/>
          </a:bodyPr>
          <a:lstStyle/>
          <a:p>
            <a:pPr lvl="0" algn="ctr" defTabSz="177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00" kern="1200"/>
          </a:p>
        </p:txBody>
      </p:sp>
      <p:sp>
        <p:nvSpPr>
          <p:cNvPr id="30" name="Freeform 29"/>
          <p:cNvSpPr/>
          <p:nvPr/>
        </p:nvSpPr>
        <p:spPr>
          <a:xfrm>
            <a:off x="1222803" y="4036532"/>
            <a:ext cx="2754686" cy="947658"/>
          </a:xfrm>
          <a:custGeom>
            <a:avLst/>
            <a:gdLst>
              <a:gd name="connsiteX0" fmla="*/ 0 w 2372492"/>
              <a:gd name="connsiteY0" fmla="*/ 78267 h 782665"/>
              <a:gd name="connsiteX1" fmla="*/ 78267 w 2372492"/>
              <a:gd name="connsiteY1" fmla="*/ 0 h 782665"/>
              <a:gd name="connsiteX2" fmla="*/ 2294226 w 2372492"/>
              <a:gd name="connsiteY2" fmla="*/ 0 h 782665"/>
              <a:gd name="connsiteX3" fmla="*/ 2372493 w 2372492"/>
              <a:gd name="connsiteY3" fmla="*/ 78267 h 782665"/>
              <a:gd name="connsiteX4" fmla="*/ 2372492 w 2372492"/>
              <a:gd name="connsiteY4" fmla="*/ 704399 h 782665"/>
              <a:gd name="connsiteX5" fmla="*/ 2294225 w 2372492"/>
              <a:gd name="connsiteY5" fmla="*/ 782666 h 782665"/>
              <a:gd name="connsiteX6" fmla="*/ 78267 w 2372492"/>
              <a:gd name="connsiteY6" fmla="*/ 782665 h 782665"/>
              <a:gd name="connsiteX7" fmla="*/ 0 w 2372492"/>
              <a:gd name="connsiteY7" fmla="*/ 704398 h 782665"/>
              <a:gd name="connsiteX8" fmla="*/ 0 w 2372492"/>
              <a:gd name="connsiteY8" fmla="*/ 78267 h 78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492" h="782665">
                <a:moveTo>
                  <a:pt x="0" y="78267"/>
                </a:moveTo>
                <a:cubicBezTo>
                  <a:pt x="0" y="35041"/>
                  <a:pt x="35041" y="0"/>
                  <a:pt x="78267" y="0"/>
                </a:cubicBezTo>
                <a:lnTo>
                  <a:pt x="2294226" y="0"/>
                </a:lnTo>
                <a:cubicBezTo>
                  <a:pt x="2337452" y="0"/>
                  <a:pt x="2372493" y="35041"/>
                  <a:pt x="2372493" y="78267"/>
                </a:cubicBezTo>
                <a:cubicBezTo>
                  <a:pt x="2372493" y="286978"/>
                  <a:pt x="2372492" y="495688"/>
                  <a:pt x="2372492" y="704399"/>
                </a:cubicBezTo>
                <a:cubicBezTo>
                  <a:pt x="2372492" y="747625"/>
                  <a:pt x="2337451" y="782666"/>
                  <a:pt x="2294225" y="782666"/>
                </a:cubicBezTo>
                <a:lnTo>
                  <a:pt x="78267" y="782665"/>
                </a:lnTo>
                <a:cubicBezTo>
                  <a:pt x="35041" y="782665"/>
                  <a:pt x="0" y="747624"/>
                  <a:pt x="0" y="704398"/>
                </a:cubicBezTo>
                <a:lnTo>
                  <a:pt x="0" y="7826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2240" rIns="142240" bIns="337088" numCol="1" spcCol="1270" anchor="t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d-ID" dirty="0" smtClean="0"/>
              <a:t>Hasil</a:t>
            </a:r>
            <a:endParaRPr lang="en-US" kern="1200" dirty="0"/>
          </a:p>
        </p:txBody>
      </p:sp>
      <p:sp>
        <p:nvSpPr>
          <p:cNvPr id="31" name="Freeform 30"/>
          <p:cNvSpPr/>
          <p:nvPr/>
        </p:nvSpPr>
        <p:spPr>
          <a:xfrm>
            <a:off x="1467630" y="4432216"/>
            <a:ext cx="2625818" cy="958662"/>
          </a:xfrm>
          <a:custGeom>
            <a:avLst/>
            <a:gdLst>
              <a:gd name="connsiteX0" fmla="*/ 0 w 3243884"/>
              <a:gd name="connsiteY0" fmla="*/ 110700 h 1107000"/>
              <a:gd name="connsiteX1" fmla="*/ 110700 w 3243884"/>
              <a:gd name="connsiteY1" fmla="*/ 0 h 1107000"/>
              <a:gd name="connsiteX2" fmla="*/ 3133184 w 3243884"/>
              <a:gd name="connsiteY2" fmla="*/ 0 h 1107000"/>
              <a:gd name="connsiteX3" fmla="*/ 3243884 w 3243884"/>
              <a:gd name="connsiteY3" fmla="*/ 110700 h 1107000"/>
              <a:gd name="connsiteX4" fmla="*/ 3243884 w 3243884"/>
              <a:gd name="connsiteY4" fmla="*/ 996300 h 1107000"/>
              <a:gd name="connsiteX5" fmla="*/ 3133184 w 3243884"/>
              <a:gd name="connsiteY5" fmla="*/ 1107000 h 1107000"/>
              <a:gd name="connsiteX6" fmla="*/ 110700 w 3243884"/>
              <a:gd name="connsiteY6" fmla="*/ 1107000 h 1107000"/>
              <a:gd name="connsiteX7" fmla="*/ 0 w 3243884"/>
              <a:gd name="connsiteY7" fmla="*/ 996300 h 1107000"/>
              <a:gd name="connsiteX8" fmla="*/ 0 w 3243884"/>
              <a:gd name="connsiteY8" fmla="*/ 110700 h 110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43884" h="1107000">
                <a:moveTo>
                  <a:pt x="0" y="110700"/>
                </a:moveTo>
                <a:cubicBezTo>
                  <a:pt x="0" y="49562"/>
                  <a:pt x="49562" y="0"/>
                  <a:pt x="110700" y="0"/>
                </a:cubicBezTo>
                <a:lnTo>
                  <a:pt x="3133184" y="0"/>
                </a:lnTo>
                <a:cubicBezTo>
                  <a:pt x="3194322" y="0"/>
                  <a:pt x="3243884" y="49562"/>
                  <a:pt x="3243884" y="110700"/>
                </a:cubicBezTo>
                <a:lnTo>
                  <a:pt x="3243884" y="996300"/>
                </a:lnTo>
                <a:cubicBezTo>
                  <a:pt x="3243884" y="1057438"/>
                  <a:pt x="3194322" y="1107000"/>
                  <a:pt x="3133184" y="1107000"/>
                </a:cubicBezTo>
                <a:lnTo>
                  <a:pt x="110700" y="1107000"/>
                </a:lnTo>
                <a:cubicBezTo>
                  <a:pt x="49562" y="1107000"/>
                  <a:pt x="0" y="1057438"/>
                  <a:pt x="0" y="996300"/>
                </a:cubicBezTo>
                <a:lnTo>
                  <a:pt x="0" y="11070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0439" tIns="160439" rIns="160439" bIns="160439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id-ID" sz="1600" dirty="0" smtClean="0"/>
              <a:t>Kelas data uji dengan distance terkecil</a:t>
            </a:r>
            <a:endParaRPr lang="en-US" sz="1600" kern="1200" dirty="0"/>
          </a:p>
        </p:txBody>
      </p:sp>
      <p:sp>
        <p:nvSpPr>
          <p:cNvPr id="19" name="Freeform 18"/>
          <p:cNvSpPr/>
          <p:nvPr/>
        </p:nvSpPr>
        <p:spPr>
          <a:xfrm>
            <a:off x="4795962" y="4018575"/>
            <a:ext cx="2376925" cy="804819"/>
          </a:xfrm>
          <a:custGeom>
            <a:avLst/>
            <a:gdLst>
              <a:gd name="connsiteX0" fmla="*/ 0 w 2372492"/>
              <a:gd name="connsiteY0" fmla="*/ 78267 h 782665"/>
              <a:gd name="connsiteX1" fmla="*/ 78267 w 2372492"/>
              <a:gd name="connsiteY1" fmla="*/ 0 h 782665"/>
              <a:gd name="connsiteX2" fmla="*/ 2294226 w 2372492"/>
              <a:gd name="connsiteY2" fmla="*/ 0 h 782665"/>
              <a:gd name="connsiteX3" fmla="*/ 2372493 w 2372492"/>
              <a:gd name="connsiteY3" fmla="*/ 78267 h 782665"/>
              <a:gd name="connsiteX4" fmla="*/ 2372492 w 2372492"/>
              <a:gd name="connsiteY4" fmla="*/ 704399 h 782665"/>
              <a:gd name="connsiteX5" fmla="*/ 2294225 w 2372492"/>
              <a:gd name="connsiteY5" fmla="*/ 782666 h 782665"/>
              <a:gd name="connsiteX6" fmla="*/ 78267 w 2372492"/>
              <a:gd name="connsiteY6" fmla="*/ 782665 h 782665"/>
              <a:gd name="connsiteX7" fmla="*/ 0 w 2372492"/>
              <a:gd name="connsiteY7" fmla="*/ 704398 h 782665"/>
              <a:gd name="connsiteX8" fmla="*/ 0 w 2372492"/>
              <a:gd name="connsiteY8" fmla="*/ 78267 h 78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492" h="782665">
                <a:moveTo>
                  <a:pt x="0" y="78267"/>
                </a:moveTo>
                <a:cubicBezTo>
                  <a:pt x="0" y="35041"/>
                  <a:pt x="35041" y="0"/>
                  <a:pt x="78267" y="0"/>
                </a:cubicBezTo>
                <a:lnTo>
                  <a:pt x="2294226" y="0"/>
                </a:lnTo>
                <a:cubicBezTo>
                  <a:pt x="2337452" y="0"/>
                  <a:pt x="2372493" y="35041"/>
                  <a:pt x="2372493" y="78267"/>
                </a:cubicBezTo>
                <a:cubicBezTo>
                  <a:pt x="2372493" y="286978"/>
                  <a:pt x="2372492" y="495688"/>
                  <a:pt x="2372492" y="704399"/>
                </a:cubicBezTo>
                <a:cubicBezTo>
                  <a:pt x="2372492" y="747625"/>
                  <a:pt x="2337451" y="782666"/>
                  <a:pt x="2294225" y="782666"/>
                </a:cubicBezTo>
                <a:lnTo>
                  <a:pt x="78267" y="782665"/>
                </a:lnTo>
                <a:cubicBezTo>
                  <a:pt x="35041" y="782665"/>
                  <a:pt x="0" y="747624"/>
                  <a:pt x="0" y="704398"/>
                </a:cubicBezTo>
                <a:lnTo>
                  <a:pt x="0" y="7826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2240" rIns="142240" bIns="337088" numCol="1" spcCol="1270" anchor="t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d-ID" dirty="0" smtClean="0"/>
              <a:t>Sorting Jarak</a:t>
            </a:r>
            <a:endParaRPr lang="en-US" kern="1200" dirty="0"/>
          </a:p>
        </p:txBody>
      </p:sp>
      <p:sp>
        <p:nvSpPr>
          <p:cNvPr id="20" name="Freeform 19"/>
          <p:cNvSpPr/>
          <p:nvPr/>
        </p:nvSpPr>
        <p:spPr>
          <a:xfrm>
            <a:off x="4977854" y="4432216"/>
            <a:ext cx="2440025" cy="814164"/>
          </a:xfrm>
          <a:custGeom>
            <a:avLst/>
            <a:gdLst>
              <a:gd name="connsiteX0" fmla="*/ 0 w 3243884"/>
              <a:gd name="connsiteY0" fmla="*/ 110700 h 1107000"/>
              <a:gd name="connsiteX1" fmla="*/ 110700 w 3243884"/>
              <a:gd name="connsiteY1" fmla="*/ 0 h 1107000"/>
              <a:gd name="connsiteX2" fmla="*/ 3133184 w 3243884"/>
              <a:gd name="connsiteY2" fmla="*/ 0 h 1107000"/>
              <a:gd name="connsiteX3" fmla="*/ 3243884 w 3243884"/>
              <a:gd name="connsiteY3" fmla="*/ 110700 h 1107000"/>
              <a:gd name="connsiteX4" fmla="*/ 3243884 w 3243884"/>
              <a:gd name="connsiteY4" fmla="*/ 996300 h 1107000"/>
              <a:gd name="connsiteX5" fmla="*/ 3133184 w 3243884"/>
              <a:gd name="connsiteY5" fmla="*/ 1107000 h 1107000"/>
              <a:gd name="connsiteX6" fmla="*/ 110700 w 3243884"/>
              <a:gd name="connsiteY6" fmla="*/ 1107000 h 1107000"/>
              <a:gd name="connsiteX7" fmla="*/ 0 w 3243884"/>
              <a:gd name="connsiteY7" fmla="*/ 996300 h 1107000"/>
              <a:gd name="connsiteX8" fmla="*/ 0 w 3243884"/>
              <a:gd name="connsiteY8" fmla="*/ 110700 h 110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43884" h="1107000">
                <a:moveTo>
                  <a:pt x="0" y="110700"/>
                </a:moveTo>
                <a:cubicBezTo>
                  <a:pt x="0" y="49562"/>
                  <a:pt x="49562" y="0"/>
                  <a:pt x="110700" y="0"/>
                </a:cubicBezTo>
                <a:lnTo>
                  <a:pt x="3133184" y="0"/>
                </a:lnTo>
                <a:cubicBezTo>
                  <a:pt x="3194322" y="0"/>
                  <a:pt x="3243884" y="49562"/>
                  <a:pt x="3243884" y="110700"/>
                </a:cubicBezTo>
                <a:lnTo>
                  <a:pt x="3243884" y="996300"/>
                </a:lnTo>
                <a:cubicBezTo>
                  <a:pt x="3243884" y="1057438"/>
                  <a:pt x="3194322" y="1107000"/>
                  <a:pt x="3133184" y="1107000"/>
                </a:cubicBezTo>
                <a:lnTo>
                  <a:pt x="110700" y="1107000"/>
                </a:lnTo>
                <a:cubicBezTo>
                  <a:pt x="49562" y="1107000"/>
                  <a:pt x="0" y="1057438"/>
                  <a:pt x="0" y="996300"/>
                </a:cubicBezTo>
                <a:lnTo>
                  <a:pt x="0" y="11070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0439" tIns="160439" rIns="160439" bIns="160439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id-ID" sz="1600" dirty="0" smtClean="0"/>
              <a:t>Mengurutkan dari terkecil hingga terbesar</a:t>
            </a:r>
            <a:endParaRPr lang="en-US" sz="1600" kern="1200" dirty="0"/>
          </a:p>
        </p:txBody>
      </p:sp>
    </p:spTree>
    <p:extLst>
      <p:ext uri="{BB962C8B-B14F-4D97-AF65-F5344CB8AC3E}">
        <p14:creationId xmlns:p14="http://schemas.microsoft.com/office/powerpoint/2010/main" val="143866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EVALUASI HASIL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4613-1A3E-4CF3-AF17-1F39D2AB75E1}" type="datetime3">
              <a:rPr lang="en-US" smtClean="0"/>
              <a:t>23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97811" y="2191109"/>
            <a:ext cx="2122098" cy="905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SUPPORT VECTOR MACHINE</a:t>
            </a:r>
            <a:endParaRPr lang="id-ID" dirty="0"/>
          </a:p>
        </p:txBody>
      </p:sp>
      <p:sp>
        <p:nvSpPr>
          <p:cNvPr id="16" name="Rectangle 15"/>
          <p:cNvSpPr/>
          <p:nvPr/>
        </p:nvSpPr>
        <p:spPr>
          <a:xfrm>
            <a:off x="4810664" y="2191109"/>
            <a:ext cx="2122098" cy="905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HAMMING DISTANCE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269007" y="3873259"/>
                <a:ext cx="4389856" cy="5749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</a:rPr>
                          <m:t>𝑃𝑟𝑒𝑑𝑖𝑘𝑠𝑖</m:t>
                        </m:r>
                        <m:r>
                          <a:rPr lang="id-ID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𝐵𝑒𝑛𝑎𝑟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𝑢𝑗𝑖</m:t>
                        </m:r>
                      </m:den>
                    </m:f>
                  </m:oMath>
                </a14:m>
                <a:r>
                  <a:rPr lang="en-US" sz="2000" dirty="0" smtClean="0"/>
                  <a:t> x 100%</a:t>
                </a:r>
                <a:endParaRPr lang="en-US" sz="2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007" y="3873259"/>
                <a:ext cx="4389856" cy="574966"/>
              </a:xfrm>
              <a:prstGeom prst="rect">
                <a:avLst/>
              </a:prstGeom>
              <a:blipFill rotWithShape="0">
                <a:blip r:embed="rId2"/>
                <a:stretch>
                  <a:fillRect r="-556" b="-105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7" idx="2"/>
          </p:cNvCxnSpPr>
          <p:nvPr/>
        </p:nvCxnSpPr>
        <p:spPr>
          <a:xfrm>
            <a:off x="2958860" y="3096883"/>
            <a:ext cx="655608" cy="7504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2"/>
          </p:cNvCxnSpPr>
          <p:nvPr/>
        </p:nvCxnSpPr>
        <p:spPr>
          <a:xfrm flipH="1">
            <a:off x="5089585" y="3096883"/>
            <a:ext cx="782128" cy="7560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26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71F5-AD90-4D9D-AB5C-BBC17737F575}" type="datetime3">
              <a:rPr lang="en-US" smtClean="0"/>
              <a:t>23 June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34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2743200" y="1828800"/>
            <a:ext cx="3657599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/>
              <a:t>PENDAHULUAN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743200" y="2730455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/>
              <a:t>RANCANGAN &amp; IMPLEMENTASI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43201" y="3644855"/>
            <a:ext cx="3657598" cy="6126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smtClean="0"/>
              <a:t>SKENARIO UJI COBA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743201" y="4572000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52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UJI DAN DATA LATIH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EF67-46AD-4812-915E-B384240DDA57}" type="datetime3">
              <a:rPr lang="en-US" smtClean="0"/>
              <a:t>23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24951" y="4218317"/>
            <a:ext cx="63404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Berjumlah total 756 citra mata dari 108 kelas/mata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 dirty="0" smtClean="0"/>
              <a:t>432</a:t>
            </a:r>
            <a:r>
              <a:rPr lang="id-ID" dirty="0" smtClean="0">
                <a:sym typeface="Wingdings" panose="05000000000000000000" pitchFamily="2" charset="2"/>
              </a:rPr>
              <a:t> (data latih)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 dirty="0" smtClean="0">
                <a:sym typeface="Wingdings" panose="05000000000000000000" pitchFamily="2" charset="2"/>
              </a:rPr>
              <a:t>324 (data uji)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d-ID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Perhitungan Akurasi</a:t>
            </a:r>
            <a:endParaRPr lang="id-ID" dirty="0"/>
          </a:p>
        </p:txBody>
      </p:sp>
      <p:pic>
        <p:nvPicPr>
          <p:cNvPr id="1026" name="Picture 2" descr="http://biometrics.idealtest.org/userfiles/image/CasiaV1Fig.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1509537"/>
            <a:ext cx="56007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855344" y="3848985"/>
            <a:ext cx="715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/>
              <a:t>s</a:t>
            </a:r>
            <a:r>
              <a:rPr lang="id-ID" sz="1600" dirty="0" smtClean="0"/>
              <a:t>esi 1</a:t>
            </a:r>
            <a:endParaRPr lang="id-ID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757053" y="3848985"/>
            <a:ext cx="715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/>
              <a:t>s</a:t>
            </a:r>
            <a:r>
              <a:rPr lang="id-ID" sz="1600" dirty="0" smtClean="0"/>
              <a:t>esi 2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312671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en-US" dirty="0" smtClean="0"/>
              <a:t>1</a:t>
            </a:r>
            <a:r>
              <a:rPr lang="id-ID" dirty="0" smtClean="0"/>
              <a:t> (SVM)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E35F-E06C-487E-95FF-07F932484B25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reeform 9"/>
              <p:cNvSpPr/>
              <p:nvPr/>
            </p:nvSpPr>
            <p:spPr>
              <a:xfrm>
                <a:off x="756428" y="2219607"/>
                <a:ext cx="6886575" cy="2464536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6680" tIns="106680" rIns="142240" bIns="16002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kern="1200" dirty="0" smtClean="0"/>
                  <a:t>Variasi level dekomposisi Haar Wavelet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dirty="0" smtClean="0"/>
                  <a:t>Level 1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kern="1200" dirty="0" smtClean="0"/>
                  <a:t>Level 2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dirty="0" smtClean="0"/>
                  <a:t>Level 3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kern="1200" dirty="0" smtClean="0"/>
                  <a:t>Level 4</a:t>
                </a:r>
                <a:endParaRPr lang="en-US" sz="2000" kern="1200" dirty="0"/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kern="1200" dirty="0"/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2000" dirty="0"/>
                  <a:t>Kernel = </a:t>
                </a:r>
                <a:r>
                  <a:rPr lang="en-US" sz="2000" dirty="0" smtClean="0"/>
                  <a:t>RBF</a:t>
                </a:r>
                <a:endParaRPr lang="en-US" sz="2000" dirty="0"/>
              </a:p>
            </p:txBody>
          </p:sp>
        </mc:Choice>
        <mc:Fallback xmlns="">
          <p:sp>
            <p:nvSpPr>
              <p:cNvPr id="10" name="Freeform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28" y="2219607"/>
                <a:ext cx="6886575" cy="2464536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2"/>
                <a:stretch>
                  <a:fillRect l="-618" t="-24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61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en-US" dirty="0" smtClean="0"/>
              <a:t>1</a:t>
            </a:r>
            <a:r>
              <a:rPr lang="id-ID" dirty="0" smtClean="0"/>
              <a:t>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id-ID" dirty="0" smtClean="0"/>
              <a:t>Hasil</a:t>
            </a:r>
            <a:r>
              <a:rPr lang="en-US" dirty="0" smtClean="0"/>
              <a:t> </a:t>
            </a:r>
            <a:r>
              <a:rPr lang="en-US" dirty="0" err="1"/>
              <a:t>terbaik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id-ID" dirty="0" smtClean="0"/>
              <a:t>mengunakan level dekomposisi level 2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4B8-15D7-4FCB-AFDF-9C1B4D80F6DB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160763"/>
              </p:ext>
            </p:extLst>
          </p:nvPr>
        </p:nvGraphicFramePr>
        <p:xfrm>
          <a:off x="1657350" y="2736251"/>
          <a:ext cx="5787126" cy="2225040"/>
        </p:xfrm>
        <a:graphic>
          <a:graphicData uri="http://schemas.openxmlformats.org/drawingml/2006/table">
            <a:tbl>
              <a:tblPr firstRow="1" bandRow="1"/>
              <a:tblGrid>
                <a:gridCol w="1828800"/>
                <a:gridCol w="1828800"/>
                <a:gridCol w="2129526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i="0" dirty="0" smtClean="0">
                          <a:solidFill>
                            <a:srgbClr val="000000"/>
                          </a:solidFill>
                        </a:rPr>
                        <a:t>Level</a:t>
                      </a:r>
                      <a:r>
                        <a:rPr lang="id-ID" b="0" i="0" baseline="0" dirty="0" smtClean="0">
                          <a:solidFill>
                            <a:srgbClr val="000000"/>
                          </a:solidFill>
                        </a:rPr>
                        <a:t> Dekomposisi</a:t>
                      </a:r>
                      <a:endParaRPr lang="en-US" b="0" i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Akurasi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(%)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Waktu Eksekusi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s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222885" algn="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165.36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91.98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222885" algn="r">
                        <a:spcAft>
                          <a:spcPts val="0"/>
                        </a:spcAft>
                      </a:pPr>
                      <a:r>
                        <a:rPr lang="id-ID" sz="2000" b="1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39.82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20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89.81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222885" algn="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2000" baseline="300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85.19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222885" algn="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1.84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376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 smtClean="0"/>
              <a:t>2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E35F-E06C-487E-95FF-07F932484B25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reeform 9"/>
              <p:cNvSpPr/>
              <p:nvPr/>
            </p:nvSpPr>
            <p:spPr>
              <a:xfrm>
                <a:off x="756428" y="2219606"/>
                <a:ext cx="6886575" cy="2731955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6680" tIns="106680" rIns="142240" bIns="16002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dirty="0" smtClean="0"/>
                  <a:t>D</a:t>
                </a:r>
                <a:r>
                  <a:rPr lang="id-ID" sz="2000" kern="1200" dirty="0" smtClean="0"/>
                  <a:t>ekomposisi Haar Wavelet level 2</a:t>
                </a:r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dirty="0" smtClean="0"/>
                  <a:t>Variasi nilai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id-ID" sz="2000" kern="1200" dirty="0" smtClean="0"/>
                  <a:t> pada SVM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dirty="0" smtClean="0"/>
                  <a:t>1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kern="1200" dirty="0" smtClean="0"/>
                  <a:t>10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dirty="0" smtClean="0"/>
                  <a:t>20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kern="1200" dirty="0" smtClean="0"/>
                  <a:t>30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dirty="0" smtClean="0"/>
                  <a:t>40</a:t>
                </a:r>
                <a:endParaRPr lang="en-US" sz="2000" kern="1200" dirty="0"/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2000" dirty="0"/>
                  <a:t>Kernel = </a:t>
                </a:r>
                <a:r>
                  <a:rPr lang="en-US" sz="2000" dirty="0" smtClean="0"/>
                  <a:t>RBF</a:t>
                </a:r>
                <a:endParaRPr lang="en-US" sz="2000" dirty="0"/>
              </a:p>
            </p:txBody>
          </p:sp>
        </mc:Choice>
        <mc:Fallback xmlns="">
          <p:sp>
            <p:nvSpPr>
              <p:cNvPr id="10" name="Freeform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28" y="2219606"/>
                <a:ext cx="6886575" cy="2731955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2"/>
                <a:stretch>
                  <a:fillRect l="-618" t="-222" b="-177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95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/>
              <a:t>2</a:t>
            </a:r>
            <a:r>
              <a:rPr lang="id-ID" dirty="0" smtClean="0"/>
              <a:t> (SVM)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dirty="0" err="1"/>
                  <a:t>Akurasi</a:t>
                </a:r>
                <a:r>
                  <a:rPr lang="en-US" dirty="0"/>
                  <a:t> </a:t>
                </a:r>
                <a:r>
                  <a:rPr lang="en-US" dirty="0" err="1"/>
                  <a:t>terbaik</a:t>
                </a:r>
                <a:r>
                  <a:rPr lang="en-US" dirty="0"/>
                  <a:t> yang </a:t>
                </a:r>
                <a:r>
                  <a:rPr lang="en-US" dirty="0" err="1"/>
                  <a:t>didapatkan</a:t>
                </a:r>
                <a:r>
                  <a:rPr lang="en-US" dirty="0"/>
                  <a:t> </a:t>
                </a:r>
                <a:r>
                  <a:rPr lang="en-US" dirty="0" err="1" smtClean="0"/>
                  <a:t>ketika</a:t>
                </a:r>
                <a:r>
                  <a:rPr lang="id-ID" dirty="0" smtClean="0"/>
                  <a:t> </a:t>
                </a:r>
                <a:r>
                  <a:rPr lang="id-ID" dirty="0"/>
                  <a:t>nilai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id-ID" dirty="0"/>
                  <a:t> </a:t>
                </a:r>
                <a:r>
                  <a:rPr lang="id-ID" dirty="0" smtClean="0"/>
                  <a:t>= 30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4B8-15D7-4FCB-AFDF-9C1B4D80F6DB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181646"/>
              </p:ext>
            </p:extLst>
          </p:nvPr>
        </p:nvGraphicFramePr>
        <p:xfrm>
          <a:off x="1657348" y="2736251"/>
          <a:ext cx="5761368" cy="2621280"/>
        </p:xfrm>
        <a:graphic>
          <a:graphicData uri="http://schemas.openxmlformats.org/drawingml/2006/table">
            <a:tbl>
              <a:tblPr firstRow="1" bandRow="1"/>
              <a:tblGrid>
                <a:gridCol w="1920456"/>
                <a:gridCol w="1920456"/>
                <a:gridCol w="1920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0" i="0" dirty="0" smtClean="0">
                          <a:solidFill>
                            <a:srgbClr val="000000"/>
                          </a:solidFill>
                        </a:rPr>
                        <a:t>Level Dekomposisi wavelet</a:t>
                      </a:r>
                      <a:endParaRPr lang="en-US" b="0" i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i="1" dirty="0" smtClean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en-US" b="0" i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Akurasi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(%)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10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91.98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dirty="0" smtClean="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b="1" dirty="0" smtClean="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sz="2000" b="1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92.28</a:t>
                      </a:r>
                      <a:endParaRPr lang="id-ID" sz="2000" b="1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aseline="3000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dirty="0" smtClean="0">
                          <a:solidFill>
                            <a:srgbClr val="000000"/>
                          </a:solidFill>
                        </a:rPr>
                        <a:t>40</a:t>
                      </a:r>
                      <a:endParaRPr lang="en-US" sz="2000" baseline="300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91.98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85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RUMUSAN MASALAH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id-ID" dirty="0"/>
              <a:t>i</a:t>
            </a:r>
            <a:r>
              <a:rPr lang="en-US" dirty="0"/>
              <a:t>de</a:t>
            </a:r>
            <a:r>
              <a:rPr lang="id-ID" dirty="0"/>
              <a:t>n</a:t>
            </a:r>
            <a:r>
              <a:rPr lang="en-US" dirty="0"/>
              <a:t>t</a:t>
            </a:r>
            <a:r>
              <a:rPr lang="id-ID" dirty="0"/>
              <a:t>ifika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id-ID" dirty="0" smtClean="0"/>
              <a:t>ROI </a:t>
            </a:r>
            <a:r>
              <a:rPr lang="id-ID" dirty="0"/>
              <a:t>iris pada citra mata</a:t>
            </a:r>
            <a:r>
              <a:rPr lang="en-US" dirty="0"/>
              <a:t> ?</a:t>
            </a:r>
          </a:p>
          <a:p>
            <a:pPr lvl="0"/>
            <a:endParaRPr lang="id-ID" dirty="0"/>
          </a:p>
          <a:p>
            <a:pPr lvl="0"/>
            <a:r>
              <a:rPr lang="id-ID" dirty="0" smtClean="0"/>
              <a:t>Bagaimana melakukan pengklasifikasian </a:t>
            </a:r>
            <a:r>
              <a:rPr lang="id-ID" dirty="0"/>
              <a:t>dengan </a:t>
            </a:r>
            <a:r>
              <a:rPr lang="id-ID" i="1" dirty="0"/>
              <a:t>Support Vector Machines </a:t>
            </a:r>
            <a:r>
              <a:rPr lang="id-ID" dirty="0"/>
              <a:t>pada pengenalan iris mata</a:t>
            </a:r>
            <a:endParaRPr lang="id-ID" dirty="0" smtClean="0"/>
          </a:p>
          <a:p>
            <a:endParaRPr lang="id-ID" dirty="0" smtClean="0"/>
          </a:p>
          <a:p>
            <a:r>
              <a:rPr lang="id-ID" dirty="0" smtClean="0"/>
              <a:t>Bagaimana </a:t>
            </a:r>
            <a:r>
              <a:rPr lang="id-ID" dirty="0"/>
              <a:t>melakukan dengan </a:t>
            </a:r>
            <a:r>
              <a:rPr lang="id-ID" i="1" dirty="0"/>
              <a:t>Hamming distance</a:t>
            </a:r>
            <a:r>
              <a:rPr lang="id-ID" i="1" dirty="0" smtClean="0"/>
              <a:t> </a:t>
            </a:r>
            <a:r>
              <a:rPr lang="id-ID" dirty="0"/>
              <a:t>pada pengenalan iris mata</a:t>
            </a:r>
            <a:r>
              <a:rPr lang="id-ID" dirty="0" smtClean="0"/>
              <a:t> ?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1ED4-A030-45F2-98F9-9F8AB68E43F1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4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/>
              <a:t>3</a:t>
            </a:r>
            <a:r>
              <a:rPr lang="id-ID" dirty="0" smtClean="0"/>
              <a:t>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E35F-E06C-487E-95FF-07F932484B25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reeform 9"/>
              <p:cNvSpPr/>
              <p:nvPr/>
            </p:nvSpPr>
            <p:spPr>
              <a:xfrm>
                <a:off x="756428" y="2219606"/>
                <a:ext cx="6886575" cy="2731955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6680" tIns="106680" rIns="142240" bIns="16002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dirty="0" smtClean="0"/>
                  <a:t>D</a:t>
                </a:r>
                <a:r>
                  <a:rPr lang="id-ID" sz="2000" kern="1200" dirty="0" smtClean="0"/>
                  <a:t>ekomposisi Haar Wavelet level 2</a:t>
                </a:r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endParaRPr lang="en-US" sz="2000" dirty="0"/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Variasi </a:t>
                </a:r>
                <a:r>
                  <a:rPr lang="en-US" sz="2000" dirty="0" smtClean="0"/>
                  <a:t>Kernel</a:t>
                </a:r>
                <a:endParaRPr lang="id-ID" sz="2000" dirty="0" smtClean="0"/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Linear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Polynomial 2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Polynomial 3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RBF</a:t>
                </a:r>
                <a:endParaRPr lang="en-US" sz="2000" dirty="0"/>
              </a:p>
            </p:txBody>
          </p:sp>
        </mc:Choice>
        <mc:Fallback xmlns="">
          <p:sp>
            <p:nvSpPr>
              <p:cNvPr id="10" name="Freeform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28" y="2219606"/>
                <a:ext cx="6886575" cy="2731955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2"/>
                <a:stretch>
                  <a:fillRect l="-618" t="-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001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 smtClean="0"/>
              <a:t>3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id-ID" dirty="0" smtClean="0"/>
              <a:t>Kernel = RBF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4B8-15D7-4FCB-AFDF-9C1B4D80F6DB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870653"/>
              </p:ext>
            </p:extLst>
          </p:nvPr>
        </p:nvGraphicFramePr>
        <p:xfrm>
          <a:off x="1462178" y="2705894"/>
          <a:ext cx="6219644" cy="2590800"/>
        </p:xfrm>
        <a:graphic>
          <a:graphicData uri="http://schemas.openxmlformats.org/drawingml/2006/table">
            <a:tbl>
              <a:tblPr firstRow="1" bandRow="1"/>
              <a:tblGrid>
                <a:gridCol w="1604513"/>
                <a:gridCol w="1225351"/>
                <a:gridCol w="1834869"/>
                <a:gridCol w="15549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Level Dekomposisi wavelet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i="1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C</a:t>
                      </a:r>
                      <a:endParaRPr lang="en-US" sz="2000" b="0" i="1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Kernel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Akurasi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 (%)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2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30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Linear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Polynomial 2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91.98</a:t>
                      </a:r>
                      <a:endParaRPr lang="id-ID" sz="2000" b="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Polynomial 3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91.67</a:t>
                      </a:r>
                      <a:endParaRPr lang="id-ID" sz="2000" b="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b="1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RBF</a:t>
                      </a:r>
                      <a:endParaRPr lang="en-US" sz="2000" b="1" dirty="0" smtClean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92.28</a:t>
                      </a:r>
                      <a:endParaRPr lang="id-ID" sz="2000" b="1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7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 smtClean="0"/>
              <a:t>4 (Hamming Distance)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E35F-E06C-487E-95FF-07F932484B25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42</a:t>
            </a:fld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56428" y="2219606"/>
            <a:ext cx="6886575" cy="2731955"/>
          </a:xfrm>
          <a:custGeom>
            <a:avLst/>
            <a:gdLst>
              <a:gd name="connsiteX0" fmla="*/ 0 w 3798093"/>
              <a:gd name="connsiteY0" fmla="*/ 0 h 2437560"/>
              <a:gd name="connsiteX1" fmla="*/ 3798093 w 3798093"/>
              <a:gd name="connsiteY1" fmla="*/ 0 h 2437560"/>
              <a:gd name="connsiteX2" fmla="*/ 3798093 w 3798093"/>
              <a:gd name="connsiteY2" fmla="*/ 2437560 h 2437560"/>
              <a:gd name="connsiteX3" fmla="*/ 0 w 3798093"/>
              <a:gd name="connsiteY3" fmla="*/ 2437560 h 2437560"/>
              <a:gd name="connsiteX4" fmla="*/ 0 w 3798093"/>
              <a:gd name="connsiteY4" fmla="*/ 0 h 2437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8093" h="2437560">
                <a:moveTo>
                  <a:pt x="0" y="0"/>
                </a:moveTo>
                <a:lnTo>
                  <a:pt x="3798093" y="0"/>
                </a:lnTo>
                <a:lnTo>
                  <a:pt x="3798093" y="2437560"/>
                </a:lnTo>
                <a:lnTo>
                  <a:pt x="0" y="2437560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42240" bIns="160020" numCol="1" spcCol="1270" anchor="t" anchorCtr="0">
            <a:noAutofit/>
          </a:bodyPr>
          <a:lstStyle/>
          <a:p>
            <a:pPr marL="228600" lvl="1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id-ID" sz="2000" dirty="0" smtClean="0"/>
              <a:t>Klasifikasi Hamming Distance</a:t>
            </a:r>
          </a:p>
          <a:p>
            <a:pPr marL="228600" lvl="1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id-ID" sz="2000" dirty="0" smtClean="0"/>
              <a:t>Variasi nilai standar deviasi pada filter log-Gabor</a:t>
            </a:r>
          </a:p>
          <a:p>
            <a:pPr marL="685800" lvl="2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id-ID" sz="2000" dirty="0" smtClean="0"/>
              <a:t>0.2</a:t>
            </a:r>
          </a:p>
          <a:p>
            <a:pPr marL="685800" lvl="2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id-ID" sz="2000" dirty="0" smtClean="0"/>
              <a:t>0.4</a:t>
            </a:r>
          </a:p>
          <a:p>
            <a:pPr marL="685800" lvl="2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id-ID" sz="2000" dirty="0" smtClean="0"/>
              <a:t>0.6</a:t>
            </a:r>
          </a:p>
          <a:p>
            <a:pPr marL="685800" lvl="2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id-ID" sz="2000" dirty="0" smtClean="0"/>
              <a:t>0.8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761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/>
              <a:t>4 </a:t>
            </a:r>
            <a:r>
              <a:rPr lang="id-ID" dirty="0" smtClean="0"/>
              <a:t>(</a:t>
            </a:r>
            <a:r>
              <a:rPr lang="id-ID" dirty="0"/>
              <a:t>Hamming Distance</a:t>
            </a:r>
            <a:r>
              <a:rPr lang="id-ID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id-ID" dirty="0" smtClean="0"/>
              <a:t>standar deviasi = 0.2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4B8-15D7-4FCB-AFDF-9C1B4D80F6DB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011610"/>
              </p:ext>
            </p:extLst>
          </p:nvPr>
        </p:nvGraphicFramePr>
        <p:xfrm>
          <a:off x="1657350" y="2736251"/>
          <a:ext cx="5787126" cy="2225040"/>
        </p:xfrm>
        <a:graphic>
          <a:graphicData uri="http://schemas.openxmlformats.org/drawingml/2006/table">
            <a:tbl>
              <a:tblPr firstRow="1" bandRow="1"/>
              <a:tblGrid>
                <a:gridCol w="1828800"/>
                <a:gridCol w="1828800"/>
                <a:gridCol w="2129526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i="0" dirty="0" smtClean="0">
                          <a:solidFill>
                            <a:srgbClr val="000000"/>
                          </a:solidFill>
                        </a:rPr>
                        <a:t>Standar </a:t>
                      </a:r>
                    </a:p>
                    <a:p>
                      <a:pPr algn="ctr"/>
                      <a:r>
                        <a:rPr lang="id-ID" b="0" i="0" dirty="0" smtClean="0">
                          <a:solidFill>
                            <a:srgbClr val="000000"/>
                          </a:solidFill>
                        </a:rPr>
                        <a:t>Deviasi</a:t>
                      </a:r>
                      <a:endParaRPr lang="en-US" b="0" i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Akurasi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(%)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Waktu Eksekusi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s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1" dirty="0" smtClean="0">
                          <a:solidFill>
                            <a:srgbClr val="000000"/>
                          </a:solidFill>
                        </a:rPr>
                        <a:t>0.2</a:t>
                      </a:r>
                      <a:endParaRPr 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91.67</a:t>
                      </a:r>
                      <a:endParaRPr lang="id-ID" sz="2000" b="1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279.52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</a:rPr>
                        <a:t>0.4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86.73</a:t>
                      </a:r>
                      <a:endParaRPr lang="id-ID" sz="2000" b="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280.32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dirty="0" smtClean="0">
                          <a:solidFill>
                            <a:srgbClr val="000000"/>
                          </a:solidFill>
                        </a:rPr>
                        <a:t>0.6</a:t>
                      </a:r>
                      <a:endParaRPr lang="en-US" sz="20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82.41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278.93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baseline="0" dirty="0" smtClean="0">
                          <a:solidFill>
                            <a:srgbClr val="000000"/>
                          </a:solidFill>
                        </a:rPr>
                        <a:t>0.8</a:t>
                      </a:r>
                      <a:endParaRPr lang="en-US" sz="2000" baseline="300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76.23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281.84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50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/>
              <a:t>5</a:t>
            </a:r>
            <a:r>
              <a:rPr lang="id-ID" dirty="0" smtClean="0"/>
              <a:t> (Hamming Distance)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E35F-E06C-487E-95FF-07F932484B25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44</a:t>
            </a:fld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56428" y="2219607"/>
            <a:ext cx="6886575" cy="2464536"/>
          </a:xfrm>
          <a:custGeom>
            <a:avLst/>
            <a:gdLst>
              <a:gd name="connsiteX0" fmla="*/ 0 w 3798093"/>
              <a:gd name="connsiteY0" fmla="*/ 0 h 2437560"/>
              <a:gd name="connsiteX1" fmla="*/ 3798093 w 3798093"/>
              <a:gd name="connsiteY1" fmla="*/ 0 h 2437560"/>
              <a:gd name="connsiteX2" fmla="*/ 3798093 w 3798093"/>
              <a:gd name="connsiteY2" fmla="*/ 2437560 h 2437560"/>
              <a:gd name="connsiteX3" fmla="*/ 0 w 3798093"/>
              <a:gd name="connsiteY3" fmla="*/ 2437560 h 2437560"/>
              <a:gd name="connsiteX4" fmla="*/ 0 w 3798093"/>
              <a:gd name="connsiteY4" fmla="*/ 0 h 2437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8093" h="2437560">
                <a:moveTo>
                  <a:pt x="0" y="0"/>
                </a:moveTo>
                <a:lnTo>
                  <a:pt x="3798093" y="0"/>
                </a:lnTo>
                <a:lnTo>
                  <a:pt x="3798093" y="2437560"/>
                </a:lnTo>
                <a:lnTo>
                  <a:pt x="0" y="2437560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42240" bIns="160020" numCol="1" spcCol="1270" anchor="t" anchorCtr="0">
            <a:noAutofit/>
          </a:bodyPr>
          <a:lstStyle/>
          <a:p>
            <a:pPr marL="228600" lvl="1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id-ID" sz="2000" dirty="0"/>
              <a:t>Klasifikasi Hamming Distance</a:t>
            </a:r>
          </a:p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id-ID" sz="2000" kern="1200" dirty="0" smtClean="0"/>
              <a:t>Variasi level dekomposisi Haar Wavelet</a:t>
            </a:r>
          </a:p>
          <a:p>
            <a:pPr marL="685800" lvl="2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id-ID" sz="2000" dirty="0" smtClean="0"/>
              <a:t>Level 1</a:t>
            </a:r>
          </a:p>
          <a:p>
            <a:pPr marL="685800" lvl="2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id-ID" sz="2000" kern="1200" dirty="0" smtClean="0"/>
              <a:t>Level 2</a:t>
            </a:r>
          </a:p>
          <a:p>
            <a:pPr marL="685800" lvl="2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id-ID" sz="2000" dirty="0" smtClean="0"/>
              <a:t>Level 3</a:t>
            </a:r>
          </a:p>
          <a:p>
            <a:pPr marL="685800" lvl="2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id-ID" sz="2000" kern="1200" dirty="0" smtClean="0"/>
              <a:t>Level 4</a:t>
            </a:r>
            <a:endParaRPr lang="en-US" sz="2000" kern="1200" dirty="0"/>
          </a:p>
        </p:txBody>
      </p:sp>
    </p:spTree>
    <p:extLst>
      <p:ext uri="{BB962C8B-B14F-4D97-AF65-F5344CB8AC3E}">
        <p14:creationId xmlns:p14="http://schemas.microsoft.com/office/powerpoint/2010/main" val="238394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/>
              <a:t>5</a:t>
            </a:r>
            <a:r>
              <a:rPr lang="id-ID" dirty="0" smtClean="0"/>
              <a:t> </a:t>
            </a:r>
            <a:r>
              <a:rPr lang="id-ID" dirty="0"/>
              <a:t>(Hamming Distance)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id-ID" dirty="0" smtClean="0"/>
              <a:t>Hasil</a:t>
            </a:r>
            <a:r>
              <a:rPr lang="en-US" dirty="0" smtClean="0"/>
              <a:t> </a:t>
            </a:r>
            <a:r>
              <a:rPr lang="en-US" dirty="0" err="1"/>
              <a:t>terbaik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id-ID" dirty="0" smtClean="0"/>
              <a:t>mengunakan level dekomposisi level 1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4B8-15D7-4FCB-AFDF-9C1B4D80F6DB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77091"/>
              </p:ext>
            </p:extLst>
          </p:nvPr>
        </p:nvGraphicFramePr>
        <p:xfrm>
          <a:off x="1657350" y="2736251"/>
          <a:ext cx="5787126" cy="2225040"/>
        </p:xfrm>
        <a:graphic>
          <a:graphicData uri="http://schemas.openxmlformats.org/drawingml/2006/table">
            <a:tbl>
              <a:tblPr firstRow="1" bandRow="1"/>
              <a:tblGrid>
                <a:gridCol w="1828800"/>
                <a:gridCol w="1828800"/>
                <a:gridCol w="2129526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i="0" dirty="0" smtClean="0">
                          <a:solidFill>
                            <a:srgbClr val="000000"/>
                          </a:solidFill>
                        </a:rPr>
                        <a:t>Level</a:t>
                      </a:r>
                      <a:r>
                        <a:rPr lang="id-ID" b="0" i="0" baseline="0" dirty="0" smtClean="0">
                          <a:solidFill>
                            <a:srgbClr val="000000"/>
                          </a:solidFill>
                        </a:rPr>
                        <a:t> Dekomposisi</a:t>
                      </a:r>
                      <a:endParaRPr lang="en-US" b="0" i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Akurasi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(%)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Waktu Eksekusi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s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83.02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222885" algn="r">
                        <a:spcAft>
                          <a:spcPts val="0"/>
                        </a:spcAft>
                      </a:pPr>
                      <a:r>
                        <a:rPr lang="id-ID" sz="2000" b="1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311.15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78.09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222885" algn="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76.74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20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222885" algn="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17.88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2000" baseline="300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64.81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222885" algn="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2.52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3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/>
              <a:t>6</a:t>
            </a:r>
            <a:r>
              <a:rPr lang="id-ID" dirty="0" smtClean="0"/>
              <a:t> (SVM)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E35F-E06C-487E-95FF-07F932484B25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reeform 9"/>
              <p:cNvSpPr/>
              <p:nvPr/>
            </p:nvSpPr>
            <p:spPr>
              <a:xfrm>
                <a:off x="756428" y="2219607"/>
                <a:ext cx="6886575" cy="2464536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6680" tIns="106680" rIns="142240" bIns="160020" numCol="1" spcCol="1270" anchor="t" anchorCtr="0">
                <a:noAutofit/>
              </a:bodyPr>
              <a:lstStyle/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/>
                  <a:t>Variasi nilai standar deviasi pada filter log-Gabor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/>
                  <a:t>0.2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/>
                  <a:t>0.4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/>
                  <a:t>0.6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/>
                  <a:t>0.8</a:t>
                </a:r>
                <a:endParaRPr lang="en-US" sz="2000" dirty="0"/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kern="1200" dirty="0"/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2000" dirty="0"/>
                  <a:t>Kernel = </a:t>
                </a:r>
                <a:r>
                  <a:rPr lang="en-US" sz="2000" dirty="0" smtClean="0"/>
                  <a:t>RBF</a:t>
                </a:r>
                <a:endParaRPr lang="en-US" sz="2000" dirty="0"/>
              </a:p>
            </p:txBody>
          </p:sp>
        </mc:Choice>
        <mc:Fallback xmlns="">
          <p:sp>
            <p:nvSpPr>
              <p:cNvPr id="10" name="Freeform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28" y="2219607"/>
                <a:ext cx="6886575" cy="2464536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2"/>
                <a:stretch>
                  <a:fillRect l="-618" t="-24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44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/>
              <a:t>6</a:t>
            </a:r>
            <a:r>
              <a:rPr lang="id-ID" dirty="0" smtClean="0"/>
              <a:t>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id-ID" dirty="0" smtClean="0"/>
              <a:t>Hasil</a:t>
            </a:r>
            <a:r>
              <a:rPr lang="en-US" dirty="0" smtClean="0"/>
              <a:t> </a:t>
            </a:r>
            <a:r>
              <a:rPr lang="en-US" dirty="0" err="1"/>
              <a:t>terbaik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id-ID" dirty="0" smtClean="0"/>
              <a:t>nilai standar deviasi  = 0.2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4B8-15D7-4FCB-AFDF-9C1B4D80F6DB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642968"/>
              </p:ext>
            </p:extLst>
          </p:nvPr>
        </p:nvGraphicFramePr>
        <p:xfrm>
          <a:off x="1657350" y="2736251"/>
          <a:ext cx="5787126" cy="2123440"/>
        </p:xfrm>
        <a:graphic>
          <a:graphicData uri="http://schemas.openxmlformats.org/drawingml/2006/table">
            <a:tbl>
              <a:tblPr firstRow="1" bandRow="1"/>
              <a:tblGrid>
                <a:gridCol w="1828800"/>
                <a:gridCol w="1828800"/>
                <a:gridCol w="2129526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i="0" dirty="0" smtClean="0">
                          <a:solidFill>
                            <a:srgbClr val="000000"/>
                          </a:solidFill>
                        </a:rPr>
                        <a:t>Standar</a:t>
                      </a:r>
                    </a:p>
                    <a:p>
                      <a:pPr algn="ctr"/>
                      <a:r>
                        <a:rPr lang="id-ID" b="0" i="0" dirty="0" smtClean="0">
                          <a:solidFill>
                            <a:srgbClr val="000000"/>
                          </a:solidFill>
                        </a:rPr>
                        <a:t>deviasi</a:t>
                      </a:r>
                      <a:endParaRPr lang="en-US" b="0" i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Akurasi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(%)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Waktu Eksekusi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s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89.51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45.96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81.48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46.77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73.15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45.90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55.86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47.45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23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 smtClean="0"/>
              <a:t>7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E35F-E06C-487E-95FF-07F932484B25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reeform 9"/>
              <p:cNvSpPr/>
              <p:nvPr/>
            </p:nvSpPr>
            <p:spPr>
              <a:xfrm>
                <a:off x="756428" y="2219606"/>
                <a:ext cx="6886575" cy="2861351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6680" tIns="106680" rIns="142240" bIns="160020" numCol="1" spcCol="1270" anchor="t" anchorCtr="0">
                <a:noAutofit/>
              </a:bodyPr>
              <a:lstStyle/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Standar </a:t>
                </a:r>
                <a:r>
                  <a:rPr lang="id-ID" sz="2000" dirty="0"/>
                  <a:t>deviasi </a:t>
                </a:r>
                <a:r>
                  <a:rPr lang="id-ID" sz="2000" dirty="0" smtClean="0"/>
                  <a:t>= 0.2</a:t>
                </a:r>
                <a:endParaRPr lang="id-ID" sz="2000" dirty="0"/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d-ID" sz="2000" dirty="0"/>
                      <m:t>Variasi</m:t>
                    </m:r>
                    <m:r>
                      <m:rPr>
                        <m:nor/>
                      </m:rPr>
                      <a:rPr lang="id-ID" sz="2000" dirty="0"/>
                      <m:t> </m:t>
                    </m:r>
                    <m:r>
                      <m:rPr>
                        <m:nor/>
                      </m:rPr>
                      <a:rPr lang="id-ID" sz="2000" dirty="0"/>
                      <m:t>nilai</m:t>
                    </m:r>
                    <m:r>
                      <m:rPr>
                        <m:nor/>
                      </m:rPr>
                      <a:rPr lang="id-ID" sz="2000" dirty="0"/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m:rPr>
                        <m:nor/>
                      </m:rPr>
                      <a:rPr lang="id-ID" sz="2000" dirty="0"/>
                      <m:t> </m:t>
                    </m:r>
                    <m:r>
                      <m:rPr>
                        <m:nor/>
                      </m:rPr>
                      <a:rPr lang="id-ID" sz="2000" dirty="0"/>
                      <m:t>pada</m:t>
                    </m:r>
                    <m:r>
                      <m:rPr>
                        <m:nor/>
                      </m:rPr>
                      <a:rPr lang="id-ID" sz="2000" dirty="0"/>
                      <m:t> </m:t>
                    </m:r>
                    <m:r>
                      <m:rPr>
                        <m:nor/>
                      </m:rPr>
                      <a:rPr lang="id-ID" sz="2000" dirty="0"/>
                      <m:t>SVM</m:t>
                    </m:r>
                  </m:oMath>
                </a14:m>
                <a:endParaRPr lang="id-ID" sz="2000" dirty="0"/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d-ID" sz="2000" dirty="0"/>
                      <m:t>1</m:t>
                    </m:r>
                  </m:oMath>
                </a14:m>
                <a:endParaRPr lang="id-ID" sz="2000" dirty="0"/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d-ID" sz="2000" dirty="0"/>
                      <m:t>10</m:t>
                    </m:r>
                  </m:oMath>
                </a14:m>
                <a:endParaRPr lang="id-ID" sz="2000" dirty="0"/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d-ID" sz="2000" dirty="0"/>
                      <m:t>20</m:t>
                    </m:r>
                  </m:oMath>
                </a14:m>
                <a:endParaRPr lang="id-ID" sz="2000" dirty="0"/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d-ID" sz="2000" dirty="0"/>
                      <m:t>30</m:t>
                    </m:r>
                  </m:oMath>
                </a14:m>
                <a:endParaRPr lang="id-ID" sz="2000" dirty="0"/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d-ID" sz="2000" dirty="0"/>
                      <m:t>40</m:t>
                    </m:r>
                  </m:oMath>
                </a14:m>
                <a:endParaRPr lang="en-US" sz="2000" dirty="0"/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2000" dirty="0"/>
                  <a:t>Kernel = </a:t>
                </a:r>
                <a:r>
                  <a:rPr lang="en-US" sz="2000" dirty="0" smtClean="0"/>
                  <a:t>RBF</a:t>
                </a:r>
                <a:endParaRPr lang="en-US" sz="2000" dirty="0"/>
              </a:p>
            </p:txBody>
          </p:sp>
        </mc:Choice>
        <mc:Fallback xmlns="">
          <p:sp>
            <p:nvSpPr>
              <p:cNvPr id="10" name="Freeform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28" y="2219606"/>
                <a:ext cx="6886575" cy="2861351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2"/>
                <a:stretch>
                  <a:fillRect l="-618" t="-21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20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 smtClean="0"/>
              <a:t>7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id-ID" dirty="0" smtClean="0"/>
              <a:t>Hasil</a:t>
            </a:r>
            <a:r>
              <a:rPr lang="en-US" dirty="0" smtClean="0"/>
              <a:t> </a:t>
            </a:r>
            <a:r>
              <a:rPr lang="en-US" dirty="0" err="1"/>
              <a:t>terbaik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id-ID" dirty="0" smtClean="0"/>
              <a:t>nilai </a:t>
            </a:r>
            <a:r>
              <a:rPr lang="id-ID" i="1" dirty="0" smtClean="0"/>
              <a:t>C</a:t>
            </a:r>
            <a:r>
              <a:rPr lang="id-ID" dirty="0" smtClean="0"/>
              <a:t> = 1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4B8-15D7-4FCB-AFDF-9C1B4D80F6DB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49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367279"/>
              </p:ext>
            </p:extLst>
          </p:nvPr>
        </p:nvGraphicFramePr>
        <p:xfrm>
          <a:off x="1657348" y="2736251"/>
          <a:ext cx="5761368" cy="2494280"/>
        </p:xfrm>
        <a:graphic>
          <a:graphicData uri="http://schemas.openxmlformats.org/drawingml/2006/table">
            <a:tbl>
              <a:tblPr firstRow="1" bandRow="1"/>
              <a:tblGrid>
                <a:gridCol w="1920456"/>
                <a:gridCol w="1920456"/>
                <a:gridCol w="1920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0" i="0" dirty="0" smtClean="0">
                          <a:solidFill>
                            <a:srgbClr val="000000"/>
                          </a:solidFill>
                        </a:rPr>
                        <a:t>Standar</a:t>
                      </a:r>
                      <a:endParaRPr lang="id-ID" b="0" i="0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id-ID" b="0" i="0" baseline="0" dirty="0" smtClean="0">
                          <a:solidFill>
                            <a:srgbClr val="000000"/>
                          </a:solidFill>
                        </a:rPr>
                        <a:t>Deviasi</a:t>
                      </a:r>
                      <a:endParaRPr lang="en-US" b="0" i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i="1" dirty="0" smtClean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en-US" b="0" i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Akurasi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 (%)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</a:rPr>
                        <a:t>0.2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89.51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88.58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88.27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88.27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aseline="3000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88.27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32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BATASAN MASALAH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id-ID" dirty="0" smtClean="0"/>
              <a:t>dengan menggunkana Matlab</a:t>
            </a:r>
            <a:endParaRPr lang="en-US" dirty="0"/>
          </a:p>
          <a:p>
            <a:pPr lvl="0" algn="just"/>
            <a:endParaRPr lang="en-US" i="1" dirty="0"/>
          </a:p>
          <a:p>
            <a:pPr lvl="0" algn="just"/>
            <a:r>
              <a:rPr lang="en-US" dirty="0"/>
              <a:t>Data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data </a:t>
            </a:r>
            <a:r>
              <a:rPr lang="id-ID" dirty="0"/>
              <a:t>citra mata yang berasal dari database </a:t>
            </a:r>
            <a:r>
              <a:rPr lang="en-US" dirty="0"/>
              <a:t>Chinese Academy of Sciences – Institute of Automation </a:t>
            </a:r>
            <a:r>
              <a:rPr lang="id-ID" dirty="0" smtClean="0"/>
              <a:t>(CASIA) v1.0 </a:t>
            </a:r>
            <a:r>
              <a:rPr lang="id-ID" dirty="0"/>
              <a:t>(</a:t>
            </a:r>
            <a:r>
              <a:rPr lang="id-ID" dirty="0">
                <a:hlinkClick r:id="rId2"/>
              </a:rPr>
              <a:t>http://</a:t>
            </a:r>
            <a:r>
              <a:rPr lang="id-ID" dirty="0" smtClean="0">
                <a:hlinkClick r:id="rId2"/>
              </a:rPr>
              <a:t>biometrics.idealtest.org</a:t>
            </a:r>
            <a:r>
              <a:rPr lang="id-ID" dirty="0" smtClean="0"/>
              <a:t>) </a:t>
            </a:r>
            <a:endParaRPr lang="en-US" dirty="0"/>
          </a:p>
          <a:p>
            <a:pPr lvl="0" algn="just"/>
            <a:endParaRPr lang="en-US" dirty="0"/>
          </a:p>
          <a:p>
            <a:pPr lvl="0" algn="just"/>
            <a:r>
              <a:rPr lang="en-US" dirty="0" smtClean="0"/>
              <a:t>Data</a:t>
            </a:r>
            <a:r>
              <a:rPr lang="id-ID" dirty="0" smtClean="0"/>
              <a:t>base</a:t>
            </a:r>
            <a:r>
              <a:rPr lang="en-US" dirty="0" smtClean="0"/>
              <a:t> </a:t>
            </a:r>
            <a:r>
              <a:rPr lang="id-ID" dirty="0" smtClean="0"/>
              <a:t>citra</a:t>
            </a:r>
            <a:r>
              <a:rPr lang="en-US" dirty="0" smtClean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id-ID" dirty="0" smtClean="0"/>
              <a:t>32</a:t>
            </a:r>
            <a:r>
              <a:rPr lang="en-US" dirty="0" smtClean="0"/>
              <a:t>0 </a:t>
            </a:r>
            <a:r>
              <a:rPr lang="en-US" dirty="0"/>
              <a:t>x </a:t>
            </a:r>
            <a:r>
              <a:rPr lang="id-ID" dirty="0" smtClean="0"/>
              <a:t>28</a:t>
            </a:r>
            <a:r>
              <a:rPr lang="en-US" dirty="0" smtClean="0"/>
              <a:t>0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id-ID" dirty="0"/>
              <a:t> </a:t>
            </a:r>
            <a:r>
              <a:rPr lang="id-ID" dirty="0" smtClean="0"/>
              <a:t>format </a:t>
            </a:r>
            <a:r>
              <a:rPr lang="id-ID" i="1" dirty="0" smtClean="0"/>
              <a:t>grayscale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17E2-BA05-4226-940D-3A4875141519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4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 smtClean="0"/>
              <a:t>8 (SVM)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E35F-E06C-487E-95FF-07F932484B25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reeform 9"/>
              <p:cNvSpPr/>
              <p:nvPr/>
            </p:nvSpPr>
            <p:spPr>
              <a:xfrm>
                <a:off x="756428" y="2219606"/>
                <a:ext cx="6886575" cy="2731955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6680" tIns="106680" rIns="142240" bIns="16002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id-ID" sz="2000" dirty="0" smtClean="0"/>
                  <a:t>Standar deviasi = 0.</a:t>
                </a:r>
                <a:r>
                  <a:rPr lang="id-ID" sz="2000" kern="1200" dirty="0" smtClean="0"/>
                  <a:t>2</a:t>
                </a:r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endParaRPr lang="en-US" sz="2000" dirty="0"/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Variasi </a:t>
                </a:r>
                <a:r>
                  <a:rPr lang="en-US" sz="2000" dirty="0" smtClean="0"/>
                  <a:t>Kernel</a:t>
                </a:r>
                <a:endParaRPr lang="id-ID" sz="2000" dirty="0" smtClean="0"/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Linear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Polynomial 2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Polynomial 3</a:t>
                </a:r>
              </a:p>
              <a:p>
                <a:pPr marL="685800" lvl="2" indent="-228600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id-ID" sz="2000" dirty="0" smtClean="0"/>
                  <a:t>RBF</a:t>
                </a:r>
                <a:endParaRPr lang="en-US" sz="2000" dirty="0"/>
              </a:p>
            </p:txBody>
          </p:sp>
        </mc:Choice>
        <mc:Fallback xmlns="">
          <p:sp>
            <p:nvSpPr>
              <p:cNvPr id="10" name="Freeform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28" y="2219606"/>
                <a:ext cx="6886575" cy="2731955"/>
              </a:xfrm>
              <a:custGeom>
                <a:avLst/>
                <a:gdLst>
                  <a:gd name="connsiteX0" fmla="*/ 0 w 3798093"/>
                  <a:gd name="connsiteY0" fmla="*/ 0 h 2437560"/>
                  <a:gd name="connsiteX1" fmla="*/ 3798093 w 3798093"/>
                  <a:gd name="connsiteY1" fmla="*/ 0 h 2437560"/>
                  <a:gd name="connsiteX2" fmla="*/ 3798093 w 3798093"/>
                  <a:gd name="connsiteY2" fmla="*/ 2437560 h 2437560"/>
                  <a:gd name="connsiteX3" fmla="*/ 0 w 3798093"/>
                  <a:gd name="connsiteY3" fmla="*/ 2437560 h 2437560"/>
                  <a:gd name="connsiteX4" fmla="*/ 0 w 3798093"/>
                  <a:gd name="connsiteY4" fmla="*/ 0 h 243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8093" h="2437560">
                    <a:moveTo>
                      <a:pt x="0" y="0"/>
                    </a:moveTo>
                    <a:lnTo>
                      <a:pt x="3798093" y="0"/>
                    </a:lnTo>
                    <a:lnTo>
                      <a:pt x="3798093" y="2437560"/>
                    </a:lnTo>
                    <a:lnTo>
                      <a:pt x="0" y="243756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2"/>
                <a:stretch>
                  <a:fillRect l="-618" t="-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615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</a:t>
            </a:r>
            <a:r>
              <a:rPr lang="id-ID" dirty="0" smtClean="0"/>
              <a:t>8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id-ID" dirty="0" smtClean="0"/>
              <a:t>Kernel = RBF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4B8-15D7-4FCB-AFDF-9C1B4D80F6DB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09625"/>
              </p:ext>
            </p:extLst>
          </p:nvPr>
        </p:nvGraphicFramePr>
        <p:xfrm>
          <a:off x="1462178" y="2705894"/>
          <a:ext cx="6219644" cy="2286000"/>
        </p:xfrm>
        <a:graphic>
          <a:graphicData uri="http://schemas.openxmlformats.org/drawingml/2006/table">
            <a:tbl>
              <a:tblPr firstRow="1" bandRow="1"/>
              <a:tblGrid>
                <a:gridCol w="1604513"/>
                <a:gridCol w="1225351"/>
                <a:gridCol w="1834869"/>
                <a:gridCol w="15549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Standar</a:t>
                      </a:r>
                    </a:p>
                    <a:p>
                      <a:pPr algn="ctr"/>
                      <a:r>
                        <a:rPr lang="id-ID" sz="2000" b="0" i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Deviasi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i="1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C</a:t>
                      </a:r>
                      <a:endParaRPr lang="en-US" sz="2000" b="0" i="1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Kernel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Akurasi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 (%)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0.2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1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Linear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87.96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Polynomial 2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88.89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Polynomial 3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89.20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b="1" dirty="0" smtClean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RBF</a:t>
                      </a:r>
                      <a:endParaRPr lang="en-US" sz="2000" b="1" dirty="0" smtClean="0">
                        <a:solidFill>
                          <a:srgbClr val="00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89.51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17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id-ID" dirty="0" smtClean="0"/>
              <a:t>NALISIS HASIL UJI COBA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id-ID" dirty="0"/>
              <a:t>Klasifikasi </a:t>
            </a:r>
            <a:r>
              <a:rPr lang="id-ID" i="1" dirty="0" smtClean="0"/>
              <a:t>Support </a:t>
            </a:r>
            <a:r>
              <a:rPr lang="id-ID" i="1" dirty="0"/>
              <a:t>Vector Machines</a:t>
            </a:r>
            <a:r>
              <a:rPr lang="id-ID" dirty="0"/>
              <a:t> dengan menggunakan </a:t>
            </a:r>
            <a:r>
              <a:rPr lang="id-ID" i="1" dirty="0"/>
              <a:t>Wavelet Haar</a:t>
            </a:r>
            <a:r>
              <a:rPr lang="id-ID" dirty="0"/>
              <a:t> </a:t>
            </a:r>
            <a:endParaRPr lang="id-ID" dirty="0" smtClean="0"/>
          </a:p>
          <a:p>
            <a:pPr marL="228600" lvl="1">
              <a:spcBef>
                <a:spcPts val="1000"/>
              </a:spcBef>
            </a:pPr>
            <a:r>
              <a:rPr lang="id-ID" dirty="0" smtClean="0"/>
              <a:t>Klasifikasi </a:t>
            </a:r>
            <a:r>
              <a:rPr lang="id-ID" i="1" dirty="0"/>
              <a:t>Hamming distance</a:t>
            </a:r>
            <a:r>
              <a:rPr lang="id-ID" dirty="0"/>
              <a:t> dengan menggunakan </a:t>
            </a:r>
            <a:r>
              <a:rPr lang="id-ID" i="1" dirty="0"/>
              <a:t>log-Gabor </a:t>
            </a:r>
            <a:r>
              <a:rPr lang="id-ID" i="1" dirty="0" smtClean="0"/>
              <a:t>filter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4B8-15D7-4FCB-AFDF-9C1B4D80F6DB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775234"/>
              </p:ext>
            </p:extLst>
          </p:nvPr>
        </p:nvGraphicFramePr>
        <p:xfrm>
          <a:off x="2047157" y="3180381"/>
          <a:ext cx="5049686" cy="295303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6924"/>
                <a:gridCol w="1326472"/>
                <a:gridCol w="1986290"/>
              </a:tblGrid>
              <a:tr h="4260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</a:rPr>
                        <a:t>Ekstraksi Fitur</a:t>
                      </a:r>
                      <a:endParaRPr lang="id-ID" sz="200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Klasifikasi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Akurasi</a:t>
                      </a:r>
                      <a:r>
                        <a:rPr lang="en-US" sz="2000">
                          <a:effectLst/>
                        </a:rPr>
                        <a:t> (%)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60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>
                          <a:effectLst/>
                        </a:rPr>
                        <a:t>Wavelet Haar</a:t>
                      </a:r>
                      <a:endParaRPr lang="id-ID" sz="2000" b="1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>
                          <a:effectLst/>
                        </a:rPr>
                        <a:t>SVM</a:t>
                      </a:r>
                      <a:endParaRPr lang="id-ID" sz="2000" b="1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>
                          <a:effectLst/>
                        </a:rPr>
                        <a:t>92.28</a:t>
                      </a:r>
                      <a:endParaRPr lang="id-ID" sz="2000" b="1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003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Wavelet Haar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Hamming distance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83.02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003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Log-Gabor Filter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SVM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89.51</a:t>
                      </a:r>
                      <a:endParaRPr lang="id-ID" sz="200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003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>
                          <a:effectLst/>
                        </a:rPr>
                        <a:t>Log-Gabor Filter</a:t>
                      </a:r>
                      <a:endParaRPr lang="id-ID" sz="2000" b="1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>
                          <a:effectLst/>
                        </a:rPr>
                        <a:t>Hamming distance</a:t>
                      </a:r>
                      <a:endParaRPr lang="id-ID" sz="2000" b="1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b="1" dirty="0">
                          <a:effectLst/>
                        </a:rPr>
                        <a:t>91.67</a:t>
                      </a:r>
                      <a:endParaRPr lang="id-ID" sz="2000" b="1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67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8997-93BA-45F8-B7E4-E5AAD5A3F507}" type="datetime3">
              <a:rPr lang="en-US" smtClean="0"/>
              <a:t>23 June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53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2743200" y="1828800"/>
            <a:ext cx="3657599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/>
              <a:t>PENDAHULUAN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743200" y="2730455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/>
              <a:t>RANCANGAN &amp; IMPLEMENTASI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43201" y="3644855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smtClean="0"/>
              <a:t>SKENARIO UJI COBA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743201" y="4572000"/>
            <a:ext cx="3657598" cy="6126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0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KESIMPULAN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87260"/>
                <a:ext cx="7886700" cy="4589703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id-ID" dirty="0"/>
                  <a:t>Metode pengenalan </a:t>
                </a:r>
                <a:r>
                  <a:rPr lang="id-ID" dirty="0" smtClean="0"/>
                  <a:t>dengan </a:t>
                </a:r>
                <a:r>
                  <a:rPr lang="id-ID" i="1" dirty="0"/>
                  <a:t>classifier</a:t>
                </a:r>
                <a:r>
                  <a:rPr lang="id-ID" dirty="0"/>
                  <a:t> dan </a:t>
                </a:r>
                <a:r>
                  <a:rPr lang="id-ID" dirty="0" smtClean="0"/>
                  <a:t>perhitungan </a:t>
                </a:r>
                <a:r>
                  <a:rPr lang="id-ID" dirty="0"/>
                  <a:t>jarak memberikan hasil yang cukup </a:t>
                </a:r>
                <a:r>
                  <a:rPr lang="id-ID" dirty="0" smtClean="0"/>
                  <a:t>baik</a:t>
                </a:r>
              </a:p>
              <a:p>
                <a:pPr lvl="0"/>
                <a:endParaRPr lang="id-ID" dirty="0" smtClean="0"/>
              </a:p>
              <a:p>
                <a:r>
                  <a:rPr lang="id-ID" dirty="0"/>
                  <a:t>SVM memberikan hasil lebih baik daripada Hamming distance</a:t>
                </a:r>
              </a:p>
              <a:p>
                <a:pPr lvl="0"/>
                <a:endParaRPr lang="id-ID" dirty="0"/>
              </a:p>
              <a:p>
                <a:r>
                  <a:rPr lang="id-ID" dirty="0" smtClean="0"/>
                  <a:t>Kernel </a:t>
                </a:r>
                <a:r>
                  <a:rPr lang="id-ID" dirty="0"/>
                  <a:t>yang menghasilkan akurasi terbaik adalah RBF</a:t>
                </a:r>
                <a:endParaRPr lang="en-US" dirty="0" smtClean="0"/>
              </a:p>
              <a:p>
                <a:pPr marL="342900" lvl="1" indent="-342900" algn="just"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algn="just"/>
                <a:r>
                  <a:rPr lang="id-ID" dirty="0" smtClean="0"/>
                  <a:t>Akurasi </a:t>
                </a:r>
                <a:r>
                  <a:rPr lang="id-ID" dirty="0"/>
                  <a:t>tertinggi yaitu 92.28%, </a:t>
                </a:r>
                <a:r>
                  <a:rPr lang="id-ID" dirty="0" smtClean="0"/>
                  <a:t>menggunakan </a:t>
                </a:r>
                <a:r>
                  <a:rPr lang="id-ID" i="1" dirty="0" smtClean="0"/>
                  <a:t>wavelet </a:t>
                </a:r>
                <a:r>
                  <a:rPr lang="id-ID" i="1" dirty="0"/>
                  <a:t>Haar</a:t>
                </a:r>
                <a:r>
                  <a:rPr lang="id-ID" dirty="0"/>
                  <a:t> dekomposisi level 2 dan menggunakan klasifikasi </a:t>
                </a:r>
                <a:r>
                  <a:rPr lang="id-ID" i="1" dirty="0"/>
                  <a:t>support vector machines</a:t>
                </a:r>
                <a:r>
                  <a:rPr lang="id-ID" dirty="0"/>
                  <a:t> dengan nilai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= 30</a:t>
                </a:r>
                <a:r>
                  <a:rPr lang="id-ID" dirty="0"/>
                  <a:t> dengan kernel RBF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87260"/>
                <a:ext cx="7886700" cy="4589703"/>
              </a:xfrm>
              <a:blipFill rotWithShape="0">
                <a:blip r:embed="rId2"/>
                <a:stretch>
                  <a:fillRect l="-696" t="-1461" r="-85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1208-A558-4E3D-90A6-1D1FA8E7A95A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dirty="0"/>
              <a:t>Pengembangan aplikasi ke dalam bidang iridologi untuk mendeteksi kelainan organ </a:t>
            </a:r>
            <a:r>
              <a:rPr lang="id-ID" dirty="0" smtClean="0"/>
              <a:t>dalam</a:t>
            </a:r>
          </a:p>
          <a:p>
            <a:pPr lvl="0"/>
            <a:endParaRPr lang="id-ID" dirty="0"/>
          </a:p>
          <a:p>
            <a:r>
              <a:rPr lang="id-ID" dirty="0"/>
              <a:t>Mengembangkan sistem yang dapat mengenali iris berdasarkan warna dan tekstur.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3EA2-FEB3-484C-A14A-8E85A9AD22C8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3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5800" y="2994054"/>
            <a:ext cx="7924800" cy="30257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d-ID" sz="5400" smtClean="0"/>
              <a:t>Terima Kasih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86741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362D-9B7A-4C5D-A093-4BCA44319474}" type="datetime3">
              <a:rPr lang="en-US" smtClean="0"/>
              <a:t>23 June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8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Perbandingan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dirty="0" smtClean="0"/>
              <a:t>Hamming Distance</a:t>
            </a:r>
          </a:p>
          <a:p>
            <a:pPr lvl="1"/>
            <a:r>
              <a:rPr lang="id-ID" dirty="0" smtClean="0"/>
              <a:t>Distance-based classifier</a:t>
            </a:r>
          </a:p>
          <a:p>
            <a:pPr lvl="1"/>
            <a:r>
              <a:rPr lang="id-ID" dirty="0" smtClean="0"/>
              <a:t>Mencari </a:t>
            </a:r>
            <a:r>
              <a:rPr lang="id-ID" i="1" dirty="0" smtClean="0"/>
              <a:t>score </a:t>
            </a:r>
            <a:r>
              <a:rPr lang="id-ID" dirty="0" smtClean="0"/>
              <a:t>pada setiap atribut</a:t>
            </a:r>
          </a:p>
          <a:p>
            <a:pPr lvl="1"/>
            <a:r>
              <a:rPr lang="id-ID" dirty="0" smtClean="0"/>
              <a:t>Menyita waktu yang lama</a:t>
            </a:r>
          </a:p>
          <a:p>
            <a:pPr lvl="1"/>
            <a:endParaRPr lang="id-ID" dirty="0" smtClean="0"/>
          </a:p>
          <a:p>
            <a:pPr lvl="0"/>
            <a:r>
              <a:rPr lang="id-ID" dirty="0" smtClean="0"/>
              <a:t>SVM</a:t>
            </a:r>
          </a:p>
          <a:p>
            <a:pPr lvl="1"/>
            <a:r>
              <a:rPr lang="id-ID" dirty="0" smtClean="0"/>
              <a:t>Machine learning classifier</a:t>
            </a:r>
          </a:p>
          <a:p>
            <a:pPr lvl="1"/>
            <a:r>
              <a:rPr lang="id-ID" dirty="0"/>
              <a:t>M</a:t>
            </a:r>
            <a:r>
              <a:rPr lang="id-ID" dirty="0" smtClean="0"/>
              <a:t>embuat garis pemisah dari kelas yang berbeda</a:t>
            </a:r>
          </a:p>
          <a:p>
            <a:pPr lvl="1"/>
            <a:r>
              <a:rPr lang="id-ID" dirty="0" smtClean="0"/>
              <a:t>Waktu yang relatif cepat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3EA2-FEB3-484C-A14A-8E85A9AD22C8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5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Canny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Keuntungan Canny :</a:t>
            </a:r>
          </a:p>
          <a:p>
            <a:pPr lvl="1"/>
            <a:r>
              <a:rPr lang="id-ID" dirty="0" smtClean="0"/>
              <a:t>Menghasilkan tingkat kesalah yang rendah</a:t>
            </a:r>
          </a:p>
          <a:p>
            <a:pPr lvl="2"/>
            <a:r>
              <a:rPr lang="id-ID" dirty="0" smtClean="0"/>
              <a:t>Meminimalisir FN &amp; FP</a:t>
            </a:r>
          </a:p>
          <a:p>
            <a:pPr lvl="1"/>
            <a:r>
              <a:rPr lang="id-ID" dirty="0"/>
              <a:t>M</a:t>
            </a:r>
            <a:r>
              <a:rPr lang="id-ID" dirty="0" smtClean="0"/>
              <a:t>elokalisasi </a:t>
            </a:r>
            <a:r>
              <a:rPr lang="id-ID" dirty="0"/>
              <a:t>titik-titik tepi </a:t>
            </a:r>
            <a:endParaRPr lang="id-ID" dirty="0" smtClean="0"/>
          </a:p>
          <a:p>
            <a:pPr lvl="2"/>
            <a:r>
              <a:rPr lang="id-ID" dirty="0" smtClean="0"/>
              <a:t>Sedekat mungkin dengan tepi sebenarnya</a:t>
            </a:r>
          </a:p>
          <a:p>
            <a:pPr lvl="1"/>
            <a:r>
              <a:rPr lang="id-ID" dirty="0" smtClean="0"/>
              <a:t>Minimal response (ketebalan hanya 1 piksel)</a:t>
            </a:r>
            <a:endParaRPr lang="en-US" dirty="0" smtClean="0"/>
          </a:p>
          <a:p>
            <a:endParaRPr lang="id-ID" i="1" dirty="0" smtClean="0"/>
          </a:p>
          <a:p>
            <a:r>
              <a:rPr lang="id-ID" i="1" dirty="0" smtClean="0"/>
              <a:t>Canny Steps </a:t>
            </a:r>
            <a:r>
              <a:rPr lang="id-ID" dirty="0" smtClean="0"/>
              <a:t>:</a:t>
            </a:r>
          </a:p>
          <a:p>
            <a:pPr lvl="1"/>
            <a:r>
              <a:rPr lang="id-ID" dirty="0" smtClean="0"/>
              <a:t>Gaussian Filter (smoothing)</a:t>
            </a:r>
          </a:p>
          <a:p>
            <a:pPr lvl="1"/>
            <a:r>
              <a:rPr lang="id-ID" dirty="0" smtClean="0"/>
              <a:t>Mencari intensitas gradien citra </a:t>
            </a:r>
          </a:p>
          <a:p>
            <a:pPr lvl="1"/>
            <a:r>
              <a:rPr lang="id-ID" dirty="0" smtClean="0"/>
              <a:t>Non-maximum suppresion</a:t>
            </a:r>
          </a:p>
          <a:p>
            <a:pPr lvl="1"/>
            <a:r>
              <a:rPr lang="id-ID" dirty="0" smtClean="0"/>
              <a:t>Hysteresis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59</a:t>
            </a:fld>
            <a:endParaRPr lang="en-US"/>
          </a:p>
        </p:txBody>
      </p:sp>
      <p:sp>
        <p:nvSpPr>
          <p:cNvPr id="7" name="Oval 6">
            <a:hlinkClick r:id="rId2" action="ppaction://hlinksldjump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TUJUAN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dirty="0" smtClean="0"/>
              <a:t>Membandingkan dua buah metode klasifikasi pengenalan iris mata dengan melihat masing-masing akurasinya</a:t>
            </a:r>
          </a:p>
          <a:p>
            <a:pPr lvl="0"/>
            <a:endParaRPr lang="id-ID" dirty="0"/>
          </a:p>
          <a:p>
            <a:r>
              <a:rPr lang="en-US" dirty="0" err="1" smtClean="0"/>
              <a:t>Merancang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id-ID" dirty="0" smtClean="0"/>
              <a:t>yang bisa melakukan pengenalan seseorang melalui iris mata</a:t>
            </a:r>
            <a:endParaRPr lang="en-US" dirty="0"/>
          </a:p>
          <a:p>
            <a:pPr lvl="0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E540-FAE3-427A-9E1B-AB0C5CB2454C}" type="datetime3">
              <a:rPr lang="en-US" smtClean="0"/>
              <a:t>23 June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TUGAS AKHIR – KI141502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2" descr="http://www.bioenabletech.com/wp-content/uploads/2012/03/iris-scanner-ima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985" y="3799426"/>
            <a:ext cx="3128297" cy="201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893" y="3911988"/>
            <a:ext cx="3747457" cy="178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9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Canny (Gaussian Filter)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Semakin besar ukuran filter, semakin rendah sensitivity noise-nya, yang membuat semakin besar error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60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244550"/>
              </p:ext>
            </p:extLst>
          </p:nvPr>
        </p:nvGraphicFramePr>
        <p:xfrm>
          <a:off x="2004748" y="3011600"/>
          <a:ext cx="4660236" cy="2828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706"/>
                <a:gridCol w="776706"/>
                <a:gridCol w="776706"/>
                <a:gridCol w="776706"/>
                <a:gridCol w="776706"/>
                <a:gridCol w="776706"/>
              </a:tblGrid>
              <a:tr h="565659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5659">
                <a:tc>
                  <a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5659">
                <a:tc>
                  <a:txBody>
                    <a:bodyPr/>
                    <a:lstStyle/>
                    <a:p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1/159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5659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5659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08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Canny (Gradien Citra)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Mencari gradien (perubahan kecerahan) dan arah pada tiap piksel</a:t>
            </a:r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r>
              <a:rPr lang="id-ID" dirty="0" smtClean="0"/>
              <a:t>Gx = pencarian deteksi tepi secara horizontal </a:t>
            </a:r>
          </a:p>
          <a:p>
            <a:r>
              <a:rPr lang="id-ID" dirty="0" smtClean="0"/>
              <a:t>Gy = </a:t>
            </a:r>
            <a:r>
              <a:rPr lang="id-ID" dirty="0"/>
              <a:t>pencarian deteksi tepi secara </a:t>
            </a:r>
            <a:r>
              <a:rPr lang="id-ID" dirty="0" smtClean="0"/>
              <a:t>vertikal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61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49" y="2580427"/>
            <a:ext cx="2929253" cy="93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6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Canny (Non-maximum suppression)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Penghilangan </a:t>
            </a:r>
            <a:r>
              <a:rPr lang="id-ID" dirty="0"/>
              <a:t>non-maksimum dilakukan di sepanjang tepi pada arah tepi dan menghilangkan </a:t>
            </a:r>
            <a:r>
              <a:rPr lang="id-ID" dirty="0" smtClean="0"/>
              <a:t>piksel-piksel yang tidak dianggap sebagai tepi</a:t>
            </a:r>
          </a:p>
          <a:p>
            <a:r>
              <a:rPr lang="id-ID" dirty="0" smtClean="0"/>
              <a:t>Menghasilkan citra BW yang mempunyai </a:t>
            </a:r>
            <a:r>
              <a:rPr lang="id-ID" i="1" dirty="0" smtClean="0"/>
              <a:t>edge</a:t>
            </a:r>
            <a:r>
              <a:rPr lang="id-ID" dirty="0" smtClean="0"/>
              <a:t> yang lebih ramping</a:t>
            </a:r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Canny (Hysteresis)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Thresholding</a:t>
            </a:r>
          </a:p>
          <a:p>
            <a:r>
              <a:rPr lang="id-ID" dirty="0" smtClean="0"/>
              <a:t>Menggunakan 2 threshold</a:t>
            </a:r>
          </a:p>
          <a:p>
            <a:pPr lvl="1"/>
            <a:r>
              <a:rPr lang="id-ID" dirty="0" smtClean="0"/>
              <a:t>T</a:t>
            </a:r>
            <a:r>
              <a:rPr lang="id-ID" sz="1400" dirty="0" smtClean="0"/>
              <a:t>high</a:t>
            </a:r>
          </a:p>
          <a:p>
            <a:pPr lvl="1"/>
            <a:r>
              <a:rPr lang="id-ID" dirty="0" smtClean="0"/>
              <a:t>T</a:t>
            </a:r>
            <a:r>
              <a:rPr lang="id-ID" sz="1400" dirty="0" smtClean="0"/>
              <a:t>low</a:t>
            </a:r>
            <a:r>
              <a:rPr lang="id-ID" dirty="0" smtClean="0"/>
              <a:t>  </a:t>
            </a:r>
          </a:p>
          <a:p>
            <a:endParaRPr lang="id-ID" dirty="0"/>
          </a:p>
          <a:p>
            <a:pPr marL="457200" indent="-457200">
              <a:buFont typeface="+mj-lt"/>
              <a:buAutoNum type="arabicParenR"/>
            </a:pPr>
            <a:r>
              <a:rPr lang="id-ID" dirty="0" smtClean="0"/>
              <a:t>Semua nilai piksel lebih dari T</a:t>
            </a:r>
            <a:r>
              <a:rPr lang="id-ID" sz="1400" dirty="0" smtClean="0"/>
              <a:t>high</a:t>
            </a:r>
            <a:r>
              <a:rPr lang="id-ID" dirty="0" smtClean="0"/>
              <a:t>, dianggap sebagai </a:t>
            </a:r>
            <a:r>
              <a:rPr lang="id-ID" i="1" dirty="0" smtClean="0"/>
              <a:t>edge</a:t>
            </a:r>
          </a:p>
          <a:p>
            <a:pPr marL="457200" indent="-457200">
              <a:buFont typeface="+mj-lt"/>
              <a:buAutoNum type="arabicParenR"/>
            </a:pPr>
            <a:r>
              <a:rPr lang="id-ID" dirty="0"/>
              <a:t>Semua nilai piksel </a:t>
            </a:r>
            <a:r>
              <a:rPr lang="id-ID" dirty="0" smtClean="0"/>
              <a:t>kurang </a:t>
            </a:r>
            <a:r>
              <a:rPr lang="id-ID" dirty="0"/>
              <a:t>dari </a:t>
            </a:r>
            <a:r>
              <a:rPr lang="id-ID" dirty="0" smtClean="0"/>
              <a:t>T</a:t>
            </a:r>
            <a:r>
              <a:rPr lang="id-ID" sz="1400" dirty="0" smtClean="0"/>
              <a:t>low</a:t>
            </a:r>
            <a:r>
              <a:rPr lang="id-ID" dirty="0" smtClean="0"/>
              <a:t>, bukan dianggap </a:t>
            </a:r>
            <a:r>
              <a:rPr lang="id-ID" dirty="0"/>
              <a:t>sebagai </a:t>
            </a:r>
            <a:r>
              <a:rPr lang="id-ID" i="1" dirty="0" smtClean="0"/>
              <a:t>edge</a:t>
            </a:r>
          </a:p>
          <a:p>
            <a:endParaRPr lang="id-ID" i="1" dirty="0"/>
          </a:p>
          <a:p>
            <a:r>
              <a:rPr lang="id-ID" dirty="0" smtClean="0"/>
              <a:t>Piksel-piksel yang kurang dari T</a:t>
            </a:r>
            <a:r>
              <a:rPr lang="id-ID" sz="1400" dirty="0" smtClean="0"/>
              <a:t>high</a:t>
            </a:r>
            <a:r>
              <a:rPr lang="id-ID" dirty="0" smtClean="0"/>
              <a:t> dan lebih dari T</a:t>
            </a:r>
            <a:r>
              <a:rPr lang="id-ID" sz="1400" dirty="0" smtClean="0"/>
              <a:t>low</a:t>
            </a:r>
            <a:r>
              <a:rPr lang="id-ID" dirty="0" smtClean="0"/>
              <a:t> :</a:t>
            </a:r>
          </a:p>
          <a:p>
            <a:pPr lvl="1"/>
            <a:r>
              <a:rPr lang="id-ID" dirty="0" smtClean="0"/>
              <a:t>Selama piksel tsb mempunyai hubungan 8-konektivitas terhadap (1), dianggap sebagai </a:t>
            </a:r>
            <a:r>
              <a:rPr lang="id-ID" i="1" dirty="0" smtClean="0"/>
              <a:t>edge</a:t>
            </a:r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9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Canny (Hysteresis)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64</a:t>
            </a:fld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493034" y="2648309"/>
            <a:ext cx="0" cy="238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94626" y="4882551"/>
            <a:ext cx="4761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2760453" y="2976113"/>
            <a:ext cx="4252822" cy="1320931"/>
          </a:xfrm>
          <a:custGeom>
            <a:avLst/>
            <a:gdLst>
              <a:gd name="connsiteX0" fmla="*/ 0 w 4252822"/>
              <a:gd name="connsiteY0" fmla="*/ 715993 h 1320931"/>
              <a:gd name="connsiteX1" fmla="*/ 319177 w 4252822"/>
              <a:gd name="connsiteY1" fmla="*/ 103517 h 1320931"/>
              <a:gd name="connsiteX2" fmla="*/ 439947 w 4252822"/>
              <a:gd name="connsiteY2" fmla="*/ 0 h 1320931"/>
              <a:gd name="connsiteX3" fmla="*/ 629728 w 4252822"/>
              <a:gd name="connsiteY3" fmla="*/ 17253 h 1320931"/>
              <a:gd name="connsiteX4" fmla="*/ 698739 w 4252822"/>
              <a:gd name="connsiteY4" fmla="*/ 43132 h 1320931"/>
              <a:gd name="connsiteX5" fmla="*/ 759124 w 4252822"/>
              <a:gd name="connsiteY5" fmla="*/ 60385 h 1320931"/>
              <a:gd name="connsiteX6" fmla="*/ 793630 w 4252822"/>
              <a:gd name="connsiteY6" fmla="*/ 77638 h 1320931"/>
              <a:gd name="connsiteX7" fmla="*/ 836762 w 4252822"/>
              <a:gd name="connsiteY7" fmla="*/ 112144 h 1320931"/>
              <a:gd name="connsiteX8" fmla="*/ 871268 w 4252822"/>
              <a:gd name="connsiteY8" fmla="*/ 163902 h 1320931"/>
              <a:gd name="connsiteX9" fmla="*/ 888521 w 4252822"/>
              <a:gd name="connsiteY9" fmla="*/ 215661 h 1320931"/>
              <a:gd name="connsiteX10" fmla="*/ 905773 w 4252822"/>
              <a:gd name="connsiteY10" fmla="*/ 293298 h 1320931"/>
              <a:gd name="connsiteX11" fmla="*/ 914400 w 4252822"/>
              <a:gd name="connsiteY11" fmla="*/ 353683 h 1320931"/>
              <a:gd name="connsiteX12" fmla="*/ 923026 w 4252822"/>
              <a:gd name="connsiteY12" fmla="*/ 491706 h 1320931"/>
              <a:gd name="connsiteX13" fmla="*/ 940279 w 4252822"/>
              <a:gd name="connsiteY13" fmla="*/ 543464 h 1320931"/>
              <a:gd name="connsiteX14" fmla="*/ 948905 w 4252822"/>
              <a:gd name="connsiteY14" fmla="*/ 612476 h 1320931"/>
              <a:gd name="connsiteX15" fmla="*/ 966158 w 4252822"/>
              <a:gd name="connsiteY15" fmla="*/ 655608 h 1320931"/>
              <a:gd name="connsiteX16" fmla="*/ 983411 w 4252822"/>
              <a:gd name="connsiteY16" fmla="*/ 767751 h 1320931"/>
              <a:gd name="connsiteX17" fmla="*/ 1000664 w 4252822"/>
              <a:gd name="connsiteY17" fmla="*/ 802257 h 1320931"/>
              <a:gd name="connsiteX18" fmla="*/ 1026543 w 4252822"/>
              <a:gd name="connsiteY18" fmla="*/ 854015 h 1320931"/>
              <a:gd name="connsiteX19" fmla="*/ 1052422 w 4252822"/>
              <a:gd name="connsiteY19" fmla="*/ 871268 h 1320931"/>
              <a:gd name="connsiteX20" fmla="*/ 1069675 w 4252822"/>
              <a:gd name="connsiteY20" fmla="*/ 897147 h 1320931"/>
              <a:gd name="connsiteX21" fmla="*/ 1155939 w 4252822"/>
              <a:gd name="connsiteY21" fmla="*/ 940279 h 1320931"/>
              <a:gd name="connsiteX22" fmla="*/ 1181819 w 4252822"/>
              <a:gd name="connsiteY22" fmla="*/ 957532 h 1320931"/>
              <a:gd name="connsiteX23" fmla="*/ 1423358 w 4252822"/>
              <a:gd name="connsiteY23" fmla="*/ 948906 h 1320931"/>
              <a:gd name="connsiteX24" fmla="*/ 1449238 w 4252822"/>
              <a:gd name="connsiteY24" fmla="*/ 940279 h 1320931"/>
              <a:gd name="connsiteX25" fmla="*/ 1483743 w 4252822"/>
              <a:gd name="connsiteY25" fmla="*/ 931653 h 1320931"/>
              <a:gd name="connsiteX26" fmla="*/ 1509622 w 4252822"/>
              <a:gd name="connsiteY26" fmla="*/ 914400 h 1320931"/>
              <a:gd name="connsiteX27" fmla="*/ 1544128 w 4252822"/>
              <a:gd name="connsiteY27" fmla="*/ 905774 h 1320931"/>
              <a:gd name="connsiteX28" fmla="*/ 1630392 w 4252822"/>
              <a:gd name="connsiteY28" fmla="*/ 828136 h 1320931"/>
              <a:gd name="connsiteX29" fmla="*/ 1708030 w 4252822"/>
              <a:gd name="connsiteY29" fmla="*/ 759125 h 1320931"/>
              <a:gd name="connsiteX30" fmla="*/ 1733909 w 4252822"/>
              <a:gd name="connsiteY30" fmla="*/ 715993 h 1320931"/>
              <a:gd name="connsiteX31" fmla="*/ 1794294 w 4252822"/>
              <a:gd name="connsiteY31" fmla="*/ 629729 h 1320931"/>
              <a:gd name="connsiteX32" fmla="*/ 1837426 w 4252822"/>
              <a:gd name="connsiteY32" fmla="*/ 543464 h 1320931"/>
              <a:gd name="connsiteX33" fmla="*/ 1854679 w 4252822"/>
              <a:gd name="connsiteY33" fmla="*/ 508959 h 1320931"/>
              <a:gd name="connsiteX34" fmla="*/ 1871932 w 4252822"/>
              <a:gd name="connsiteY34" fmla="*/ 465827 h 1320931"/>
              <a:gd name="connsiteX35" fmla="*/ 1906438 w 4252822"/>
              <a:gd name="connsiteY35" fmla="*/ 422695 h 1320931"/>
              <a:gd name="connsiteX36" fmla="*/ 1932317 w 4252822"/>
              <a:gd name="connsiteY36" fmla="*/ 370936 h 1320931"/>
              <a:gd name="connsiteX37" fmla="*/ 1940943 w 4252822"/>
              <a:gd name="connsiteY37" fmla="*/ 345057 h 1320931"/>
              <a:gd name="connsiteX38" fmla="*/ 1958196 w 4252822"/>
              <a:gd name="connsiteY38" fmla="*/ 310551 h 1320931"/>
              <a:gd name="connsiteX39" fmla="*/ 2001328 w 4252822"/>
              <a:gd name="connsiteY39" fmla="*/ 258793 h 1320931"/>
              <a:gd name="connsiteX40" fmla="*/ 2027207 w 4252822"/>
              <a:gd name="connsiteY40" fmla="*/ 241540 h 1320931"/>
              <a:gd name="connsiteX41" fmla="*/ 2147977 w 4252822"/>
              <a:gd name="connsiteY41" fmla="*/ 250166 h 1320931"/>
              <a:gd name="connsiteX42" fmla="*/ 2208362 w 4252822"/>
              <a:gd name="connsiteY42" fmla="*/ 276045 h 1320931"/>
              <a:gd name="connsiteX43" fmla="*/ 2251494 w 4252822"/>
              <a:gd name="connsiteY43" fmla="*/ 293298 h 1320931"/>
              <a:gd name="connsiteX44" fmla="*/ 2320505 w 4252822"/>
              <a:gd name="connsiteY44" fmla="*/ 327804 h 1320931"/>
              <a:gd name="connsiteX45" fmla="*/ 2355011 w 4252822"/>
              <a:gd name="connsiteY45" fmla="*/ 345057 h 1320931"/>
              <a:gd name="connsiteX46" fmla="*/ 2389517 w 4252822"/>
              <a:gd name="connsiteY46" fmla="*/ 353683 h 1320931"/>
              <a:gd name="connsiteX47" fmla="*/ 2415396 w 4252822"/>
              <a:gd name="connsiteY47" fmla="*/ 370936 h 1320931"/>
              <a:gd name="connsiteX48" fmla="*/ 2484407 w 4252822"/>
              <a:gd name="connsiteY48" fmla="*/ 396815 h 1320931"/>
              <a:gd name="connsiteX49" fmla="*/ 2579298 w 4252822"/>
              <a:gd name="connsiteY49" fmla="*/ 422695 h 1320931"/>
              <a:gd name="connsiteX50" fmla="*/ 2674189 w 4252822"/>
              <a:gd name="connsiteY50" fmla="*/ 483079 h 1320931"/>
              <a:gd name="connsiteX51" fmla="*/ 2700068 w 4252822"/>
              <a:gd name="connsiteY51" fmla="*/ 500332 h 1320931"/>
              <a:gd name="connsiteX52" fmla="*/ 2769079 w 4252822"/>
              <a:gd name="connsiteY52" fmla="*/ 543464 h 1320931"/>
              <a:gd name="connsiteX53" fmla="*/ 2803585 w 4252822"/>
              <a:gd name="connsiteY53" fmla="*/ 560717 h 1320931"/>
              <a:gd name="connsiteX54" fmla="*/ 2881222 w 4252822"/>
              <a:gd name="connsiteY54" fmla="*/ 621102 h 1320931"/>
              <a:gd name="connsiteX55" fmla="*/ 2907102 w 4252822"/>
              <a:gd name="connsiteY55" fmla="*/ 638355 h 1320931"/>
              <a:gd name="connsiteX56" fmla="*/ 2941607 w 4252822"/>
              <a:gd name="connsiteY56" fmla="*/ 672861 h 1320931"/>
              <a:gd name="connsiteX57" fmla="*/ 3010619 w 4252822"/>
              <a:gd name="connsiteY57" fmla="*/ 724619 h 1320931"/>
              <a:gd name="connsiteX58" fmla="*/ 3105509 w 4252822"/>
              <a:gd name="connsiteY58" fmla="*/ 759125 h 1320931"/>
              <a:gd name="connsiteX59" fmla="*/ 3157268 w 4252822"/>
              <a:gd name="connsiteY59" fmla="*/ 767751 h 1320931"/>
              <a:gd name="connsiteX60" fmla="*/ 3191773 w 4252822"/>
              <a:gd name="connsiteY60" fmla="*/ 785004 h 1320931"/>
              <a:gd name="connsiteX61" fmla="*/ 3243532 w 4252822"/>
              <a:gd name="connsiteY61" fmla="*/ 802257 h 1320931"/>
              <a:gd name="connsiteX62" fmla="*/ 3364302 w 4252822"/>
              <a:gd name="connsiteY62" fmla="*/ 854015 h 1320931"/>
              <a:gd name="connsiteX63" fmla="*/ 3424687 w 4252822"/>
              <a:gd name="connsiteY63" fmla="*/ 871268 h 1320931"/>
              <a:gd name="connsiteX64" fmla="*/ 3476445 w 4252822"/>
              <a:gd name="connsiteY64" fmla="*/ 888521 h 1320931"/>
              <a:gd name="connsiteX65" fmla="*/ 3502324 w 4252822"/>
              <a:gd name="connsiteY65" fmla="*/ 905774 h 1320931"/>
              <a:gd name="connsiteX66" fmla="*/ 3536830 w 4252822"/>
              <a:gd name="connsiteY66" fmla="*/ 931653 h 1320931"/>
              <a:gd name="connsiteX67" fmla="*/ 3571336 w 4252822"/>
              <a:gd name="connsiteY67" fmla="*/ 940279 h 1320931"/>
              <a:gd name="connsiteX68" fmla="*/ 3614468 w 4252822"/>
              <a:gd name="connsiteY68" fmla="*/ 957532 h 1320931"/>
              <a:gd name="connsiteX69" fmla="*/ 3666226 w 4252822"/>
              <a:gd name="connsiteY69" fmla="*/ 974785 h 1320931"/>
              <a:gd name="connsiteX70" fmla="*/ 3743864 w 4252822"/>
              <a:gd name="connsiteY70" fmla="*/ 1017917 h 1320931"/>
              <a:gd name="connsiteX71" fmla="*/ 3795622 w 4252822"/>
              <a:gd name="connsiteY71" fmla="*/ 1043796 h 1320931"/>
              <a:gd name="connsiteX72" fmla="*/ 3821502 w 4252822"/>
              <a:gd name="connsiteY72" fmla="*/ 1078302 h 1320931"/>
              <a:gd name="connsiteX73" fmla="*/ 3864634 w 4252822"/>
              <a:gd name="connsiteY73" fmla="*/ 1130061 h 1320931"/>
              <a:gd name="connsiteX74" fmla="*/ 3890513 w 4252822"/>
              <a:gd name="connsiteY74" fmla="*/ 1181819 h 1320931"/>
              <a:gd name="connsiteX75" fmla="*/ 3899139 w 4252822"/>
              <a:gd name="connsiteY75" fmla="*/ 1216325 h 1320931"/>
              <a:gd name="connsiteX76" fmla="*/ 3916392 w 4252822"/>
              <a:gd name="connsiteY76" fmla="*/ 1268083 h 1320931"/>
              <a:gd name="connsiteX77" fmla="*/ 3925019 w 4252822"/>
              <a:gd name="connsiteY77" fmla="*/ 1302589 h 1320931"/>
              <a:gd name="connsiteX78" fmla="*/ 3959524 w 4252822"/>
              <a:gd name="connsiteY78" fmla="*/ 1311215 h 1320931"/>
              <a:gd name="connsiteX79" fmla="*/ 4002656 w 4252822"/>
              <a:gd name="connsiteY79" fmla="*/ 1319842 h 1320931"/>
              <a:gd name="connsiteX80" fmla="*/ 4252822 w 4252822"/>
              <a:gd name="connsiteY80" fmla="*/ 1319842 h 1320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4252822" h="1320931">
                <a:moveTo>
                  <a:pt x="0" y="715993"/>
                </a:moveTo>
                <a:cubicBezTo>
                  <a:pt x="106392" y="511834"/>
                  <a:pt x="202876" y="302198"/>
                  <a:pt x="319177" y="103517"/>
                </a:cubicBezTo>
                <a:cubicBezTo>
                  <a:pt x="368300" y="19598"/>
                  <a:pt x="382243" y="19236"/>
                  <a:pt x="439947" y="0"/>
                </a:cubicBezTo>
                <a:cubicBezTo>
                  <a:pt x="506292" y="4147"/>
                  <a:pt x="566320" y="3163"/>
                  <a:pt x="629728" y="17253"/>
                </a:cubicBezTo>
                <a:cubicBezTo>
                  <a:pt x="645751" y="20814"/>
                  <a:pt x="688965" y="39467"/>
                  <a:pt x="698739" y="43132"/>
                </a:cubicBezTo>
                <a:cubicBezTo>
                  <a:pt x="723494" y="52415"/>
                  <a:pt x="731928" y="53586"/>
                  <a:pt x="759124" y="60385"/>
                </a:cubicBezTo>
                <a:cubicBezTo>
                  <a:pt x="770626" y="66136"/>
                  <a:pt x="783751" y="69406"/>
                  <a:pt x="793630" y="77638"/>
                </a:cubicBezTo>
                <a:cubicBezTo>
                  <a:pt x="845658" y="120994"/>
                  <a:pt x="774972" y="91546"/>
                  <a:pt x="836762" y="112144"/>
                </a:cubicBezTo>
                <a:cubicBezTo>
                  <a:pt x="848264" y="129397"/>
                  <a:pt x="864711" y="144231"/>
                  <a:pt x="871268" y="163902"/>
                </a:cubicBezTo>
                <a:cubicBezTo>
                  <a:pt x="877019" y="181155"/>
                  <a:pt x="884110" y="198018"/>
                  <a:pt x="888521" y="215661"/>
                </a:cubicBezTo>
                <a:cubicBezTo>
                  <a:pt x="896276" y="246684"/>
                  <a:pt x="900296" y="260439"/>
                  <a:pt x="905773" y="293298"/>
                </a:cubicBezTo>
                <a:cubicBezTo>
                  <a:pt x="909116" y="313354"/>
                  <a:pt x="911524" y="333555"/>
                  <a:pt x="914400" y="353683"/>
                </a:cubicBezTo>
                <a:cubicBezTo>
                  <a:pt x="917275" y="399691"/>
                  <a:pt x="916798" y="446031"/>
                  <a:pt x="923026" y="491706"/>
                </a:cubicBezTo>
                <a:cubicBezTo>
                  <a:pt x="925483" y="509725"/>
                  <a:pt x="940279" y="543464"/>
                  <a:pt x="940279" y="543464"/>
                </a:cubicBezTo>
                <a:cubicBezTo>
                  <a:pt x="943154" y="566468"/>
                  <a:pt x="943692" y="589887"/>
                  <a:pt x="948905" y="612476"/>
                </a:cubicBezTo>
                <a:cubicBezTo>
                  <a:pt x="952387" y="627564"/>
                  <a:pt x="962676" y="640520"/>
                  <a:pt x="966158" y="655608"/>
                </a:cubicBezTo>
                <a:cubicBezTo>
                  <a:pt x="974082" y="689944"/>
                  <a:pt x="971834" y="733019"/>
                  <a:pt x="983411" y="767751"/>
                </a:cubicBezTo>
                <a:cubicBezTo>
                  <a:pt x="987478" y="779951"/>
                  <a:pt x="995598" y="790437"/>
                  <a:pt x="1000664" y="802257"/>
                </a:cubicBezTo>
                <a:cubicBezTo>
                  <a:pt x="1011189" y="826815"/>
                  <a:pt x="1005819" y="833291"/>
                  <a:pt x="1026543" y="854015"/>
                </a:cubicBezTo>
                <a:cubicBezTo>
                  <a:pt x="1033874" y="861346"/>
                  <a:pt x="1043796" y="865517"/>
                  <a:pt x="1052422" y="871268"/>
                </a:cubicBezTo>
                <a:cubicBezTo>
                  <a:pt x="1058173" y="879894"/>
                  <a:pt x="1061873" y="890320"/>
                  <a:pt x="1069675" y="897147"/>
                </a:cubicBezTo>
                <a:cubicBezTo>
                  <a:pt x="1110758" y="933094"/>
                  <a:pt x="1113062" y="929560"/>
                  <a:pt x="1155939" y="940279"/>
                </a:cubicBezTo>
                <a:cubicBezTo>
                  <a:pt x="1164566" y="946030"/>
                  <a:pt x="1171456" y="957198"/>
                  <a:pt x="1181819" y="957532"/>
                </a:cubicBezTo>
                <a:cubicBezTo>
                  <a:pt x="1262341" y="960130"/>
                  <a:pt x="1342961" y="954093"/>
                  <a:pt x="1423358" y="948906"/>
                </a:cubicBezTo>
                <a:cubicBezTo>
                  <a:pt x="1432432" y="948321"/>
                  <a:pt x="1440495" y="942777"/>
                  <a:pt x="1449238" y="940279"/>
                </a:cubicBezTo>
                <a:cubicBezTo>
                  <a:pt x="1460637" y="937022"/>
                  <a:pt x="1472241" y="934528"/>
                  <a:pt x="1483743" y="931653"/>
                </a:cubicBezTo>
                <a:cubicBezTo>
                  <a:pt x="1492369" y="925902"/>
                  <a:pt x="1500093" y="918484"/>
                  <a:pt x="1509622" y="914400"/>
                </a:cubicBezTo>
                <a:cubicBezTo>
                  <a:pt x="1520519" y="909730"/>
                  <a:pt x="1533764" y="911532"/>
                  <a:pt x="1544128" y="905774"/>
                </a:cubicBezTo>
                <a:cubicBezTo>
                  <a:pt x="1577878" y="887024"/>
                  <a:pt x="1602135" y="852861"/>
                  <a:pt x="1630392" y="828136"/>
                </a:cubicBezTo>
                <a:cubicBezTo>
                  <a:pt x="1667582" y="795595"/>
                  <a:pt x="1670100" y="822342"/>
                  <a:pt x="1708030" y="759125"/>
                </a:cubicBezTo>
                <a:cubicBezTo>
                  <a:pt x="1716656" y="744748"/>
                  <a:pt x="1724608" y="729944"/>
                  <a:pt x="1733909" y="715993"/>
                </a:cubicBezTo>
                <a:cubicBezTo>
                  <a:pt x="1755550" y="683531"/>
                  <a:pt x="1775869" y="666579"/>
                  <a:pt x="1794294" y="629729"/>
                </a:cubicBezTo>
                <a:lnTo>
                  <a:pt x="1837426" y="543464"/>
                </a:lnTo>
                <a:cubicBezTo>
                  <a:pt x="1843177" y="531962"/>
                  <a:pt x="1849903" y="520899"/>
                  <a:pt x="1854679" y="508959"/>
                </a:cubicBezTo>
                <a:cubicBezTo>
                  <a:pt x="1860430" y="494582"/>
                  <a:pt x="1863965" y="479105"/>
                  <a:pt x="1871932" y="465827"/>
                </a:cubicBezTo>
                <a:cubicBezTo>
                  <a:pt x="1881405" y="450039"/>
                  <a:pt x="1894936" y="437072"/>
                  <a:pt x="1906438" y="422695"/>
                </a:cubicBezTo>
                <a:cubicBezTo>
                  <a:pt x="1928119" y="357648"/>
                  <a:pt x="1898873" y="437823"/>
                  <a:pt x="1932317" y="370936"/>
                </a:cubicBezTo>
                <a:cubicBezTo>
                  <a:pt x="1936383" y="362803"/>
                  <a:pt x="1937361" y="353415"/>
                  <a:pt x="1940943" y="345057"/>
                </a:cubicBezTo>
                <a:cubicBezTo>
                  <a:pt x="1946009" y="333237"/>
                  <a:pt x="1951816" y="321716"/>
                  <a:pt x="1958196" y="310551"/>
                </a:cubicBezTo>
                <a:cubicBezTo>
                  <a:pt x="1970533" y="288961"/>
                  <a:pt x="1981865" y="275012"/>
                  <a:pt x="2001328" y="258793"/>
                </a:cubicBezTo>
                <a:cubicBezTo>
                  <a:pt x="2009293" y="252156"/>
                  <a:pt x="2018581" y="247291"/>
                  <a:pt x="2027207" y="241540"/>
                </a:cubicBezTo>
                <a:cubicBezTo>
                  <a:pt x="2067464" y="244415"/>
                  <a:pt x="2107894" y="245450"/>
                  <a:pt x="2147977" y="250166"/>
                </a:cubicBezTo>
                <a:cubicBezTo>
                  <a:pt x="2166044" y="252292"/>
                  <a:pt x="2194023" y="269672"/>
                  <a:pt x="2208362" y="276045"/>
                </a:cubicBezTo>
                <a:cubicBezTo>
                  <a:pt x="2222512" y="282334"/>
                  <a:pt x="2237434" y="286809"/>
                  <a:pt x="2251494" y="293298"/>
                </a:cubicBezTo>
                <a:cubicBezTo>
                  <a:pt x="2274846" y="304076"/>
                  <a:pt x="2297501" y="316302"/>
                  <a:pt x="2320505" y="327804"/>
                </a:cubicBezTo>
                <a:cubicBezTo>
                  <a:pt x="2332007" y="333555"/>
                  <a:pt x="2342535" y="341938"/>
                  <a:pt x="2355011" y="345057"/>
                </a:cubicBezTo>
                <a:lnTo>
                  <a:pt x="2389517" y="353683"/>
                </a:lnTo>
                <a:cubicBezTo>
                  <a:pt x="2398143" y="359434"/>
                  <a:pt x="2406123" y="366299"/>
                  <a:pt x="2415396" y="370936"/>
                </a:cubicBezTo>
                <a:cubicBezTo>
                  <a:pt x="2448747" y="387612"/>
                  <a:pt x="2454539" y="385615"/>
                  <a:pt x="2484407" y="396815"/>
                </a:cubicBezTo>
                <a:cubicBezTo>
                  <a:pt x="2550906" y="421752"/>
                  <a:pt x="2504215" y="410180"/>
                  <a:pt x="2579298" y="422695"/>
                </a:cubicBezTo>
                <a:cubicBezTo>
                  <a:pt x="2640202" y="459237"/>
                  <a:pt x="2608490" y="439280"/>
                  <a:pt x="2674189" y="483079"/>
                </a:cubicBezTo>
                <a:cubicBezTo>
                  <a:pt x="2682815" y="488830"/>
                  <a:pt x="2690795" y="495695"/>
                  <a:pt x="2700068" y="500332"/>
                </a:cubicBezTo>
                <a:cubicBezTo>
                  <a:pt x="2787501" y="544050"/>
                  <a:pt x="2679487" y="487469"/>
                  <a:pt x="2769079" y="543464"/>
                </a:cubicBezTo>
                <a:cubicBezTo>
                  <a:pt x="2779984" y="550280"/>
                  <a:pt x="2793012" y="553397"/>
                  <a:pt x="2803585" y="560717"/>
                </a:cubicBezTo>
                <a:cubicBezTo>
                  <a:pt x="2830541" y="579379"/>
                  <a:pt x="2853943" y="602916"/>
                  <a:pt x="2881222" y="621102"/>
                </a:cubicBezTo>
                <a:cubicBezTo>
                  <a:pt x="2889849" y="626853"/>
                  <a:pt x="2899230" y="631608"/>
                  <a:pt x="2907102" y="638355"/>
                </a:cubicBezTo>
                <a:cubicBezTo>
                  <a:pt x="2919452" y="648941"/>
                  <a:pt x="2929450" y="662054"/>
                  <a:pt x="2941607" y="672861"/>
                </a:cubicBezTo>
                <a:cubicBezTo>
                  <a:pt x="2949770" y="680117"/>
                  <a:pt x="2993670" y="716144"/>
                  <a:pt x="3010619" y="724619"/>
                </a:cubicBezTo>
                <a:cubicBezTo>
                  <a:pt x="3024341" y="731480"/>
                  <a:pt x="3093431" y="757112"/>
                  <a:pt x="3105509" y="759125"/>
                </a:cubicBezTo>
                <a:lnTo>
                  <a:pt x="3157268" y="767751"/>
                </a:lnTo>
                <a:cubicBezTo>
                  <a:pt x="3168770" y="773502"/>
                  <a:pt x="3179833" y="780228"/>
                  <a:pt x="3191773" y="785004"/>
                </a:cubicBezTo>
                <a:cubicBezTo>
                  <a:pt x="3208658" y="791758"/>
                  <a:pt x="3227266" y="794124"/>
                  <a:pt x="3243532" y="802257"/>
                </a:cubicBezTo>
                <a:cubicBezTo>
                  <a:pt x="3289433" y="825207"/>
                  <a:pt x="3305366" y="834368"/>
                  <a:pt x="3364302" y="854015"/>
                </a:cubicBezTo>
                <a:cubicBezTo>
                  <a:pt x="3451244" y="882998"/>
                  <a:pt x="3316407" y="838784"/>
                  <a:pt x="3424687" y="871268"/>
                </a:cubicBezTo>
                <a:cubicBezTo>
                  <a:pt x="3442106" y="876494"/>
                  <a:pt x="3476445" y="888521"/>
                  <a:pt x="3476445" y="888521"/>
                </a:cubicBezTo>
                <a:cubicBezTo>
                  <a:pt x="3485071" y="894272"/>
                  <a:pt x="3493888" y="899748"/>
                  <a:pt x="3502324" y="905774"/>
                </a:cubicBezTo>
                <a:cubicBezTo>
                  <a:pt x="3514023" y="914131"/>
                  <a:pt x="3523970" y="925223"/>
                  <a:pt x="3536830" y="931653"/>
                </a:cubicBezTo>
                <a:cubicBezTo>
                  <a:pt x="3547434" y="936955"/>
                  <a:pt x="3560088" y="936530"/>
                  <a:pt x="3571336" y="940279"/>
                </a:cubicBezTo>
                <a:cubicBezTo>
                  <a:pt x="3586026" y="945176"/>
                  <a:pt x="3599915" y="952240"/>
                  <a:pt x="3614468" y="957532"/>
                </a:cubicBezTo>
                <a:cubicBezTo>
                  <a:pt x="3631559" y="963747"/>
                  <a:pt x="3650632" y="965428"/>
                  <a:pt x="3666226" y="974785"/>
                </a:cubicBezTo>
                <a:cubicBezTo>
                  <a:pt x="3693494" y="991146"/>
                  <a:pt x="3714986" y="1005540"/>
                  <a:pt x="3743864" y="1017917"/>
                </a:cubicBezTo>
                <a:cubicBezTo>
                  <a:pt x="3793864" y="1039346"/>
                  <a:pt x="3745889" y="1010642"/>
                  <a:pt x="3795622" y="1043796"/>
                </a:cubicBezTo>
                <a:cubicBezTo>
                  <a:pt x="3804249" y="1055298"/>
                  <a:pt x="3812145" y="1067386"/>
                  <a:pt x="3821502" y="1078302"/>
                </a:cubicBezTo>
                <a:cubicBezTo>
                  <a:pt x="3871314" y="1136416"/>
                  <a:pt x="3826504" y="1072865"/>
                  <a:pt x="3864634" y="1130061"/>
                </a:cubicBezTo>
                <a:cubicBezTo>
                  <a:pt x="3900981" y="1239106"/>
                  <a:pt x="3840347" y="1064763"/>
                  <a:pt x="3890513" y="1181819"/>
                </a:cubicBezTo>
                <a:cubicBezTo>
                  <a:pt x="3895183" y="1192716"/>
                  <a:pt x="3895732" y="1204969"/>
                  <a:pt x="3899139" y="1216325"/>
                </a:cubicBezTo>
                <a:cubicBezTo>
                  <a:pt x="3904365" y="1233744"/>
                  <a:pt x="3911981" y="1250440"/>
                  <a:pt x="3916392" y="1268083"/>
                </a:cubicBezTo>
                <a:cubicBezTo>
                  <a:pt x="3919268" y="1279585"/>
                  <a:pt x="3916636" y="1294206"/>
                  <a:pt x="3925019" y="1302589"/>
                </a:cubicBezTo>
                <a:cubicBezTo>
                  <a:pt x="3933402" y="1310972"/>
                  <a:pt x="3947951" y="1308643"/>
                  <a:pt x="3959524" y="1311215"/>
                </a:cubicBezTo>
                <a:cubicBezTo>
                  <a:pt x="3973837" y="1314396"/>
                  <a:pt x="3988000" y="1319411"/>
                  <a:pt x="4002656" y="1319842"/>
                </a:cubicBezTo>
                <a:cubicBezTo>
                  <a:pt x="4086009" y="1322294"/>
                  <a:pt x="4169433" y="1319842"/>
                  <a:pt x="4252822" y="1319842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Freeform 13"/>
          <p:cNvSpPr/>
          <p:nvPr/>
        </p:nvSpPr>
        <p:spPr>
          <a:xfrm>
            <a:off x="3141094" y="4175391"/>
            <a:ext cx="1216325" cy="422694"/>
          </a:xfrm>
          <a:custGeom>
            <a:avLst/>
            <a:gdLst>
              <a:gd name="connsiteX0" fmla="*/ 0 w 1216325"/>
              <a:gd name="connsiteY0" fmla="*/ 0 h 422694"/>
              <a:gd name="connsiteX1" fmla="*/ 146649 w 1216325"/>
              <a:gd name="connsiteY1" fmla="*/ 146649 h 422694"/>
              <a:gd name="connsiteX2" fmla="*/ 293299 w 1216325"/>
              <a:gd name="connsiteY2" fmla="*/ 250166 h 422694"/>
              <a:gd name="connsiteX3" fmla="*/ 345057 w 1216325"/>
              <a:gd name="connsiteY3" fmla="*/ 284671 h 422694"/>
              <a:gd name="connsiteX4" fmla="*/ 370936 w 1216325"/>
              <a:gd name="connsiteY4" fmla="*/ 310551 h 422694"/>
              <a:gd name="connsiteX5" fmla="*/ 379563 w 1216325"/>
              <a:gd name="connsiteY5" fmla="*/ 336430 h 422694"/>
              <a:gd name="connsiteX6" fmla="*/ 422695 w 1216325"/>
              <a:gd name="connsiteY6" fmla="*/ 379562 h 422694"/>
              <a:gd name="connsiteX7" fmla="*/ 543465 w 1216325"/>
              <a:gd name="connsiteY7" fmla="*/ 396815 h 422694"/>
              <a:gd name="connsiteX8" fmla="*/ 586597 w 1216325"/>
              <a:gd name="connsiteY8" fmla="*/ 405441 h 422694"/>
              <a:gd name="connsiteX9" fmla="*/ 621102 w 1216325"/>
              <a:gd name="connsiteY9" fmla="*/ 414068 h 422694"/>
              <a:gd name="connsiteX10" fmla="*/ 724619 w 1216325"/>
              <a:gd name="connsiteY10" fmla="*/ 422694 h 422694"/>
              <a:gd name="connsiteX11" fmla="*/ 1216325 w 1216325"/>
              <a:gd name="connsiteY11" fmla="*/ 414068 h 422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6325" h="422694">
                <a:moveTo>
                  <a:pt x="0" y="0"/>
                </a:moveTo>
                <a:cubicBezTo>
                  <a:pt x="48883" y="48883"/>
                  <a:pt x="94052" y="101787"/>
                  <a:pt x="146649" y="146649"/>
                </a:cubicBezTo>
                <a:cubicBezTo>
                  <a:pt x="192174" y="185479"/>
                  <a:pt x="250989" y="207856"/>
                  <a:pt x="293299" y="250166"/>
                </a:cubicBezTo>
                <a:cubicBezTo>
                  <a:pt x="325608" y="282475"/>
                  <a:pt x="307605" y="272187"/>
                  <a:pt x="345057" y="284671"/>
                </a:cubicBezTo>
                <a:cubicBezTo>
                  <a:pt x="353683" y="293298"/>
                  <a:pt x="364169" y="300400"/>
                  <a:pt x="370936" y="310551"/>
                </a:cubicBezTo>
                <a:cubicBezTo>
                  <a:pt x="375980" y="318117"/>
                  <a:pt x="375496" y="328297"/>
                  <a:pt x="379563" y="336430"/>
                </a:cubicBezTo>
                <a:cubicBezTo>
                  <a:pt x="388764" y="354832"/>
                  <a:pt x="401992" y="372661"/>
                  <a:pt x="422695" y="379562"/>
                </a:cubicBezTo>
                <a:cubicBezTo>
                  <a:pt x="438492" y="384828"/>
                  <a:pt x="535072" y="395524"/>
                  <a:pt x="543465" y="396815"/>
                </a:cubicBezTo>
                <a:cubicBezTo>
                  <a:pt x="557957" y="399044"/>
                  <a:pt x="572284" y="402260"/>
                  <a:pt x="586597" y="405441"/>
                </a:cubicBezTo>
                <a:cubicBezTo>
                  <a:pt x="598170" y="408013"/>
                  <a:pt x="609338" y="412597"/>
                  <a:pt x="621102" y="414068"/>
                </a:cubicBezTo>
                <a:cubicBezTo>
                  <a:pt x="655460" y="418363"/>
                  <a:pt x="690113" y="419819"/>
                  <a:pt x="724619" y="422694"/>
                </a:cubicBezTo>
                <a:cubicBezTo>
                  <a:pt x="1187568" y="413792"/>
                  <a:pt x="1023641" y="414068"/>
                  <a:pt x="1216325" y="414068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8" name="Straight Connector 17"/>
          <p:cNvCxnSpPr/>
          <p:nvPr/>
        </p:nvCxnSpPr>
        <p:spPr>
          <a:xfrm>
            <a:off x="2208362" y="4331548"/>
            <a:ext cx="493200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205486" y="3440155"/>
            <a:ext cx="493200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74320" y="3218808"/>
            <a:ext cx="81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T</a:t>
            </a:r>
            <a:r>
              <a:rPr lang="id-ID" sz="1400" dirty="0" smtClean="0"/>
              <a:t>High</a:t>
            </a:r>
            <a:endParaRPr lang="id-ID" dirty="0"/>
          </a:p>
        </p:txBody>
      </p:sp>
      <p:sp>
        <p:nvSpPr>
          <p:cNvPr id="21" name="TextBox 20"/>
          <p:cNvSpPr txBox="1"/>
          <p:nvPr/>
        </p:nvSpPr>
        <p:spPr>
          <a:xfrm>
            <a:off x="1574320" y="4112378"/>
            <a:ext cx="81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T</a:t>
            </a:r>
            <a:r>
              <a:rPr lang="id-ID" sz="1400" dirty="0" smtClean="0"/>
              <a:t>Low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2254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Canny Edge Detection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755" y="1571541"/>
            <a:ext cx="1977123" cy="17581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503" y="1571541"/>
            <a:ext cx="1995893" cy="17581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875" y="3989518"/>
            <a:ext cx="2002150" cy="17518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1612" y="3989517"/>
            <a:ext cx="2002150" cy="17518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383" y="1593690"/>
            <a:ext cx="1995893" cy="173598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15716" y="3298773"/>
            <a:ext cx="101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Citra asli</a:t>
            </a:r>
            <a:endParaRPr lang="id-ID" dirty="0"/>
          </a:p>
        </p:txBody>
      </p:sp>
      <p:sp>
        <p:nvSpPr>
          <p:cNvPr id="13" name="TextBox 12"/>
          <p:cNvSpPr txBox="1"/>
          <p:nvPr/>
        </p:nvSpPr>
        <p:spPr>
          <a:xfrm>
            <a:off x="1917937" y="5712659"/>
            <a:ext cx="248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Non-max suppression</a:t>
            </a:r>
            <a:endParaRPr lang="id-ID" dirty="0"/>
          </a:p>
        </p:txBody>
      </p:sp>
      <p:sp>
        <p:nvSpPr>
          <p:cNvPr id="14" name="TextBox 13"/>
          <p:cNvSpPr txBox="1"/>
          <p:nvPr/>
        </p:nvSpPr>
        <p:spPr>
          <a:xfrm>
            <a:off x="6543615" y="3329679"/>
            <a:ext cx="101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Gradient</a:t>
            </a:r>
            <a:endParaRPr lang="id-ID" dirty="0"/>
          </a:p>
        </p:txBody>
      </p:sp>
      <p:sp>
        <p:nvSpPr>
          <p:cNvPr id="15" name="TextBox 14"/>
          <p:cNvSpPr txBox="1"/>
          <p:nvPr/>
        </p:nvSpPr>
        <p:spPr>
          <a:xfrm>
            <a:off x="4111002" y="3329679"/>
            <a:ext cx="101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Filtering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64986" y="5711451"/>
            <a:ext cx="112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H</a:t>
            </a:r>
            <a:r>
              <a:rPr lang="id-ID" dirty="0" smtClean="0"/>
              <a:t>ysteresis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6121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Circular Hough Transform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dirty="0" smtClean="0"/>
                  <a:t>Mendeteksi lingkaran dengan mencari titk pusat (</a:t>
                </a:r>
                <a:r>
                  <a:rPr lang="id-ID" i="1" dirty="0" smtClean="0"/>
                  <a:t>a,b</a:t>
                </a:r>
                <a:r>
                  <a:rPr lang="id-ID" dirty="0" smtClean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𝑅</m:t>
                    </m:r>
                    <m:func>
                      <m:func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func>
                  </m:oMath>
                </a14:m>
                <a:endParaRPr lang="id-ID" b="0" dirty="0" smtClean="0"/>
              </a:p>
              <a:p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>
                        <a:latin typeface="Cambria Math" panose="02040503050406030204" pitchFamily="18" charset="0"/>
                      </a:rPr>
                      <m:t>θ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66</a:t>
            </a:fld>
            <a:endParaRPr lang="en-US"/>
          </a:p>
        </p:txBody>
      </p:sp>
      <p:sp>
        <p:nvSpPr>
          <p:cNvPr id="7" name="Oval 6">
            <a:hlinkClick r:id="rId3" action="ppaction://hlinksldjump"/>
          </p:cNvPr>
          <p:cNvSpPr/>
          <p:nvPr/>
        </p:nvSpPr>
        <p:spPr>
          <a:xfrm>
            <a:off x="7605774" y="5694422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041" y="3113147"/>
            <a:ext cx="69151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9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DETEKSI </a:t>
            </a:r>
            <a:r>
              <a:rPr lang="id-ID" dirty="0"/>
              <a:t>BATAS PUPIL &amp; IRIS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Setiap</a:t>
                </a:r>
                <a:r>
                  <a:rPr lang="en-US" dirty="0"/>
                  <a:t> </a:t>
                </a:r>
                <a:r>
                  <a:rPr lang="id-ID" dirty="0" smtClean="0"/>
                  <a:t>piksel tepi akan digunakan sebagai parameter untuk mencari titik pusat lingkaran </a:t>
                </a:r>
                <a:r>
                  <a:rPr lang="id-ID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d-ID" dirty="0" smtClean="0"/>
                  <a:t>,</a:t>
                </a:r>
                <a:r>
                  <a:rPr lang="id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d-ID" dirty="0" smtClean="0"/>
                  <a:t>) dengan radius </a:t>
                </a:r>
                <a:r>
                  <a:rPr lang="id-ID" i="1" dirty="0" smtClean="0"/>
                  <a:t>r</a:t>
                </a:r>
                <a:endParaRPr lang="en-US" i="1" dirty="0"/>
              </a:p>
              <a:p>
                <a:r>
                  <a:rPr lang="id-ID" i="1" dirty="0" smtClean="0"/>
                  <a:t>Local maxima </a:t>
                </a:r>
                <a:r>
                  <a:rPr lang="id-ID" dirty="0" smtClean="0"/>
                  <a:t>adalah titik perpotongan yang mempunyai perpotongan paling banyak</a:t>
                </a:r>
                <a:endParaRPr lang="en-US" i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FA68-59A0-4A1C-9436-5F569AF8410E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498552" y="3444444"/>
            <a:ext cx="2316480" cy="2110740"/>
            <a:chOff x="0" y="0"/>
            <a:chExt cx="2316480" cy="2110740"/>
          </a:xfrm>
        </p:grpSpPr>
        <p:grpSp>
          <p:nvGrpSpPr>
            <p:cNvPr id="8" name="Group 7"/>
            <p:cNvGrpSpPr/>
            <p:nvPr/>
          </p:nvGrpSpPr>
          <p:grpSpPr>
            <a:xfrm>
              <a:off x="182880" y="0"/>
              <a:ext cx="2133600" cy="1927860"/>
              <a:chOff x="0" y="0"/>
              <a:chExt cx="2133600" cy="1927860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V="1">
                <a:off x="106680" y="0"/>
                <a:ext cx="0" cy="19278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0" y="1821180"/>
                <a:ext cx="2133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815340" y="480060"/>
                <a:ext cx="720000" cy="720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sp>
            <p:nvSpPr>
              <p:cNvPr id="16" name="Oval 15"/>
              <p:cNvSpPr/>
              <p:nvPr/>
            </p:nvSpPr>
            <p:spPr>
              <a:xfrm flipV="1">
                <a:off x="1356360" y="52578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sp>
            <p:nvSpPr>
              <p:cNvPr id="17" name="Oval 16"/>
              <p:cNvSpPr/>
              <p:nvPr/>
            </p:nvSpPr>
            <p:spPr>
              <a:xfrm flipV="1">
                <a:off x="807720" y="81534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sp>
            <p:nvSpPr>
              <p:cNvPr id="18" name="Oval 17"/>
              <p:cNvSpPr/>
              <p:nvPr/>
            </p:nvSpPr>
            <p:spPr>
              <a:xfrm flipV="1">
                <a:off x="1295400" y="115824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sp>
            <p:nvSpPr>
              <p:cNvPr id="19" name="Oval 18"/>
              <p:cNvSpPr/>
              <p:nvPr/>
            </p:nvSpPr>
            <p:spPr>
              <a:xfrm flipV="1">
                <a:off x="1158240" y="81534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>
              <a:off x="1356360" y="838200"/>
              <a:ext cx="0" cy="1044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251460" y="830580"/>
              <a:ext cx="108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 Box 21"/>
            <p:cNvSpPr txBox="1"/>
            <p:nvPr/>
          </p:nvSpPr>
          <p:spPr>
            <a:xfrm>
              <a:off x="1196340" y="1821180"/>
              <a:ext cx="312420" cy="28956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d-ID" sz="1200" i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x</a:t>
              </a:r>
              <a:r>
                <a:rPr lang="id-ID" sz="1200" i="1" baseline="-250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endParaRPr lang="id-ID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22"/>
            <p:cNvSpPr txBox="1"/>
            <p:nvPr/>
          </p:nvSpPr>
          <p:spPr>
            <a:xfrm>
              <a:off x="0" y="662940"/>
              <a:ext cx="312420" cy="28956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d-ID" sz="1200" i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y</a:t>
              </a:r>
              <a:r>
                <a:rPr lang="id-ID" sz="1200" i="1" baseline="-250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endParaRPr lang="id-ID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721811" y="3444444"/>
            <a:ext cx="3308350" cy="1927860"/>
            <a:chOff x="4721811" y="3435818"/>
            <a:chExt cx="3308350" cy="1927860"/>
          </a:xfrm>
        </p:grpSpPr>
        <p:grpSp>
          <p:nvGrpSpPr>
            <p:cNvPr id="21" name="Group 20"/>
            <p:cNvGrpSpPr/>
            <p:nvPr/>
          </p:nvGrpSpPr>
          <p:grpSpPr>
            <a:xfrm>
              <a:off x="4721811" y="3435818"/>
              <a:ext cx="2133600" cy="1927860"/>
              <a:chOff x="3505200" y="2465070"/>
              <a:chExt cx="2133600" cy="192786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3505200" y="2465070"/>
                <a:ext cx="2133600" cy="1927860"/>
                <a:chOff x="0" y="0"/>
                <a:chExt cx="2133600" cy="1927860"/>
              </a:xfrm>
            </p:grpSpPr>
            <p:cxnSp>
              <p:nvCxnSpPr>
                <p:cNvPr id="28" name="Straight Arrow Connector 27"/>
                <p:cNvCxnSpPr/>
                <p:nvPr/>
              </p:nvCxnSpPr>
              <p:spPr>
                <a:xfrm flipV="1">
                  <a:off x="106680" y="0"/>
                  <a:ext cx="0" cy="19278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0" y="1821180"/>
                  <a:ext cx="21336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0" name="Oval 29"/>
                <p:cNvSpPr/>
                <p:nvPr/>
              </p:nvSpPr>
              <p:spPr>
                <a:xfrm>
                  <a:off x="815340" y="480060"/>
                  <a:ext cx="720000" cy="720000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d-ID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 flipV="1">
                  <a:off x="1356360" y="52578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d-ID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 flipV="1">
                  <a:off x="807720" y="81534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d-ID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 flipV="1">
                  <a:off x="1295400" y="115824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d-ID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 flipV="1">
                  <a:off x="1158240" y="81534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d-ID"/>
                </a:p>
              </p:txBody>
            </p:sp>
          </p:grpSp>
          <p:sp>
            <p:nvSpPr>
              <p:cNvPr id="25" name="Oval 24"/>
              <p:cNvSpPr/>
              <p:nvPr/>
            </p:nvSpPr>
            <p:spPr>
              <a:xfrm>
                <a:off x="3964305" y="2937510"/>
                <a:ext cx="719455" cy="719455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518660" y="2649855"/>
                <a:ext cx="719455" cy="719455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457700" y="3265170"/>
                <a:ext cx="719455" cy="719455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</p:grpSp>
        <p:sp>
          <p:nvSpPr>
            <p:cNvPr id="22" name="Text Box 27"/>
            <p:cNvSpPr txBox="1"/>
            <p:nvPr/>
          </p:nvSpPr>
          <p:spPr>
            <a:xfrm>
              <a:off x="6692849" y="3706294"/>
              <a:ext cx="1337312" cy="29718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d-ID" sz="1600" i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local maxima</a:t>
              </a:r>
              <a:endParaRPr lang="id-ID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5901868" y="3934928"/>
              <a:ext cx="832485" cy="327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832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Iris Normalization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i="1" dirty="0" smtClean="0"/>
                  <a:t>Daugmann’s Rubber sheet model </a:t>
                </a:r>
                <a:r>
                  <a:rPr lang="id-ID" dirty="0" smtClean="0">
                    <a:sym typeface="Wingdings" panose="05000000000000000000" pitchFamily="2" charset="2"/>
                  </a:rPr>
                  <a:t> Kartesian ke Polar</a:t>
                </a:r>
                <a:endParaRPr lang="id-ID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id-ID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id-ID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id-ID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68</a:t>
            </a:fld>
            <a:endParaRPr lang="en-US"/>
          </a:p>
        </p:txBody>
      </p:sp>
      <p:sp>
        <p:nvSpPr>
          <p:cNvPr id="7" name="Oval 6">
            <a:hlinkClick r:id="rId3" action="ppaction://hlinksldjump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984" y="3760745"/>
            <a:ext cx="4454285" cy="198986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210354" y="4304581"/>
            <a:ext cx="569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smtClean="0"/>
              <a:t>512</a:t>
            </a:r>
            <a:endParaRPr lang="id-ID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190529" y="4721175"/>
            <a:ext cx="569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smtClean="0"/>
              <a:t>64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321800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 Haar Wavelet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</a:t>
            </a:r>
            <a:r>
              <a:rPr lang="id-ID" dirty="0" smtClean="0"/>
              <a:t>reduksi dimensi citra dan mengekstraksi fitur iris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69</a:t>
            </a:fld>
            <a:endParaRPr lang="en-US"/>
          </a:p>
        </p:txBody>
      </p:sp>
      <p:sp>
        <p:nvSpPr>
          <p:cNvPr id="7" name="Oval 6">
            <a:hlinkClick r:id="rId2" action="ppaction://hlinksldjump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86554" y="2244067"/>
            <a:ext cx="8023020" cy="3123103"/>
            <a:chOff x="553972" y="2861267"/>
            <a:chExt cx="8023020" cy="3123103"/>
          </a:xfrm>
        </p:grpSpPr>
        <p:grpSp>
          <p:nvGrpSpPr>
            <p:cNvPr id="10" name="Group 9"/>
            <p:cNvGrpSpPr/>
            <p:nvPr/>
          </p:nvGrpSpPr>
          <p:grpSpPr>
            <a:xfrm>
              <a:off x="6532531" y="3683252"/>
              <a:ext cx="2044461" cy="1863306"/>
              <a:chOff x="2441275" y="3554083"/>
              <a:chExt cx="2044461" cy="1863306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441275" y="3562709"/>
                <a:ext cx="2044461" cy="1854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12" name="Straight Connector 11"/>
              <p:cNvCxnSpPr>
                <a:endCxn id="11" idx="2"/>
              </p:cNvCxnSpPr>
              <p:nvPr/>
            </p:nvCxnSpPr>
            <p:spPr>
              <a:xfrm>
                <a:off x="3459192" y="3554083"/>
                <a:ext cx="4314" cy="186330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11" idx="1"/>
                <a:endCxn id="11" idx="3"/>
              </p:cNvCxnSpPr>
              <p:nvPr/>
            </p:nvCxnSpPr>
            <p:spPr>
              <a:xfrm>
                <a:off x="2441275" y="4490049"/>
                <a:ext cx="204446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Rectangle 13"/>
            <p:cNvSpPr/>
            <p:nvPr/>
          </p:nvSpPr>
          <p:spPr>
            <a:xfrm>
              <a:off x="6810555" y="5679149"/>
              <a:ext cx="1492370" cy="2647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solidFill>
                    <a:schemeClr val="tx1"/>
                  </a:solidFill>
                </a:rPr>
                <a:t>Wavelet decom lvl 3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15" name="Arc 14"/>
            <p:cNvSpPr/>
            <p:nvPr/>
          </p:nvSpPr>
          <p:spPr>
            <a:xfrm>
              <a:off x="2287078" y="3035468"/>
              <a:ext cx="4617289" cy="1705753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ight Arrow 15"/>
            <p:cNvSpPr/>
            <p:nvPr/>
          </p:nvSpPr>
          <p:spPr>
            <a:xfrm rot="10800000">
              <a:off x="4464169" y="2861267"/>
              <a:ext cx="263106" cy="3278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37409" y="3963050"/>
              <a:ext cx="608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smtClean="0"/>
                <a:t>LL3</a:t>
              </a:r>
              <a:endParaRPr lang="id-ID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026000" y="3683252"/>
              <a:ext cx="2044461" cy="1863306"/>
              <a:chOff x="2441275" y="3554083"/>
              <a:chExt cx="2044461" cy="186330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2441275" y="3562709"/>
                <a:ext cx="2044461" cy="1854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20" name="Straight Connector 19"/>
              <p:cNvCxnSpPr>
                <a:endCxn id="19" idx="2"/>
              </p:cNvCxnSpPr>
              <p:nvPr/>
            </p:nvCxnSpPr>
            <p:spPr>
              <a:xfrm>
                <a:off x="3459192" y="3554083"/>
                <a:ext cx="4314" cy="186330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9" idx="1"/>
                <a:endCxn id="19" idx="3"/>
              </p:cNvCxnSpPr>
              <p:nvPr/>
            </p:nvCxnSpPr>
            <p:spPr>
              <a:xfrm>
                <a:off x="2441275" y="4490049"/>
                <a:ext cx="204446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3841989" y="3691878"/>
              <a:ext cx="2044461" cy="1863306"/>
              <a:chOff x="2441275" y="3554083"/>
              <a:chExt cx="2044461" cy="1863306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441275" y="3562709"/>
                <a:ext cx="2044461" cy="1854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24" name="Straight Connector 23"/>
              <p:cNvCxnSpPr>
                <a:endCxn id="23" idx="2"/>
              </p:cNvCxnSpPr>
              <p:nvPr/>
            </p:nvCxnSpPr>
            <p:spPr>
              <a:xfrm>
                <a:off x="3459192" y="3554083"/>
                <a:ext cx="4314" cy="186330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23" idx="1"/>
                <a:endCxn id="23" idx="3"/>
              </p:cNvCxnSpPr>
              <p:nvPr/>
            </p:nvCxnSpPr>
            <p:spPr>
              <a:xfrm>
                <a:off x="2441275" y="4490049"/>
                <a:ext cx="204446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Rectangle 25"/>
            <p:cNvSpPr/>
            <p:nvPr/>
          </p:nvSpPr>
          <p:spPr>
            <a:xfrm>
              <a:off x="4113721" y="5719587"/>
              <a:ext cx="1492370" cy="2647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solidFill>
                    <a:schemeClr val="tx1"/>
                  </a:solidFill>
                </a:rPr>
                <a:t>Wavelet decom lvl 2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97732" y="5699157"/>
              <a:ext cx="1492370" cy="2647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solidFill>
                    <a:schemeClr val="tx1"/>
                  </a:solidFill>
                </a:rPr>
                <a:t>Wavelet decom lvl 1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8" name="Right Arrow 27"/>
            <p:cNvSpPr/>
            <p:nvPr/>
          </p:nvSpPr>
          <p:spPr>
            <a:xfrm>
              <a:off x="3131390" y="4491789"/>
              <a:ext cx="383872" cy="3019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5942071" y="4500415"/>
              <a:ext cx="304527" cy="3019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876117" y="3700504"/>
              <a:ext cx="3777" cy="927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53972" y="4033369"/>
              <a:ext cx="3968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100" dirty="0" smtClean="0"/>
                <a:t>32</a:t>
              </a:r>
              <a:endParaRPr lang="id-ID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3689762" y="3709306"/>
              <a:ext cx="20542" cy="942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432953" y="4093027"/>
              <a:ext cx="3968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100" dirty="0" smtClean="0"/>
                <a:t>16</a:t>
              </a:r>
              <a:endParaRPr lang="id-ID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6411219" y="3708397"/>
              <a:ext cx="2878" cy="9151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191157" y="4029515"/>
              <a:ext cx="3968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100" dirty="0"/>
                <a:t>8</a:t>
              </a:r>
              <a:endParaRPr lang="id-ID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1016840" y="3511033"/>
              <a:ext cx="941356" cy="4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288974" y="3237608"/>
              <a:ext cx="4994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100" dirty="0" smtClean="0"/>
                <a:t>256</a:t>
              </a:r>
              <a:endParaRPr lang="id-ID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3861850" y="3568828"/>
              <a:ext cx="9980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214452" y="3294157"/>
              <a:ext cx="4994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100" dirty="0" smtClean="0"/>
                <a:t>128</a:t>
              </a:r>
              <a:endParaRPr lang="id-ID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6532531" y="3591239"/>
              <a:ext cx="946571" cy="13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810555" y="3317016"/>
              <a:ext cx="4994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100" dirty="0" smtClean="0"/>
                <a:t>64</a:t>
              </a:r>
              <a:endParaRPr lang="id-ID" dirty="0"/>
            </a:p>
          </p:txBody>
        </p:sp>
      </p:grpSp>
    </p:spTree>
    <p:extLst>
      <p:ext uri="{BB962C8B-B14F-4D97-AF65-F5344CB8AC3E}">
        <p14:creationId xmlns:p14="http://schemas.microsoft.com/office/powerpoint/2010/main" val="68862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DEDA-DDFB-4163-95B1-D2B0B861F5DA}" type="datetime3">
              <a:rPr lang="en-US" smtClean="0"/>
              <a:t>23 June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2743200" y="1828800"/>
            <a:ext cx="3657599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/>
              <a:t>PENDAHULUAN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743200" y="2730455"/>
            <a:ext cx="3657600" cy="6126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/>
              <a:t>RANCANGAN &amp; IMPLEMENTASI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43201" y="3644855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smtClean="0"/>
              <a:t>SKENARIO UJI COBA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743201" y="4572000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30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 Haar Wavelet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70</a:t>
            </a:fld>
            <a:endParaRPr lang="en-US"/>
          </a:p>
        </p:txBody>
      </p:sp>
      <p:pic>
        <p:nvPicPr>
          <p:cNvPr id="132" name="Picture 131" descr="F:\KULIAH\TA\bukuTA\source\wavel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91" y="2059812"/>
            <a:ext cx="7249318" cy="2743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355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 Haar Wavelet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71</a:t>
            </a:fld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800801" y="2050816"/>
            <a:ext cx="1613140" cy="1081731"/>
            <a:chOff x="3579278" y="2466655"/>
            <a:chExt cx="1613140" cy="1081731"/>
          </a:xfrm>
        </p:grpSpPr>
        <p:grpSp>
          <p:nvGrpSpPr>
            <p:cNvPr id="69" name="Group 68"/>
            <p:cNvGrpSpPr/>
            <p:nvPr/>
          </p:nvGrpSpPr>
          <p:grpSpPr>
            <a:xfrm>
              <a:off x="3635221" y="2819758"/>
              <a:ext cx="1507570" cy="728628"/>
              <a:chOff x="3497577" y="2562044"/>
              <a:chExt cx="1507570" cy="728628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528204" y="2562044"/>
                <a:ext cx="144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54" name="Straight Connector 53"/>
              <p:cNvCxnSpPr>
                <a:stCxn id="52" idx="1"/>
                <a:endCxn id="52" idx="3"/>
              </p:cNvCxnSpPr>
              <p:nvPr/>
            </p:nvCxnSpPr>
            <p:spPr>
              <a:xfrm>
                <a:off x="3528204" y="2922044"/>
                <a:ext cx="14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52" idx="0"/>
                <a:endCxn id="52" idx="2"/>
              </p:cNvCxnSpPr>
              <p:nvPr/>
            </p:nvCxnSpPr>
            <p:spPr>
              <a:xfrm>
                <a:off x="4248204" y="2562044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874393" y="2570672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4590385" y="2562046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497577" y="258815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865635" y="258655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220583" y="2947924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569595" y="2947922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211019" y="2585192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574568" y="258382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500691" y="294815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62752" y="2944945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3579278" y="2466655"/>
              <a:ext cx="161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smtClean="0"/>
                <a:t>Filter Low-Pass</a:t>
              </a:r>
              <a:endParaRPr lang="id-ID" dirty="0"/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3406545" y="2871254"/>
            <a:ext cx="388189" cy="35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16200000">
            <a:off x="3393099" y="2853204"/>
            <a:ext cx="388189" cy="35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5093143" y="2741430"/>
            <a:ext cx="1624527" cy="1894111"/>
            <a:chOff x="1448932" y="2116561"/>
            <a:chExt cx="1624527" cy="1894111"/>
          </a:xfrm>
        </p:grpSpPr>
        <p:grpSp>
          <p:nvGrpSpPr>
            <p:cNvPr id="95" name="Group 94"/>
            <p:cNvGrpSpPr/>
            <p:nvPr/>
          </p:nvGrpSpPr>
          <p:grpSpPr>
            <a:xfrm>
              <a:off x="1535502" y="2570672"/>
              <a:ext cx="1440000" cy="1440000"/>
              <a:chOff x="1535502" y="2570672"/>
              <a:chExt cx="1440000" cy="1440000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1535502" y="2570672"/>
                <a:ext cx="144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135" name="Straight Connector 134"/>
              <p:cNvCxnSpPr>
                <a:stCxn id="134" idx="1"/>
                <a:endCxn id="134" idx="3"/>
              </p:cNvCxnSpPr>
              <p:nvPr/>
            </p:nvCxnSpPr>
            <p:spPr>
              <a:xfrm>
                <a:off x="1535502" y="3290672"/>
                <a:ext cx="14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1535502" y="3658732"/>
                <a:ext cx="14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1535502" y="2934114"/>
                <a:ext cx="14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>
                <a:stCxn id="134" idx="0"/>
                <a:endCxn id="134" idx="2"/>
              </p:cNvCxnSpPr>
              <p:nvPr/>
            </p:nvCxnSpPr>
            <p:spPr>
              <a:xfrm>
                <a:off x="2255502" y="2570672"/>
                <a:ext cx="0" cy="144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2606310" y="2570672"/>
                <a:ext cx="0" cy="144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1907570" y="2570672"/>
                <a:ext cx="0" cy="144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/>
            <p:cNvSpPr txBox="1"/>
            <p:nvPr/>
          </p:nvSpPr>
          <p:spPr>
            <a:xfrm>
              <a:off x="1448932" y="2116561"/>
              <a:ext cx="161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dirty="0" smtClean="0"/>
                <a:t>Citra Transpose</a:t>
              </a:r>
              <a:endParaRPr lang="id-ID" dirty="0"/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1579624" y="2622074"/>
              <a:ext cx="438213" cy="1366130"/>
              <a:chOff x="1579624" y="2622074"/>
              <a:chExt cx="438213" cy="1366130"/>
            </a:xfrm>
          </p:grpSpPr>
          <p:sp>
            <p:nvSpPr>
              <p:cNvPr id="130" name="TextBox 129"/>
              <p:cNvSpPr txBox="1"/>
              <p:nvPr/>
            </p:nvSpPr>
            <p:spPr>
              <a:xfrm>
                <a:off x="1581906" y="2622074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1</a:t>
                </a:r>
                <a:endParaRPr lang="id-ID" sz="1400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1579625" y="298407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3</a:t>
                </a:r>
                <a:endParaRPr lang="id-ID" sz="1400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1579624" y="3344018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/>
                  <a:t>5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1587258" y="368042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/>
                  <a:t>7</a:t>
                </a: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1955601" y="2621486"/>
              <a:ext cx="438213" cy="1366130"/>
              <a:chOff x="1579624" y="2622074"/>
              <a:chExt cx="438213" cy="1366130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1581906" y="2622074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/>
                  <a:t>4</a:t>
                </a: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1579625" y="298407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2</a:t>
                </a:r>
                <a:endParaRPr lang="id-ID" sz="1400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1579624" y="3344018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/>
                  <a:t>1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1587258" y="368042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8</a:t>
                </a:r>
                <a:endParaRPr lang="id-ID" sz="1400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2293066" y="2621486"/>
              <a:ext cx="438213" cy="1366130"/>
              <a:chOff x="1579624" y="2622074"/>
              <a:chExt cx="438213" cy="1366130"/>
            </a:xfrm>
          </p:grpSpPr>
          <p:sp>
            <p:nvSpPr>
              <p:cNvPr id="105" name="TextBox 104"/>
              <p:cNvSpPr txBox="1"/>
              <p:nvPr/>
            </p:nvSpPr>
            <p:spPr>
              <a:xfrm>
                <a:off x="1581906" y="2622074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8</a:t>
                </a:r>
                <a:endParaRPr lang="id-ID" sz="1400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579625" y="298407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/>
                  <a:t>2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579624" y="3344018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5</a:t>
                </a:r>
                <a:endParaRPr lang="id-ID" sz="1400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587258" y="368042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5</a:t>
                </a:r>
                <a:endParaRPr lang="id-ID" sz="1400" dirty="0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2635246" y="2621486"/>
              <a:ext cx="438213" cy="1366130"/>
              <a:chOff x="1579624" y="2622074"/>
              <a:chExt cx="438213" cy="1366130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1581906" y="2622074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/>
                  <a:t>1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579625" y="298407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6</a:t>
                </a:r>
                <a:endParaRPr lang="id-ID" sz="1400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579624" y="3344018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5</a:t>
                </a:r>
                <a:endParaRPr lang="id-ID" sz="1400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587258" y="368042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5</a:t>
                </a:r>
                <a:endParaRPr lang="id-ID" sz="1400" dirty="0"/>
              </a:p>
            </p:txBody>
          </p:sp>
        </p:grpSp>
      </p:grpSp>
      <p:grpSp>
        <p:nvGrpSpPr>
          <p:cNvPr id="141" name="Group 140"/>
          <p:cNvGrpSpPr/>
          <p:nvPr/>
        </p:nvGrpSpPr>
        <p:grpSpPr>
          <a:xfrm>
            <a:off x="861437" y="4249893"/>
            <a:ext cx="1613140" cy="1096699"/>
            <a:chOff x="3524678" y="4328873"/>
            <a:chExt cx="1613140" cy="1096699"/>
          </a:xfrm>
        </p:grpSpPr>
        <p:grpSp>
          <p:nvGrpSpPr>
            <p:cNvPr id="142" name="Group 141"/>
            <p:cNvGrpSpPr/>
            <p:nvPr/>
          </p:nvGrpSpPr>
          <p:grpSpPr>
            <a:xfrm>
              <a:off x="3581026" y="4696944"/>
              <a:ext cx="1524822" cy="728628"/>
              <a:chOff x="3497577" y="2562044"/>
              <a:chExt cx="1524822" cy="728628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3528204" y="2562044"/>
                <a:ext cx="144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145" name="Straight Connector 144"/>
              <p:cNvCxnSpPr>
                <a:stCxn id="144" idx="1"/>
                <a:endCxn id="144" idx="3"/>
              </p:cNvCxnSpPr>
              <p:nvPr/>
            </p:nvCxnSpPr>
            <p:spPr>
              <a:xfrm>
                <a:off x="3528204" y="2922044"/>
                <a:ext cx="14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>
                <a:stCxn id="144" idx="0"/>
                <a:endCxn id="144" idx="2"/>
              </p:cNvCxnSpPr>
              <p:nvPr/>
            </p:nvCxnSpPr>
            <p:spPr>
              <a:xfrm>
                <a:off x="4248204" y="2562044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3874393" y="2570672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4590385" y="2562046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9" name="TextBox 148"/>
              <p:cNvSpPr txBox="1"/>
              <p:nvPr/>
            </p:nvSpPr>
            <p:spPr>
              <a:xfrm>
                <a:off x="3497577" y="2588156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0.7</a:t>
                </a:r>
                <a:endParaRPr lang="id-ID" sz="1200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3839757" y="2586557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-0.7</a:t>
                </a:r>
                <a:endParaRPr lang="id-ID" sz="1400" dirty="0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4220583" y="2947924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0.7</a:t>
                </a:r>
                <a:endParaRPr lang="id-ID" sz="1200" dirty="0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4569595" y="2947922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-0.7</a:t>
                </a:r>
                <a:endParaRPr lang="id-ID" sz="1200" dirty="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4228271" y="2585192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0.0</a:t>
                </a:r>
                <a:endParaRPr lang="id-ID" sz="1200" dirty="0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4591820" y="2583827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0.0</a:t>
                </a:r>
                <a:endParaRPr lang="id-ID" sz="1200" dirty="0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3500691" y="2948156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0.0</a:t>
                </a:r>
                <a:endParaRPr lang="id-ID" sz="1200" dirty="0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3860637" y="2954813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0.0</a:t>
                </a:r>
                <a:endParaRPr lang="id-ID" sz="1200" dirty="0"/>
              </a:p>
            </p:txBody>
          </p:sp>
        </p:grpSp>
        <p:sp>
          <p:nvSpPr>
            <p:cNvPr id="143" name="TextBox 142"/>
            <p:cNvSpPr txBox="1"/>
            <p:nvPr/>
          </p:nvSpPr>
          <p:spPr>
            <a:xfrm>
              <a:off x="3524678" y="4328873"/>
              <a:ext cx="161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smtClean="0"/>
                <a:t>Filter High-Pass</a:t>
              </a:r>
              <a:endParaRPr lang="id-ID" dirty="0"/>
            </a:p>
          </p:txBody>
        </p:sp>
      </p:grpSp>
      <p:cxnSp>
        <p:nvCxnSpPr>
          <p:cNvPr id="157" name="Straight Connector 156"/>
          <p:cNvCxnSpPr/>
          <p:nvPr/>
        </p:nvCxnSpPr>
        <p:spPr>
          <a:xfrm>
            <a:off x="3508691" y="4294320"/>
            <a:ext cx="388189" cy="35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rot="16200000">
            <a:off x="3495245" y="4276270"/>
            <a:ext cx="388189" cy="35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93970" y="3412328"/>
            <a:ext cx="1334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Perkalian matrix</a:t>
            </a:r>
            <a:endParaRPr lang="id-ID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121433" y="1414732"/>
            <a:ext cx="511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Mengalikan filter </a:t>
            </a:r>
            <a:r>
              <a:rPr lang="id-ID" dirty="0" smtClean="0">
                <a:solidFill>
                  <a:srgbClr val="FFC000"/>
                </a:solidFill>
              </a:rPr>
              <a:t>lowpass</a:t>
            </a:r>
            <a:r>
              <a:rPr lang="id-ID" dirty="0" smtClean="0"/>
              <a:t> &amp; </a:t>
            </a:r>
            <a:r>
              <a:rPr lang="id-ID" dirty="0" smtClean="0">
                <a:solidFill>
                  <a:srgbClr val="FFC000"/>
                </a:solidFill>
              </a:rPr>
              <a:t>highpass</a:t>
            </a:r>
            <a:r>
              <a:rPr lang="id-ID" dirty="0" smtClean="0"/>
              <a:t> terhadap baris</a:t>
            </a:r>
            <a:endParaRPr lang="id-ID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441028" y="2763919"/>
            <a:ext cx="852942" cy="209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567182" y="4556383"/>
            <a:ext cx="872807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907309" y="3094597"/>
            <a:ext cx="934629" cy="358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029099" y="4005953"/>
            <a:ext cx="794031" cy="357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970143" y="2950234"/>
            <a:ext cx="543465" cy="388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967644" y="3968299"/>
            <a:ext cx="537337" cy="394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7639751" y="2598661"/>
            <a:ext cx="448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L</a:t>
            </a:r>
            <a:endParaRPr lang="id-ID" sz="2400" dirty="0"/>
          </a:p>
        </p:txBody>
      </p:sp>
      <p:sp>
        <p:nvSpPr>
          <p:cNvPr id="191" name="TextBox 190"/>
          <p:cNvSpPr txBox="1"/>
          <p:nvPr/>
        </p:nvSpPr>
        <p:spPr>
          <a:xfrm>
            <a:off x="7623250" y="4267450"/>
            <a:ext cx="448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H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58605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 Haar Wavelet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72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21433" y="1414732"/>
            <a:ext cx="533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Mengalikan filter </a:t>
            </a:r>
            <a:r>
              <a:rPr lang="id-ID" dirty="0" smtClean="0">
                <a:solidFill>
                  <a:srgbClr val="FFC000"/>
                </a:solidFill>
              </a:rPr>
              <a:t>lowpass</a:t>
            </a:r>
            <a:r>
              <a:rPr lang="id-ID" dirty="0" smtClean="0"/>
              <a:t> &amp; </a:t>
            </a:r>
            <a:r>
              <a:rPr lang="id-ID" dirty="0" smtClean="0">
                <a:solidFill>
                  <a:srgbClr val="FFC000"/>
                </a:solidFill>
              </a:rPr>
              <a:t>highpass</a:t>
            </a:r>
            <a:r>
              <a:rPr lang="id-ID" dirty="0" smtClean="0"/>
              <a:t> terhadap kolom</a:t>
            </a:r>
            <a:endParaRPr lang="id-ID" dirty="0"/>
          </a:p>
        </p:txBody>
      </p:sp>
      <p:grpSp>
        <p:nvGrpSpPr>
          <p:cNvPr id="88" name="Group 87"/>
          <p:cNvGrpSpPr/>
          <p:nvPr/>
        </p:nvGrpSpPr>
        <p:grpSpPr>
          <a:xfrm>
            <a:off x="1534046" y="2070957"/>
            <a:ext cx="1613140" cy="1081731"/>
            <a:chOff x="3579278" y="2466655"/>
            <a:chExt cx="1613140" cy="1081731"/>
          </a:xfrm>
        </p:grpSpPr>
        <p:grpSp>
          <p:nvGrpSpPr>
            <p:cNvPr id="69" name="Group 68"/>
            <p:cNvGrpSpPr/>
            <p:nvPr/>
          </p:nvGrpSpPr>
          <p:grpSpPr>
            <a:xfrm>
              <a:off x="3635221" y="2819758"/>
              <a:ext cx="1507570" cy="728628"/>
              <a:chOff x="3497577" y="2562044"/>
              <a:chExt cx="1507570" cy="728628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528204" y="2562044"/>
                <a:ext cx="144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54" name="Straight Connector 53"/>
              <p:cNvCxnSpPr>
                <a:stCxn id="52" idx="1"/>
                <a:endCxn id="52" idx="3"/>
              </p:cNvCxnSpPr>
              <p:nvPr/>
            </p:nvCxnSpPr>
            <p:spPr>
              <a:xfrm>
                <a:off x="3528204" y="2922044"/>
                <a:ext cx="14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52" idx="0"/>
                <a:endCxn id="52" idx="2"/>
              </p:cNvCxnSpPr>
              <p:nvPr/>
            </p:nvCxnSpPr>
            <p:spPr>
              <a:xfrm>
                <a:off x="4248204" y="2562044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874393" y="2570672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4590385" y="2562046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497577" y="258815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865635" y="258655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220583" y="2947924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569595" y="2947922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211019" y="2585192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574568" y="258382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500691" y="294815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62752" y="2944945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3579278" y="2466655"/>
              <a:ext cx="161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smtClean="0"/>
                <a:t>Filter Low-Pass</a:t>
              </a:r>
              <a:endParaRPr lang="id-ID" dirty="0"/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4140195" y="2620388"/>
            <a:ext cx="388189" cy="35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16200000">
            <a:off x="4126749" y="2602338"/>
            <a:ext cx="388189" cy="35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1491093" y="4192934"/>
            <a:ext cx="1778246" cy="1274688"/>
            <a:chOff x="3524678" y="4328873"/>
            <a:chExt cx="1613140" cy="1096699"/>
          </a:xfrm>
        </p:grpSpPr>
        <p:grpSp>
          <p:nvGrpSpPr>
            <p:cNvPr id="142" name="Group 141"/>
            <p:cNvGrpSpPr/>
            <p:nvPr/>
          </p:nvGrpSpPr>
          <p:grpSpPr>
            <a:xfrm>
              <a:off x="3581026" y="4696944"/>
              <a:ext cx="1524822" cy="728628"/>
              <a:chOff x="3497577" y="2562044"/>
              <a:chExt cx="1524822" cy="728628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3528204" y="2562044"/>
                <a:ext cx="144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145" name="Straight Connector 144"/>
              <p:cNvCxnSpPr>
                <a:stCxn id="144" idx="1"/>
                <a:endCxn id="144" idx="3"/>
              </p:cNvCxnSpPr>
              <p:nvPr/>
            </p:nvCxnSpPr>
            <p:spPr>
              <a:xfrm>
                <a:off x="3528204" y="2922044"/>
                <a:ext cx="14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>
                <a:stCxn id="144" idx="0"/>
                <a:endCxn id="144" idx="2"/>
              </p:cNvCxnSpPr>
              <p:nvPr/>
            </p:nvCxnSpPr>
            <p:spPr>
              <a:xfrm>
                <a:off x="4248204" y="2562044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3874393" y="2570672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4590385" y="2562046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9" name="TextBox 148"/>
              <p:cNvSpPr txBox="1"/>
              <p:nvPr/>
            </p:nvSpPr>
            <p:spPr>
              <a:xfrm>
                <a:off x="3497577" y="2588156"/>
                <a:ext cx="430579" cy="264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3839757" y="2586557"/>
                <a:ext cx="430579" cy="264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-0.7</a:t>
                </a:r>
                <a:endParaRPr lang="id-ID" sz="1600" dirty="0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4220583" y="2947924"/>
                <a:ext cx="430579" cy="264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4569595" y="2947922"/>
                <a:ext cx="430579" cy="264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-0.7</a:t>
                </a:r>
                <a:endParaRPr lang="id-ID" sz="1400" dirty="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4228271" y="2585192"/>
                <a:ext cx="430579" cy="264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4591820" y="2583827"/>
                <a:ext cx="430579" cy="264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3500691" y="2948156"/>
                <a:ext cx="430579" cy="264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3860637" y="2954813"/>
                <a:ext cx="430579" cy="264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</p:grpSp>
        <p:sp>
          <p:nvSpPr>
            <p:cNvPr id="143" name="TextBox 142"/>
            <p:cNvSpPr txBox="1"/>
            <p:nvPr/>
          </p:nvSpPr>
          <p:spPr>
            <a:xfrm>
              <a:off x="3524678" y="4328873"/>
              <a:ext cx="161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smtClean="0"/>
                <a:t>Filter High-Pass</a:t>
              </a:r>
              <a:endParaRPr lang="id-ID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027215" y="3432469"/>
            <a:ext cx="1334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Perkalian matrix</a:t>
            </a:r>
            <a:endParaRPr lang="id-ID" sz="14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174273" y="2784060"/>
            <a:ext cx="8529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253175" y="4834433"/>
            <a:ext cx="388189" cy="35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16200000">
            <a:off x="4239729" y="4816383"/>
            <a:ext cx="388189" cy="35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287253" y="4998105"/>
            <a:ext cx="8529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641364" y="2355011"/>
            <a:ext cx="405089" cy="3986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41364" y="2782310"/>
            <a:ext cx="430968" cy="3354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754344" y="4583759"/>
            <a:ext cx="405089" cy="3986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754344" y="5011058"/>
            <a:ext cx="430968" cy="3354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62114" y="2120062"/>
            <a:ext cx="448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L</a:t>
            </a:r>
            <a:endParaRPr lang="id-ID" sz="2400" dirty="0"/>
          </a:p>
        </p:txBody>
      </p:sp>
      <p:sp>
        <p:nvSpPr>
          <p:cNvPr id="93" name="TextBox 92"/>
          <p:cNvSpPr txBox="1"/>
          <p:nvPr/>
        </p:nvSpPr>
        <p:spPr>
          <a:xfrm>
            <a:off x="5272413" y="4327119"/>
            <a:ext cx="448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L</a:t>
            </a:r>
            <a:endParaRPr lang="id-ID" sz="2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5250831" y="2892766"/>
            <a:ext cx="448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/>
              <a:t>H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256833" y="5191701"/>
            <a:ext cx="448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/>
              <a:t>H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115050" y="2350894"/>
            <a:ext cx="777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6115050" y="3171573"/>
            <a:ext cx="777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6069222" y="4596031"/>
            <a:ext cx="777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6069222" y="5416710"/>
            <a:ext cx="777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7019773" y="2131117"/>
            <a:ext cx="161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APPROKSIMASI</a:t>
            </a:r>
            <a:endParaRPr lang="id-ID" dirty="0"/>
          </a:p>
        </p:txBody>
      </p:sp>
      <p:sp>
        <p:nvSpPr>
          <p:cNvPr id="116" name="TextBox 115"/>
          <p:cNvSpPr txBox="1"/>
          <p:nvPr/>
        </p:nvSpPr>
        <p:spPr>
          <a:xfrm>
            <a:off x="6974181" y="2848407"/>
            <a:ext cx="1611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DETAIL HORIZONTAL</a:t>
            </a:r>
            <a:endParaRPr lang="id-ID" dirty="0"/>
          </a:p>
        </p:txBody>
      </p:sp>
      <p:sp>
        <p:nvSpPr>
          <p:cNvPr id="117" name="TextBox 116"/>
          <p:cNvSpPr txBox="1"/>
          <p:nvPr/>
        </p:nvSpPr>
        <p:spPr>
          <a:xfrm>
            <a:off x="7019773" y="4229135"/>
            <a:ext cx="1611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DETAIL VERTIKAL</a:t>
            </a:r>
            <a:endParaRPr lang="id-ID" dirty="0"/>
          </a:p>
        </p:txBody>
      </p:sp>
      <p:sp>
        <p:nvSpPr>
          <p:cNvPr id="118" name="TextBox 117"/>
          <p:cNvSpPr txBox="1"/>
          <p:nvPr/>
        </p:nvSpPr>
        <p:spPr>
          <a:xfrm>
            <a:off x="6981472" y="5093544"/>
            <a:ext cx="1611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DETAIL DIAGONAL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3031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 Haar Wavelet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73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21433" y="1414732"/>
            <a:ext cx="511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Contoh Haar Wavelet pada dekomposisi level 1</a:t>
            </a:r>
            <a:endParaRPr lang="id-ID" dirty="0"/>
          </a:p>
        </p:txBody>
      </p:sp>
      <p:grpSp>
        <p:nvGrpSpPr>
          <p:cNvPr id="11" name="Group 10"/>
          <p:cNvGrpSpPr/>
          <p:nvPr/>
        </p:nvGrpSpPr>
        <p:grpSpPr>
          <a:xfrm>
            <a:off x="2108619" y="2147705"/>
            <a:ext cx="4579700" cy="3503134"/>
            <a:chOff x="1685925" y="2061441"/>
            <a:chExt cx="4579700" cy="350313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5925" y="2070967"/>
              <a:ext cx="2247900" cy="166687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7725" y="2061441"/>
              <a:ext cx="2247900" cy="168592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85925" y="3885660"/>
              <a:ext cx="2219325" cy="165735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27250" y="3878650"/>
              <a:ext cx="2238375" cy="1685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950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 Haar Wavelet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</a:t>
                </a:r>
                <a:r>
                  <a:rPr lang="id-ID" dirty="0" smtClean="0"/>
                  <a:t>ilter lowpass &amp; highpass Haar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{ 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id-ID" i="1">
                        <a:latin typeface="Cambria Math" panose="02040503050406030204" pitchFamily="18" charset="0"/>
                      </a:rPr>
                      <m:t> ,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id-ID">
                        <a:latin typeface="Cambria Math" panose="02040503050406030204" pitchFamily="18" charset="0"/>
                      </a:rPr>
                      <m:t> ,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id-ID" dirty="0"/>
                  <a:t> </a:t>
                </a:r>
                <a:r>
                  <a:rPr lang="id-ID" dirty="0" smtClean="0"/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id-ID" dirty="0"/>
                  <a:t> }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{ 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id-ID" b="0" i="1" smtClean="0">
                        <a:latin typeface="Cambria Math" panose="02040503050406030204" pitchFamily="18" charset="0"/>
                      </a:rPr>
                      <m:t> ,−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id-ID" b="0" i="0" smtClean="0">
                        <a:latin typeface="Cambria Math" panose="02040503050406030204" pitchFamily="18" charset="0"/>
                      </a:rPr>
                      <m:t> ,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id-ID" dirty="0" smtClean="0"/>
                  <a:t> ,</a:t>
                </a:r>
                <a14:m>
                  <m:oMath xmlns:m="http://schemas.openxmlformats.org/officeDocument/2006/math">
                    <m:r>
                      <a:rPr lang="id-ID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id-ID" dirty="0" smtClean="0"/>
                  <a:t> }</a:t>
                </a:r>
              </a:p>
              <a:p>
                <a:endParaRPr lang="id-ID" dirty="0" smtClean="0"/>
              </a:p>
              <a:p>
                <a:r>
                  <a:rPr lang="en-US" dirty="0" smtClean="0"/>
                  <a:t>F</a:t>
                </a:r>
                <a:r>
                  <a:rPr lang="id-ID" dirty="0"/>
                  <a:t>ilter lowpass &amp; highpass </a:t>
                </a:r>
                <a:r>
                  <a:rPr lang="id-ID" dirty="0" smtClean="0"/>
                  <a:t>Db4</a:t>
                </a:r>
                <a:endParaRPr lang="id-ID" dirty="0"/>
              </a:p>
              <a:p>
                <a:pPr lvl="1"/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{ 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id-ID" i="1">
                        <a:latin typeface="Cambria Math" panose="02040503050406030204" pitchFamily="18" charset="0"/>
                      </a:rPr>
                      <m:t> ,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id-ID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d-ID" i="1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id-ID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id-ID" dirty="0"/>
                  <a:t> </a:t>
                </a:r>
                <a:r>
                  <a:rPr lang="id-ID" dirty="0" smtClean="0"/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id-ID" i="1">
                            <a:latin typeface="Cambria Math" panose="02040503050406030204" pitchFamily="18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id-ID" dirty="0"/>
                  <a:t> </a:t>
                </a:r>
                <a:r>
                  <a:rPr lang="id-ID" dirty="0" smtClean="0"/>
                  <a:t>}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{ 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d-ID" i="1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id-ID" i="1">
                        <a:latin typeface="Cambria Math" panose="02040503050406030204" pitchFamily="18" charset="0"/>
                      </a:rPr>
                      <m:t> ,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d-ID" i="1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id-ID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id-ID" i="1">
                            <a:latin typeface="Cambria Math" panose="02040503050406030204" pitchFamily="18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d-ID" i="1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id-ID" dirty="0" smtClean="0"/>
                  <a:t> ,</a:t>
                </a:r>
                <a:r>
                  <a:rPr lang="id-ID" dirty="0"/>
                  <a:t>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d-ID" i="1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id-ID" dirty="0"/>
                  <a:t>}</a:t>
                </a:r>
                <a:endParaRPr lang="id-ID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3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 </a:t>
            </a:r>
            <a:r>
              <a:rPr lang="id-ID" dirty="0" smtClean="0"/>
              <a:t>Log-Gabor fitler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/>
              <a:t>mengubah vector normalisasi ke dalam bentuk biner(bitwise)</a:t>
            </a:r>
          </a:p>
          <a:p>
            <a:endParaRPr lang="id-ID" dirty="0" smtClean="0"/>
          </a:p>
          <a:p>
            <a:r>
              <a:rPr lang="id-ID" dirty="0" smtClean="0"/>
              <a:t>Log </a:t>
            </a:r>
            <a:r>
              <a:rPr lang="id-ID" dirty="0"/>
              <a:t>Gabor digunakan untuk menguraikan sinyal pada frekuensi tsb.</a:t>
            </a:r>
          </a:p>
          <a:p>
            <a:endParaRPr lang="id-ID" dirty="0"/>
          </a:p>
          <a:p>
            <a:r>
              <a:rPr lang="id-ID" dirty="0"/>
              <a:t>wavelength -&gt; panjang seluruh cycle (periode)</a:t>
            </a:r>
          </a:p>
          <a:p>
            <a:endParaRPr lang="id-ID" dirty="0"/>
          </a:p>
          <a:p>
            <a:r>
              <a:rPr lang="id-ID" dirty="0"/>
              <a:t>filter bandwidth dipengaruhi oleh std deviasi, </a:t>
            </a:r>
            <a:r>
              <a:rPr lang="id-ID" dirty="0" smtClean="0"/>
              <a:t>dimana </a:t>
            </a:r>
            <a:r>
              <a:rPr lang="id-ID" dirty="0"/>
              <a:t>semakin kecil semakin lebar bandwidth nya</a:t>
            </a:r>
            <a:r>
              <a:rPr lang="id-ID" dirty="0" smtClean="0"/>
              <a:t>.</a:t>
            </a:r>
          </a:p>
          <a:p>
            <a:endParaRPr lang="id-ID" dirty="0"/>
          </a:p>
          <a:p>
            <a:r>
              <a:rPr lang="id-ID" dirty="0"/>
              <a:t>seakin kecil wavelength, makin tdk jelas penguraian sinyal. vice versa</a:t>
            </a:r>
          </a:p>
          <a:p>
            <a:endParaRPr lang="id-ID" dirty="0"/>
          </a:p>
          <a:p>
            <a:r>
              <a:rPr lang="id-ID" dirty="0"/>
              <a:t>semakin besar </a:t>
            </a:r>
            <a:r>
              <a:rPr lang="id-ID" dirty="0" smtClean="0"/>
              <a:t>std deviasi, </a:t>
            </a:r>
            <a:r>
              <a:rPr lang="id-ID" dirty="0"/>
              <a:t>makin tdk jelas</a:t>
            </a:r>
            <a:endParaRPr lang="id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75</a:t>
            </a:fld>
            <a:endParaRPr lang="en-US"/>
          </a:p>
        </p:txBody>
      </p:sp>
      <p:sp>
        <p:nvSpPr>
          <p:cNvPr id="7" name="Oval 6">
            <a:hlinkClick r:id="rId2" action="ppaction://hlinksldjump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851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 </a:t>
            </a:r>
            <a:r>
              <a:rPr lang="id-ID" dirty="0" smtClean="0"/>
              <a:t>Log-Gabor fitler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187" y="1911086"/>
            <a:ext cx="5381625" cy="318135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52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77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19600"/>
          </a:xfrm>
        </p:spPr>
        <p:txBody>
          <a:bodyPr/>
          <a:lstStyle/>
          <a:p>
            <a:pPr algn="just"/>
            <a:r>
              <a:rPr lang="en-US" sz="2000" dirty="0" smtClean="0"/>
              <a:t>SVM </a:t>
            </a:r>
            <a:r>
              <a:rPr lang="en-US" sz="2000" dirty="0" err="1" smtClean="0"/>
              <a:t>melakukan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klasifikasi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cara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i="1" dirty="0" smtClean="0"/>
              <a:t>hyperplane</a:t>
            </a:r>
            <a:r>
              <a:rPr lang="en-US" sz="2000" dirty="0" smtClean="0"/>
              <a:t>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i="1" dirty="0" smtClean="0"/>
              <a:t>Hyperplane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garis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memisahkan</a:t>
            </a:r>
            <a:r>
              <a:rPr lang="en-US" sz="2000" dirty="0" smtClean="0"/>
              <a:t> </a:t>
            </a:r>
            <a:r>
              <a:rPr lang="en-US" sz="2000" dirty="0" err="1" smtClean="0"/>
              <a:t>dua</a:t>
            </a:r>
            <a:r>
              <a:rPr lang="en-US" sz="2000" dirty="0" smtClean="0"/>
              <a:t> </a:t>
            </a:r>
            <a:r>
              <a:rPr lang="en-US" sz="2000" dirty="0" err="1" smtClean="0"/>
              <a:t>kelas</a:t>
            </a:r>
            <a:r>
              <a:rPr lang="en-US" sz="2000" dirty="0" smtClean="0"/>
              <a:t> ( +1 </a:t>
            </a:r>
            <a:r>
              <a:rPr lang="en-US" sz="2000" dirty="0" err="1" smtClean="0"/>
              <a:t>dan</a:t>
            </a:r>
            <a:r>
              <a:rPr lang="en-US" sz="2000" dirty="0" smtClean="0"/>
              <a:t> -1 )</a:t>
            </a:r>
          </a:p>
          <a:p>
            <a:pPr algn="just"/>
            <a:endParaRPr lang="en-US" sz="2000" i="1" dirty="0"/>
          </a:p>
          <a:p>
            <a:pPr algn="just"/>
            <a:endParaRPr lang="en-US" sz="2000" i="1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15" name="Pictur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2442713" y="3000555"/>
            <a:ext cx="4572000" cy="2743200"/>
          </a:xfrm>
          <a:prstGeom prst="rect">
            <a:avLst/>
          </a:prstGeom>
        </p:spPr>
      </p:pic>
      <p:sp>
        <p:nvSpPr>
          <p:cNvPr id="8" name="Oval 7">
            <a:hlinkClick r:id="rId3" action="ppaction://hlinksldjump"/>
          </p:cNvPr>
          <p:cNvSpPr/>
          <p:nvPr/>
        </p:nvSpPr>
        <p:spPr>
          <a:xfrm>
            <a:off x="7486650" y="5653450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31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</a:t>
            </a:r>
            <a:r>
              <a:rPr lang="en-US" dirty="0" smtClean="0"/>
              <a:t>MACHINE</a:t>
            </a:r>
            <a:r>
              <a:rPr lang="id-ID" dirty="0" smtClean="0"/>
              <a:t> (C parameter)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78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19600"/>
          </a:xfrm>
        </p:spPr>
        <p:txBody>
          <a:bodyPr/>
          <a:lstStyle/>
          <a:p>
            <a:pPr algn="just"/>
            <a:r>
              <a:rPr lang="en-US" sz="2000" dirty="0" err="1" smtClean="0"/>
              <a:t>Mencari</a:t>
            </a:r>
            <a:r>
              <a:rPr lang="en-US" sz="2000" dirty="0" smtClean="0"/>
              <a:t> </a:t>
            </a:r>
            <a:r>
              <a:rPr lang="en-US" sz="2000" i="1" dirty="0" smtClean="0"/>
              <a:t>hyperplane</a:t>
            </a:r>
            <a:r>
              <a:rPr lang="en-US" sz="2000" dirty="0" smtClean="0"/>
              <a:t> yang </a:t>
            </a:r>
            <a:r>
              <a:rPr lang="en-US" sz="2000" dirty="0" smtClean="0"/>
              <a:t>optimal</a:t>
            </a:r>
            <a:r>
              <a:rPr lang="id-ID" sz="2000" dirty="0" smtClean="0"/>
              <a:t>/selebar mungkin</a:t>
            </a: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sz="2000" dirty="0" smtClean="0"/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461" y="3105510"/>
            <a:ext cx="4954534" cy="262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931" y="2123945"/>
            <a:ext cx="5062537" cy="392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9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79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19600"/>
          </a:xfrm>
        </p:spPr>
        <p:txBody>
          <a:bodyPr/>
          <a:lstStyle/>
          <a:p>
            <a:pPr algn="just"/>
            <a:r>
              <a:rPr lang="en-US" sz="2000" smtClean="0"/>
              <a:t>SVM pada dasarnya adalah sebuah model klasifikasi linear, namun bisa digunakan untuk melakukan klasifikasi non-linear menggunakan </a:t>
            </a:r>
            <a:r>
              <a:rPr lang="en-US" sz="2000" i="1" smtClean="0"/>
              <a:t>kernel trick</a:t>
            </a:r>
            <a:r>
              <a:rPr lang="en-US" sz="2000" smtClean="0"/>
              <a:t>.</a:t>
            </a:r>
          </a:p>
          <a:p>
            <a:pPr algn="just"/>
            <a:r>
              <a:rPr lang="en-US" sz="2000" i="1" smtClean="0"/>
              <a:t>Kernel trick</a:t>
            </a:r>
            <a:r>
              <a:rPr lang="en-US" sz="2000" smtClean="0"/>
              <a:t> dilakukan dengan cara melakukan transformasi ruang data asli menjadi ruang data dengan dimensi lebih tinggi</a:t>
            </a:r>
            <a:endParaRPr lang="en-US" sz="2000" i="1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227221" y="3938337"/>
              <a:ext cx="6773778" cy="16202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86889"/>
                    <a:gridCol w="3386889"/>
                  </a:tblGrid>
                  <a:tr h="3790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Nama Kernel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Inner Product Kernel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851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RBF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indent="4572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9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(−</m:t>
                                    </m:r>
                                    <m:sSup>
                                      <m:sSupPr>
                                        <m:ctrlP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𝛾</m:t>
                                        </m:r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1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1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6561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Polynomial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 </m:t>
                                </m:r>
                                <m:sSup>
                                  <m:sSupPr>
                                    <m:ctrlP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𝛾</m:t>
                                    </m:r>
                                    <m:d>
                                      <m:dPr>
                                        <m:begChr m:val="〈"/>
                                        <m:endChr m:val="〉"/>
                                        <m:ctrlP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 </m:t>
                                        </m:r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3656276"/>
                  </p:ext>
                </p:extLst>
              </p:nvPr>
            </p:nvGraphicFramePr>
            <p:xfrm>
              <a:off x="1227221" y="3938337"/>
              <a:ext cx="6773778" cy="16202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86889"/>
                    <a:gridCol w="3386889"/>
                  </a:tblGrid>
                  <a:tr h="3790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Nama Kernel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Inner Product Kernel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851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RBF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180" t="-69792" r="-360" b="-114583"/>
                          </a:stretch>
                        </a:blipFill>
                      </a:tcPr>
                    </a:tc>
                  </a:tr>
                  <a:tr h="6561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Polynomial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180" t="-150926" r="-360" b="-185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0753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ANATOMI MATA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EF67-46AD-4812-915E-B384240DDA57}" type="datetime3">
              <a:rPr lang="en-US" smtClean="0"/>
              <a:t>23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http://i1237.photobucket.com/albums/ff467/PurnoA/pupil-ir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175" y="3526282"/>
            <a:ext cx="3810000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175" y="1197722"/>
            <a:ext cx="3810000" cy="245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8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80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19600"/>
          </a:xfrm>
        </p:spPr>
        <p:txBody>
          <a:bodyPr/>
          <a:lstStyle/>
          <a:p>
            <a:pPr algn="just"/>
            <a:endParaRPr lang="en-US" sz="2000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sz="20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2027240"/>
            <a:ext cx="2476500" cy="2486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225" y="2031553"/>
            <a:ext cx="2457450" cy="2514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55628" y="4712534"/>
            <a:ext cx="133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Poly orde 2</a:t>
            </a:r>
            <a:endParaRPr lang="id-ID" dirty="0"/>
          </a:p>
        </p:txBody>
      </p:sp>
      <p:sp>
        <p:nvSpPr>
          <p:cNvPr id="12" name="TextBox 11"/>
          <p:cNvSpPr txBox="1"/>
          <p:nvPr/>
        </p:nvSpPr>
        <p:spPr>
          <a:xfrm>
            <a:off x="5789403" y="4698038"/>
            <a:ext cx="133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Poly orde 3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334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81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19600"/>
          </a:xfrm>
        </p:spPr>
        <p:txBody>
          <a:bodyPr/>
          <a:lstStyle/>
          <a:p>
            <a:pPr algn="just"/>
            <a:endParaRPr lang="en-US" sz="2000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sz="20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312" y="1192212"/>
            <a:ext cx="4301575" cy="22930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312" y="3631250"/>
            <a:ext cx="4301575" cy="238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6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EKSTRAKSI FITUR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216345"/>
              </p:ext>
            </p:extLst>
          </p:nvPr>
        </p:nvGraphicFramePr>
        <p:xfrm>
          <a:off x="628650" y="1452646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4613-1A3E-4CF3-AF17-1F39D2AB75E1}" type="datetime3">
              <a:rPr lang="en-US" smtClean="0"/>
              <a:t>23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82</a:t>
            </a:fld>
            <a:endParaRPr lang="en-US"/>
          </a:p>
        </p:txBody>
      </p:sp>
      <p:sp>
        <p:nvSpPr>
          <p:cNvPr id="8" name="Oval 7">
            <a:hlinkClick r:id="rId3" action="ppaction://hlinksldjump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 VECTOR MACHINES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83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19600"/>
          </a:xfrm>
        </p:spPr>
        <p:txBody>
          <a:bodyPr/>
          <a:lstStyle/>
          <a:p>
            <a:pPr algn="just"/>
            <a:r>
              <a:rPr lang="en-US" sz="2000" smtClean="0"/>
              <a:t>SVM melakukan klasifikasi dengan cara membuat </a:t>
            </a:r>
            <a:r>
              <a:rPr lang="en-US" sz="2000" i="1" smtClean="0"/>
              <a:t>hyperplane</a:t>
            </a:r>
            <a:r>
              <a:rPr lang="en-US" sz="2000" smtClean="0"/>
              <a:t>. </a:t>
            </a:r>
          </a:p>
          <a:p>
            <a:pPr algn="just"/>
            <a:endParaRPr lang="en-US" sz="2000"/>
          </a:p>
          <a:p>
            <a:pPr algn="just"/>
            <a:r>
              <a:rPr lang="en-US" sz="2000" i="1" smtClean="0"/>
              <a:t>Hyperplane</a:t>
            </a:r>
            <a:r>
              <a:rPr lang="en-US" sz="2000" smtClean="0"/>
              <a:t> adalah garis yang memisahkan dua kelas ( +1 dan -1 )</a:t>
            </a:r>
          </a:p>
          <a:p>
            <a:pPr algn="just"/>
            <a:endParaRPr lang="en-US" sz="2000" i="1"/>
          </a:p>
          <a:p>
            <a:pPr algn="just"/>
            <a:endParaRPr lang="en-US" sz="2000" i="1" smtClean="0"/>
          </a:p>
          <a:p>
            <a:pPr algn="just"/>
            <a:endParaRPr lang="en-US" smtClean="0"/>
          </a:p>
          <a:p>
            <a:pPr algn="just"/>
            <a:endParaRPr lang="en-US"/>
          </a:p>
          <a:p>
            <a:pPr marL="0" indent="0" algn="just">
              <a:buNone/>
            </a:pPr>
            <a:endParaRPr lang="en-US"/>
          </a:p>
        </p:txBody>
      </p:sp>
      <p:pic>
        <p:nvPicPr>
          <p:cNvPr id="15" name="Pictur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2667000" y="3276600"/>
            <a:ext cx="4572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1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 VECTOR MACHINES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84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600200"/>
                <a:ext cx="7924800" cy="4419600"/>
              </a:xfrm>
            </p:spPr>
            <p:txBody>
              <a:bodyPr/>
              <a:lstStyle/>
              <a:p>
                <a:pPr algn="just"/>
                <a:r>
                  <a:rPr lang="en-US" sz="2000" smtClean="0"/>
                  <a:t>Mencari </a:t>
                </a:r>
                <a:r>
                  <a:rPr lang="en-US" sz="2000" i="1" smtClean="0"/>
                  <a:t>hyperplane</a:t>
                </a:r>
                <a:r>
                  <a:rPr lang="en-US" sz="2000" smtClean="0"/>
                  <a:t> yang optimal dilakukan dengan persamaan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2000"/>
              </a:p>
              <a:p>
                <a:pPr algn="just"/>
                <a:r>
                  <a:rPr lang="en-US" sz="2000" smtClean="0"/>
                  <a:t>Mengubah bentuk diatas kedalam </a:t>
                </a:r>
                <a:r>
                  <a:rPr lang="en-US" sz="2000" i="1" smtClean="0"/>
                  <a:t>dual space</a:t>
                </a:r>
                <a:endParaRPr lang="en-US" sz="200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 ≥0 ,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smtClean="0"/>
              </a:p>
              <a:p>
                <a:pPr algn="just"/>
                <a:r>
                  <a:rPr lang="en-US" smtClean="0"/>
                  <a:t>Persamaan </a:t>
                </a:r>
                <a:r>
                  <a:rPr lang="en-US" i="1" smtClean="0"/>
                  <a:t>Hyperplane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 algn="just">
                  <a:buNone/>
                </a:pPr>
                <a:endParaRPr lang="en-US" sz="2000" smtClean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600200"/>
                <a:ext cx="7924800" cy="4419600"/>
              </a:xfrm>
              <a:blipFill rotWithShape="0">
                <a:blip r:embed="rId2"/>
                <a:stretch>
                  <a:fillRect l="-692" t="-1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9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 VECTOR MACHINES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85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19600"/>
          </a:xfrm>
        </p:spPr>
        <p:txBody>
          <a:bodyPr/>
          <a:lstStyle/>
          <a:p>
            <a:pPr algn="just"/>
            <a:r>
              <a:rPr lang="en-US" sz="2000" smtClean="0"/>
              <a:t>SVM pada dasarnya adalah sebuah model klasifikasi linear, namun bisa digunakan untuk melakukan klasifikasi non-linear menggunakan </a:t>
            </a:r>
            <a:r>
              <a:rPr lang="en-US" sz="2000" i="1" smtClean="0"/>
              <a:t>kernel trick</a:t>
            </a:r>
            <a:r>
              <a:rPr lang="en-US" sz="2000" smtClean="0"/>
              <a:t>.</a:t>
            </a:r>
          </a:p>
          <a:p>
            <a:pPr algn="just"/>
            <a:r>
              <a:rPr lang="en-US" sz="2000" i="1" smtClean="0"/>
              <a:t>Kernel trick</a:t>
            </a:r>
            <a:r>
              <a:rPr lang="en-US" sz="2000" smtClean="0"/>
              <a:t> dilakukan dengan cara melakukan transformasi ruang data asli menjadi ruang data dengan dimensi lebih tinggi</a:t>
            </a:r>
            <a:endParaRPr lang="en-US" sz="2000" i="1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3656276"/>
                  </p:ext>
                </p:extLst>
              </p:nvPr>
            </p:nvGraphicFramePr>
            <p:xfrm>
              <a:off x="1227221" y="3938337"/>
              <a:ext cx="6773778" cy="16202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86889"/>
                    <a:gridCol w="3386889"/>
                  </a:tblGrid>
                  <a:tr h="3790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Nama Kernel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Inner Product Kernel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851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RBF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indent="4572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9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(−</m:t>
                                    </m:r>
                                    <m:sSup>
                                      <m:sSupPr>
                                        <m:ctrlP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𝛾</m:t>
                                        </m:r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1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9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1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6561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Polynomial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 </m:t>
                                </m:r>
                                <m:sSup>
                                  <m:sSupPr>
                                    <m:ctrlP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𝛾</m:t>
                                    </m:r>
                                    <m:d>
                                      <m:dPr>
                                        <m:begChr m:val="〈"/>
                                        <m:endChr m:val="〉"/>
                                        <m:ctrlP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 </m:t>
                                        </m:r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3656276"/>
                  </p:ext>
                </p:extLst>
              </p:nvPr>
            </p:nvGraphicFramePr>
            <p:xfrm>
              <a:off x="1227221" y="3938337"/>
              <a:ext cx="6773778" cy="16202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86889"/>
                    <a:gridCol w="3386889"/>
                  </a:tblGrid>
                  <a:tr h="3790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Nama Kernel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Inner Product Kernel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851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RBF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180" t="-69792" r="-360" b="-114583"/>
                          </a:stretch>
                        </a:blipFill>
                      </a:tcPr>
                    </a:tc>
                  </a:tr>
                  <a:tr h="6561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solidFill>
                                <a:srgbClr val="000000"/>
                              </a:solidFill>
                            </a:rPr>
                            <a:t>Polynomial</a:t>
                          </a:r>
                          <a:endParaRPr lang="en-US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180" t="-150926" r="-360" b="-185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3786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VECTOR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Generalisasi</a:t>
            </a:r>
          </a:p>
          <a:p>
            <a:pPr lvl="1"/>
            <a:r>
              <a:rPr lang="en-US" smtClean="0"/>
              <a:t>Mengklasifikasikan suatu pattern yang tidak masuk kedalam data pembelajaran</a:t>
            </a:r>
          </a:p>
          <a:p>
            <a:pPr lvl="1"/>
            <a:r>
              <a:rPr lang="en-US" smtClean="0"/>
              <a:t>Meminimalkan error dari training dan dimensi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86</a:t>
            </a:fld>
            <a:endParaRPr lang="en-US"/>
          </a:p>
        </p:txBody>
      </p:sp>
      <p:sp>
        <p:nvSpPr>
          <p:cNvPr id="7" name="Oval 6">
            <a:hlinkClick r:id="rId2" action="ppaction://hlinksldjump"/>
          </p:cNvPr>
          <p:cNvSpPr/>
          <p:nvPr/>
        </p:nvSpPr>
        <p:spPr>
          <a:xfrm>
            <a:off x="7122694" y="5546558"/>
            <a:ext cx="721894" cy="64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6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VECTOR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 = Penalti dari error term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6918-D9C7-4319-8952-A53EBFBFAB97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SEGMENTASI GAGAL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E309-C793-4989-82D7-C2485CBF8101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88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322419" y="42706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Citra mata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33375" y="4196047"/>
            <a:ext cx="1889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Hasil deteksi</a:t>
            </a:r>
          </a:p>
          <a:p>
            <a:pPr algn="ctr"/>
            <a:r>
              <a:rPr lang="id-ID" sz="2000" dirty="0">
                <a:latin typeface="Trebuchet MS" panose="020B0603020202020204" pitchFamily="34" charset="0"/>
              </a:rPr>
              <a:t>p</a:t>
            </a:r>
            <a:r>
              <a:rPr lang="id-ID" sz="2000" dirty="0" smtClean="0">
                <a:latin typeface="Trebuchet MS" panose="020B0603020202020204" pitchFamily="34" charset="0"/>
              </a:rPr>
              <a:t>upil &amp; iris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23525" y="4201592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atin typeface="Trebuchet MS" panose="020B0603020202020204" pitchFamily="34" charset="0"/>
              </a:rPr>
              <a:t>Menandai noise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303" y="2423411"/>
            <a:ext cx="1983987" cy="17359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631" y="2423410"/>
            <a:ext cx="1983987" cy="17359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26" y="2460058"/>
            <a:ext cx="1983987" cy="173598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58970" y="1820174"/>
            <a:ext cx="337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Sampel pada citra 037_1_1.bmp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4327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ALIR</a:t>
            </a:r>
            <a:r>
              <a:rPr lang="en-US" dirty="0" smtClean="0"/>
              <a:t> </a:t>
            </a:r>
            <a:r>
              <a:rPr lang="id-ID" dirty="0" smtClean="0"/>
              <a:t>EKSTRAKSI FITUR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BD59-D230-462A-8529-4A6FBA55EE43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89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1901169" y="1578638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MULAI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651610" y="3085519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WAVELET 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HAAR</a:t>
            </a:r>
            <a:endParaRPr lang="en-US" sz="1500" dirty="0">
              <a:latin typeface="Trebuchet MS" panose="020B0603020202020204" pitchFamily="34" charset="0"/>
            </a:endParaRPr>
          </a:p>
        </p:txBody>
      </p:sp>
      <p:sp>
        <p:nvSpPr>
          <p:cNvPr id="21" name="Parallelogram 20"/>
          <p:cNvSpPr/>
          <p:nvPr/>
        </p:nvSpPr>
        <p:spPr bwMode="auto">
          <a:xfrm>
            <a:off x="3293494" y="4335302"/>
            <a:ext cx="1703237" cy="838200"/>
          </a:xfrm>
          <a:prstGeom prst="parallelogram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VEKTOR FITUR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WAVELET HAAR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3665330" y="5345231"/>
            <a:ext cx="969034" cy="914388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500">
                <a:latin typeface="Trebuchet MS" panose="020B0603020202020204" pitchFamily="34" charset="0"/>
              </a:rPr>
              <a:t>SELESAI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61210" y="1680554"/>
            <a:ext cx="1596128" cy="931652"/>
            <a:chOff x="5675943" y="3651481"/>
            <a:chExt cx="1596128" cy="931652"/>
          </a:xfrm>
        </p:grpSpPr>
        <p:sp>
          <p:nvSpPr>
            <p:cNvPr id="25" name="Parallelogram 24"/>
            <p:cNvSpPr/>
            <p:nvPr/>
          </p:nvSpPr>
          <p:spPr bwMode="auto">
            <a:xfrm>
              <a:off x="5675943" y="3651481"/>
              <a:ext cx="1596128" cy="931652"/>
            </a:xfrm>
            <a:prstGeom prst="parallelogram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04081" y="3718756"/>
              <a:ext cx="133985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500" dirty="0" smtClean="0"/>
                <a:t>CITRA IRIS </a:t>
              </a:r>
            </a:p>
            <a:p>
              <a:pPr algn="ctr"/>
              <a:r>
                <a:rPr lang="id-ID" sz="1500" dirty="0" smtClean="0"/>
                <a:t>TER</a:t>
              </a:r>
            </a:p>
            <a:p>
              <a:pPr algn="ctr"/>
              <a:r>
                <a:rPr lang="id-ID" sz="1500" dirty="0" smtClean="0"/>
                <a:t>NORMALISASI</a:t>
              </a:r>
              <a:endParaRPr lang="en-US" sz="1500" dirty="0"/>
            </a:p>
          </p:txBody>
        </p:sp>
      </p:grpSp>
      <p:cxnSp>
        <p:nvCxnSpPr>
          <p:cNvPr id="16" name="Straight Arrow Connector 15"/>
          <p:cNvCxnSpPr>
            <a:stCxn id="7" idx="6"/>
            <a:endCxn id="29" idx="1"/>
          </p:cNvCxnSpPr>
          <p:nvPr/>
        </p:nvCxnSpPr>
        <p:spPr>
          <a:xfrm flipV="1">
            <a:off x="3120369" y="2140244"/>
            <a:ext cx="1268979" cy="3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5238750" y="3076254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LOG-GABOR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FILTER</a:t>
            </a:r>
            <a:endParaRPr lang="en-US" sz="1500" dirty="0">
              <a:latin typeface="Trebuchet MS" panose="020B0603020202020204" pitchFamily="34" charset="0"/>
            </a:endParaRPr>
          </a:p>
        </p:txBody>
      </p:sp>
      <p:cxnSp>
        <p:nvCxnSpPr>
          <p:cNvPr id="38" name="Straight Arrow Connector 37"/>
          <p:cNvCxnSpPr>
            <a:stCxn id="25" idx="4"/>
            <a:endCxn id="10" idx="0"/>
          </p:cNvCxnSpPr>
          <p:nvPr/>
        </p:nvCxnSpPr>
        <p:spPr>
          <a:xfrm flipH="1">
            <a:off x="4261210" y="2612206"/>
            <a:ext cx="798064" cy="4733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5" idx="4"/>
            <a:endCxn id="31" idx="0"/>
          </p:cNvCxnSpPr>
          <p:nvPr/>
        </p:nvCxnSpPr>
        <p:spPr>
          <a:xfrm>
            <a:off x="5059274" y="2612206"/>
            <a:ext cx="789076" cy="464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arallelogram 40"/>
          <p:cNvSpPr/>
          <p:nvPr/>
        </p:nvSpPr>
        <p:spPr bwMode="auto">
          <a:xfrm>
            <a:off x="4996731" y="4335302"/>
            <a:ext cx="1703237" cy="838200"/>
          </a:xfrm>
          <a:prstGeom prst="parallelogram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VEKTOR FITUR</a:t>
            </a:r>
          </a:p>
          <a:p>
            <a:pPr algn="ctr"/>
            <a:r>
              <a:rPr lang="id-ID" sz="1500" dirty="0" smtClean="0">
                <a:latin typeface="Trebuchet MS" panose="020B0603020202020204" pitchFamily="34" charset="0"/>
              </a:rPr>
              <a:t>BINER</a:t>
            </a:r>
          </a:p>
        </p:txBody>
      </p:sp>
      <p:sp>
        <p:nvSpPr>
          <p:cNvPr id="46" name="Oval 45"/>
          <p:cNvSpPr/>
          <p:nvPr/>
        </p:nvSpPr>
        <p:spPr bwMode="auto">
          <a:xfrm>
            <a:off x="5363832" y="5373886"/>
            <a:ext cx="969034" cy="914388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500">
                <a:latin typeface="Trebuchet MS" panose="020B0603020202020204" pitchFamily="34" charset="0"/>
              </a:rPr>
              <a:t>SELESAI</a:t>
            </a:r>
          </a:p>
        </p:txBody>
      </p:sp>
      <p:cxnSp>
        <p:nvCxnSpPr>
          <p:cNvPr id="48" name="Straight Arrow Connector 47"/>
          <p:cNvCxnSpPr>
            <a:stCxn id="10" idx="2"/>
            <a:endCxn id="21" idx="1"/>
          </p:cNvCxnSpPr>
          <p:nvPr/>
        </p:nvCxnSpPr>
        <p:spPr>
          <a:xfrm flipH="1">
            <a:off x="4249888" y="3999919"/>
            <a:ext cx="11322" cy="3353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1" idx="2"/>
            <a:endCxn id="41" idx="0"/>
          </p:cNvCxnSpPr>
          <p:nvPr/>
        </p:nvCxnSpPr>
        <p:spPr>
          <a:xfrm>
            <a:off x="5848350" y="3990654"/>
            <a:ext cx="0" cy="3446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1" idx="4"/>
            <a:endCxn id="30" idx="0"/>
          </p:cNvCxnSpPr>
          <p:nvPr/>
        </p:nvCxnSpPr>
        <p:spPr>
          <a:xfrm>
            <a:off x="4145113" y="5173502"/>
            <a:ext cx="4734" cy="171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1" idx="4"/>
            <a:endCxn id="46" idx="0"/>
          </p:cNvCxnSpPr>
          <p:nvPr/>
        </p:nvCxnSpPr>
        <p:spPr>
          <a:xfrm flipH="1">
            <a:off x="5848349" y="5173502"/>
            <a:ext cx="1" cy="2003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64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CITRA MATA CASIA v1.0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EF67-46AD-4812-915E-B384240DDA57}" type="datetime3">
              <a:rPr lang="en-US" smtClean="0"/>
              <a:t>23 June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24951" y="4218317"/>
            <a:ext cx="63404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Berekstensi .bmp dengan basis warna </a:t>
            </a:r>
            <a:r>
              <a:rPr lang="id-ID" i="1" dirty="0" smtClean="0"/>
              <a:t>grayscale</a:t>
            </a:r>
            <a:endParaRPr lang="id-ID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Berdimensi 320 x 280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Berjumlah total 756 citra mata dari 108 subjek/kelas</a:t>
            </a:r>
            <a:r>
              <a:rPr lang="id-ID" dirty="0" smtClean="0">
                <a:solidFill>
                  <a:schemeClr val="bg1"/>
                </a:solidFill>
              </a:rPr>
              <a:t>Sesi 1 </a:t>
            </a:r>
            <a:r>
              <a:rPr lang="id-ID" dirty="0" smtClean="0">
                <a:solidFill>
                  <a:schemeClr val="bg1"/>
                </a:solidFill>
                <a:sym typeface="Wingdings" panose="05000000000000000000" pitchFamily="2" charset="2"/>
              </a:rPr>
              <a:t> 4 citra mata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d-ID" dirty="0" smtClean="0">
                <a:solidFill>
                  <a:schemeClr val="bg1"/>
                </a:solidFill>
                <a:sym typeface="Wingdings" panose="05000000000000000000" pitchFamily="2" charset="2"/>
              </a:rPr>
              <a:t>Sesi 2  3 citra mata</a:t>
            </a:r>
            <a:endParaRPr lang="id-ID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dirty="0"/>
          </a:p>
        </p:txBody>
      </p:sp>
      <p:pic>
        <p:nvPicPr>
          <p:cNvPr id="1026" name="Picture 2" descr="http://biometrics.idealtest.org/userfiles/image/CasiaV1Fig.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1509537"/>
            <a:ext cx="56007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53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 Haar Wavelet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ED72-7030-452B-A9B1-050FF5B03625}" type="datetime3">
              <a:rPr lang="en-US" smtClean="0"/>
              <a:t>23 June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90</a:t>
            </a:fld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5025774" y="2146119"/>
            <a:ext cx="1613140" cy="1081731"/>
            <a:chOff x="3579278" y="2466655"/>
            <a:chExt cx="1613140" cy="1081731"/>
          </a:xfrm>
        </p:grpSpPr>
        <p:grpSp>
          <p:nvGrpSpPr>
            <p:cNvPr id="69" name="Group 68"/>
            <p:cNvGrpSpPr/>
            <p:nvPr/>
          </p:nvGrpSpPr>
          <p:grpSpPr>
            <a:xfrm>
              <a:off x="3635221" y="2819758"/>
              <a:ext cx="1507570" cy="728628"/>
              <a:chOff x="3497577" y="2562044"/>
              <a:chExt cx="1507570" cy="728628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528204" y="2562044"/>
                <a:ext cx="144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54" name="Straight Connector 53"/>
              <p:cNvCxnSpPr>
                <a:stCxn id="52" idx="1"/>
                <a:endCxn id="52" idx="3"/>
              </p:cNvCxnSpPr>
              <p:nvPr/>
            </p:nvCxnSpPr>
            <p:spPr>
              <a:xfrm>
                <a:off x="3528204" y="2922044"/>
                <a:ext cx="14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52" idx="0"/>
                <a:endCxn id="52" idx="2"/>
              </p:cNvCxnSpPr>
              <p:nvPr/>
            </p:nvCxnSpPr>
            <p:spPr>
              <a:xfrm>
                <a:off x="4248204" y="2562044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874393" y="2570672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4590385" y="2562046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497577" y="258815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865635" y="258655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220583" y="2947924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569595" y="2947922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0.7</a:t>
                </a:r>
                <a:endParaRPr lang="id-ID" sz="14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211019" y="2585192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574568" y="258382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500691" y="294815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62752" y="2944945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0.0</a:t>
                </a:r>
                <a:endParaRPr lang="id-ID" sz="1400" dirty="0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3579278" y="2466655"/>
              <a:ext cx="161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smtClean="0"/>
                <a:t>Filter Low-Pass</a:t>
              </a:r>
              <a:endParaRPr lang="id-ID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025774" y="4042052"/>
            <a:ext cx="1613140" cy="1096699"/>
            <a:chOff x="3524678" y="4328873"/>
            <a:chExt cx="1613140" cy="1096699"/>
          </a:xfrm>
        </p:grpSpPr>
        <p:grpSp>
          <p:nvGrpSpPr>
            <p:cNvPr id="70" name="Group 69"/>
            <p:cNvGrpSpPr/>
            <p:nvPr/>
          </p:nvGrpSpPr>
          <p:grpSpPr>
            <a:xfrm>
              <a:off x="3581026" y="4696944"/>
              <a:ext cx="1524822" cy="728628"/>
              <a:chOff x="3497577" y="2562044"/>
              <a:chExt cx="1524822" cy="728628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3528204" y="2562044"/>
                <a:ext cx="144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72" name="Straight Connector 71"/>
              <p:cNvCxnSpPr>
                <a:stCxn id="71" idx="1"/>
                <a:endCxn id="71" idx="3"/>
              </p:cNvCxnSpPr>
              <p:nvPr/>
            </p:nvCxnSpPr>
            <p:spPr>
              <a:xfrm>
                <a:off x="3528204" y="2922044"/>
                <a:ext cx="14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>
                <a:stCxn id="71" idx="0"/>
                <a:endCxn id="71" idx="2"/>
              </p:cNvCxnSpPr>
              <p:nvPr/>
            </p:nvCxnSpPr>
            <p:spPr>
              <a:xfrm>
                <a:off x="4248204" y="2562044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874393" y="2570672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590385" y="2562046"/>
                <a:ext cx="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3497577" y="2588156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0.7</a:t>
                </a:r>
                <a:endParaRPr lang="id-ID" sz="12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3839757" y="2586557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-0.7</a:t>
                </a:r>
                <a:endParaRPr lang="id-ID" sz="14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220583" y="2947924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0.7</a:t>
                </a:r>
                <a:endParaRPr lang="id-ID" sz="12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569595" y="2947922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-0.7</a:t>
                </a:r>
                <a:endParaRPr lang="id-ID" sz="12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228271" y="2585192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0.0</a:t>
                </a:r>
                <a:endParaRPr lang="id-ID" sz="12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4591820" y="2583827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0.0</a:t>
                </a:r>
                <a:endParaRPr lang="id-ID" sz="1200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500691" y="2948156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0.0</a:t>
                </a:r>
                <a:endParaRPr lang="id-ID" sz="1200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3860637" y="2954813"/>
                <a:ext cx="4305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200" dirty="0" smtClean="0"/>
                  <a:t>0.0</a:t>
                </a:r>
                <a:endParaRPr lang="id-ID" sz="1200" dirty="0"/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3524678" y="4328873"/>
              <a:ext cx="161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smtClean="0"/>
                <a:t>Filter High-Pass</a:t>
              </a:r>
              <a:endParaRPr lang="id-ID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805334" y="2514927"/>
            <a:ext cx="1624527" cy="1894111"/>
            <a:chOff x="1448932" y="2116561"/>
            <a:chExt cx="1624527" cy="1894111"/>
          </a:xfrm>
        </p:grpSpPr>
        <p:grpSp>
          <p:nvGrpSpPr>
            <p:cNvPr id="51" name="Group 50"/>
            <p:cNvGrpSpPr/>
            <p:nvPr/>
          </p:nvGrpSpPr>
          <p:grpSpPr>
            <a:xfrm>
              <a:off x="1535502" y="2570672"/>
              <a:ext cx="1440000" cy="1440000"/>
              <a:chOff x="1535502" y="2570672"/>
              <a:chExt cx="1440000" cy="14400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1535502" y="2570672"/>
                <a:ext cx="144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44" name="Straight Connector 43"/>
              <p:cNvCxnSpPr>
                <a:stCxn id="42" idx="1"/>
                <a:endCxn id="42" idx="3"/>
              </p:cNvCxnSpPr>
              <p:nvPr/>
            </p:nvCxnSpPr>
            <p:spPr>
              <a:xfrm>
                <a:off x="1535502" y="3290672"/>
                <a:ext cx="14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535502" y="3658732"/>
                <a:ext cx="14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1535502" y="2934114"/>
                <a:ext cx="144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42" idx="0"/>
                <a:endCxn id="42" idx="2"/>
              </p:cNvCxnSpPr>
              <p:nvPr/>
            </p:nvCxnSpPr>
            <p:spPr>
              <a:xfrm>
                <a:off x="2255502" y="2570672"/>
                <a:ext cx="0" cy="144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606310" y="2570672"/>
                <a:ext cx="0" cy="144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907570" y="2570672"/>
                <a:ext cx="0" cy="144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/>
            <p:cNvSpPr txBox="1"/>
            <p:nvPr/>
          </p:nvSpPr>
          <p:spPr>
            <a:xfrm>
              <a:off x="1448932" y="2116561"/>
              <a:ext cx="161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dirty="0" smtClean="0"/>
                <a:t>Citra</a:t>
              </a:r>
              <a:endParaRPr lang="id-ID" dirty="0"/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1579624" y="2622074"/>
              <a:ext cx="438213" cy="1366130"/>
              <a:chOff x="1579624" y="2622074"/>
              <a:chExt cx="438213" cy="1366130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1581906" y="2622074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1</a:t>
                </a:r>
                <a:endParaRPr lang="id-ID" sz="14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579625" y="298407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/>
                  <a:t>4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579624" y="3344018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8</a:t>
                </a:r>
                <a:endParaRPr lang="id-ID" sz="1400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587258" y="368042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1</a:t>
                </a:r>
                <a:endParaRPr lang="id-ID" sz="1400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955601" y="2621486"/>
              <a:ext cx="438213" cy="1366130"/>
              <a:chOff x="1579624" y="2622074"/>
              <a:chExt cx="438213" cy="1366130"/>
            </a:xfrm>
          </p:grpSpPr>
          <p:sp>
            <p:nvSpPr>
              <p:cNvPr id="112" name="TextBox 111"/>
              <p:cNvSpPr txBox="1"/>
              <p:nvPr/>
            </p:nvSpPr>
            <p:spPr>
              <a:xfrm>
                <a:off x="1581906" y="2622074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3</a:t>
                </a:r>
                <a:endParaRPr lang="id-ID" sz="1400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579625" y="298407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2</a:t>
                </a:r>
                <a:endParaRPr lang="id-ID" sz="1400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1579624" y="3344018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2</a:t>
                </a:r>
                <a:endParaRPr lang="id-ID" sz="1400" dirty="0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1587258" y="368042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6</a:t>
                </a:r>
                <a:endParaRPr lang="id-ID" sz="1400" dirty="0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2293066" y="2621486"/>
              <a:ext cx="438213" cy="1366130"/>
              <a:chOff x="1579624" y="2622074"/>
              <a:chExt cx="438213" cy="1366130"/>
            </a:xfrm>
          </p:grpSpPr>
          <p:sp>
            <p:nvSpPr>
              <p:cNvPr id="117" name="TextBox 116"/>
              <p:cNvSpPr txBox="1"/>
              <p:nvPr/>
            </p:nvSpPr>
            <p:spPr>
              <a:xfrm>
                <a:off x="1581906" y="2622074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5</a:t>
                </a:r>
                <a:endParaRPr lang="id-ID" sz="1400" dirty="0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1579625" y="298407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1</a:t>
                </a:r>
                <a:endParaRPr lang="id-ID" sz="1400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579624" y="3344018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5</a:t>
                </a:r>
                <a:endParaRPr lang="id-ID" sz="1400" dirty="0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1587258" y="368042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5</a:t>
                </a:r>
                <a:endParaRPr lang="id-ID" sz="1400" dirty="0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2635246" y="2621486"/>
              <a:ext cx="438213" cy="1366130"/>
              <a:chOff x="1579624" y="2622074"/>
              <a:chExt cx="438213" cy="1366130"/>
            </a:xfrm>
          </p:grpSpPr>
          <p:sp>
            <p:nvSpPr>
              <p:cNvPr id="122" name="TextBox 121"/>
              <p:cNvSpPr txBox="1"/>
              <p:nvPr/>
            </p:nvSpPr>
            <p:spPr>
              <a:xfrm>
                <a:off x="1581906" y="2622074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7</a:t>
                </a:r>
                <a:endParaRPr lang="id-ID" sz="1400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1579625" y="2984076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/>
                  <a:t>8</a:t>
                </a: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1579624" y="3344018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5</a:t>
                </a:r>
                <a:endParaRPr lang="id-ID" sz="1400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1587258" y="3680427"/>
                <a:ext cx="430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400" dirty="0" smtClean="0"/>
                  <a:t>5</a:t>
                </a:r>
                <a:endParaRPr lang="id-ID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795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2945</TotalTime>
  <Words>2740</Words>
  <Application>Microsoft Office PowerPoint</Application>
  <PresentationFormat>On-screen Show (4:3)</PresentationFormat>
  <Paragraphs>1142</Paragraphs>
  <Slides>90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8" baseType="lpstr">
      <vt:lpstr>Arial</vt:lpstr>
      <vt:lpstr>Calibri</vt:lpstr>
      <vt:lpstr>Cambria Math</vt:lpstr>
      <vt:lpstr>Tahoma</vt:lpstr>
      <vt:lpstr>Times New Roman</vt:lpstr>
      <vt:lpstr>Trebuchet MS</vt:lpstr>
      <vt:lpstr>Wingdings</vt:lpstr>
      <vt:lpstr>Office Theme</vt:lpstr>
      <vt:lpstr>IMPLEMENTASI PENGENALAN IRIS MATA MENGGUNAKAN METODE SUPPORT VECTOR MACHINES DAN HAMMING DISTANCE</vt:lpstr>
      <vt:lpstr>PowerPoint Presentation</vt:lpstr>
      <vt:lpstr>LATAR BELAKANG</vt:lpstr>
      <vt:lpstr>RUMUSAN MASALAH</vt:lpstr>
      <vt:lpstr>BATASAN MASALAH</vt:lpstr>
      <vt:lpstr>TUJUAN</vt:lpstr>
      <vt:lpstr>PowerPoint Presentation</vt:lpstr>
      <vt:lpstr>ANATOMI MATA</vt:lpstr>
      <vt:lpstr>CITRA MATA CASIA v1.0</vt:lpstr>
      <vt:lpstr>DIAGRAM ALIR PROSES UTAMA</vt:lpstr>
      <vt:lpstr>DIAGRAM ALIR PROSES UTAMA</vt:lpstr>
      <vt:lpstr>DIAGRAM ALIR PRE-PROCESSING</vt:lpstr>
      <vt:lpstr>DETEKSI TEPI CANNY</vt:lpstr>
      <vt:lpstr>DETEKSI BATAS PUPIL &amp; IRIS</vt:lpstr>
      <vt:lpstr>DETEKSI BATAS PUPIL &amp; IRIS</vt:lpstr>
      <vt:lpstr>PEMISAHAN NOISE</vt:lpstr>
      <vt:lpstr>PEMISAHAN NOISE</vt:lpstr>
      <vt:lpstr>NORMALISASI IRIS</vt:lpstr>
      <vt:lpstr>NORMALISASI IRIS</vt:lpstr>
      <vt:lpstr>NORMALISASI IRIS</vt:lpstr>
      <vt:lpstr>PowerPoint Presentation</vt:lpstr>
      <vt:lpstr>DIAGRAM ALIR PROSES UTAMA</vt:lpstr>
      <vt:lpstr>DIAGRAM ALIR EKSTRAKSI FITUR</vt:lpstr>
      <vt:lpstr>WAVELET HAAR</vt:lpstr>
      <vt:lpstr>WAVELET HAAR</vt:lpstr>
      <vt:lpstr>LOG-GABOR FILTER</vt:lpstr>
      <vt:lpstr>LOG-GABOR FILTER</vt:lpstr>
      <vt:lpstr>EKSTRAKSI FITUR</vt:lpstr>
      <vt:lpstr>DIAGRAM ALIR PROSES UTAMA</vt:lpstr>
      <vt:lpstr>DIAGRAM ALIR KLASIFIKASI</vt:lpstr>
      <vt:lpstr>Support Vector Machine</vt:lpstr>
      <vt:lpstr>HAMMING DISTANCE</vt:lpstr>
      <vt:lpstr>EVALUASI HASIL</vt:lpstr>
      <vt:lpstr>PowerPoint Presentation</vt:lpstr>
      <vt:lpstr>DATA UJI DAN DATA LATIH</vt:lpstr>
      <vt:lpstr>SKENARIO 1 (SVM)</vt:lpstr>
      <vt:lpstr>SKENARIO 1 (SVM)</vt:lpstr>
      <vt:lpstr>SKENARIO 2 (SVM)</vt:lpstr>
      <vt:lpstr>SKENARIO 2 (SVM)</vt:lpstr>
      <vt:lpstr>SKENARIO 3 (SVM)</vt:lpstr>
      <vt:lpstr>SKENARIO 3 (SVM)</vt:lpstr>
      <vt:lpstr>SKENARIO 4 (Hamming Distance)</vt:lpstr>
      <vt:lpstr>SKENARIO 4 (Hamming Distance)</vt:lpstr>
      <vt:lpstr>SKENARIO 5 (Hamming Distance)</vt:lpstr>
      <vt:lpstr>SKENARIO 5 (Hamming Distance)</vt:lpstr>
      <vt:lpstr>SKENARIO 6 (SVM)</vt:lpstr>
      <vt:lpstr>SKENARIO 6 (SVM)</vt:lpstr>
      <vt:lpstr>SKENARIO 7 (SVM)</vt:lpstr>
      <vt:lpstr>SKENARIO 7 (SVM)</vt:lpstr>
      <vt:lpstr>SKENARIO 8 (SVM)</vt:lpstr>
      <vt:lpstr>SKENARIO 8 (SVM)</vt:lpstr>
      <vt:lpstr>ANALISIS HASIL UJI COBA</vt:lpstr>
      <vt:lpstr>PowerPoint Presentation</vt:lpstr>
      <vt:lpstr>KESIMPULAN</vt:lpstr>
      <vt:lpstr>SARAN</vt:lpstr>
      <vt:lpstr>PowerPoint Presentation</vt:lpstr>
      <vt:lpstr>PowerPoint Presentation</vt:lpstr>
      <vt:lpstr>Perbandingan Classifier</vt:lpstr>
      <vt:lpstr>Canny Detection</vt:lpstr>
      <vt:lpstr>Canny (Gaussian Filter)</vt:lpstr>
      <vt:lpstr>Canny (Gradien Citra)</vt:lpstr>
      <vt:lpstr>Canny (Non-maximum suppression)</vt:lpstr>
      <vt:lpstr>Canny (Hysteresis)</vt:lpstr>
      <vt:lpstr>Canny (Hysteresis)</vt:lpstr>
      <vt:lpstr>Canny Edge Detection</vt:lpstr>
      <vt:lpstr>Circular Hough Transform</vt:lpstr>
      <vt:lpstr>DETEKSI BATAS PUPIL &amp; IRIS</vt:lpstr>
      <vt:lpstr>Iris Normalization</vt:lpstr>
      <vt:lpstr> Haar Wavelet</vt:lpstr>
      <vt:lpstr> Haar Wavelet</vt:lpstr>
      <vt:lpstr> Haar Wavelet</vt:lpstr>
      <vt:lpstr> Haar Wavelet</vt:lpstr>
      <vt:lpstr> Haar Wavelet</vt:lpstr>
      <vt:lpstr> Haar Wavelet</vt:lpstr>
      <vt:lpstr> Log-Gabor fitler</vt:lpstr>
      <vt:lpstr> Log-Gabor fitler</vt:lpstr>
      <vt:lpstr>SUPPORT VECTOR MACHINE</vt:lpstr>
      <vt:lpstr>SUPPORT VECTOR MACHINE (C parameter)</vt:lpstr>
      <vt:lpstr>SUPPORT VECTOR MACHINE</vt:lpstr>
      <vt:lpstr>SUPPORT VECTOR MACHINE</vt:lpstr>
      <vt:lpstr>SUPPORT VECTOR MACHINE</vt:lpstr>
      <vt:lpstr>EKSTRAKSI FITUR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SEGMENTASI GAGAL</vt:lpstr>
      <vt:lpstr>DIAGRAM ALIR EKSTRAKSI FITUR</vt:lpstr>
      <vt:lpstr> Haar Wavelet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hamdiahmadi</dc:creator>
  <cp:lastModifiedBy>TX300C</cp:lastModifiedBy>
  <cp:revision>275</cp:revision>
  <dcterms:created xsi:type="dcterms:W3CDTF">2016-01-07T16:07:11Z</dcterms:created>
  <dcterms:modified xsi:type="dcterms:W3CDTF">2016-06-23T07:53:58Z</dcterms:modified>
</cp:coreProperties>
</file>