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1" r:id="rId16"/>
    <p:sldId id="272" r:id="rId17"/>
    <p:sldId id="380" r:id="rId18"/>
    <p:sldId id="381" r:id="rId19"/>
    <p:sldId id="279" r:id="rId20"/>
    <p:sldId id="383" r:id="rId21"/>
    <p:sldId id="384" r:id="rId22"/>
    <p:sldId id="285" r:id="rId23"/>
    <p:sldId id="374" r:id="rId24"/>
    <p:sldId id="287" r:id="rId25"/>
    <p:sldId id="385" r:id="rId26"/>
    <p:sldId id="386" r:id="rId27"/>
    <p:sldId id="387" r:id="rId28"/>
    <p:sldId id="388" r:id="rId29"/>
    <p:sldId id="389" r:id="rId30"/>
    <p:sldId id="376" r:id="rId31"/>
    <p:sldId id="377" r:id="rId32"/>
    <p:sldId id="391" r:id="rId33"/>
    <p:sldId id="392" r:id="rId34"/>
    <p:sldId id="390" r:id="rId35"/>
    <p:sldId id="296" r:id="rId36"/>
    <p:sldId id="393" r:id="rId37"/>
    <p:sldId id="297" r:id="rId38"/>
    <p:sldId id="302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315" r:id="rId55"/>
    <p:sldId id="314" r:id="rId56"/>
    <p:sldId id="317" r:id="rId57"/>
    <p:sldId id="321" r:id="rId58"/>
    <p:sldId id="409" r:id="rId59"/>
    <p:sldId id="359" r:id="rId60"/>
    <p:sldId id="360" r:id="rId61"/>
    <p:sldId id="361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34" r:id="rId70"/>
    <p:sldId id="336" r:id="rId71"/>
    <p:sldId id="276" r:id="rId72"/>
    <p:sldId id="277" r:id="rId73"/>
    <p:sldId id="323" r:id="rId74"/>
    <p:sldId id="324" r:id="rId75"/>
    <p:sldId id="325" r:id="rId76"/>
    <p:sldId id="270" r:id="rId77"/>
    <p:sldId id="330" r:id="rId78"/>
    <p:sldId id="331" r:id="rId79"/>
    <p:sldId id="332" r:id="rId80"/>
    <p:sldId id="333" r:id="rId81"/>
    <p:sldId id="337" r:id="rId82"/>
    <p:sldId id="338" r:id="rId83"/>
    <p:sldId id="342" r:id="rId84"/>
    <p:sldId id="341" r:id="rId85"/>
    <p:sldId id="343" r:id="rId86"/>
    <p:sldId id="344" r:id="rId87"/>
    <p:sldId id="345" r:id="rId88"/>
    <p:sldId id="357" r:id="rId89"/>
    <p:sldId id="358" r:id="rId90"/>
    <p:sldId id="382" r:id="rId91"/>
    <p:sldId id="378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API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0.06</c:v>
                </c:pt>
                <c:pt idx="1">
                  <c:v>0.12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0.17</c:v>
                </c:pt>
                <c:pt idx="5">
                  <c:v>0.2</c:v>
                </c:pt>
                <c:pt idx="6">
                  <c:v>0.2</c:v>
                </c:pt>
                <c:pt idx="7">
                  <c:v>0.21</c:v>
                </c:pt>
                <c:pt idx="8">
                  <c:v>0.23</c:v>
                </c:pt>
                <c:pt idx="9">
                  <c:v>0.26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3749584"/>
        <c:axId val="2113746864"/>
      </c:lineChart>
      <c:catAx>
        <c:axId val="211374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113746864"/>
        <c:crosses val="autoZero"/>
        <c:auto val="1"/>
        <c:lblAlgn val="ctr"/>
        <c:lblOffset val="100"/>
        <c:noMultiLvlLbl val="0"/>
      </c:catAx>
      <c:valAx>
        <c:axId val="2113746864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11374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3745776"/>
        <c:axId val="2113750672"/>
      </c:lineChart>
      <c:catAx>
        <c:axId val="211374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113750672"/>
        <c:crosses val="autoZero"/>
        <c:auto val="1"/>
        <c:lblAlgn val="ctr"/>
        <c:lblOffset val="100"/>
        <c:noMultiLvlLbl val="0"/>
      </c:catAx>
      <c:valAx>
        <c:axId val="211375067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11374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16 June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16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16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Daerah iris yang sudah tersegmentasi pada koordinat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) ke koordinat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d-ID" dirty="0" smtClean="0"/>
                  <a:t>)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308149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809785" y="4321981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</a:t>
            </a:r>
            <a:r>
              <a:rPr lang="id-ID" dirty="0" smtClean="0"/>
              <a:t>sebelumnya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Koefisien </a:t>
            </a:r>
            <a:r>
              <a:rPr lang="id-ID" dirty="0" smtClean="0"/>
              <a:t>dari sub bidang aproksimasi pada hasil dekomposisi menjadi vektor </a:t>
            </a:r>
            <a:r>
              <a:rPr lang="id-ID" dirty="0" smtClean="0"/>
              <a:t>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/>
              <a:t>Vektor fitur </a:t>
            </a:r>
            <a:r>
              <a:rPr lang="id-ID" dirty="0" smtClean="0"/>
              <a:t>akan dibentuk menjadi vektor 1D, JIKA menggunakan klasifikasi SVM</a:t>
            </a:r>
            <a:endParaRPr lang="id-ID" dirty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54" y="3790459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1" y="3791110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632296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507201" y="433045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/>
                          </m:ctrlPr>
                        </m:funcPr>
                        <m:fName>
                          <m:r>
                            <a:rPr lang="en-US" sz="1800" i="1"/>
                            <m:t>𝐺</m:t>
                          </m:r>
                          <m:d>
                            <m:dPr>
                              <m:ctrlPr>
                                <a:rPr lang="id-ID" sz="1800" i="1"/>
                              </m:ctrlPr>
                            </m:dPr>
                            <m:e>
                              <m:r>
                                <a:rPr lang="en-US" sz="1800" i="1"/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/>
                            <m:t>exp</m:t>
                          </m:r>
                          <m:d>
                            <m:dPr>
                              <m:ctrlPr>
                                <a:rPr lang="id-ID" sz="1800" i="1"/>
                              </m:ctrlPr>
                            </m:dPr>
                            <m:e>
                              <m:r>
                                <a:rPr lang="en-US" sz="1800" i="1"/>
                                <m:t>−</m:t>
                              </m:r>
                              <m:f>
                                <m:fPr>
                                  <m:ctrlPr>
                                    <a:rPr lang="id-ID" sz="1800" i="1"/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/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/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/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/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/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/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dimensi 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541522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/>
                        <m:t>𝐻𝐷</m:t>
                      </m:r>
                      <m:r>
                        <a:rPr lang="en-US" sz="1600" i="1"/>
                        <m:t> =</m:t>
                      </m:r>
                      <m:f>
                        <m:fPr>
                          <m:ctrlPr>
                            <a:rPr lang="id-ID" sz="1600" i="1"/>
                          </m:ctrlPr>
                        </m:fPr>
                        <m:num>
                          <m:r>
                            <a:rPr lang="en-US" sz="1600" i="1"/>
                            <m:t>1</m:t>
                          </m:r>
                        </m:num>
                        <m:den>
                          <m:r>
                            <a:rPr lang="en-US" sz="1600" i="1"/>
                            <m:t>𝑁</m:t>
                          </m:r>
                        </m:den>
                      </m:f>
                      <m:r>
                        <a:rPr lang="en-US" sz="1600" i="1"/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/>
                          </m:ctrlPr>
                        </m:naryPr>
                        <m:sub>
                          <m:r>
                            <a:rPr lang="en-US" sz="1600" i="1"/>
                            <m:t>𝑗</m:t>
                          </m:r>
                          <m:r>
                            <a:rPr lang="en-US" sz="1600" i="1"/>
                            <m:t>=1</m:t>
                          </m:r>
                        </m:sub>
                        <m:sup>
                          <m:r>
                            <a:rPr lang="en-US" sz="1600" i="1"/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/>
                              </m:ctrlPr>
                            </m:sSubPr>
                            <m:e>
                              <m:r>
                                <a:rPr lang="en-US" sz="1600" i="1"/>
                                <m:t> </m:t>
                              </m:r>
                              <m:r>
                                <a:rPr lang="en-US" sz="1600" i="1"/>
                                <m:t>𝑋</m:t>
                              </m:r>
                            </m:e>
                            <m:sub>
                              <m:r>
                                <a:rPr lang="en-US" sz="1600" i="1"/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/>
                          </m:ctrlPr>
                        </m:dPr>
                        <m:e>
                          <m:r>
                            <a:rPr lang="en-US" sz="1600" i="1"/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/>
                          </m:ctrlPr>
                        </m:sSubPr>
                        <m:e>
                          <m:r>
                            <a:rPr lang="en-US" sz="1600" i="1"/>
                            <m:t>𝑌</m:t>
                          </m:r>
                        </m:e>
                        <m:sub>
                          <m:r>
                            <a:rPr lang="en-US" sz="1600" i="1"/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</a:t>
            </a:r>
            <a:r>
              <a:rPr lang="id-ID" dirty="0" smtClean="0"/>
              <a:t>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Sesi 1 </a:t>
            </a:r>
            <a:r>
              <a:rPr lang="id-ID" dirty="0" smtClean="0">
                <a:sym typeface="Wingdings" panose="05000000000000000000" pitchFamily="2" charset="2"/>
              </a:rPr>
              <a:t> 4 citra </a:t>
            </a:r>
            <a:r>
              <a:rPr lang="id-ID" dirty="0" smtClean="0">
                <a:sym typeface="Wingdings" panose="05000000000000000000" pitchFamily="2" charset="2"/>
              </a:rPr>
              <a:t>mata (data latih)</a:t>
            </a:r>
            <a:endParaRPr lang="id-ID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Sesi 2  3 citra </a:t>
            </a:r>
            <a:r>
              <a:rPr lang="id-ID" dirty="0" smtClean="0">
                <a:sym typeface="Wingdings" panose="05000000000000000000" pitchFamily="2" charset="2"/>
              </a:rPr>
              <a:t>mata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/>
              <a:t>ROI 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 b="-128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5234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/>
              </a:p>
              <a:p>
                <a:pPr lvl="0"/>
                <a:r>
                  <a:rPr lang="id-ID" dirty="0" smtClean="0"/>
                  <a:t>Bidang aproksimasi pada dekomposisi wavelet cukup efektif</a:t>
                </a:r>
              </a:p>
              <a:p>
                <a:pPr lvl="0"/>
                <a:endParaRPr lang="id-ID" dirty="0"/>
              </a:p>
              <a:p>
                <a:pPr lvl="0"/>
                <a:r>
                  <a:rPr lang="id-ID" dirty="0" smtClean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dalam</a:t>
            </a:r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17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</a:t>
            </a:r>
            <a:r>
              <a:rPr lang="id-ID" smtClean="0"/>
              <a:t>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REDUKSI SIZE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Mempercepat proses deteksi api</a:t>
                </a:r>
              </a:p>
              <a:p>
                <a:r>
                  <a:rPr lang="en-US" i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 −2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23525"/>
              </p:ext>
            </p:extLst>
          </p:nvPr>
        </p:nvGraphicFramePr>
        <p:xfrm>
          <a:off x="1187110" y="2787313"/>
          <a:ext cx="4660236" cy="325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990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1/256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16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−µ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𝑝𝑖𝑘𝑠𝑒𝑙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𝑏𝑢𝑘𝑎𝑛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𝑝𝑖𝑘𝑠𝑒𝑙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𝑆𝑒𝑙𝑎𝑖𝑛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𝐼𝑡𝑢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1679-5413-4E26-B3AE-90E92A137804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sp>
        <p:nvSpPr>
          <p:cNvPr id="7" name="Isosceles Triangle 18"/>
          <p:cNvSpPr/>
          <p:nvPr/>
        </p:nvSpPr>
        <p:spPr bwMode="auto">
          <a:xfrm>
            <a:off x="12192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 r="-4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11872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11872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Isosceles Triangle 18"/>
          <p:cNvSpPr/>
          <p:nvPr/>
        </p:nvSpPr>
        <p:spPr bwMode="auto">
          <a:xfrm>
            <a:off x="49530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𝐺𝑟𝑒𝑒𝑛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7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 bwMode="auto">
          <a:xfrm>
            <a:off x="49210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210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Isosceles Triangle 18"/>
          <p:cNvSpPr/>
          <p:nvPr/>
        </p:nvSpPr>
        <p:spPr bwMode="auto">
          <a:xfrm>
            <a:off x="3276600" y="4476809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 bwMode="auto">
          <a:xfrm>
            <a:off x="3244653" y="4019609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244654" y="6153209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71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69AA-D1B8-4EE7-B19C-5386CF0843F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0" y="2231801"/>
            <a:ext cx="2743200" cy="3070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64" y="1904999"/>
            <a:ext cx="2743200" cy="1398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00744" y="3217285"/>
            <a:ext cx="1828800" cy="3516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1560539"/>
            <a:ext cx="1590695" cy="30753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98694"/>
            <a:ext cx="1481164" cy="1215315"/>
          </a:xfrm>
          <a:prstGeom prst="rect">
            <a:avLst/>
          </a:prstGeom>
        </p:spPr>
      </p:pic>
      <p:sp>
        <p:nvSpPr>
          <p:cNvPr id="12" name="Oval 11">
            <a:hlinkClick r:id="rId7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GERAK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/>
                  <a:t>Menggunakan </a:t>
                </a:r>
                <a:r>
                  <a:rPr lang="en-US" i="1"/>
                  <a:t>Gaussian Mixture Model</a:t>
                </a:r>
                <a:endParaRPr lang="en-US"/>
              </a:p>
              <a:p>
                <a:pPr algn="just"/>
                <a:r>
                  <a:rPr lang="en-US"/>
                  <a:t>Setiap piksel mempunyai K model ( jumlah K berkisar antara 3-5 )</a:t>
                </a:r>
              </a:p>
              <a:p>
                <a:pPr algn="just"/>
                <a:r>
                  <a:rPr lang="en-US"/>
                  <a:t>Setiap pikel mempunyai K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/>
                  <a:t> 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adalah bobot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 adalah rata-rata/</a:t>
                </a:r>
                <a:r>
                  <a:rPr lang="en-US" i="1"/>
                  <a:t>mean</a:t>
                </a:r>
                <a:endParaRPr lang="en-US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/>
                  <a:t> adalah standar deviasi</a:t>
                </a:r>
              </a:p>
              <a:p>
                <a:pPr algn="just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GERAK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Setiap piksel akan dibandingkan nilai piksel dengan </a:t>
                </a:r>
                <a:r>
                  <a:rPr lang="en-US" i="1"/>
                  <a:t>background model</a:t>
                </a:r>
                <a:endParaRPr lang="en-US"/>
              </a:p>
              <a:p>
                <a:r>
                  <a:rPr lang="en-US" i="1"/>
                  <a:t>Background model </a:t>
                </a:r>
                <a:r>
                  <a:rPr lang="en-US"/>
                  <a:t>didapatkan menggunakan persamaan berikut :</a:t>
                </a:r>
              </a:p>
              <a:p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Background model yang cocok (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match</a:t>
                </a:r>
                <a:r>
                  <a:rPr lang="en-US"/>
                  <a:t> ) jika :</a:t>
                </a:r>
              </a:p>
              <a:p>
                <a:pPr marL="742950" lvl="2" indent="-342900">
                  <a:buSzPct val="110000"/>
                  <a:buFont typeface="Wingdings" panose="05000000000000000000" pitchFamily="2" charset="2"/>
                  <a:buChar char="§"/>
                </a:pPr>
                <a:r>
                  <a:rPr lang="en-US"/>
                  <a:t>Nilai piksel 2.5 kali lebih besar dari probabilitas </a:t>
                </a:r>
                <a:r>
                  <a:rPr lang="en-US" i="1"/>
                  <a:t>background model</a:t>
                </a:r>
                <a:endParaRPr lang="en-US"/>
              </a:p>
              <a:p>
                <a:r>
                  <a:rPr lang="en-US"/>
                  <a:t>Jika match, maka nilai </a:t>
                </a:r>
                <a:r>
                  <a:rPr lang="en-US" i="1"/>
                  <a:t>background model</a:t>
                </a:r>
                <a:r>
                  <a:rPr lang="en-US"/>
                  <a:t> di update dengan persamaan 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1,  &amp;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𝑎𝑑𝑎𝑙𝑎h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𝑘𝑜𝑚𝑝𝑜𝑛𝑒𝑛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𝑔𝑎𝑢𝑠𝑠𝑖𝑎𝑛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𝑦𝑎𝑛𝑔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𝑚𝑎𝑡𝑐h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𝑝𝑒𝑟𝑡𝑎𝑚𝑎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𝑘𝑎𝑙𝑖</m:t>
                            </m:r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0,  &amp;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𝑠𝑒𝑙𝑎𝑖𝑛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𝑖𝑡𝑢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  <p:sp>
        <p:nvSpPr>
          <p:cNvPr id="7" name="Isosceles Triangle 18"/>
          <p:cNvSpPr/>
          <p:nvPr/>
        </p:nvSpPr>
        <p:spPr bwMode="auto">
          <a:xfrm>
            <a:off x="1552074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Isosceles Triangle 18"/>
          <p:cNvSpPr/>
          <p:nvPr/>
        </p:nvSpPr>
        <p:spPr bwMode="auto">
          <a:xfrm>
            <a:off x="2532356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Isosceles Triangle 18"/>
          <p:cNvSpPr/>
          <p:nvPr/>
        </p:nvSpPr>
        <p:spPr bwMode="auto">
          <a:xfrm>
            <a:off x="4620315" y="3565358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2356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56" y="3108158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9697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7" y="3108158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7656" y="3108158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56" y="3108158"/>
                <a:ext cx="10771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 bwMode="auto">
          <a:xfrm>
            <a:off x="1520127" y="3108158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1520128" y="5241758"/>
            <a:ext cx="65851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52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smtClean="0"/>
                  <a:t>Misal pada piksel koordinat 0,0 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000" b="0" smtClean="0"/>
              </a:p>
              <a:p>
                <a:pPr algn="just"/>
                <a:r>
                  <a:rPr lang="en-US" sz="2000" smtClean="0"/>
                  <a:t> </a:t>
                </a:r>
              </a:p>
              <a:p>
                <a:pPr algn="just"/>
                <a:r>
                  <a:rPr lang="en-US" sz="2000" smtClean="0"/>
                  <a:t>Dilakukan sorting terhadap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smtClean="0"/>
                  <a:t>.</a:t>
                </a:r>
              </a:p>
              <a:p>
                <a:pPr algn="just"/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00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=120,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=15,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000" i="1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/>
              </a:p>
              <a:p>
                <a:pPr lvl="1"/>
                <a:endParaRPr lang="en-US" sz="2000" i="1"/>
              </a:p>
              <a:p>
                <a:pPr lvl="1"/>
                <a:r>
                  <a:rPr lang="en-US" sz="2000"/>
                  <a:t>Pengecekan terhadap distribusi B</a:t>
                </a:r>
              </a:p>
              <a:p>
                <a:pPr lvl="1"/>
                <a:endParaRPr lang="en-US" sz="200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100−90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&gt;2.5 ∗10 (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𝑡𝑖𝑑𝑎𝑘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100−190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&gt;2.5 ∗10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𝑚𝑎𝑡𝑐h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i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en-US" sz="2000"/>
                  <a:t>Update komponen distribusi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/>
              </a:p>
              <a:p>
                <a:pPr lvl="1" algn="just"/>
                <a:r>
                  <a:rPr lang="en-US" sz="2000"/>
                  <a:t>Piksel indeks 0,0 dianggap sebagai piksel bergerak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3614" r="-125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471625"/>
            <a:ext cx="3735719" cy="2103113"/>
          </a:xfrm>
          <a:prstGeom prst="rect">
            <a:avLst/>
          </a:prstGeom>
        </p:spPr>
      </p:pic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457274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62AF-77CD-4228-97C4-881BA02A6600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r>
              <a:rPr lang="en-US" sz="2000" smtClean="0"/>
              <a:t>Tiap piksel mempunyai threshold yang berbeda-beda</a:t>
            </a:r>
          </a:p>
          <a:p>
            <a:r>
              <a:rPr lang="en-US" sz="2000" smtClean="0"/>
              <a:t>Threshold beradaptasi dengan waktu</a:t>
            </a:r>
          </a:p>
          <a:p>
            <a:r>
              <a:rPr lang="en-US" sz="2000" smtClean="0"/>
              <a:t>Sebuah objek dapat menjadi bagian dari background tanpa merusak background model yang ada</a:t>
            </a:r>
          </a:p>
          <a:p>
            <a:pPr lvl="1"/>
            <a:endParaRPr lang="en-US" smtClean="0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7" y="1627311"/>
            <a:ext cx="3682303" cy="370668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86406"/>
              </p:ext>
            </p:extLst>
          </p:nvPr>
        </p:nvGraphicFramePr>
        <p:xfrm>
          <a:off x="4831883" y="2092131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2204645"/>
            <a:ext cx="154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Awal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1883" y="3229334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3179" y="3044668"/>
            <a:ext cx="291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 Pertumbuhan Piksel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GROWING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73230"/>
              </p:ext>
            </p:extLst>
          </p:nvPr>
        </p:nvGraphicFramePr>
        <p:xfrm>
          <a:off x="762000" y="1676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0692"/>
              </p:ext>
            </p:extLst>
          </p:nvPr>
        </p:nvGraphicFramePr>
        <p:xfrm>
          <a:off x="4839905" y="1961763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1905000"/>
            <a:ext cx="29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yang sedang Diamati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1" y="2745023"/>
            <a:ext cx="2915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Daerah Region Growing Setelah Beberapa Iterasi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3834"/>
              </p:ext>
            </p:extLst>
          </p:nvPr>
        </p:nvGraphicFramePr>
        <p:xfrm>
          <a:off x="4839905" y="2956560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87903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88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16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Sesi 1 </a:t>
            </a:r>
            <a:r>
              <a:rPr lang="id-ID" dirty="0" smtClean="0"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Sesi 2  3 citra mata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16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2771</Words>
  <Application>Microsoft Office PowerPoint</Application>
  <PresentationFormat>On-screen Show (4:3)</PresentationFormat>
  <Paragraphs>1173</Paragraphs>
  <Slides>91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  <vt:lpstr>PowerPoint Presentation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Iris Normalization</vt:lpstr>
      <vt:lpstr> Haar Wavelet</vt:lpstr>
      <vt:lpstr>REDUKSI SIZE FRAME</vt:lpstr>
      <vt:lpstr>DETEKSI WARNA PIKSEL</vt:lpstr>
      <vt:lpstr>DETEKSI WARNA PIKSEL</vt:lpstr>
      <vt:lpstr>DETEKSI WARNA PIKSEL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REGION GROWING</vt:lpstr>
      <vt:lpstr>REGION GROWING</vt:lpstr>
      <vt:lpstr>EKSTRAKSI FITUR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TX300C</cp:lastModifiedBy>
  <cp:revision>242</cp:revision>
  <dcterms:created xsi:type="dcterms:W3CDTF">2016-01-07T16:07:11Z</dcterms:created>
  <dcterms:modified xsi:type="dcterms:W3CDTF">2016-06-16T17:24:49Z</dcterms:modified>
</cp:coreProperties>
</file>