
<file path=[Content_Types].xml><?xml version="1.0" encoding="utf-8"?>
<Types xmlns="http://schemas.openxmlformats.org/package/2006/content-types">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tags/tag4.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Override PartName="/ppt/notesSlides/notesSlide18.xml" ContentType="application/vnd.openxmlformats-officedocument.presentationml.notesSlide+xml"/>
  <Default Extension="wmf" ContentType="image/x-wmf"/>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charts/chart3.xml" ContentType="application/vnd.openxmlformats-officedocument.drawingml.chart+xml"/>
  <Override PartName="/ppt/charts/chart5.xml" ContentType="application/vnd.openxmlformats-officedocument.drawingml.char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charts/chart1.xml" ContentType="application/vnd.openxmlformats-officedocument.drawingml.char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tags/tag3.xml" ContentType="application/vnd.openxmlformats-officedocument.presentationml.tags+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Default Extension="vml" ContentType="application/vnd.openxmlformats-officedocument.vmlDrawing"/>
  <Override PartName="/ppt/notesSlides/notesSlide6.xml" ContentType="application/vnd.openxmlformats-officedocument.presentationml.notesSlide+xml"/>
  <Override PartName="/ppt/charts/chart4.xml" ContentType="application/vnd.openxmlformats-officedocument.drawingml.chart+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charts/chart2.xml" ContentType="application/vnd.openxmlformats-officedocument.drawingml.chart+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0"/>
  </p:notesMasterIdLst>
  <p:handoutMasterIdLst>
    <p:handoutMasterId r:id="rId31"/>
  </p:handoutMasterIdLst>
  <p:sldIdLst>
    <p:sldId id="256" r:id="rId2"/>
    <p:sldId id="257" r:id="rId3"/>
    <p:sldId id="258" r:id="rId4"/>
    <p:sldId id="259" r:id="rId5"/>
    <p:sldId id="260" r:id="rId6"/>
    <p:sldId id="261" r:id="rId7"/>
    <p:sldId id="262" r:id="rId8"/>
    <p:sldId id="263" r:id="rId9"/>
    <p:sldId id="264" r:id="rId10"/>
    <p:sldId id="265" r:id="rId11"/>
    <p:sldId id="279" r:id="rId12"/>
    <p:sldId id="280" r:id="rId13"/>
    <p:sldId id="281" r:id="rId14"/>
    <p:sldId id="277" r:id="rId15"/>
    <p:sldId id="266" r:id="rId16"/>
    <p:sldId id="267" r:id="rId17"/>
    <p:sldId id="268" r:id="rId18"/>
    <p:sldId id="269" r:id="rId19"/>
    <p:sldId id="270" r:id="rId20"/>
    <p:sldId id="272" r:id="rId21"/>
    <p:sldId id="273" r:id="rId22"/>
    <p:sldId id="274" r:id="rId23"/>
    <p:sldId id="275" r:id="rId24"/>
    <p:sldId id="288" r:id="rId25"/>
    <p:sldId id="289" r:id="rId26"/>
    <p:sldId id="276" r:id="rId27"/>
    <p:sldId id="278" r:id="rId28"/>
    <p:sldId id="271" r:id="rId29"/>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7D73"/>
    <a:srgbClr val="FF66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284" autoAdjust="0"/>
  </p:normalViewPr>
  <p:slideViewPr>
    <p:cSldViewPr>
      <p:cViewPr varScale="1">
        <p:scale>
          <a:sx n="49" d="100"/>
          <a:sy n="49" d="100"/>
        </p:scale>
        <p:origin x="-1758"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D:\Mohsen\Documents\Research\Presentations\RecSys%202010\Diagram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D:\Mohsen\Documents\Research\Presentations\RecSys%202010\Diagrams.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D:\Mohsen\Documents\Research\Presentations\RecSys%202010\Diagrams.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D:\Mohsen\Documents\Research\Presentations\RecSys%202010\Diagrams.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D:\Mohsen\Documents\Research\Presentations\RecSys%202010\Diagram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style val="26"/>
  <c:chart>
    <c:autoTitleDeleted val="1"/>
    <c:plotArea>
      <c:layout/>
      <c:barChart>
        <c:barDir val="col"/>
        <c:grouping val="clustered"/>
        <c:ser>
          <c:idx val="0"/>
          <c:order val="0"/>
          <c:tx>
            <c:strRef>
              <c:f>Sheet1!$B$2</c:f>
              <c:strCache>
                <c:ptCount val="1"/>
                <c:pt idx="0">
                  <c:v>k=5</c:v>
                </c:pt>
              </c:strCache>
            </c:strRef>
          </c:tx>
          <c:spPr>
            <a:solidFill>
              <a:srgbClr val="92D050"/>
            </a:solidFill>
          </c:spPr>
          <c:cat>
            <c:strRef>
              <c:f>Sheet1!$A$3:$A$6</c:f>
              <c:strCache>
                <c:ptCount val="4"/>
                <c:pt idx="0">
                  <c:v>CF</c:v>
                </c:pt>
                <c:pt idx="1">
                  <c:v>BaseMF</c:v>
                </c:pt>
                <c:pt idx="2">
                  <c:v>STE</c:v>
                </c:pt>
                <c:pt idx="3">
                  <c:v>SocialMF</c:v>
                </c:pt>
              </c:strCache>
            </c:strRef>
          </c:cat>
          <c:val>
            <c:numRef>
              <c:f>Sheet1!$B$3:$B$6</c:f>
              <c:numCache>
                <c:formatCode>General</c:formatCode>
                <c:ptCount val="4"/>
                <c:pt idx="0">
                  <c:v>1.1800000000000013</c:v>
                </c:pt>
                <c:pt idx="1">
                  <c:v>1.175</c:v>
                </c:pt>
                <c:pt idx="2">
                  <c:v>1.145</c:v>
                </c:pt>
                <c:pt idx="3">
                  <c:v>1.075</c:v>
                </c:pt>
              </c:numCache>
            </c:numRef>
          </c:val>
        </c:ser>
        <c:ser>
          <c:idx val="1"/>
          <c:order val="1"/>
          <c:tx>
            <c:strRef>
              <c:f>Sheet1!$C$2</c:f>
              <c:strCache>
                <c:ptCount val="1"/>
                <c:pt idx="0">
                  <c:v>k=10</c:v>
                </c:pt>
              </c:strCache>
            </c:strRef>
          </c:tx>
          <c:spPr>
            <a:solidFill>
              <a:srgbClr val="FF0000"/>
            </a:solidFill>
          </c:spPr>
          <c:cat>
            <c:strRef>
              <c:f>Sheet1!$A$3:$A$6</c:f>
              <c:strCache>
                <c:ptCount val="4"/>
                <c:pt idx="0">
                  <c:v>CF</c:v>
                </c:pt>
                <c:pt idx="1">
                  <c:v>BaseMF</c:v>
                </c:pt>
                <c:pt idx="2">
                  <c:v>STE</c:v>
                </c:pt>
                <c:pt idx="3">
                  <c:v>SocialMF</c:v>
                </c:pt>
              </c:strCache>
            </c:strRef>
          </c:cat>
          <c:val>
            <c:numRef>
              <c:f>Sheet1!$C$3:$C$6</c:f>
              <c:numCache>
                <c:formatCode>General</c:formatCode>
                <c:ptCount val="4"/>
                <c:pt idx="0">
                  <c:v>1.1800000000000013</c:v>
                </c:pt>
                <c:pt idx="1">
                  <c:v>1.1950000000000001</c:v>
                </c:pt>
                <c:pt idx="2">
                  <c:v>1.1499999999999986</c:v>
                </c:pt>
                <c:pt idx="3">
                  <c:v>1.085</c:v>
                </c:pt>
              </c:numCache>
            </c:numRef>
          </c:val>
        </c:ser>
        <c:axId val="53924224"/>
        <c:axId val="53925760"/>
      </c:barChart>
      <c:catAx>
        <c:axId val="53924224"/>
        <c:scaling>
          <c:orientation val="minMax"/>
        </c:scaling>
        <c:axPos val="b"/>
        <c:majorTickMark val="none"/>
        <c:tickLblPos val="nextTo"/>
        <c:txPr>
          <a:bodyPr/>
          <a:lstStyle/>
          <a:p>
            <a:pPr>
              <a:defRPr sz="2000" b="1"/>
            </a:pPr>
            <a:endParaRPr lang="en-US"/>
          </a:p>
        </c:txPr>
        <c:crossAx val="53925760"/>
        <c:crosses val="autoZero"/>
        <c:auto val="1"/>
        <c:lblAlgn val="ctr"/>
        <c:lblOffset val="100"/>
      </c:catAx>
      <c:valAx>
        <c:axId val="53925760"/>
        <c:scaling>
          <c:orientation val="minMax"/>
          <c:max val="1.2"/>
        </c:scaling>
        <c:axPos val="l"/>
        <c:majorGridlines/>
        <c:title>
          <c:tx>
            <c:rich>
              <a:bodyPr/>
              <a:lstStyle/>
              <a:p>
                <a:pPr>
                  <a:defRPr sz="1800"/>
                </a:pPr>
                <a:r>
                  <a:rPr lang="en-US" sz="1800"/>
                  <a:t>RMSE</a:t>
                </a:r>
              </a:p>
            </c:rich>
          </c:tx>
          <c:layout/>
        </c:title>
        <c:numFmt formatCode="General" sourceLinked="1"/>
        <c:tickLblPos val="nextTo"/>
        <c:txPr>
          <a:bodyPr/>
          <a:lstStyle/>
          <a:p>
            <a:pPr>
              <a:defRPr sz="2000"/>
            </a:pPr>
            <a:endParaRPr lang="en-US"/>
          </a:p>
        </c:txPr>
        <c:crossAx val="53924224"/>
        <c:crosses val="autoZero"/>
        <c:crossBetween val="between"/>
      </c:valAx>
    </c:plotArea>
    <c:legend>
      <c:legendPos val="r"/>
      <c:layout/>
      <c:txPr>
        <a:bodyPr/>
        <a:lstStyle/>
        <a:p>
          <a:pPr>
            <a:defRPr sz="1800"/>
          </a:pPr>
          <a:endParaRPr lang="en-US"/>
        </a:p>
      </c:txPr>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style val="26"/>
  <c:chart>
    <c:autoTitleDeleted val="1"/>
    <c:plotArea>
      <c:layout/>
      <c:barChart>
        <c:barDir val="col"/>
        <c:grouping val="clustered"/>
        <c:ser>
          <c:idx val="0"/>
          <c:order val="0"/>
          <c:tx>
            <c:strRef>
              <c:f>Sheet1!$D$2</c:f>
              <c:strCache>
                <c:ptCount val="1"/>
                <c:pt idx="0">
                  <c:v>k=5</c:v>
                </c:pt>
              </c:strCache>
            </c:strRef>
          </c:tx>
          <c:spPr>
            <a:solidFill>
              <a:srgbClr val="92D050"/>
            </a:solidFill>
          </c:spPr>
          <c:cat>
            <c:strRef>
              <c:f>Sheet1!$A$3:$A$6</c:f>
              <c:strCache>
                <c:ptCount val="4"/>
                <c:pt idx="0">
                  <c:v>CF</c:v>
                </c:pt>
                <c:pt idx="1">
                  <c:v>BaseMF</c:v>
                </c:pt>
                <c:pt idx="2">
                  <c:v>STE</c:v>
                </c:pt>
                <c:pt idx="3">
                  <c:v>SocialMF</c:v>
                </c:pt>
              </c:strCache>
            </c:strRef>
          </c:cat>
          <c:val>
            <c:numRef>
              <c:f>Sheet1!$D$3:$D$6</c:f>
              <c:numCache>
                <c:formatCode>General</c:formatCode>
                <c:ptCount val="4"/>
                <c:pt idx="0">
                  <c:v>0.91100000000000003</c:v>
                </c:pt>
                <c:pt idx="1">
                  <c:v>0.87800000000000078</c:v>
                </c:pt>
                <c:pt idx="2">
                  <c:v>0.86400000000000066</c:v>
                </c:pt>
                <c:pt idx="3">
                  <c:v>0.82099999999999995</c:v>
                </c:pt>
              </c:numCache>
            </c:numRef>
          </c:val>
        </c:ser>
        <c:ser>
          <c:idx val="1"/>
          <c:order val="1"/>
          <c:tx>
            <c:strRef>
              <c:f>Sheet1!$E$2</c:f>
              <c:strCache>
                <c:ptCount val="1"/>
                <c:pt idx="0">
                  <c:v>k=10</c:v>
                </c:pt>
              </c:strCache>
            </c:strRef>
          </c:tx>
          <c:spPr>
            <a:solidFill>
              <a:srgbClr val="FF0000"/>
            </a:solidFill>
          </c:spPr>
          <c:cat>
            <c:strRef>
              <c:f>Sheet1!$A$3:$A$6</c:f>
              <c:strCache>
                <c:ptCount val="4"/>
                <c:pt idx="0">
                  <c:v>CF</c:v>
                </c:pt>
                <c:pt idx="1">
                  <c:v>BaseMF</c:v>
                </c:pt>
                <c:pt idx="2">
                  <c:v>STE</c:v>
                </c:pt>
                <c:pt idx="3">
                  <c:v>SocialMF</c:v>
                </c:pt>
              </c:strCache>
            </c:strRef>
          </c:cat>
          <c:val>
            <c:numRef>
              <c:f>Sheet1!$E$3:$E$6</c:f>
              <c:numCache>
                <c:formatCode>General</c:formatCode>
                <c:ptCount val="4"/>
                <c:pt idx="0">
                  <c:v>0.91100000000000003</c:v>
                </c:pt>
                <c:pt idx="1">
                  <c:v>0.86300000000000066</c:v>
                </c:pt>
                <c:pt idx="2">
                  <c:v>0.85200000000000065</c:v>
                </c:pt>
                <c:pt idx="3">
                  <c:v>0.81499999999999995</c:v>
                </c:pt>
              </c:numCache>
            </c:numRef>
          </c:val>
        </c:ser>
        <c:axId val="53959296"/>
        <c:axId val="53969280"/>
      </c:barChart>
      <c:catAx>
        <c:axId val="53959296"/>
        <c:scaling>
          <c:orientation val="minMax"/>
        </c:scaling>
        <c:axPos val="b"/>
        <c:majorTickMark val="none"/>
        <c:tickLblPos val="nextTo"/>
        <c:txPr>
          <a:bodyPr/>
          <a:lstStyle/>
          <a:p>
            <a:pPr>
              <a:defRPr sz="2000"/>
            </a:pPr>
            <a:endParaRPr lang="en-US"/>
          </a:p>
        </c:txPr>
        <c:crossAx val="53969280"/>
        <c:crosses val="autoZero"/>
        <c:auto val="1"/>
        <c:lblAlgn val="ctr"/>
        <c:lblOffset val="100"/>
      </c:catAx>
      <c:valAx>
        <c:axId val="53969280"/>
        <c:scaling>
          <c:orientation val="minMax"/>
        </c:scaling>
        <c:axPos val="l"/>
        <c:majorGridlines/>
        <c:title>
          <c:tx>
            <c:rich>
              <a:bodyPr/>
              <a:lstStyle/>
              <a:p>
                <a:pPr>
                  <a:defRPr sz="1800"/>
                </a:pPr>
                <a:r>
                  <a:rPr lang="en-US" sz="1800"/>
                  <a:t>RMSE</a:t>
                </a:r>
              </a:p>
            </c:rich>
          </c:tx>
          <c:layout/>
        </c:title>
        <c:numFmt formatCode="General" sourceLinked="1"/>
        <c:tickLblPos val="nextTo"/>
        <c:txPr>
          <a:bodyPr/>
          <a:lstStyle/>
          <a:p>
            <a:pPr>
              <a:defRPr sz="2000"/>
            </a:pPr>
            <a:endParaRPr lang="en-US"/>
          </a:p>
        </c:txPr>
        <c:crossAx val="53959296"/>
        <c:crosses val="autoZero"/>
        <c:crossBetween val="between"/>
      </c:valAx>
    </c:plotArea>
    <c:legend>
      <c:legendPos val="r"/>
      <c:layout/>
      <c:txPr>
        <a:bodyPr/>
        <a:lstStyle/>
        <a:p>
          <a:pPr>
            <a:defRPr sz="1800"/>
          </a:pPr>
          <a:endParaRPr lang="en-US"/>
        </a:p>
      </c:txPr>
    </c:legend>
    <c:plotVisOnly val="1"/>
  </c:chart>
  <c:externalData r:id="rId1"/>
</c:chartSpace>
</file>

<file path=ppt/charts/chart3.xml><?xml version="1.0" encoding="utf-8"?>
<c:chartSpace xmlns:c="http://schemas.openxmlformats.org/drawingml/2006/chart" xmlns:a="http://schemas.openxmlformats.org/drawingml/2006/main" xmlns:r="http://schemas.openxmlformats.org/officeDocument/2006/relationships">
  <c:lang val="en-US"/>
  <c:style val="28"/>
  <c:chart>
    <c:title>
      <c:layout/>
    </c:title>
    <c:plotArea>
      <c:layout/>
      <c:barChart>
        <c:barDir val="col"/>
        <c:grouping val="clustered"/>
        <c:ser>
          <c:idx val="0"/>
          <c:order val="0"/>
          <c:tx>
            <c:strRef>
              <c:f>Sheet2!$B$1</c:f>
              <c:strCache>
                <c:ptCount val="1"/>
                <c:pt idx="0">
                  <c:v>Epinions</c:v>
                </c:pt>
              </c:strCache>
            </c:strRef>
          </c:tx>
          <c:cat>
            <c:strRef>
              <c:f>Sheet2!$A$2:$A$5</c:f>
              <c:strCache>
                <c:ptCount val="4"/>
                <c:pt idx="0">
                  <c:v>CF</c:v>
                </c:pt>
                <c:pt idx="1">
                  <c:v>BaseMF</c:v>
                </c:pt>
                <c:pt idx="2">
                  <c:v>STE</c:v>
                </c:pt>
                <c:pt idx="3">
                  <c:v>SocialMF</c:v>
                </c:pt>
              </c:strCache>
            </c:strRef>
          </c:cat>
          <c:val>
            <c:numRef>
              <c:f>Sheet2!$B$2:$B$5</c:f>
              <c:numCache>
                <c:formatCode>General</c:formatCode>
                <c:ptCount val="4"/>
                <c:pt idx="0">
                  <c:v>1.361</c:v>
                </c:pt>
                <c:pt idx="1">
                  <c:v>1.3520000000000001</c:v>
                </c:pt>
                <c:pt idx="2">
                  <c:v>1.2949999999999986</c:v>
                </c:pt>
                <c:pt idx="3">
                  <c:v>1.159</c:v>
                </c:pt>
              </c:numCache>
            </c:numRef>
          </c:val>
        </c:ser>
        <c:axId val="54284672"/>
        <c:axId val="54286208"/>
      </c:barChart>
      <c:catAx>
        <c:axId val="54284672"/>
        <c:scaling>
          <c:orientation val="minMax"/>
        </c:scaling>
        <c:axPos val="b"/>
        <c:tickLblPos val="nextTo"/>
        <c:crossAx val="54286208"/>
        <c:crosses val="autoZero"/>
        <c:auto val="1"/>
        <c:lblAlgn val="ctr"/>
        <c:lblOffset val="100"/>
      </c:catAx>
      <c:valAx>
        <c:axId val="54286208"/>
        <c:scaling>
          <c:orientation val="minMax"/>
        </c:scaling>
        <c:axPos val="l"/>
        <c:majorGridlines/>
        <c:numFmt formatCode="General" sourceLinked="1"/>
        <c:tickLblPos val="nextTo"/>
        <c:crossAx val="54284672"/>
        <c:crosses val="autoZero"/>
        <c:crossBetween val="between"/>
      </c:valAx>
    </c:plotArea>
    <c:plotVisOnly val="1"/>
  </c:chart>
  <c:txPr>
    <a:bodyPr/>
    <a:lstStyle/>
    <a:p>
      <a:pPr>
        <a:defRPr sz="1800"/>
      </a:pPr>
      <a:endParaRPr lang="en-US"/>
    </a:p>
  </c:txPr>
  <c:externalData r:id="rId1"/>
</c:chartSpace>
</file>

<file path=ppt/charts/chart4.xml><?xml version="1.0" encoding="utf-8"?>
<c:chartSpace xmlns:c="http://schemas.openxmlformats.org/drawingml/2006/chart" xmlns:a="http://schemas.openxmlformats.org/drawingml/2006/main" xmlns:r="http://schemas.openxmlformats.org/officeDocument/2006/relationships">
  <c:lang val="en-US"/>
  <c:style val="24"/>
  <c:chart>
    <c:title>
      <c:layout/>
    </c:title>
    <c:plotArea>
      <c:layout/>
      <c:barChart>
        <c:barDir val="col"/>
        <c:grouping val="clustered"/>
        <c:ser>
          <c:idx val="0"/>
          <c:order val="0"/>
          <c:tx>
            <c:strRef>
              <c:f>Sheet2!$C$1</c:f>
              <c:strCache>
                <c:ptCount val="1"/>
                <c:pt idx="0">
                  <c:v>Flixster</c:v>
                </c:pt>
              </c:strCache>
            </c:strRef>
          </c:tx>
          <c:cat>
            <c:strRef>
              <c:f>Sheet2!$A$2:$A$5</c:f>
              <c:strCache>
                <c:ptCount val="4"/>
                <c:pt idx="0">
                  <c:v>CF</c:v>
                </c:pt>
                <c:pt idx="1">
                  <c:v>BaseMF</c:v>
                </c:pt>
                <c:pt idx="2">
                  <c:v>STE</c:v>
                </c:pt>
                <c:pt idx="3">
                  <c:v>SocialMF</c:v>
                </c:pt>
              </c:strCache>
            </c:strRef>
          </c:cat>
          <c:val>
            <c:numRef>
              <c:f>Sheet2!$C$2:$C$5</c:f>
              <c:numCache>
                <c:formatCode>General</c:formatCode>
                <c:ptCount val="4"/>
                <c:pt idx="0">
                  <c:v>1.228</c:v>
                </c:pt>
                <c:pt idx="1">
                  <c:v>1.2129999999999987</c:v>
                </c:pt>
                <c:pt idx="2">
                  <c:v>1.1519999999999986</c:v>
                </c:pt>
                <c:pt idx="3">
                  <c:v>1.0569999999999986</c:v>
                </c:pt>
              </c:numCache>
            </c:numRef>
          </c:val>
        </c:ser>
        <c:axId val="54314880"/>
        <c:axId val="54316416"/>
      </c:barChart>
      <c:catAx>
        <c:axId val="54314880"/>
        <c:scaling>
          <c:orientation val="minMax"/>
        </c:scaling>
        <c:axPos val="b"/>
        <c:tickLblPos val="nextTo"/>
        <c:crossAx val="54316416"/>
        <c:crosses val="autoZero"/>
        <c:auto val="1"/>
        <c:lblAlgn val="ctr"/>
        <c:lblOffset val="100"/>
      </c:catAx>
      <c:valAx>
        <c:axId val="54316416"/>
        <c:scaling>
          <c:orientation val="minMax"/>
        </c:scaling>
        <c:axPos val="l"/>
        <c:majorGridlines/>
        <c:numFmt formatCode="General" sourceLinked="1"/>
        <c:tickLblPos val="nextTo"/>
        <c:crossAx val="54314880"/>
        <c:crosses val="autoZero"/>
        <c:crossBetween val="between"/>
      </c:valAx>
    </c:plotArea>
    <c:plotVisOnly val="1"/>
  </c:chart>
  <c:txPr>
    <a:bodyPr/>
    <a:lstStyle/>
    <a:p>
      <a:pPr>
        <a:defRPr sz="1800"/>
      </a:pPr>
      <a:endParaRPr lang="en-US"/>
    </a:p>
  </c:txPr>
  <c:externalData r:id="rId1"/>
</c:chartSpace>
</file>

<file path=ppt/charts/chart5.xml><?xml version="1.0" encoding="utf-8"?>
<c:chartSpace xmlns:c="http://schemas.openxmlformats.org/drawingml/2006/chart" xmlns:a="http://schemas.openxmlformats.org/drawingml/2006/main" xmlns:r="http://schemas.openxmlformats.org/officeDocument/2006/relationships">
  <c:date1904 val="1"/>
  <c:lang val="en-US"/>
  <c:style val="26"/>
  <c:chart>
    <c:title>
      <c:tx>
        <c:rich>
          <a:bodyPr/>
          <a:lstStyle/>
          <a:p>
            <a:pPr>
              <a:defRPr/>
            </a:pPr>
            <a:r>
              <a:rPr lang="en-US" sz="1800" dirty="0" smtClean="0"/>
              <a:t>RMSE Gain of SocialMF over STE</a:t>
            </a:r>
            <a:endParaRPr lang="en-US" sz="1800" dirty="0"/>
          </a:p>
        </c:rich>
      </c:tx>
      <c:layout/>
    </c:title>
    <c:plotArea>
      <c:layout/>
      <c:barChart>
        <c:barDir val="col"/>
        <c:grouping val="clustered"/>
        <c:ser>
          <c:idx val="0"/>
          <c:order val="0"/>
          <c:tx>
            <c:strRef>
              <c:f>Sheet2!$N$3</c:f>
              <c:strCache>
                <c:ptCount val="1"/>
                <c:pt idx="0">
                  <c:v>Cold Start Users </c:v>
                </c:pt>
              </c:strCache>
            </c:strRef>
          </c:tx>
          <c:spPr>
            <a:solidFill>
              <a:schemeClr val="accent2"/>
            </a:solidFill>
          </c:spPr>
          <c:cat>
            <c:strRef>
              <c:f>Sheet2!$O$2:$P$2</c:f>
              <c:strCache>
                <c:ptCount val="2"/>
                <c:pt idx="0">
                  <c:v>Flixster </c:v>
                </c:pt>
                <c:pt idx="1">
                  <c:v>Epinions </c:v>
                </c:pt>
              </c:strCache>
            </c:strRef>
          </c:cat>
          <c:val>
            <c:numRef>
              <c:f>Sheet2!$O$3:$P$3</c:f>
              <c:numCache>
                <c:formatCode>0.00%</c:formatCode>
                <c:ptCount val="2"/>
                <c:pt idx="0">
                  <c:v>8.5000000000000006E-2</c:v>
                </c:pt>
                <c:pt idx="1">
                  <c:v>0.115</c:v>
                </c:pt>
              </c:numCache>
            </c:numRef>
          </c:val>
        </c:ser>
        <c:ser>
          <c:idx val="1"/>
          <c:order val="1"/>
          <c:tx>
            <c:strRef>
              <c:f>Sheet2!$N$4</c:f>
              <c:strCache>
                <c:ptCount val="1"/>
                <c:pt idx="0">
                  <c:v>All Users </c:v>
                </c:pt>
              </c:strCache>
            </c:strRef>
          </c:tx>
          <c:spPr>
            <a:solidFill>
              <a:srgbClr val="FF0000"/>
            </a:solidFill>
          </c:spPr>
          <c:cat>
            <c:strRef>
              <c:f>Sheet2!$O$2:$P$2</c:f>
              <c:strCache>
                <c:ptCount val="2"/>
                <c:pt idx="0">
                  <c:v>Flixster </c:v>
                </c:pt>
                <c:pt idx="1">
                  <c:v>Epinions </c:v>
                </c:pt>
              </c:strCache>
            </c:strRef>
          </c:cat>
          <c:val>
            <c:numRef>
              <c:f>Sheet2!$O$4:$P$4</c:f>
              <c:numCache>
                <c:formatCode>0.00%</c:formatCode>
                <c:ptCount val="2"/>
                <c:pt idx="0" formatCode="0%">
                  <c:v>0.05</c:v>
                </c:pt>
                <c:pt idx="1">
                  <c:v>6.2000000000000034E-2</c:v>
                </c:pt>
              </c:numCache>
            </c:numRef>
          </c:val>
        </c:ser>
        <c:axId val="54562816"/>
        <c:axId val="54564352"/>
      </c:barChart>
      <c:catAx>
        <c:axId val="54562816"/>
        <c:scaling>
          <c:orientation val="minMax"/>
        </c:scaling>
        <c:axPos val="b"/>
        <c:majorTickMark val="none"/>
        <c:tickLblPos val="nextTo"/>
        <c:crossAx val="54564352"/>
        <c:crosses val="autoZero"/>
        <c:auto val="1"/>
        <c:lblAlgn val="ctr"/>
        <c:lblOffset val="100"/>
      </c:catAx>
      <c:valAx>
        <c:axId val="54564352"/>
        <c:scaling>
          <c:orientation val="minMax"/>
          <c:max val="0.12000000000000002"/>
        </c:scaling>
        <c:axPos val="l"/>
        <c:majorGridlines/>
        <c:numFmt formatCode="0.00%" sourceLinked="1"/>
        <c:majorTickMark val="none"/>
        <c:tickLblPos val="nextTo"/>
        <c:crossAx val="54562816"/>
        <c:crosses val="autoZero"/>
        <c:crossBetween val="between"/>
      </c:valAx>
      <c:dTable>
        <c:showHorzBorder val="1"/>
        <c:showVertBorder val="1"/>
        <c:showOutline val="1"/>
        <c:showKeys val="1"/>
      </c:dTable>
    </c:plotArea>
    <c:plotVisOnly val="1"/>
  </c:chart>
  <c:txPr>
    <a:bodyPr/>
    <a:lstStyle/>
    <a:p>
      <a:pPr>
        <a:defRPr sz="1800"/>
      </a:pPr>
      <a:endParaRPr lang="en-US"/>
    </a:p>
  </c:txPr>
  <c:externalData r:id="rId1"/>
</c:chartSpace>
</file>

<file path=ppt/drawings/_rels/vmlDrawing1.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1" cy="480060"/>
          </a:xfrm>
          <a:prstGeom prst="rect">
            <a:avLst/>
          </a:prstGeom>
        </p:spPr>
        <p:txBody>
          <a:bodyPr vert="horz" lIns="96478" tIns="48239" rIns="96478" bIns="48239" rtlCol="0"/>
          <a:lstStyle>
            <a:lvl1pPr algn="l">
              <a:defRPr sz="1300"/>
            </a:lvl1pPr>
          </a:lstStyle>
          <a:p>
            <a:endParaRPr lang="en-US"/>
          </a:p>
        </p:txBody>
      </p:sp>
      <p:sp>
        <p:nvSpPr>
          <p:cNvPr id="3" name="Date Placeholder 2"/>
          <p:cNvSpPr>
            <a:spLocks noGrp="1"/>
          </p:cNvSpPr>
          <p:nvPr>
            <p:ph type="dt" sz="quarter" idx="1"/>
          </p:nvPr>
        </p:nvSpPr>
        <p:spPr>
          <a:xfrm>
            <a:off x="4143588" y="0"/>
            <a:ext cx="3169921" cy="480060"/>
          </a:xfrm>
          <a:prstGeom prst="rect">
            <a:avLst/>
          </a:prstGeom>
        </p:spPr>
        <p:txBody>
          <a:bodyPr vert="horz" lIns="96478" tIns="48239" rIns="96478" bIns="48239" rtlCol="0"/>
          <a:lstStyle>
            <a:lvl1pPr algn="r">
              <a:defRPr sz="1300"/>
            </a:lvl1pPr>
          </a:lstStyle>
          <a:p>
            <a:fld id="{68058DC7-F92E-409F-B641-FFEE6DE5823F}" type="datetimeFigureOut">
              <a:rPr lang="en-US" smtClean="0"/>
              <a:pPr/>
              <a:t>9/29/2010</a:t>
            </a:fld>
            <a:endParaRPr lang="en-US"/>
          </a:p>
        </p:txBody>
      </p:sp>
      <p:sp>
        <p:nvSpPr>
          <p:cNvPr id="4" name="Footer Placeholder 3"/>
          <p:cNvSpPr>
            <a:spLocks noGrp="1"/>
          </p:cNvSpPr>
          <p:nvPr>
            <p:ph type="ftr" sz="quarter" idx="2"/>
          </p:nvPr>
        </p:nvSpPr>
        <p:spPr>
          <a:xfrm>
            <a:off x="0" y="9119474"/>
            <a:ext cx="3169921" cy="480060"/>
          </a:xfrm>
          <a:prstGeom prst="rect">
            <a:avLst/>
          </a:prstGeom>
        </p:spPr>
        <p:txBody>
          <a:bodyPr vert="horz" lIns="96478" tIns="48239" rIns="96478" bIns="48239" rtlCol="0" anchor="b"/>
          <a:lstStyle>
            <a:lvl1pPr algn="l">
              <a:defRPr sz="1300"/>
            </a:lvl1pPr>
          </a:lstStyle>
          <a:p>
            <a:endParaRPr lang="en-US"/>
          </a:p>
        </p:txBody>
      </p:sp>
      <p:sp>
        <p:nvSpPr>
          <p:cNvPr id="5" name="Slide Number Placeholder 4"/>
          <p:cNvSpPr>
            <a:spLocks noGrp="1"/>
          </p:cNvSpPr>
          <p:nvPr>
            <p:ph type="sldNum" sz="quarter" idx="3"/>
          </p:nvPr>
        </p:nvSpPr>
        <p:spPr>
          <a:xfrm>
            <a:off x="4143588" y="9119474"/>
            <a:ext cx="3169921" cy="480060"/>
          </a:xfrm>
          <a:prstGeom prst="rect">
            <a:avLst/>
          </a:prstGeom>
        </p:spPr>
        <p:txBody>
          <a:bodyPr vert="horz" lIns="96478" tIns="48239" rIns="96478" bIns="48239" rtlCol="0" anchor="b"/>
          <a:lstStyle>
            <a:lvl1pPr algn="r">
              <a:defRPr sz="1300"/>
            </a:lvl1pPr>
          </a:lstStyle>
          <a:p>
            <a:fld id="{9DBAC20F-DE1B-4B05-9AFD-68F93BF3A87C}"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1" cy="480060"/>
          </a:xfrm>
          <a:prstGeom prst="rect">
            <a:avLst/>
          </a:prstGeom>
        </p:spPr>
        <p:txBody>
          <a:bodyPr vert="horz" lIns="96478" tIns="48239" rIns="96478" bIns="48239" rtlCol="0"/>
          <a:lstStyle>
            <a:lvl1pPr algn="l">
              <a:defRPr sz="1300"/>
            </a:lvl1pPr>
          </a:lstStyle>
          <a:p>
            <a:endParaRPr lang="en-US"/>
          </a:p>
        </p:txBody>
      </p:sp>
      <p:sp>
        <p:nvSpPr>
          <p:cNvPr id="3" name="Date Placeholder 2"/>
          <p:cNvSpPr>
            <a:spLocks noGrp="1"/>
          </p:cNvSpPr>
          <p:nvPr>
            <p:ph type="dt" idx="1"/>
          </p:nvPr>
        </p:nvSpPr>
        <p:spPr>
          <a:xfrm>
            <a:off x="4143588" y="0"/>
            <a:ext cx="3169921" cy="480060"/>
          </a:xfrm>
          <a:prstGeom prst="rect">
            <a:avLst/>
          </a:prstGeom>
        </p:spPr>
        <p:txBody>
          <a:bodyPr vert="horz" lIns="96478" tIns="48239" rIns="96478" bIns="48239" rtlCol="0"/>
          <a:lstStyle>
            <a:lvl1pPr algn="r">
              <a:defRPr sz="1300"/>
            </a:lvl1pPr>
          </a:lstStyle>
          <a:p>
            <a:fld id="{C13F3CB7-7F04-4513-9057-E60FA7626060}" type="datetimeFigureOut">
              <a:rPr lang="en-US" smtClean="0"/>
              <a:pPr/>
              <a:t>9/29/2010</a:t>
            </a:fld>
            <a:endParaRPr lang="en-US"/>
          </a:p>
        </p:txBody>
      </p:sp>
      <p:sp>
        <p:nvSpPr>
          <p:cNvPr id="4" name="Slide Image Placeholder 3"/>
          <p:cNvSpPr>
            <a:spLocks noGrp="1" noRot="1" noChangeAspect="1"/>
          </p:cNvSpPr>
          <p:nvPr>
            <p:ph type="sldImg" idx="2"/>
          </p:nvPr>
        </p:nvSpPr>
        <p:spPr>
          <a:xfrm>
            <a:off x="1258888" y="720725"/>
            <a:ext cx="4797425" cy="3598863"/>
          </a:xfrm>
          <a:prstGeom prst="rect">
            <a:avLst/>
          </a:prstGeom>
          <a:noFill/>
          <a:ln w="12700">
            <a:solidFill>
              <a:prstClr val="black"/>
            </a:solidFill>
          </a:ln>
        </p:spPr>
        <p:txBody>
          <a:bodyPr vert="horz" lIns="96478" tIns="48239" rIns="96478" bIns="48239" rtlCol="0" anchor="ctr"/>
          <a:lstStyle/>
          <a:p>
            <a:endParaRPr lang="en-US"/>
          </a:p>
        </p:txBody>
      </p:sp>
      <p:sp>
        <p:nvSpPr>
          <p:cNvPr id="5" name="Notes Placeholder 4"/>
          <p:cNvSpPr>
            <a:spLocks noGrp="1"/>
          </p:cNvSpPr>
          <p:nvPr>
            <p:ph type="body" sz="quarter" idx="3"/>
          </p:nvPr>
        </p:nvSpPr>
        <p:spPr>
          <a:xfrm>
            <a:off x="731521" y="4560570"/>
            <a:ext cx="5852160" cy="4320540"/>
          </a:xfrm>
          <a:prstGeom prst="rect">
            <a:avLst/>
          </a:prstGeom>
        </p:spPr>
        <p:txBody>
          <a:bodyPr vert="horz" lIns="96478" tIns="48239" rIns="96478" bIns="4823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1" cy="480060"/>
          </a:xfrm>
          <a:prstGeom prst="rect">
            <a:avLst/>
          </a:prstGeom>
        </p:spPr>
        <p:txBody>
          <a:bodyPr vert="horz" lIns="96478" tIns="48239" rIns="96478" bIns="48239" rtlCol="0" anchor="b"/>
          <a:lstStyle>
            <a:lvl1pPr algn="l">
              <a:defRPr sz="1300"/>
            </a:lvl1pPr>
          </a:lstStyle>
          <a:p>
            <a:endParaRPr lang="en-US"/>
          </a:p>
        </p:txBody>
      </p:sp>
      <p:sp>
        <p:nvSpPr>
          <p:cNvPr id="7" name="Slide Number Placeholder 6"/>
          <p:cNvSpPr>
            <a:spLocks noGrp="1"/>
          </p:cNvSpPr>
          <p:nvPr>
            <p:ph type="sldNum" sz="quarter" idx="5"/>
          </p:nvPr>
        </p:nvSpPr>
        <p:spPr>
          <a:xfrm>
            <a:off x="4143588" y="9119474"/>
            <a:ext cx="3169921" cy="480060"/>
          </a:xfrm>
          <a:prstGeom prst="rect">
            <a:avLst/>
          </a:prstGeom>
        </p:spPr>
        <p:txBody>
          <a:bodyPr vert="horz" lIns="96478" tIns="48239" rIns="96478" bIns="48239" rtlCol="0" anchor="b"/>
          <a:lstStyle>
            <a:lvl1pPr algn="r">
              <a:defRPr sz="1300"/>
            </a:lvl1pPr>
          </a:lstStyle>
          <a:p>
            <a:fld id="{85872ECA-DFE5-4730-A6ED-B21AF167800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5872ECA-DFE5-4730-A6ED-B21AF167800B}"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buFont typeface="Arial" pitchFamily="34" charset="0"/>
              <a:buChar char="•"/>
            </a:pPr>
            <a:r>
              <a:rPr lang="en-US" sz="1500" dirty="0" smtClean="0"/>
              <a:t>Here is the graphical model representing SocialMF. As you can see, in SocialMF, direct neighbors directly influence the latent features of a user instead of influencing the rating value as in the STE model. The rating values in SocialMF depend only on the latent feature of u and </a:t>
            </a:r>
            <a:r>
              <a:rPr lang="en-US" sz="1500" dirty="0" err="1" smtClean="0"/>
              <a:t>i</a:t>
            </a:r>
            <a:r>
              <a:rPr lang="en-US" sz="1500" dirty="0" smtClean="0"/>
              <a:t>. Although, the latent features of a user depend the latent features of his neighbors.</a:t>
            </a:r>
          </a:p>
          <a:p>
            <a:pPr algn="just">
              <a:buFont typeface="Arial" pitchFamily="34" charset="0"/>
              <a:buChar char="•"/>
            </a:pPr>
            <a:endParaRPr lang="en-US" sz="1500" dirty="0" smtClean="0"/>
          </a:p>
          <a:p>
            <a:pPr algn="just">
              <a:buFont typeface="Arial" pitchFamily="34" charset="0"/>
              <a:buChar char="•"/>
            </a:pPr>
            <a:r>
              <a:rPr lang="en-US" sz="1500" dirty="0" smtClean="0"/>
              <a:t>Through a Bayesian inference, the posterior distribution of latent features is as shown in this equation: The product of probabilities of observed ratings, the normal probabilities of latent user features given the latent features of their neighbors, and  the normal prior for latent features of users and items.</a:t>
            </a:r>
            <a:endParaRPr lang="en-US" sz="1500" dirty="0"/>
          </a:p>
        </p:txBody>
      </p:sp>
      <p:sp>
        <p:nvSpPr>
          <p:cNvPr id="4" name="Slide Number Placeholder 3"/>
          <p:cNvSpPr>
            <a:spLocks noGrp="1"/>
          </p:cNvSpPr>
          <p:nvPr>
            <p:ph type="sldNum" sz="quarter" idx="10"/>
          </p:nvPr>
        </p:nvSpPr>
        <p:spPr/>
        <p:txBody>
          <a:bodyPr/>
          <a:lstStyle/>
          <a:p>
            <a:fld id="{85872ECA-DFE5-4730-A6ED-B21AF167800B}"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buFont typeface="Arial" pitchFamily="34" charset="0"/>
              <a:buChar char="•"/>
            </a:pPr>
            <a:r>
              <a:rPr lang="en-US" sz="1500" dirty="0" smtClean="0"/>
              <a:t>Here is the graphical model representing SocialMF. As you can see, in SocialMF, direct neighbors directly influence the latent features of a user instead of influencing the rating value as in the STE model. The rating values in SocialMF depend only on the latent feature of u and </a:t>
            </a:r>
            <a:r>
              <a:rPr lang="en-US" sz="1500" dirty="0" err="1" smtClean="0"/>
              <a:t>i</a:t>
            </a:r>
            <a:r>
              <a:rPr lang="en-US" sz="1500" dirty="0" smtClean="0"/>
              <a:t>. Although, the latent features of a user depend the latent features of his neighbors.</a:t>
            </a:r>
          </a:p>
          <a:p>
            <a:pPr algn="just">
              <a:buFont typeface="Arial" pitchFamily="34" charset="0"/>
              <a:buChar char="•"/>
            </a:pPr>
            <a:endParaRPr lang="en-US" sz="1500" dirty="0" smtClean="0"/>
          </a:p>
          <a:p>
            <a:pPr algn="just">
              <a:buFont typeface="Arial" pitchFamily="34" charset="0"/>
              <a:buChar char="•"/>
            </a:pPr>
            <a:r>
              <a:rPr lang="en-US" sz="1500" dirty="0" smtClean="0"/>
              <a:t>Through a Bayesian inference, the posterior distribution of latent features is as shown in this equation: The product of probabilities of observed ratings, the normal probabilities of latent user features given the latent features of their neighbors, and  the normal prior for latent features of users and items.</a:t>
            </a:r>
            <a:endParaRPr lang="en-US" sz="1500" dirty="0"/>
          </a:p>
        </p:txBody>
      </p:sp>
      <p:sp>
        <p:nvSpPr>
          <p:cNvPr id="4" name="Slide Number Placeholder 3"/>
          <p:cNvSpPr>
            <a:spLocks noGrp="1"/>
          </p:cNvSpPr>
          <p:nvPr>
            <p:ph type="sldNum" sz="quarter" idx="10"/>
          </p:nvPr>
        </p:nvSpPr>
        <p:spPr/>
        <p:txBody>
          <a:bodyPr/>
          <a:lstStyle/>
          <a:p>
            <a:fld id="{85872ECA-DFE5-4730-A6ED-B21AF167800B}"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buFont typeface="Arial" pitchFamily="34" charset="0"/>
              <a:buChar char="•"/>
            </a:pPr>
            <a:r>
              <a:rPr lang="en-US" sz="1500" dirty="0" smtClean="0"/>
              <a:t>Here is the graphical model representing SocialMF. As you can see, in SocialMF, direct neighbors directly influence the latent features of a user instead of influencing the rating value as in the STE model. The rating values in SocialMF depend only on the latent feature of u and </a:t>
            </a:r>
            <a:r>
              <a:rPr lang="en-US" sz="1500" dirty="0" err="1" smtClean="0"/>
              <a:t>i</a:t>
            </a:r>
            <a:r>
              <a:rPr lang="en-US" sz="1500" dirty="0" smtClean="0"/>
              <a:t>. Although, the latent features of a user depend the latent features of his neighbors.</a:t>
            </a:r>
          </a:p>
          <a:p>
            <a:pPr algn="just">
              <a:buFont typeface="Arial" pitchFamily="34" charset="0"/>
              <a:buChar char="•"/>
            </a:pPr>
            <a:endParaRPr lang="en-US" sz="1500" dirty="0" smtClean="0"/>
          </a:p>
          <a:p>
            <a:pPr algn="just">
              <a:buFont typeface="Arial" pitchFamily="34" charset="0"/>
              <a:buChar char="•"/>
            </a:pPr>
            <a:r>
              <a:rPr lang="en-US" sz="1500" dirty="0" smtClean="0"/>
              <a:t>Through a Bayesian inference, the posterior distribution of latent features is as shown in this equation: The product of probabilities of observed ratings, the normal probabilities of latent user features given the latent features of their neighbors, and  the normal prior for latent features of users and items.</a:t>
            </a:r>
            <a:endParaRPr lang="en-US" sz="1500" dirty="0"/>
          </a:p>
        </p:txBody>
      </p:sp>
      <p:sp>
        <p:nvSpPr>
          <p:cNvPr id="4" name="Slide Number Placeholder 3"/>
          <p:cNvSpPr>
            <a:spLocks noGrp="1"/>
          </p:cNvSpPr>
          <p:nvPr>
            <p:ph type="sldNum" sz="quarter" idx="10"/>
          </p:nvPr>
        </p:nvSpPr>
        <p:spPr/>
        <p:txBody>
          <a:bodyPr/>
          <a:lstStyle/>
          <a:p>
            <a:fld id="{85872ECA-DFE5-4730-A6ED-B21AF167800B}"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buFont typeface="Arial" pitchFamily="34" charset="0"/>
              <a:buChar char="•"/>
            </a:pPr>
            <a:r>
              <a:rPr lang="en-US" sz="1500" dirty="0" smtClean="0"/>
              <a:t>Here is the graphical model representing SocialMF. As you can see, in SocialMF, direct neighbors directly influence the latent features of a user instead of influencing the rating value as in the STE model. The rating values in SocialMF depend only on the latent feature of u and </a:t>
            </a:r>
            <a:r>
              <a:rPr lang="en-US" sz="1500" dirty="0" err="1" smtClean="0"/>
              <a:t>i</a:t>
            </a:r>
            <a:r>
              <a:rPr lang="en-US" sz="1500" dirty="0" smtClean="0"/>
              <a:t>. Although, the latent features of a user depend the latent features of his neighbors.</a:t>
            </a:r>
          </a:p>
          <a:p>
            <a:pPr algn="just">
              <a:buFont typeface="Arial" pitchFamily="34" charset="0"/>
              <a:buChar char="•"/>
            </a:pPr>
            <a:endParaRPr lang="en-US" sz="1500" dirty="0" smtClean="0"/>
          </a:p>
          <a:p>
            <a:pPr algn="just">
              <a:buFont typeface="Arial" pitchFamily="34" charset="0"/>
              <a:buChar char="•"/>
            </a:pPr>
            <a:r>
              <a:rPr lang="en-US" sz="1500" dirty="0" smtClean="0"/>
              <a:t>Through a Bayesian inference, the posterior distribution of latent features is as shown in this equation: The product of probabilities of observed ratings, the normal probabilities of latent user features given the latent features of their neighbors, and  the normal prior for latent features of users and items.</a:t>
            </a:r>
            <a:endParaRPr lang="en-US" sz="1500" dirty="0"/>
          </a:p>
        </p:txBody>
      </p:sp>
      <p:sp>
        <p:nvSpPr>
          <p:cNvPr id="4" name="Slide Number Placeholder 3"/>
          <p:cNvSpPr>
            <a:spLocks noGrp="1"/>
          </p:cNvSpPr>
          <p:nvPr>
            <p:ph type="sldNum" sz="quarter" idx="10"/>
          </p:nvPr>
        </p:nvSpPr>
        <p:spPr/>
        <p:txBody>
          <a:bodyPr/>
          <a:lstStyle/>
          <a:p>
            <a:fld id="{85872ECA-DFE5-4730-A6ED-B21AF167800B}"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buFont typeface="Arial" pitchFamily="34" charset="0"/>
              <a:buChar char="•"/>
            </a:pPr>
            <a:r>
              <a:rPr lang="en-US" sz="1500" dirty="0" smtClean="0"/>
              <a:t>In the learning phase, we use gradient descent. The gradient is computed on the log-posterior as shown here in this equation.</a:t>
            </a:r>
          </a:p>
          <a:p>
            <a:pPr algn="just">
              <a:buFont typeface="Arial" pitchFamily="34" charset="0"/>
              <a:buChar char="•"/>
            </a:pPr>
            <a:endParaRPr lang="en-US" sz="1500" dirty="0" smtClean="0"/>
          </a:p>
          <a:p>
            <a:pPr algn="just">
              <a:buFont typeface="Arial" pitchFamily="34" charset="0"/>
              <a:buChar char="•"/>
            </a:pPr>
            <a:r>
              <a:rPr lang="en-US" sz="1500" dirty="0" err="1" smtClean="0"/>
              <a:t>Lambda_u</a:t>
            </a:r>
            <a:r>
              <a:rPr lang="en-US" sz="1500" dirty="0" smtClean="0"/>
              <a:t>,</a:t>
            </a:r>
            <a:r>
              <a:rPr lang="en-US" sz="1500" baseline="0" dirty="0" smtClean="0"/>
              <a:t> </a:t>
            </a:r>
            <a:r>
              <a:rPr lang="en-US" sz="1500" baseline="0" dirty="0" err="1" smtClean="0"/>
              <a:t>lambda_v</a:t>
            </a:r>
            <a:r>
              <a:rPr lang="en-US" sz="1500" baseline="0" dirty="0" smtClean="0"/>
              <a:t> and </a:t>
            </a:r>
            <a:r>
              <a:rPr lang="en-US" sz="1500" baseline="0" dirty="0" err="1" smtClean="0"/>
              <a:t>lambda_t</a:t>
            </a:r>
            <a:r>
              <a:rPr lang="en-US" sz="1500" baseline="0" dirty="0" smtClean="0"/>
              <a:t> are defined as shown here to simplify our calculations.</a:t>
            </a:r>
          </a:p>
          <a:p>
            <a:pPr algn="just">
              <a:buFont typeface="Arial" pitchFamily="34" charset="0"/>
              <a:buChar char="•"/>
            </a:pPr>
            <a:endParaRPr lang="en-US" sz="1500" dirty="0" smtClean="0"/>
          </a:p>
          <a:p>
            <a:pPr algn="just">
              <a:buFont typeface="Arial" pitchFamily="34" charset="0"/>
              <a:buChar char="•"/>
            </a:pPr>
            <a:r>
              <a:rPr lang="en-US" sz="1500" dirty="0" err="1" smtClean="0"/>
              <a:t>lambda_u</a:t>
            </a:r>
            <a:r>
              <a:rPr lang="en-US" sz="1500" dirty="0" smtClean="0"/>
              <a:t> is set equal to </a:t>
            </a:r>
            <a:r>
              <a:rPr lang="en-US" sz="1500" dirty="0" err="1" smtClean="0"/>
              <a:t>lambda_v</a:t>
            </a:r>
            <a:r>
              <a:rPr lang="en-US" sz="1500" dirty="0" smtClean="0"/>
              <a:t> in our experiments.</a:t>
            </a:r>
          </a:p>
          <a:p>
            <a:pPr algn="just">
              <a:buFont typeface="Arial" pitchFamily="34" charset="0"/>
              <a:buChar char="•"/>
            </a:pPr>
            <a:endParaRPr lang="en-US" sz="1500" dirty="0" smtClean="0"/>
          </a:p>
          <a:p>
            <a:pPr algn="just">
              <a:buFont typeface="Arial" pitchFamily="34" charset="0"/>
              <a:buChar char="•"/>
            </a:pPr>
            <a:r>
              <a:rPr lang="en-US" sz="1500" dirty="0" err="1" smtClean="0"/>
              <a:t>Lambda_T</a:t>
            </a:r>
            <a:r>
              <a:rPr lang="en-US" sz="1500" dirty="0" smtClean="0"/>
              <a:t> controls the effect of latent features of neighbors on the latent features of a user. In our experiments, we perform sensitivity analysis for </a:t>
            </a:r>
            <a:r>
              <a:rPr lang="en-US" sz="1500" dirty="0" err="1" smtClean="0"/>
              <a:t>lambda_t</a:t>
            </a:r>
            <a:r>
              <a:rPr lang="en-US" sz="1500" dirty="0" smtClean="0"/>
              <a:t> to tune its value. Higher values of </a:t>
            </a:r>
            <a:r>
              <a:rPr lang="en-US" sz="1500" dirty="0" err="1" smtClean="0"/>
              <a:t>lambda_t</a:t>
            </a:r>
            <a:r>
              <a:rPr lang="en-US" sz="1500" dirty="0" smtClean="0"/>
              <a:t> means that we strongly intend to make the latent features of u close to the average of his friends.</a:t>
            </a:r>
            <a:endParaRPr lang="en-US" sz="1500" dirty="0"/>
          </a:p>
        </p:txBody>
      </p:sp>
      <p:sp>
        <p:nvSpPr>
          <p:cNvPr id="4" name="Slide Number Placeholder 3"/>
          <p:cNvSpPr>
            <a:spLocks noGrp="1"/>
          </p:cNvSpPr>
          <p:nvPr>
            <p:ph type="sldNum" sz="quarter" idx="10"/>
          </p:nvPr>
        </p:nvSpPr>
        <p:spPr/>
        <p:txBody>
          <a:bodyPr/>
          <a:lstStyle/>
          <a:p>
            <a:fld id="{85872ECA-DFE5-4730-A6ED-B21AF167800B}"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buFont typeface="Arial" pitchFamily="34" charset="0"/>
              <a:buChar char="•"/>
            </a:pPr>
            <a:r>
              <a:rPr lang="en-US" sz="1500" dirty="0" smtClean="0"/>
              <a:t>Now I present some desirable properties of SocialMF.</a:t>
            </a:r>
          </a:p>
          <a:p>
            <a:pPr algn="just">
              <a:buFont typeface="Arial" pitchFamily="34" charset="0"/>
              <a:buChar char="•"/>
            </a:pPr>
            <a:endParaRPr lang="en-US" sz="1500" dirty="0" smtClean="0"/>
          </a:p>
          <a:p>
            <a:pPr algn="just">
              <a:buFont typeface="Arial" pitchFamily="34" charset="0"/>
              <a:buChar char="•"/>
            </a:pPr>
            <a:r>
              <a:rPr lang="en-US" sz="1500" dirty="0" smtClean="0"/>
              <a:t>Trust propagation is handled in SocialMF. Latent features of a user are dependent on latent features of his neighbors. An the latent feature of the neighbors are also dependent on the latent features of their own neighbors, propagating the dependency.</a:t>
            </a:r>
          </a:p>
          <a:p>
            <a:pPr algn="just">
              <a:buFont typeface="Arial" pitchFamily="34" charset="0"/>
              <a:buChar char="•"/>
            </a:pPr>
            <a:endParaRPr lang="en-US" sz="1500" dirty="0" smtClean="0"/>
          </a:p>
          <a:p>
            <a:pPr algn="just">
              <a:buFont typeface="Arial" pitchFamily="34" charset="0"/>
              <a:buChar char="•"/>
            </a:pPr>
            <a:r>
              <a:rPr lang="en-US" sz="1500" dirty="0" smtClean="0"/>
              <a:t>In SocialMF, even if no rating is observed for a user, the model tries to make the user’s latent features as close as possible to his neighbors. This property is appropriate for cold start users since they have only a few ratings but SocialMF</a:t>
            </a:r>
            <a:r>
              <a:rPr lang="en-US" sz="1500" baseline="0" dirty="0" smtClean="0"/>
              <a:t> learns their latent feature by </a:t>
            </a:r>
            <a:r>
              <a:rPr lang="en-US" sz="1500" dirty="0" smtClean="0"/>
              <a:t> making their latent features close to their friends average.</a:t>
            </a:r>
          </a:p>
          <a:p>
            <a:pPr algn="just">
              <a:buFont typeface="Arial" pitchFamily="34" charset="0"/>
              <a:buChar char="•"/>
            </a:pPr>
            <a:endParaRPr lang="en-US" sz="1500" dirty="0" smtClean="0"/>
          </a:p>
          <a:p>
            <a:pPr algn="just">
              <a:buFont typeface="Arial" pitchFamily="34" charset="0"/>
              <a:buChar char="•"/>
            </a:pPr>
            <a:r>
              <a:rPr lang="en-US" sz="1500" dirty="0" smtClean="0"/>
              <a:t>It should be noted that one of the main motivations for social network based recommendation is dealing with cold start users. So being able to model cold start users is an important feature for a recommendation model.</a:t>
            </a:r>
            <a:endParaRPr lang="en-US" sz="1500" dirty="0"/>
          </a:p>
        </p:txBody>
      </p:sp>
      <p:sp>
        <p:nvSpPr>
          <p:cNvPr id="4" name="Slide Number Placeholder 3"/>
          <p:cNvSpPr>
            <a:spLocks noGrp="1"/>
          </p:cNvSpPr>
          <p:nvPr>
            <p:ph type="sldNum" sz="quarter" idx="10"/>
          </p:nvPr>
        </p:nvSpPr>
        <p:spPr/>
        <p:txBody>
          <a:bodyPr/>
          <a:lstStyle/>
          <a:p>
            <a:fld id="{85872ECA-DFE5-4730-A6ED-B21AF167800B}"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buFont typeface="Arial" pitchFamily="34" charset="0"/>
              <a:buChar char="•"/>
            </a:pPr>
            <a:r>
              <a:rPr lang="en-US" sz="1500" dirty="0" smtClean="0"/>
              <a:t>We performed experiments on two real life data sets: Epinions and Flixster.</a:t>
            </a:r>
          </a:p>
          <a:p>
            <a:pPr algn="just">
              <a:buFont typeface="Arial" pitchFamily="34" charset="0"/>
              <a:buChar char="•"/>
            </a:pPr>
            <a:endParaRPr lang="en-US" sz="1500" dirty="0" smtClean="0"/>
          </a:p>
          <a:p>
            <a:pPr algn="just">
              <a:buFont typeface="Arial" pitchFamily="34" charset="0"/>
              <a:buChar char="•"/>
            </a:pPr>
            <a:r>
              <a:rPr lang="en-US" sz="1500" dirty="0" smtClean="0"/>
              <a:t>The Epinions data set is a public domain data set available online. Epinions.com is an</a:t>
            </a:r>
            <a:r>
              <a:rPr lang="en-US" sz="1500" baseline="0" dirty="0" smtClean="0"/>
              <a:t> online product review service.</a:t>
            </a:r>
            <a:endParaRPr lang="en-US" sz="1500" dirty="0" smtClean="0"/>
          </a:p>
          <a:p>
            <a:pPr algn="just">
              <a:buFont typeface="Arial" pitchFamily="34" charset="0"/>
              <a:buChar char="•"/>
            </a:pPr>
            <a:endParaRPr lang="en-US" sz="1500" dirty="0" smtClean="0"/>
          </a:p>
          <a:p>
            <a:pPr algn="just">
              <a:buFont typeface="Arial" pitchFamily="34" charset="0"/>
              <a:buChar char="•"/>
            </a:pPr>
            <a:r>
              <a:rPr lang="en-US" sz="1500" dirty="0" smtClean="0"/>
              <a:t>The other data set, the Flixster data set, we crawled from Flixster.com: a social networking service for movie ratings.</a:t>
            </a:r>
          </a:p>
          <a:p>
            <a:pPr algn="just">
              <a:buFont typeface="Arial" pitchFamily="34" charset="0"/>
              <a:buChar char="•"/>
            </a:pPr>
            <a:endParaRPr lang="en-US" sz="1500" dirty="0" smtClean="0"/>
          </a:p>
          <a:p>
            <a:pPr algn="just">
              <a:buFont typeface="Arial" pitchFamily="34" charset="0"/>
              <a:buChar char="•"/>
            </a:pPr>
            <a:r>
              <a:rPr lang="en-US" dirty="0" smtClean="0"/>
              <a:t>The crawled data set includes data from Nov 2005 – Nov 2009</a:t>
            </a:r>
          </a:p>
          <a:p>
            <a:pPr algn="just">
              <a:buFont typeface="Arial" pitchFamily="34" charset="0"/>
              <a:buChar char="•"/>
            </a:pPr>
            <a:endParaRPr lang="en-US" dirty="0" smtClean="0"/>
          </a:p>
          <a:p>
            <a:pPr algn="just">
              <a:buFont typeface="Arial" pitchFamily="34" charset="0"/>
              <a:buChar char="•"/>
            </a:pPr>
            <a:r>
              <a:rPr lang="en-US" dirty="0" smtClean="0"/>
              <a:t>The</a:t>
            </a:r>
            <a:r>
              <a:rPr lang="en-US" baseline="0" dirty="0" smtClean="0"/>
              <a:t> data set id a</a:t>
            </a:r>
            <a:r>
              <a:rPr lang="en-US" dirty="0" smtClean="0"/>
              <a:t>vailable at this </a:t>
            </a:r>
            <a:r>
              <a:rPr lang="en-US" dirty="0" err="1" smtClean="0"/>
              <a:t>url</a:t>
            </a:r>
            <a:r>
              <a:rPr lang="en-US" dirty="0" smtClean="0"/>
              <a:t>: </a:t>
            </a:r>
            <a:r>
              <a:rPr lang="en-US" sz="2100" dirty="0" smtClean="0"/>
              <a:t>http://www.cs.sfu.ca/~sja25/personal/datasets/</a:t>
            </a:r>
            <a:endParaRPr lang="en-US" dirty="0" smtClean="0"/>
          </a:p>
          <a:p>
            <a:pPr algn="just">
              <a:buFont typeface="Arial" pitchFamily="34" charset="0"/>
              <a:buChar char="•"/>
            </a:pPr>
            <a:endParaRPr lang="en-US" sz="1500" dirty="0"/>
          </a:p>
        </p:txBody>
      </p:sp>
      <p:sp>
        <p:nvSpPr>
          <p:cNvPr id="4" name="Slide Number Placeholder 3"/>
          <p:cNvSpPr>
            <a:spLocks noGrp="1"/>
          </p:cNvSpPr>
          <p:nvPr>
            <p:ph type="sldNum" sz="quarter" idx="10"/>
          </p:nvPr>
        </p:nvSpPr>
        <p:spPr/>
        <p:txBody>
          <a:bodyPr/>
          <a:lstStyle/>
          <a:p>
            <a:fld id="{85872ECA-DFE5-4730-A6ED-B21AF167800B}"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buFont typeface="Arial" pitchFamily="34" charset="0"/>
              <a:buChar char="•"/>
            </a:pPr>
            <a:r>
              <a:rPr lang="en-US" sz="1500" dirty="0" smtClean="0"/>
              <a:t>Here is the general statistics of the two data sets. </a:t>
            </a:r>
          </a:p>
          <a:p>
            <a:pPr algn="just">
              <a:buFont typeface="Arial" pitchFamily="34" charset="0"/>
              <a:buChar char="•"/>
            </a:pPr>
            <a:endParaRPr lang="en-US" sz="1500" dirty="0" smtClean="0"/>
          </a:p>
          <a:p>
            <a:pPr algn="just">
              <a:buFont typeface="Arial" pitchFamily="34" charset="0"/>
              <a:buChar char="•"/>
            </a:pPr>
            <a:r>
              <a:rPr lang="en-US" sz="1500" dirty="0" smtClean="0"/>
              <a:t>Flixster includes 1 M users, 26 M links, and 8.2 M ratings on 49K items. Only 150K users in Flixster have rated at least one item.</a:t>
            </a:r>
          </a:p>
          <a:p>
            <a:pPr algn="just">
              <a:buFont typeface="Arial" pitchFamily="34" charset="0"/>
              <a:buChar char="•"/>
            </a:pPr>
            <a:endParaRPr lang="en-US" sz="1500" dirty="0" smtClean="0"/>
          </a:p>
          <a:p>
            <a:pPr algn="just">
              <a:buFont typeface="Arial" pitchFamily="34" charset="0"/>
              <a:buChar char="•"/>
            </a:pPr>
            <a:r>
              <a:rPr lang="en-US" sz="1500" dirty="0" smtClean="0"/>
              <a:t>Epinions is a small data set with 71 K users and 104 K items. 47K users in Epinions have expressed at least one ratings.</a:t>
            </a:r>
          </a:p>
          <a:p>
            <a:pPr algn="just">
              <a:buFont typeface="Arial" pitchFamily="34" charset="0"/>
              <a:buChar char="•"/>
            </a:pPr>
            <a:endParaRPr lang="en-US" sz="1500" dirty="0" smtClean="0"/>
          </a:p>
          <a:p>
            <a:pPr algn="just">
              <a:buFont typeface="Arial" pitchFamily="34" charset="0"/>
              <a:buChar char="•"/>
            </a:pPr>
            <a:r>
              <a:rPr lang="en-US" sz="1500" dirty="0" smtClean="0"/>
              <a:t>In both data sets, more</a:t>
            </a:r>
            <a:r>
              <a:rPr lang="en-US" sz="1500" baseline="0" dirty="0" smtClean="0"/>
              <a:t> than 50% of raters are cold start users.</a:t>
            </a:r>
            <a:endParaRPr lang="en-US" sz="1500" dirty="0" smtClean="0"/>
          </a:p>
          <a:p>
            <a:pPr algn="just">
              <a:buFont typeface="Arial" pitchFamily="34" charset="0"/>
              <a:buChar char="•"/>
            </a:pPr>
            <a:endParaRPr lang="en-US" sz="1500" dirty="0" smtClean="0"/>
          </a:p>
          <a:p>
            <a:pPr algn="just">
              <a:buFont typeface="Arial" pitchFamily="34" charset="0"/>
              <a:buChar char="•"/>
            </a:pPr>
            <a:r>
              <a:rPr lang="en-US" sz="1500" dirty="0" smtClean="0"/>
              <a:t>Flixster is a more focused data set since the items in Flixster are movies only. But items in Epinions are from several categories including DVD players, Printers, Books, Cameras, .. and so on.</a:t>
            </a:r>
            <a:endParaRPr lang="en-US" sz="1500" dirty="0"/>
          </a:p>
        </p:txBody>
      </p:sp>
      <p:sp>
        <p:nvSpPr>
          <p:cNvPr id="4" name="Slide Number Placeholder 3"/>
          <p:cNvSpPr>
            <a:spLocks noGrp="1"/>
          </p:cNvSpPr>
          <p:nvPr>
            <p:ph type="sldNum" sz="quarter" idx="10"/>
          </p:nvPr>
        </p:nvSpPr>
        <p:spPr/>
        <p:txBody>
          <a:bodyPr/>
          <a:lstStyle/>
          <a:p>
            <a:fld id="{85872ECA-DFE5-4730-A6ED-B21AF167800B}"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buFont typeface="Arial" pitchFamily="34" charset="0"/>
              <a:buChar char="•"/>
            </a:pPr>
            <a:r>
              <a:rPr lang="en-US" sz="1500" dirty="0" smtClean="0"/>
              <a:t>In our evaluations, we performed 5-fold cross validation,  and used RMSE as evaluation metric.</a:t>
            </a:r>
          </a:p>
          <a:p>
            <a:pPr algn="just">
              <a:buFont typeface="Arial" pitchFamily="34" charset="0"/>
              <a:buChar char="•"/>
            </a:pPr>
            <a:endParaRPr lang="en-US" sz="1500" dirty="0" smtClean="0"/>
          </a:p>
          <a:p>
            <a:pPr algn="just">
              <a:buFont typeface="Arial" pitchFamily="34" charset="0"/>
              <a:buChar char="•"/>
            </a:pPr>
            <a:r>
              <a:rPr lang="en-US" sz="1500" dirty="0" smtClean="0"/>
              <a:t>Comparison partners are the basic MF model, the STE model, and CF. (Remind</a:t>
            </a:r>
            <a:r>
              <a:rPr lang="en-US" sz="1500" baseline="0" dirty="0" smtClean="0"/>
              <a:t> the description of these models</a:t>
            </a:r>
            <a:r>
              <a:rPr lang="en-US" sz="1500" dirty="0" smtClean="0"/>
              <a:t>)</a:t>
            </a:r>
          </a:p>
          <a:p>
            <a:pPr algn="just">
              <a:buFont typeface="Arial" pitchFamily="34" charset="0"/>
              <a:buChar char="•"/>
            </a:pPr>
            <a:endParaRPr lang="en-US" sz="1500" dirty="0" smtClean="0"/>
          </a:p>
          <a:p>
            <a:pPr algn="just">
              <a:buFont typeface="Arial" pitchFamily="34" charset="0"/>
              <a:buChar char="•"/>
            </a:pPr>
            <a:r>
              <a:rPr lang="en-US" sz="1500" dirty="0" smtClean="0"/>
              <a:t>The result for STE are for the tune value of alpha=.4. This value</a:t>
            </a:r>
            <a:r>
              <a:rPr lang="en-US" sz="1500" baseline="0" dirty="0" smtClean="0"/>
              <a:t> is tuned in the original paper using sensitivity analysis on the range [0,1], we do the same thing here.</a:t>
            </a:r>
            <a:endParaRPr lang="en-US" sz="1500" dirty="0" smtClean="0"/>
          </a:p>
          <a:p>
            <a:pPr algn="just">
              <a:buFont typeface="Arial" pitchFamily="34" charset="0"/>
              <a:buChar char="•"/>
            </a:pPr>
            <a:endParaRPr lang="en-US" sz="1500" dirty="0" smtClean="0"/>
          </a:p>
          <a:p>
            <a:pPr algn="just">
              <a:buFont typeface="Arial" pitchFamily="34" charset="0"/>
              <a:buChar char="•"/>
            </a:pPr>
            <a:r>
              <a:rPr lang="en-US" sz="1500" dirty="0" smtClean="0"/>
              <a:t>Also </a:t>
            </a:r>
            <a:r>
              <a:rPr lang="en-US" sz="1500" dirty="0" err="1" smtClean="0"/>
              <a:t>lambda_u</a:t>
            </a:r>
            <a:r>
              <a:rPr lang="en-US" sz="1500" dirty="0" smtClean="0"/>
              <a:t>=</a:t>
            </a:r>
            <a:r>
              <a:rPr lang="en-US" sz="1500" dirty="0" err="1" smtClean="0"/>
              <a:t>lambda_v</a:t>
            </a:r>
            <a:r>
              <a:rPr lang="en-US" sz="1500" dirty="0" smtClean="0"/>
              <a:t> = .1</a:t>
            </a:r>
            <a:endParaRPr lang="en-US" sz="1500" dirty="0"/>
          </a:p>
        </p:txBody>
      </p:sp>
      <p:sp>
        <p:nvSpPr>
          <p:cNvPr id="4" name="Slide Number Placeholder 3"/>
          <p:cNvSpPr>
            <a:spLocks noGrp="1"/>
          </p:cNvSpPr>
          <p:nvPr>
            <p:ph type="sldNum" sz="quarter" idx="10"/>
          </p:nvPr>
        </p:nvSpPr>
        <p:spPr/>
        <p:txBody>
          <a:bodyPr/>
          <a:lstStyle/>
          <a:p>
            <a:fld id="{85872ECA-DFE5-4730-A6ED-B21AF167800B}"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buFont typeface="Arial" pitchFamily="34" charset="0"/>
              <a:buChar char="•"/>
            </a:pPr>
            <a:r>
              <a:rPr lang="en-US" sz="1500" dirty="0" smtClean="0"/>
              <a:t>Results for Epinions are shown in this table. The results are presented for two different values of K, 5 and 10. Remember that K is the size of each latent feature vector. We performed experiments on several values for</a:t>
            </a:r>
            <a:r>
              <a:rPr lang="en-US" sz="1500" baseline="0" dirty="0" smtClean="0"/>
              <a:t> K and these two values are only representatives.</a:t>
            </a:r>
            <a:endParaRPr lang="en-US" sz="1500" dirty="0" smtClean="0"/>
          </a:p>
          <a:p>
            <a:pPr algn="just">
              <a:buFont typeface="Arial" pitchFamily="34" charset="0"/>
              <a:buChar char="•"/>
            </a:pPr>
            <a:endParaRPr lang="en-US" sz="1500" dirty="0" smtClean="0"/>
          </a:p>
          <a:p>
            <a:pPr algn="just">
              <a:buFont typeface="Arial" pitchFamily="34" charset="0"/>
              <a:buChar char="•"/>
            </a:pPr>
            <a:r>
              <a:rPr lang="en-US" sz="1500" dirty="0" smtClean="0"/>
              <a:t>Results demonstrate that SocialMF outperforms other comparison partners.</a:t>
            </a:r>
          </a:p>
          <a:p>
            <a:pPr algn="just">
              <a:buFont typeface="Arial" pitchFamily="34" charset="0"/>
              <a:buChar char="•"/>
            </a:pPr>
            <a:endParaRPr lang="en-US" sz="1500" dirty="0" smtClean="0"/>
          </a:p>
          <a:p>
            <a:pPr algn="just">
              <a:buFont typeface="Arial" pitchFamily="34" charset="0"/>
              <a:buChar char="•"/>
            </a:pPr>
            <a:r>
              <a:rPr lang="en-US" sz="1500" dirty="0" smtClean="0"/>
              <a:t>Basically, the gain of SocialMF over STE is 6.2% fro K=5 and 5.7% for K=10.</a:t>
            </a:r>
          </a:p>
          <a:p>
            <a:pPr algn="just">
              <a:buFont typeface="Arial" pitchFamily="34" charset="0"/>
              <a:buChar char="•"/>
            </a:pPr>
            <a:endParaRPr lang="en-US" sz="1500" dirty="0" smtClean="0"/>
          </a:p>
          <a:p>
            <a:pPr algn="just">
              <a:buFont typeface="Arial" pitchFamily="34" charset="0"/>
              <a:buChar char="•"/>
            </a:pPr>
            <a:endParaRPr lang="en-US" sz="1500" dirty="0" smtClean="0"/>
          </a:p>
          <a:p>
            <a:pPr algn="just">
              <a:buFont typeface="Arial" pitchFamily="34" charset="0"/>
              <a:buChar char="•"/>
            </a:pPr>
            <a:endParaRPr lang="en-US" sz="1500" dirty="0" smtClean="0"/>
          </a:p>
          <a:p>
            <a:pPr algn="just">
              <a:buFont typeface="Arial" pitchFamily="34" charset="0"/>
              <a:buChar char="•"/>
            </a:pPr>
            <a:endParaRPr lang="en-US" sz="1500" dirty="0" smtClean="0"/>
          </a:p>
          <a:p>
            <a:pPr algn="just">
              <a:buFont typeface="Arial" pitchFamily="34" charset="0"/>
              <a:buChar char="•"/>
            </a:pPr>
            <a:endParaRPr lang="en-US" sz="1500" dirty="0"/>
          </a:p>
        </p:txBody>
      </p:sp>
      <p:sp>
        <p:nvSpPr>
          <p:cNvPr id="4" name="Slide Number Placeholder 3"/>
          <p:cNvSpPr>
            <a:spLocks noGrp="1"/>
          </p:cNvSpPr>
          <p:nvPr>
            <p:ph type="sldNum" sz="quarter" idx="10"/>
          </p:nvPr>
        </p:nvSpPr>
        <p:spPr/>
        <p:txBody>
          <a:bodyPr/>
          <a:lstStyle/>
          <a:p>
            <a:fld id="{85872ECA-DFE5-4730-A6ED-B21AF167800B}"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 is the outline of my talk.</a:t>
            </a:r>
          </a:p>
          <a:p>
            <a:r>
              <a:rPr lang="en-US" dirty="0" smtClean="0"/>
              <a:t>After some introduction, I review</a:t>
            </a:r>
            <a:r>
              <a:rPr lang="en-US" baseline="0" dirty="0" smtClean="0"/>
              <a:t> two matrix factorization based models. The basic matrix factorization model, and the Social Trust Ensemble model proposed for recommendation in social networks.</a:t>
            </a:r>
          </a:p>
          <a:p>
            <a:r>
              <a:rPr lang="en-US" baseline="0" dirty="0" smtClean="0"/>
              <a:t>Then I introduce our proposed SocialMF model and its properties. I also introduce the real life data sets used in our experiments. I present the experimental results on these real life data sets and finally I will have the conclusions.</a:t>
            </a:r>
            <a:endParaRPr lang="en-US" dirty="0"/>
          </a:p>
        </p:txBody>
      </p:sp>
      <p:sp>
        <p:nvSpPr>
          <p:cNvPr id="4" name="Slide Number Placeholder 3"/>
          <p:cNvSpPr>
            <a:spLocks noGrp="1"/>
          </p:cNvSpPr>
          <p:nvPr>
            <p:ph type="sldNum" sz="quarter" idx="10"/>
          </p:nvPr>
        </p:nvSpPr>
        <p:spPr/>
        <p:txBody>
          <a:bodyPr/>
          <a:lstStyle/>
          <a:p>
            <a:fld id="{85872ECA-DFE5-4730-A6ED-B21AF167800B}"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buFont typeface="Arial" pitchFamily="34" charset="0"/>
              <a:buChar char="•"/>
            </a:pPr>
            <a:r>
              <a:rPr lang="en-US" sz="1500" dirty="0" smtClean="0"/>
              <a:t>The RMSE values for Flixster show similar relative results. The gain of SocialMF over STE (5%) is more than 3 times the gain of STE over </a:t>
            </a:r>
            <a:r>
              <a:rPr lang="en-US" sz="1500" dirty="0" err="1" smtClean="0"/>
              <a:t>BasicMF</a:t>
            </a:r>
            <a:r>
              <a:rPr lang="en-US" sz="1500" dirty="0" smtClean="0"/>
              <a:t> (1.5%).</a:t>
            </a:r>
          </a:p>
          <a:p>
            <a:pPr algn="just">
              <a:buFont typeface="Arial" pitchFamily="34" charset="0"/>
              <a:buChar char="•"/>
            </a:pPr>
            <a:endParaRPr lang="en-US" sz="1500" dirty="0" smtClean="0"/>
          </a:p>
        </p:txBody>
      </p:sp>
      <p:sp>
        <p:nvSpPr>
          <p:cNvPr id="4" name="Slide Number Placeholder 3"/>
          <p:cNvSpPr>
            <a:spLocks noGrp="1"/>
          </p:cNvSpPr>
          <p:nvPr>
            <p:ph type="sldNum" sz="quarter" idx="10"/>
          </p:nvPr>
        </p:nvSpPr>
        <p:spPr/>
        <p:txBody>
          <a:bodyPr/>
          <a:lstStyle/>
          <a:p>
            <a:fld id="{85872ECA-DFE5-4730-A6ED-B21AF167800B}"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buFont typeface="Arial" pitchFamily="34" charset="0"/>
              <a:buChar char="•"/>
            </a:pPr>
            <a:r>
              <a:rPr lang="en-US" sz="1500" dirty="0" smtClean="0"/>
              <a:t>We also performed sensitivity analysis on </a:t>
            </a:r>
            <a:r>
              <a:rPr lang="en-US" sz="1500" dirty="0" err="1" smtClean="0"/>
              <a:t>lambda_t</a:t>
            </a:r>
            <a:r>
              <a:rPr lang="en-US" sz="1500" dirty="0" smtClean="0"/>
              <a:t>. Remember that </a:t>
            </a:r>
            <a:r>
              <a:rPr lang="en-US" sz="1500" dirty="0" err="1" smtClean="0"/>
              <a:t>lambda_t</a:t>
            </a:r>
            <a:r>
              <a:rPr lang="en-US" sz="1500" dirty="0" smtClean="0"/>
              <a:t> controls the effect of latent features of neighbors on the latent features of a user. Very small and very large values of </a:t>
            </a:r>
            <a:r>
              <a:rPr lang="en-US" sz="1500" dirty="0" err="1" smtClean="0"/>
              <a:t>lambda_t</a:t>
            </a:r>
            <a:r>
              <a:rPr lang="en-US" sz="1500" dirty="0" smtClean="0"/>
              <a:t> lead to higher error. </a:t>
            </a:r>
            <a:r>
              <a:rPr lang="en-US" sz="1500" dirty="0" err="1" smtClean="0"/>
              <a:t>Lambda_t</a:t>
            </a:r>
            <a:r>
              <a:rPr lang="en-US" sz="1500" dirty="0" smtClean="0"/>
              <a:t>=5 is the optimum </a:t>
            </a:r>
            <a:r>
              <a:rPr lang="en-US" sz="1500" dirty="0" err="1" smtClean="0"/>
              <a:t>lambda_t</a:t>
            </a:r>
            <a:r>
              <a:rPr lang="en-US" sz="1500" dirty="0" smtClean="0"/>
              <a:t> for Epinions.</a:t>
            </a:r>
            <a:endParaRPr lang="en-US" sz="1500" dirty="0"/>
          </a:p>
        </p:txBody>
      </p:sp>
      <p:sp>
        <p:nvSpPr>
          <p:cNvPr id="4" name="Slide Number Placeholder 3"/>
          <p:cNvSpPr>
            <a:spLocks noGrp="1"/>
          </p:cNvSpPr>
          <p:nvPr>
            <p:ph type="sldNum" sz="quarter" idx="10"/>
          </p:nvPr>
        </p:nvSpPr>
        <p:spPr/>
        <p:txBody>
          <a:bodyPr/>
          <a:lstStyle/>
          <a:p>
            <a:fld id="{85872ECA-DFE5-4730-A6ED-B21AF167800B}"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500" dirty="0" smtClean="0"/>
              <a:t>For Flixster, the tuned </a:t>
            </a:r>
            <a:r>
              <a:rPr lang="en-US" sz="1500" dirty="0" err="1" smtClean="0"/>
              <a:t>lambda_t</a:t>
            </a:r>
            <a:r>
              <a:rPr lang="en-US" sz="1500" dirty="0" smtClean="0"/>
              <a:t> is 1.</a:t>
            </a:r>
            <a:endParaRPr lang="en-US" sz="1500" dirty="0"/>
          </a:p>
        </p:txBody>
      </p:sp>
      <p:sp>
        <p:nvSpPr>
          <p:cNvPr id="4" name="Slide Number Placeholder 3"/>
          <p:cNvSpPr>
            <a:spLocks noGrp="1"/>
          </p:cNvSpPr>
          <p:nvPr>
            <p:ph type="sldNum" sz="quarter" idx="10"/>
          </p:nvPr>
        </p:nvSpPr>
        <p:spPr/>
        <p:txBody>
          <a:bodyPr/>
          <a:lstStyle/>
          <a:p>
            <a:fld id="{85872ECA-DFE5-4730-A6ED-B21AF167800B}"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buFont typeface="Arial" pitchFamily="34" charset="0"/>
              <a:buChar char="•"/>
            </a:pPr>
            <a:r>
              <a:rPr lang="en-US" sz="1500" dirty="0" smtClean="0"/>
              <a:t>Cold start users are very important in recommenders. Almost 50% of users are cold start in our data sets. This table shows RMSE values for cold start users in both data sets for K=5.</a:t>
            </a:r>
          </a:p>
          <a:p>
            <a:pPr algn="just">
              <a:buFont typeface="Arial" pitchFamily="34" charset="0"/>
              <a:buChar char="•"/>
            </a:pPr>
            <a:endParaRPr lang="en-US" sz="1500" dirty="0" smtClean="0"/>
          </a:p>
          <a:p>
            <a:pPr algn="just">
              <a:buFont typeface="Arial" pitchFamily="34" charset="0"/>
              <a:buNone/>
            </a:pPr>
            <a:endParaRPr lang="en-US" sz="1500" dirty="0" smtClean="0"/>
          </a:p>
          <a:p>
            <a:pPr algn="just">
              <a:buFont typeface="Arial" pitchFamily="34" charset="0"/>
              <a:buChar char="•"/>
            </a:pPr>
            <a:endParaRPr lang="en-US" sz="1500" dirty="0"/>
          </a:p>
        </p:txBody>
      </p:sp>
      <p:sp>
        <p:nvSpPr>
          <p:cNvPr id="4" name="Slide Number Placeholder 3"/>
          <p:cNvSpPr>
            <a:spLocks noGrp="1"/>
          </p:cNvSpPr>
          <p:nvPr>
            <p:ph type="sldNum" sz="quarter" idx="10"/>
          </p:nvPr>
        </p:nvSpPr>
        <p:spPr/>
        <p:txBody>
          <a:bodyPr/>
          <a:lstStyle/>
          <a:p>
            <a:fld id="{85872ECA-DFE5-4730-A6ED-B21AF167800B}"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buFont typeface="Arial" pitchFamily="34" charset="0"/>
              <a:buChar char="•"/>
            </a:pPr>
            <a:r>
              <a:rPr lang="en-US" sz="1500" dirty="0" smtClean="0"/>
              <a:t>Cold start users are very important in recommenders. Almost 50% of users are cold start in our data sets. This table shows RMSE values for cold start users in both data sets for K=5.</a:t>
            </a:r>
          </a:p>
          <a:p>
            <a:pPr algn="just">
              <a:buFont typeface="Arial" pitchFamily="34" charset="0"/>
              <a:buChar char="•"/>
            </a:pPr>
            <a:endParaRPr lang="en-US" sz="1500" dirty="0" smtClean="0"/>
          </a:p>
          <a:p>
            <a:pPr algn="just">
              <a:buFont typeface="Arial" pitchFamily="34" charset="0"/>
              <a:buChar char="•"/>
            </a:pPr>
            <a:r>
              <a:rPr lang="en-US" sz="1500" dirty="0" smtClean="0"/>
              <a:t>Again, in both data sets, SocialMF outperforms comparison</a:t>
            </a:r>
            <a:r>
              <a:rPr lang="en-US" sz="1500" baseline="0" dirty="0" smtClean="0"/>
              <a:t> partners.</a:t>
            </a:r>
            <a:endParaRPr lang="en-US" sz="1500" dirty="0"/>
          </a:p>
        </p:txBody>
      </p:sp>
      <p:sp>
        <p:nvSpPr>
          <p:cNvPr id="4" name="Slide Number Placeholder 3"/>
          <p:cNvSpPr>
            <a:spLocks noGrp="1"/>
          </p:cNvSpPr>
          <p:nvPr>
            <p:ph type="sldNum" sz="quarter" idx="10"/>
          </p:nvPr>
        </p:nvSpPr>
        <p:spPr/>
        <p:txBody>
          <a:bodyPr/>
          <a:lstStyle/>
          <a:p>
            <a:fld id="{85872ECA-DFE5-4730-A6ED-B21AF167800B}"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sz="1400" dirty="0" smtClean="0"/>
              <a:t>SocialMF outperforms</a:t>
            </a:r>
            <a:r>
              <a:rPr lang="en-US" sz="1400" baseline="0" dirty="0" smtClean="0"/>
              <a:t> comparison partners for both cold start users and normal users.</a:t>
            </a:r>
          </a:p>
          <a:p>
            <a:pPr>
              <a:buFont typeface="Arial" pitchFamily="34" charset="0"/>
              <a:buChar char="•"/>
            </a:pPr>
            <a:endParaRPr lang="en-US" sz="1400" baseline="0" dirty="0" smtClean="0"/>
          </a:p>
          <a:p>
            <a:pPr>
              <a:buFont typeface="Arial" pitchFamily="34" charset="0"/>
              <a:buChar char="•"/>
            </a:pPr>
            <a:r>
              <a:rPr lang="en-US" sz="1400" baseline="0" dirty="0" smtClean="0"/>
              <a:t>This diagram compares the gain acquired by SocialMF over STE for both cold start and all users.</a:t>
            </a:r>
          </a:p>
          <a:p>
            <a:pPr>
              <a:buFont typeface="Arial" pitchFamily="34" charset="0"/>
              <a:buChar char="•"/>
            </a:pPr>
            <a:endParaRPr lang="en-US" sz="1400" baseline="0" dirty="0" smtClean="0"/>
          </a:p>
          <a:p>
            <a:pPr>
              <a:buFont typeface="Arial" pitchFamily="34" charset="0"/>
              <a:buChar char="•"/>
            </a:pPr>
            <a:r>
              <a:rPr lang="en-US" sz="1400" baseline="0" dirty="0" smtClean="0"/>
              <a:t>As you can see in this chart, the gain for cold start users is more than the gain form normal users in both data set. This shows that SocialMF can handle cold start users much better than STE.</a:t>
            </a:r>
            <a:endParaRPr lang="en-US" sz="1400" dirty="0"/>
          </a:p>
        </p:txBody>
      </p:sp>
      <p:sp>
        <p:nvSpPr>
          <p:cNvPr id="4" name="Slide Number Placeholder 3"/>
          <p:cNvSpPr>
            <a:spLocks noGrp="1"/>
          </p:cNvSpPr>
          <p:nvPr>
            <p:ph type="sldNum" sz="quarter" idx="10"/>
          </p:nvPr>
        </p:nvSpPr>
        <p:spPr/>
        <p:txBody>
          <a:bodyPr/>
          <a:lstStyle/>
          <a:p>
            <a:fld id="{85872ECA-DFE5-4730-A6ED-B21AF167800B}"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buFont typeface="Arial" pitchFamily="34" charset="0"/>
              <a:buChar char="•"/>
            </a:pPr>
            <a:r>
              <a:rPr lang="en-US" sz="1500" dirty="0" smtClean="0"/>
              <a:t>Both SocialMF and STE require time for the learning phase. The main bottleneck in the learning phase is computation of the gradient of log-posterior. The computation complexity of computing log-posterior gradient in SocialMF and in STE are given in these</a:t>
            </a:r>
            <a:r>
              <a:rPr lang="en-US" sz="1500" baseline="0" dirty="0" smtClean="0"/>
              <a:t> equations</a:t>
            </a:r>
            <a:r>
              <a:rPr lang="en-US" sz="1500" dirty="0" smtClean="0"/>
              <a:t>.</a:t>
            </a:r>
          </a:p>
          <a:p>
            <a:pPr algn="just">
              <a:buFont typeface="Arial" pitchFamily="34" charset="0"/>
              <a:buChar char="•"/>
            </a:pPr>
            <a:endParaRPr lang="en-US" sz="1500" dirty="0" smtClean="0"/>
          </a:p>
          <a:p>
            <a:pPr algn="just">
              <a:buFont typeface="Arial" pitchFamily="34" charset="0"/>
              <a:buChar char="•"/>
            </a:pPr>
            <a:r>
              <a:rPr lang="en-US" sz="1500" dirty="0" smtClean="0"/>
              <a:t>N is the number of users, K is the size of latent feature vectors, r-bar is the average number of ratings per user, and t-bar is the average number of links per user.</a:t>
            </a:r>
          </a:p>
          <a:p>
            <a:pPr algn="just">
              <a:buFont typeface="Arial" pitchFamily="34" charset="0"/>
              <a:buChar char="•"/>
            </a:pPr>
            <a:endParaRPr lang="en-US" sz="1500" dirty="0" smtClean="0"/>
          </a:p>
          <a:p>
            <a:pPr algn="just">
              <a:buFont typeface="Arial" pitchFamily="34" charset="0"/>
              <a:buChar char="•"/>
            </a:pPr>
            <a:r>
              <a:rPr lang="en-US" sz="1500" dirty="0" smtClean="0"/>
              <a:t>Both models are linear with respect to the number of users and size</a:t>
            </a:r>
            <a:r>
              <a:rPr lang="en-US" sz="1500" baseline="0" dirty="0" smtClean="0"/>
              <a:t> of the latent feature vectors</a:t>
            </a:r>
            <a:endParaRPr lang="en-US" sz="1500" dirty="0" smtClean="0"/>
          </a:p>
          <a:p>
            <a:pPr algn="just">
              <a:buFont typeface="Arial" pitchFamily="34" charset="0"/>
              <a:buChar char="•"/>
            </a:pPr>
            <a:endParaRPr lang="en-US" sz="1500" dirty="0" smtClean="0"/>
          </a:p>
          <a:p>
            <a:pPr algn="just">
              <a:buFont typeface="Arial" pitchFamily="34" charset="0"/>
              <a:buChar char="•"/>
            </a:pPr>
            <a:r>
              <a:rPr lang="en-US" sz="1500" dirty="0" err="1" smtClean="0"/>
              <a:t>SocialMF</a:t>
            </a:r>
            <a:r>
              <a:rPr lang="en-US" sz="1500" dirty="0" smtClean="0"/>
              <a:t> is faster by the shown factor</a:t>
            </a:r>
          </a:p>
          <a:p>
            <a:pPr algn="just">
              <a:buFont typeface="Arial" pitchFamily="34" charset="0"/>
              <a:buChar char="•"/>
            </a:pPr>
            <a:endParaRPr lang="en-US" sz="1500" dirty="0" smtClean="0"/>
          </a:p>
          <a:p>
            <a:pPr marL="0" marR="0" indent="0" algn="just" defTabSz="914400" rtl="0" eaLnBrk="1" fontAlgn="auto" latinLnBrk="0" hangingPunct="1">
              <a:lnSpc>
                <a:spcPct val="100000"/>
              </a:lnSpc>
              <a:spcBef>
                <a:spcPts val="0"/>
              </a:spcBef>
              <a:spcAft>
                <a:spcPts val="0"/>
              </a:spcAft>
              <a:buClrTx/>
              <a:buSzTx/>
              <a:buFont typeface="Arial" pitchFamily="34" charset="0"/>
              <a:buChar char="•"/>
              <a:tabLst/>
              <a:defRPr/>
            </a:pPr>
            <a:r>
              <a:rPr lang="en-US" sz="1600" dirty="0" smtClean="0"/>
              <a:t>Experiments on a Core2 Duo 2.16 GHz machine with Windows XP and 2 GB of memory</a:t>
            </a:r>
          </a:p>
          <a:p>
            <a:pPr algn="just">
              <a:buFont typeface="Arial" pitchFamily="34" charset="0"/>
              <a:buChar char="•"/>
            </a:pPr>
            <a:endParaRPr lang="en-US" sz="1500" dirty="0" smtClean="0"/>
          </a:p>
          <a:p>
            <a:pPr algn="just">
              <a:buFont typeface="Arial" pitchFamily="34" charset="0"/>
              <a:buChar char="•"/>
            </a:pPr>
            <a:r>
              <a:rPr lang="en-US" sz="1500" dirty="0" smtClean="0"/>
              <a:t>This table  shows the time needed to compute the gradient of log-posterior for each model on each data set in our experiments. As shown in this table SocialMF is much faster than STE in the learning phase.</a:t>
            </a:r>
          </a:p>
          <a:p>
            <a:pPr algn="just">
              <a:buFont typeface="Arial" pitchFamily="34" charset="0"/>
              <a:buChar char="•"/>
            </a:pPr>
            <a:endParaRPr lang="en-US" sz="1500" dirty="0" smtClean="0"/>
          </a:p>
          <a:p>
            <a:pPr algn="just">
              <a:buFont typeface="Arial" pitchFamily="34" charset="0"/>
              <a:buChar char="•"/>
            </a:pPr>
            <a:r>
              <a:rPr lang="en-US" sz="1500" dirty="0" smtClean="0"/>
              <a:t>It should also be noted that the actual prediction is also faster in </a:t>
            </a:r>
            <a:r>
              <a:rPr lang="en-US" sz="1500" dirty="0" err="1" smtClean="0"/>
              <a:t>SocilaMF</a:t>
            </a:r>
            <a:r>
              <a:rPr lang="en-US" sz="1500" dirty="0" smtClean="0"/>
              <a:t> since the prediction only needs the latent features of u and I and does not depend on the latent features of neighbors as in STE.</a:t>
            </a:r>
            <a:endParaRPr lang="en-US" sz="1500" dirty="0"/>
          </a:p>
        </p:txBody>
      </p:sp>
      <p:sp>
        <p:nvSpPr>
          <p:cNvPr id="4" name="Slide Number Placeholder 3"/>
          <p:cNvSpPr>
            <a:spLocks noGrp="1"/>
          </p:cNvSpPr>
          <p:nvPr>
            <p:ph type="sldNum" sz="quarter" idx="10"/>
          </p:nvPr>
        </p:nvSpPr>
        <p:spPr/>
        <p:txBody>
          <a:bodyPr/>
          <a:lstStyle/>
          <a:p>
            <a:fld id="{85872ECA-DFE5-4730-A6ED-B21AF167800B}"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5872ECA-DFE5-4730-A6ED-B21AF167800B}"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A4FB15D-EB1F-4AE7-A63C-3E39F5985B5D}" type="slidenum">
              <a:rPr lang="en-US" smtClean="0"/>
              <a:pPr/>
              <a:t>28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defTabSz="964783">
              <a:buFont typeface="Arial" pitchFamily="34" charset="0"/>
              <a:buChar char="•"/>
              <a:defRPr/>
            </a:pPr>
            <a:r>
              <a:rPr lang="en-US" sz="1500" dirty="0" smtClean="0"/>
              <a:t> With the rapidly growing amount of information available online, it becomes necessary to have tools to help users to select the relevant part of online information. To satisfy this need, recommenders have emerged.</a:t>
            </a:r>
          </a:p>
          <a:p>
            <a:pPr algn="just" defTabSz="964783">
              <a:buFont typeface="Arial" pitchFamily="34" charset="0"/>
              <a:buChar char="•"/>
              <a:defRPr/>
            </a:pPr>
            <a:endParaRPr lang="en-US" sz="1500" dirty="0" smtClean="0"/>
          </a:p>
          <a:p>
            <a:pPr algn="just" defTabSz="964783">
              <a:buFont typeface="Arial" pitchFamily="34" charset="0"/>
              <a:buChar char="•"/>
              <a:defRPr/>
            </a:pPr>
            <a:r>
              <a:rPr lang="en-US" sz="1500" dirty="0" smtClean="0"/>
              <a:t> The input data to a recommender system is a set of users U, a set of items I, and the rating matrix R.</a:t>
            </a:r>
          </a:p>
          <a:p>
            <a:pPr algn="just" defTabSz="964783">
              <a:buFont typeface="Arial" pitchFamily="34" charset="0"/>
              <a:buChar char="•"/>
              <a:defRPr/>
            </a:pPr>
            <a:endParaRPr lang="en-US" sz="1500" dirty="0" smtClean="0"/>
          </a:p>
          <a:p>
            <a:pPr algn="just" defTabSz="964783">
              <a:buFont typeface="Arial" pitchFamily="34" charset="0"/>
              <a:buChar char="•"/>
              <a:defRPr/>
            </a:pPr>
            <a:r>
              <a:rPr lang="en-US" sz="1500" dirty="0" smtClean="0"/>
              <a:t>The problem definition is that given a user u and a target item </a:t>
            </a:r>
            <a:r>
              <a:rPr lang="en-US" sz="1500" dirty="0" err="1" smtClean="0"/>
              <a:t>i</a:t>
            </a:r>
            <a:r>
              <a:rPr lang="en-US" sz="1500" dirty="0" smtClean="0"/>
              <a:t>, predict the rating r</a:t>
            </a:r>
            <a:r>
              <a:rPr lang="en-US" sz="1500" baseline="-25000" dirty="0" smtClean="0"/>
              <a:t>u,i</a:t>
            </a:r>
            <a:r>
              <a:rPr lang="en-US" sz="1500" dirty="0" smtClean="0"/>
              <a:t> of u on target item </a:t>
            </a:r>
            <a:r>
              <a:rPr lang="en-US" sz="1500" dirty="0" err="1" smtClean="0"/>
              <a:t>i</a:t>
            </a:r>
            <a:r>
              <a:rPr lang="en-US" sz="1500" dirty="0" smtClean="0"/>
              <a:t>.</a:t>
            </a:r>
          </a:p>
          <a:p>
            <a:pPr algn="just" defTabSz="964783">
              <a:buFont typeface="Arial" pitchFamily="34" charset="0"/>
              <a:buChar char="•"/>
              <a:defRPr/>
            </a:pPr>
            <a:endParaRPr lang="en-US" sz="1500" dirty="0" smtClean="0"/>
          </a:p>
          <a:p>
            <a:pPr algn="just" defTabSz="964783">
              <a:buFont typeface="Arial" pitchFamily="34" charset="0"/>
              <a:buChar char="•"/>
              <a:defRPr/>
            </a:pPr>
            <a:r>
              <a:rPr lang="en-US" sz="1500" dirty="0" smtClean="0"/>
              <a:t> Collaborative filtering</a:t>
            </a:r>
            <a:r>
              <a:rPr lang="en-US" sz="1500" baseline="0" dirty="0" smtClean="0"/>
              <a:t> approach is the most common approach for recommendation. I the CF approach, users with similar rating patterns are taken into account. The ratings of these similar users on the target item </a:t>
            </a:r>
            <a:r>
              <a:rPr lang="en-US" sz="1500" baseline="0" dirty="0" err="1" smtClean="0"/>
              <a:t>i</a:t>
            </a:r>
            <a:r>
              <a:rPr lang="en-US" sz="1500" baseline="0" dirty="0" smtClean="0"/>
              <a:t> is aggregated in CF to compute the predicted rating for user u.</a:t>
            </a:r>
            <a:endParaRPr lang="en-US" sz="1500" dirty="0" smtClean="0"/>
          </a:p>
          <a:p>
            <a:pPr algn="just"/>
            <a:r>
              <a:rPr lang="en-US" sz="1500" dirty="0" smtClean="0"/>
              <a:t> </a:t>
            </a:r>
          </a:p>
          <a:p>
            <a:pPr algn="just"/>
            <a:endParaRPr lang="en-US" sz="1500" dirty="0"/>
          </a:p>
        </p:txBody>
      </p:sp>
      <p:sp>
        <p:nvSpPr>
          <p:cNvPr id="4" name="Slide Number Placeholder 3"/>
          <p:cNvSpPr>
            <a:spLocks noGrp="1"/>
          </p:cNvSpPr>
          <p:nvPr>
            <p:ph type="sldNum" sz="quarter" idx="10"/>
          </p:nvPr>
        </p:nvSpPr>
        <p:spPr/>
        <p:txBody>
          <a:bodyPr/>
          <a:lstStyle/>
          <a:p>
            <a:fld id="{85872ECA-DFE5-4730-A6ED-B21AF167800B}"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algn="just">
              <a:buFont typeface="Arial" pitchFamily="34" charset="0"/>
              <a:buChar char="•"/>
            </a:pPr>
            <a:r>
              <a:rPr lang="en-US" sz="1500" dirty="0" smtClean="0"/>
              <a:t>Online social networks have recently emerged, providing an independent source of information about users in social network. Examples</a:t>
            </a:r>
            <a:r>
              <a:rPr lang="en-US" sz="1500" baseline="0" dirty="0" smtClean="0"/>
              <a:t> of online social networks are </a:t>
            </a:r>
            <a:r>
              <a:rPr lang="en-US" sz="1500" baseline="0" dirty="0" err="1" smtClean="0"/>
              <a:t>facebook</a:t>
            </a:r>
            <a:r>
              <a:rPr lang="en-US" sz="1500" baseline="0" dirty="0" smtClean="0"/>
              <a:t>, </a:t>
            </a:r>
            <a:r>
              <a:rPr lang="en-US" sz="1500" baseline="0" dirty="0" err="1" smtClean="0"/>
              <a:t>myspace</a:t>
            </a:r>
            <a:r>
              <a:rPr lang="en-US" sz="1500" baseline="0" dirty="0" smtClean="0"/>
              <a:t>, </a:t>
            </a:r>
            <a:r>
              <a:rPr lang="en-US" sz="1500" baseline="0" dirty="0" err="1" smtClean="0"/>
              <a:t>flickr</a:t>
            </a:r>
            <a:r>
              <a:rPr lang="en-US" sz="1500" baseline="0" dirty="0" smtClean="0"/>
              <a:t> and so on.</a:t>
            </a:r>
          </a:p>
          <a:p>
            <a:pPr algn="just">
              <a:buFont typeface="Arial" pitchFamily="34" charset="0"/>
              <a:buChar char="•"/>
            </a:pPr>
            <a:endParaRPr lang="en-US" sz="1500" baseline="0" dirty="0" smtClean="0"/>
          </a:p>
          <a:p>
            <a:pPr algn="just">
              <a:buFont typeface="Arial" pitchFamily="34" charset="0"/>
              <a:buChar char="•"/>
            </a:pPr>
            <a:r>
              <a:rPr lang="en-US" sz="1500" baseline="0" dirty="0" smtClean="0"/>
              <a:t>Emergence of online social networks led to social network based recommendation. </a:t>
            </a:r>
            <a:r>
              <a:rPr lang="en-US" sz="1500" dirty="0" smtClean="0"/>
              <a:t>In social networks based approaches the rating s of users socially related to the target users are also</a:t>
            </a:r>
            <a:r>
              <a:rPr lang="en-US" sz="1500" baseline="0" dirty="0" smtClean="0"/>
              <a:t> considered for recommendation.</a:t>
            </a:r>
            <a:endParaRPr lang="en-US" sz="1500" dirty="0" smtClean="0"/>
          </a:p>
          <a:p>
            <a:pPr algn="just">
              <a:buFont typeface="Arial" pitchFamily="34" charset="0"/>
              <a:buChar char="•"/>
            </a:pPr>
            <a:endParaRPr lang="en-US" sz="1500" dirty="0" smtClean="0"/>
          </a:p>
          <a:p>
            <a:pPr algn="just">
              <a:buFont typeface="Arial" pitchFamily="34" charset="0"/>
              <a:buChar char="•"/>
            </a:pPr>
            <a:r>
              <a:rPr lang="en-US" sz="1500" dirty="0" smtClean="0"/>
              <a:t>The main motivation behind social network based recommenders is social influence, meaning that users adopt the behavior of their friends. In other words</a:t>
            </a:r>
            <a:r>
              <a:rPr lang="en-US" sz="1500" baseline="0" dirty="0" smtClean="0"/>
              <a:t> the rating of a user are similar to the ratings of his neighbors in the social network.</a:t>
            </a:r>
            <a:endParaRPr lang="en-US" sz="1500" dirty="0" smtClean="0"/>
          </a:p>
          <a:p>
            <a:pPr algn="just">
              <a:buFont typeface="Arial" pitchFamily="34" charset="0"/>
              <a:buChar char="•"/>
            </a:pPr>
            <a:endParaRPr lang="en-US" sz="1500" dirty="0" smtClean="0"/>
          </a:p>
          <a:p>
            <a:pPr algn="just">
              <a:buFont typeface="Arial" pitchFamily="34" charset="0"/>
              <a:buChar char="•"/>
            </a:pPr>
            <a:r>
              <a:rPr lang="en-US" sz="1500" dirty="0" smtClean="0"/>
              <a:t>Input here is a social rating network: a social network in which users express ratings on some items other than creating social relations with other users.</a:t>
            </a:r>
          </a:p>
          <a:p>
            <a:pPr algn="just">
              <a:buFont typeface="Arial" pitchFamily="34" charset="0"/>
              <a:buChar char="•"/>
            </a:pPr>
            <a:endParaRPr lang="en-US" sz="1500" dirty="0" smtClean="0"/>
          </a:p>
          <a:p>
            <a:pPr algn="just">
              <a:buFont typeface="Arial" pitchFamily="34" charset="0"/>
              <a:buChar char="•"/>
            </a:pPr>
            <a:r>
              <a:rPr lang="en-US" sz="1500" dirty="0" smtClean="0"/>
              <a:t>In social network based recommendation, we use the notion of trust based recommendation to emphasize on the trust aspect of social relations, and also to follow the notions used in literature. So throughout the paper and this talk, social network and trust network are used as synonyms.</a:t>
            </a:r>
            <a:endParaRPr lang="en-US" sz="1500" dirty="0"/>
          </a:p>
        </p:txBody>
      </p:sp>
      <p:sp>
        <p:nvSpPr>
          <p:cNvPr id="4" name="Slide Number Placeholder 3"/>
          <p:cNvSpPr>
            <a:spLocks noGrp="1"/>
          </p:cNvSpPr>
          <p:nvPr>
            <p:ph type="sldNum" sz="quarter" idx="10"/>
          </p:nvPr>
        </p:nvSpPr>
        <p:spPr/>
        <p:txBody>
          <a:bodyPr/>
          <a:lstStyle/>
          <a:p>
            <a:fld id="{85872ECA-DFE5-4730-A6ED-B21AF167800B}"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buFont typeface="Arial" pitchFamily="34" charset="0"/>
              <a:buChar char="•"/>
            </a:pPr>
            <a:r>
              <a:rPr lang="en-US" sz="1500" dirty="0" smtClean="0"/>
              <a:t>This figure depicts a sample social rating network. As you can see, users have social relations to other</a:t>
            </a:r>
            <a:r>
              <a:rPr lang="en-US" sz="1500" baseline="0" dirty="0" smtClean="0"/>
              <a:t> users. Also they have rated some items shown by the shape icons in this figure. The numbers are the rating values. Note that in principle, these social relations or trust link could be weighted. In our experiments all data sets are binary networks with no weights. However, models introduce in this talk are able to handle the weighted networks as well as un-weighted networks.</a:t>
            </a:r>
            <a:endParaRPr lang="en-US" sz="1500" dirty="0" smtClean="0"/>
          </a:p>
          <a:p>
            <a:pPr algn="just">
              <a:buFont typeface="Arial" pitchFamily="34" charset="0"/>
              <a:buChar char="•"/>
            </a:pPr>
            <a:endParaRPr lang="en-US" sz="1500" dirty="0" smtClean="0"/>
          </a:p>
          <a:p>
            <a:pPr algn="just">
              <a:buFont typeface="Arial" pitchFamily="34" charset="0"/>
              <a:buChar char="•"/>
            </a:pPr>
            <a:r>
              <a:rPr lang="en-US" sz="1500" dirty="0" smtClean="0"/>
              <a:t>Some memory based approaches have been proposed for social network based or trust based recommendation.</a:t>
            </a:r>
          </a:p>
          <a:p>
            <a:pPr algn="just">
              <a:buFont typeface="Arial" pitchFamily="34" charset="0"/>
              <a:buChar char="•"/>
            </a:pPr>
            <a:endParaRPr lang="en-US" sz="1500" dirty="0" smtClean="0"/>
          </a:p>
          <a:p>
            <a:pPr algn="just">
              <a:buFont typeface="Arial" pitchFamily="34" charset="0"/>
              <a:buChar char="•"/>
            </a:pPr>
            <a:r>
              <a:rPr lang="en-US" sz="1500" dirty="0" smtClean="0"/>
              <a:t>TidalTrust proposed by </a:t>
            </a:r>
            <a:r>
              <a:rPr lang="en-US" sz="1500" dirty="0" err="1" smtClean="0"/>
              <a:t>Golbeck</a:t>
            </a:r>
            <a:r>
              <a:rPr lang="en-US" sz="1500" dirty="0" smtClean="0"/>
              <a:t> in 2005 as her PhD thesis.</a:t>
            </a:r>
          </a:p>
          <a:p>
            <a:pPr algn="just">
              <a:buFont typeface="Arial" pitchFamily="34" charset="0"/>
              <a:buChar char="•"/>
            </a:pPr>
            <a:endParaRPr lang="en-US" sz="1500" dirty="0" smtClean="0"/>
          </a:p>
          <a:p>
            <a:pPr algn="just">
              <a:buFont typeface="Arial" pitchFamily="34" charset="0"/>
              <a:buChar char="•"/>
            </a:pPr>
            <a:r>
              <a:rPr lang="en-US" sz="1500" dirty="0" err="1" smtClean="0"/>
              <a:t>MoleTrust</a:t>
            </a:r>
            <a:r>
              <a:rPr lang="en-US" sz="1500" dirty="0" smtClean="0"/>
              <a:t> proposed by Massa et.al. in 2007.</a:t>
            </a:r>
          </a:p>
          <a:p>
            <a:pPr algn="just">
              <a:buFont typeface="Arial" pitchFamily="34" charset="0"/>
              <a:buChar char="•"/>
            </a:pPr>
            <a:endParaRPr lang="en-US" sz="1500" dirty="0" smtClean="0"/>
          </a:p>
          <a:p>
            <a:pPr algn="just">
              <a:buFont typeface="Arial" pitchFamily="34" charset="0"/>
              <a:buChar char="•"/>
            </a:pPr>
            <a:r>
              <a:rPr lang="en-US" sz="1500" dirty="0" err="1" smtClean="0"/>
              <a:t>AppleSeed</a:t>
            </a:r>
            <a:r>
              <a:rPr lang="en-US" sz="1500" dirty="0" smtClean="0"/>
              <a:t> proposed by Ziegler in 2005 as his PhD</a:t>
            </a:r>
            <a:r>
              <a:rPr lang="en-US" sz="1500" baseline="0" dirty="0" smtClean="0"/>
              <a:t> thesis</a:t>
            </a:r>
            <a:r>
              <a:rPr lang="en-US" sz="1500" dirty="0" smtClean="0"/>
              <a:t>.</a:t>
            </a:r>
          </a:p>
          <a:p>
            <a:pPr algn="just">
              <a:buFont typeface="Arial" pitchFamily="34" charset="0"/>
              <a:buChar char="•"/>
            </a:pPr>
            <a:endParaRPr lang="en-US" sz="1500" dirty="0" smtClean="0"/>
          </a:p>
          <a:p>
            <a:pPr algn="just">
              <a:buFont typeface="Arial" pitchFamily="34" charset="0"/>
              <a:buChar char="•"/>
            </a:pPr>
            <a:r>
              <a:rPr lang="en-US" sz="1500" dirty="0" smtClean="0"/>
              <a:t>And finally, TrustWalker presented by Jamali et.al. in KDD</a:t>
            </a:r>
            <a:r>
              <a:rPr lang="en-US" sz="1500" baseline="0" dirty="0" smtClean="0"/>
              <a:t> </a:t>
            </a:r>
            <a:r>
              <a:rPr lang="en-US" sz="1500" dirty="0" smtClean="0"/>
              <a:t>2009.</a:t>
            </a:r>
            <a:endParaRPr lang="en-US" sz="1500" dirty="0"/>
          </a:p>
        </p:txBody>
      </p:sp>
      <p:sp>
        <p:nvSpPr>
          <p:cNvPr id="4" name="Slide Number Placeholder 3"/>
          <p:cNvSpPr>
            <a:spLocks noGrp="1"/>
          </p:cNvSpPr>
          <p:nvPr>
            <p:ph type="sldNum" sz="quarter" idx="10"/>
          </p:nvPr>
        </p:nvSpPr>
        <p:spPr/>
        <p:txBody>
          <a:bodyPr/>
          <a:lstStyle/>
          <a:p>
            <a:fld id="{85872ECA-DFE5-4730-A6ED-B21AF167800B}"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algn="just">
              <a:buFont typeface="Arial" pitchFamily="34" charset="0"/>
              <a:buChar char="•"/>
            </a:pPr>
            <a:r>
              <a:rPr lang="en-US" sz="1400" dirty="0" smtClean="0"/>
              <a:t>Model based approaches also have been proposed for recommendation in social networks. Matrix factorization is one of the common techniques for model based recommendation. MF learns latent features for users and items. Each user and each item has a K dimensional latent feature vector:</a:t>
            </a:r>
            <a:r>
              <a:rPr lang="en-US" sz="1400" baseline="0" dirty="0" smtClean="0"/>
              <a:t> the latent feature of user u is denoted by </a:t>
            </a:r>
            <a:r>
              <a:rPr lang="en-US" sz="1400" baseline="0" dirty="0" err="1" smtClean="0"/>
              <a:t>U_u</a:t>
            </a:r>
            <a:r>
              <a:rPr lang="en-US" sz="1400" baseline="0" dirty="0" smtClean="0"/>
              <a:t> and stored in the </a:t>
            </a:r>
            <a:r>
              <a:rPr lang="en-US" sz="1400" baseline="0" dirty="0" err="1" smtClean="0"/>
              <a:t>u’th</a:t>
            </a:r>
            <a:r>
              <a:rPr lang="en-US" sz="1400" baseline="0" dirty="0" smtClean="0"/>
              <a:t> row of U matrix. The latent feature of item I is denoted by </a:t>
            </a:r>
            <a:r>
              <a:rPr lang="en-US" sz="1400" baseline="0" dirty="0" err="1" smtClean="0"/>
              <a:t>V_i</a:t>
            </a:r>
            <a:r>
              <a:rPr lang="en-US" sz="1400" baseline="0" dirty="0" smtClean="0"/>
              <a:t> stored in the </a:t>
            </a:r>
            <a:r>
              <a:rPr lang="en-US" sz="1400" baseline="0" dirty="0" err="1" smtClean="0"/>
              <a:t>i’th</a:t>
            </a:r>
            <a:r>
              <a:rPr lang="en-US" sz="1400" baseline="0" dirty="0" smtClean="0"/>
              <a:t> row of matrix V.</a:t>
            </a:r>
            <a:endParaRPr lang="en-US" sz="1400" dirty="0" smtClean="0"/>
          </a:p>
          <a:p>
            <a:pPr algn="just">
              <a:buFont typeface="Arial" pitchFamily="34" charset="0"/>
              <a:buChar char="•"/>
            </a:pPr>
            <a:endParaRPr lang="en-US" sz="1400" dirty="0" smtClean="0"/>
          </a:p>
          <a:p>
            <a:pPr algn="just">
              <a:buFont typeface="Arial" pitchFamily="34" charset="0"/>
              <a:buChar char="•"/>
            </a:pPr>
            <a:r>
              <a:rPr lang="en-US" sz="1400" dirty="0" smtClean="0"/>
              <a:t>MF technique factorizes the rating matrix into product of user and item latent features. This figure shows the graphical model representing MF. The shaded circle represent the random variable for ratings expressed by users. Since</a:t>
            </a:r>
            <a:r>
              <a:rPr lang="en-US" sz="1400" baseline="0" dirty="0" smtClean="0"/>
              <a:t> the ratings are observed, they are shown as shaded circles. Two other circles denote the random variable for latent features of users and items. The small dots in this figure are the hyper parameters for the distribution of each random variable.</a:t>
            </a:r>
            <a:endParaRPr lang="en-US" sz="1400" dirty="0" smtClean="0"/>
          </a:p>
          <a:p>
            <a:pPr algn="just">
              <a:buFont typeface="Arial" pitchFamily="34" charset="0"/>
              <a:buChar char="•"/>
            </a:pPr>
            <a:endParaRPr lang="en-US" sz="1400" dirty="0" smtClean="0"/>
          </a:p>
          <a:p>
            <a:pPr algn="just">
              <a:buFont typeface="Arial" pitchFamily="34" charset="0"/>
              <a:buChar char="•"/>
            </a:pPr>
            <a:r>
              <a:rPr lang="en-US" sz="1400" dirty="0" smtClean="0"/>
              <a:t>The conditional probability of the observed rating given latent features is as follows. Each rating r</a:t>
            </a:r>
            <a:r>
              <a:rPr lang="en-US" sz="1400" baseline="-25000" dirty="0" smtClean="0"/>
              <a:t>u,i</a:t>
            </a:r>
            <a:r>
              <a:rPr lang="en-US" sz="1400" dirty="0" smtClean="0"/>
              <a:t> has normal distribution around the dot product of feature vectors of u and </a:t>
            </a:r>
            <a:r>
              <a:rPr lang="en-US" sz="1400" dirty="0" err="1" smtClean="0"/>
              <a:t>i</a:t>
            </a:r>
            <a:r>
              <a:rPr lang="en-US" sz="1400" dirty="0" smtClean="0"/>
              <a:t> with standard deviation sigma</a:t>
            </a:r>
            <a:r>
              <a:rPr lang="en-US" sz="1400" baseline="-25000" dirty="0" smtClean="0"/>
              <a:t>r</a:t>
            </a:r>
            <a:r>
              <a:rPr lang="en-US" sz="1400" dirty="0" smtClean="0"/>
              <a:t>. The conditional probability of all ratings is the product of the conditional probability of every single observed</a:t>
            </a:r>
            <a:r>
              <a:rPr lang="en-US" sz="1400" baseline="0" dirty="0" smtClean="0"/>
              <a:t> rating. </a:t>
            </a:r>
          </a:p>
          <a:p>
            <a:pPr algn="just">
              <a:buFont typeface="Arial" pitchFamily="34" charset="0"/>
              <a:buChar char="•"/>
            </a:pPr>
            <a:endParaRPr lang="en-US" sz="1400" baseline="0" dirty="0" smtClean="0"/>
          </a:p>
          <a:p>
            <a:pPr marL="0" marR="0" indent="0" algn="just" defTabSz="914400" rtl="0" eaLnBrk="1" fontAlgn="auto" latinLnBrk="0" hangingPunct="1">
              <a:lnSpc>
                <a:spcPct val="100000"/>
              </a:lnSpc>
              <a:spcBef>
                <a:spcPts val="0"/>
              </a:spcBef>
              <a:spcAft>
                <a:spcPts val="0"/>
              </a:spcAft>
              <a:buClrTx/>
              <a:buSzTx/>
              <a:buFont typeface="Arial" pitchFamily="34" charset="0"/>
              <a:buChar char="•"/>
              <a:tabLst/>
              <a:defRPr/>
            </a:pPr>
            <a:r>
              <a:rPr lang="en-US" sz="1400" dirty="0" smtClean="0"/>
              <a:t>It should be noted that ratings are scaled to the interval [0,1]. The function g is the logistic function to scale the dot product of latent features of users and items to the range [0,1]. Note that the latent features also have a normal prior, not shown in this equation.</a:t>
            </a:r>
          </a:p>
          <a:p>
            <a:pPr algn="just">
              <a:buFont typeface="Arial" pitchFamily="34" charset="0"/>
              <a:buChar char="•"/>
            </a:pPr>
            <a:endParaRPr lang="en-US" sz="1400" dirty="0" smtClean="0"/>
          </a:p>
          <a:p>
            <a:pPr algn="just">
              <a:buFont typeface="Arial" pitchFamily="34" charset="0"/>
              <a:buChar char="•"/>
            </a:pPr>
            <a:r>
              <a:rPr lang="en-US" sz="1400" dirty="0" smtClean="0"/>
              <a:t>Using learnt latent features, we can perform predictions by taking</a:t>
            </a:r>
            <a:r>
              <a:rPr lang="en-US" sz="1400" baseline="0" dirty="0" smtClean="0"/>
              <a:t> the dot product of a user feature and an item feature.</a:t>
            </a:r>
            <a:endParaRPr lang="en-US" sz="1400" dirty="0" smtClean="0"/>
          </a:p>
          <a:p>
            <a:pPr algn="just">
              <a:buFont typeface="Arial" pitchFamily="34" charset="0"/>
              <a:buChar char="•"/>
            </a:pPr>
            <a:endParaRPr lang="en-US" sz="1600" dirty="0"/>
          </a:p>
        </p:txBody>
      </p:sp>
      <p:sp>
        <p:nvSpPr>
          <p:cNvPr id="4" name="Slide Number Placeholder 3"/>
          <p:cNvSpPr>
            <a:spLocks noGrp="1"/>
          </p:cNvSpPr>
          <p:nvPr>
            <p:ph type="sldNum" sz="quarter" idx="10"/>
          </p:nvPr>
        </p:nvSpPr>
        <p:spPr/>
        <p:txBody>
          <a:bodyPr/>
          <a:lstStyle/>
          <a:p>
            <a:fld id="{85872ECA-DFE5-4730-A6ED-B21AF167800B}"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algn="just">
              <a:buFont typeface="Arial" pitchFamily="34" charset="0"/>
              <a:buChar char="•"/>
            </a:pPr>
            <a:r>
              <a:rPr lang="en-US" sz="1500" dirty="0" smtClean="0"/>
              <a:t>The social trust ensemble model proposed in SIGIR 2009 by MA et.al.  is the closest work to our work. This model exploits MF technique for recommendation in social networks (or trust based recommendation).</a:t>
            </a:r>
          </a:p>
          <a:p>
            <a:pPr algn="just">
              <a:buFont typeface="Arial" pitchFamily="34" charset="0"/>
              <a:buChar char="•"/>
            </a:pPr>
            <a:endParaRPr lang="en-US" sz="1500" dirty="0" smtClean="0"/>
          </a:p>
          <a:p>
            <a:pPr algn="just">
              <a:buFont typeface="Arial" pitchFamily="34" charset="0"/>
              <a:buChar char="•"/>
            </a:pPr>
            <a:r>
              <a:rPr lang="en-US" sz="1500" dirty="0" smtClean="0"/>
              <a:t>STE is a linear combination of basic matrix factorization based approach and a social network based approach. This figure shows the graphical model for the STE model. The left side of this</a:t>
            </a:r>
            <a:r>
              <a:rPr lang="en-US" sz="1500" baseline="0" dirty="0" smtClean="0"/>
              <a:t> figure is a basic MF approach presented before, and the right part is the social network based part.</a:t>
            </a:r>
            <a:endParaRPr lang="en-US" sz="1500" dirty="0" smtClean="0"/>
          </a:p>
          <a:p>
            <a:pPr algn="just">
              <a:buFont typeface="Arial" pitchFamily="34" charset="0"/>
              <a:buChar char="•"/>
            </a:pPr>
            <a:endParaRPr lang="en-US" sz="1500" dirty="0" smtClean="0"/>
          </a:p>
          <a:p>
            <a:pPr algn="just">
              <a:buFont typeface="Arial" pitchFamily="34" charset="0"/>
              <a:buChar char="•"/>
            </a:pPr>
            <a:r>
              <a:rPr lang="en-US" sz="1500" dirty="0" smtClean="0"/>
              <a:t>In the social network based part, each rating is the aggregate of the estimated ratings of neighbors on </a:t>
            </a:r>
            <a:r>
              <a:rPr lang="en-US" sz="1500" dirty="0" err="1" smtClean="0"/>
              <a:t>i</a:t>
            </a:r>
            <a:r>
              <a:rPr lang="en-US" sz="1500" dirty="0" smtClean="0"/>
              <a:t>. </a:t>
            </a:r>
          </a:p>
          <a:p>
            <a:pPr algn="just">
              <a:buFont typeface="Arial" pitchFamily="34" charset="0"/>
              <a:buChar char="•"/>
            </a:pPr>
            <a:endParaRPr lang="en-US" sz="1500" dirty="0" smtClean="0"/>
          </a:p>
          <a:p>
            <a:pPr algn="just">
              <a:buFont typeface="Arial" pitchFamily="34" charset="0"/>
              <a:buChar char="•"/>
            </a:pPr>
            <a:r>
              <a:rPr lang="en-US" sz="1500" dirty="0" smtClean="0"/>
              <a:t>In the equation </a:t>
            </a:r>
            <a:r>
              <a:rPr lang="en-US" sz="1500" dirty="0" err="1" smtClean="0"/>
              <a:t>U_vV_i</a:t>
            </a:r>
            <a:r>
              <a:rPr lang="en-US" sz="1500" dirty="0" smtClean="0"/>
              <a:t> is the estimate rating of neighbor v on </a:t>
            </a:r>
            <a:r>
              <a:rPr lang="en-US" sz="1500" dirty="0" err="1" smtClean="0"/>
              <a:t>i</a:t>
            </a:r>
            <a:r>
              <a:rPr lang="en-US" sz="1500" dirty="0" smtClean="0"/>
              <a:t>. </a:t>
            </a:r>
            <a:r>
              <a:rPr lang="en-US" sz="1500" dirty="0" err="1" smtClean="0"/>
              <a:t>T_u_v</a:t>
            </a:r>
            <a:r>
              <a:rPr lang="en-US" sz="1500" dirty="0" smtClean="0"/>
              <a:t> is the normalized trust value between u and v. In binary trust networks (such as the ones we use in our experiments) it would be one over the number of neighbors.</a:t>
            </a:r>
          </a:p>
          <a:p>
            <a:pPr algn="just">
              <a:buFont typeface="Arial" pitchFamily="34" charset="0"/>
              <a:buChar char="•"/>
            </a:pPr>
            <a:endParaRPr lang="en-US" sz="1500" dirty="0" smtClean="0"/>
          </a:p>
          <a:p>
            <a:pPr algn="just">
              <a:buFont typeface="Arial" pitchFamily="34" charset="0"/>
              <a:buChar char="•"/>
            </a:pPr>
            <a:r>
              <a:rPr lang="en-US" sz="1500" dirty="0" smtClean="0"/>
              <a:t>Alpha controls the effect of neighbors on the estimated rating.</a:t>
            </a:r>
          </a:p>
          <a:p>
            <a:pPr algn="just">
              <a:buFont typeface="Arial" pitchFamily="34" charset="0"/>
              <a:buChar char="•"/>
            </a:pPr>
            <a:endParaRPr lang="en-US" sz="1500" dirty="0" smtClean="0"/>
          </a:p>
          <a:p>
            <a:pPr algn="just">
              <a:buFont typeface="Arial" pitchFamily="34" charset="0"/>
              <a:buChar char="•"/>
            </a:pPr>
            <a:r>
              <a:rPr lang="en-US" sz="1500" dirty="0" smtClean="0"/>
              <a:t>Again, g is the logistic function scaling the result into the range [0,1]</a:t>
            </a:r>
            <a:endParaRPr lang="en-US" sz="1500" dirty="0"/>
          </a:p>
        </p:txBody>
      </p:sp>
      <p:sp>
        <p:nvSpPr>
          <p:cNvPr id="4" name="Slide Number Placeholder 3"/>
          <p:cNvSpPr>
            <a:spLocks noGrp="1"/>
          </p:cNvSpPr>
          <p:nvPr>
            <p:ph type="sldNum" sz="quarter" idx="10"/>
          </p:nvPr>
        </p:nvSpPr>
        <p:spPr/>
        <p:txBody>
          <a:bodyPr/>
          <a:lstStyle/>
          <a:p>
            <a:fld id="{85872ECA-DFE5-4730-A6ED-B21AF167800B}"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buFont typeface="Arial" pitchFamily="34" charset="0"/>
              <a:buChar char="•"/>
            </a:pPr>
            <a:r>
              <a:rPr lang="en-US" sz="1500" dirty="0" smtClean="0"/>
              <a:t>There are some</a:t>
            </a:r>
            <a:r>
              <a:rPr lang="en-US" sz="1500" baseline="0" dirty="0" smtClean="0"/>
              <a:t> i</a:t>
            </a:r>
            <a:r>
              <a:rPr lang="en-US" sz="1500" dirty="0" smtClean="0"/>
              <a:t>ssues with the STE model</a:t>
            </a:r>
          </a:p>
          <a:p>
            <a:pPr lvl="1" algn="just">
              <a:buFont typeface="Arial" pitchFamily="34" charset="0"/>
              <a:buChar char="•"/>
            </a:pPr>
            <a:r>
              <a:rPr lang="en-US" sz="1500" dirty="0" smtClean="0"/>
              <a:t>Feature vectors of neighbors influence the ratings of u instead of influencing the  feature</a:t>
            </a:r>
            <a:r>
              <a:rPr lang="en-US" sz="1500" baseline="0" dirty="0" smtClean="0"/>
              <a:t> </a:t>
            </a:r>
            <a:r>
              <a:rPr lang="en-US" sz="1500" dirty="0" smtClean="0"/>
              <a:t>vector of </a:t>
            </a:r>
            <a:r>
              <a:rPr lang="en-US" sz="1500" dirty="0" smtClean="0">
                <a:cs typeface="Times New Roman" pitchFamily="18" charset="0"/>
              </a:rPr>
              <a:t>u</a:t>
            </a:r>
            <a:r>
              <a:rPr lang="en-US" sz="1500" dirty="0" smtClean="0">
                <a:cs typeface="+mn-cs"/>
              </a:rPr>
              <a:t>.</a:t>
            </a:r>
            <a:r>
              <a:rPr lang="en-US" sz="1500" baseline="0" dirty="0" smtClean="0">
                <a:cs typeface="+mn-cs"/>
              </a:rPr>
              <a:t> </a:t>
            </a:r>
            <a:endParaRPr lang="en-US" sz="1500" dirty="0" smtClean="0"/>
          </a:p>
          <a:p>
            <a:pPr lvl="1" algn="just">
              <a:buFont typeface="Arial" pitchFamily="34" charset="0"/>
              <a:buChar char="•"/>
            </a:pPr>
            <a:r>
              <a:rPr lang="en-US" sz="1500" dirty="0" smtClean="0"/>
              <a:t>This is not so intuitive, and also</a:t>
            </a:r>
            <a:r>
              <a:rPr lang="en-US" sz="1500" baseline="0" dirty="0" smtClean="0"/>
              <a:t> it leads to </a:t>
            </a:r>
            <a:r>
              <a:rPr lang="en-US" sz="1500" dirty="0" smtClean="0"/>
              <a:t>STE not handling trust propagation.</a:t>
            </a:r>
          </a:p>
          <a:p>
            <a:pPr lvl="1" algn="just">
              <a:buFont typeface="Arial" pitchFamily="34" charset="0"/>
              <a:buChar char="•"/>
            </a:pPr>
            <a:r>
              <a:rPr lang="en-US" sz="1500" dirty="0" smtClean="0"/>
              <a:t>The</a:t>
            </a:r>
            <a:r>
              <a:rPr lang="en-US" sz="1500" baseline="0" dirty="0" smtClean="0"/>
              <a:t> learning of features is based on observed ratings only.</a:t>
            </a:r>
            <a:endParaRPr lang="en-US" sz="1500" dirty="0" smtClean="0"/>
          </a:p>
          <a:p>
            <a:pPr lvl="1" algn="just">
              <a:buFont typeface="Arial" pitchFamily="34" charset="0"/>
              <a:buChar char="•"/>
            </a:pPr>
            <a:r>
              <a:rPr lang="en-US" sz="1500" dirty="0" smtClean="0"/>
              <a:t>To learn the latent features of users effectively, enough rating should have been expressed by the user to be able to learn the features. Cold start users have rated only a few, so the learning is not as effective for cold start users compared to normal users.</a:t>
            </a:r>
          </a:p>
          <a:p>
            <a:endParaRPr lang="en-US" dirty="0"/>
          </a:p>
        </p:txBody>
      </p:sp>
      <p:sp>
        <p:nvSpPr>
          <p:cNvPr id="4" name="Slide Number Placeholder 3"/>
          <p:cNvSpPr>
            <a:spLocks noGrp="1"/>
          </p:cNvSpPr>
          <p:nvPr>
            <p:ph type="sldNum" sz="quarter" idx="10"/>
          </p:nvPr>
        </p:nvSpPr>
        <p:spPr/>
        <p:txBody>
          <a:bodyPr/>
          <a:lstStyle/>
          <a:p>
            <a:fld id="{85872ECA-DFE5-4730-A6ED-B21AF167800B}"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buFont typeface="Arial" pitchFamily="34" charset="0"/>
              <a:buChar char="•"/>
            </a:pPr>
            <a:r>
              <a:rPr lang="en-US" sz="1500" dirty="0" smtClean="0"/>
              <a:t>Now I introduce our proposed model, SocialMF. The intuition behind SocialMF is social influence. The characteristics of users are</a:t>
            </a:r>
            <a:r>
              <a:rPr lang="en-US" sz="1500" baseline="0" dirty="0" smtClean="0"/>
              <a:t> influenced by the characteristics of their friends. In other words, to put it in our framework, l</a:t>
            </a:r>
            <a:r>
              <a:rPr lang="en-US" sz="1500" dirty="0" smtClean="0"/>
              <a:t>atent features of a user u are affected by latent features of his direct neighbors.</a:t>
            </a:r>
          </a:p>
          <a:p>
            <a:pPr algn="just">
              <a:buFont typeface="Arial" pitchFamily="34" charset="0"/>
              <a:buChar char="•"/>
            </a:pPr>
            <a:endParaRPr lang="en-US" sz="1500" dirty="0" smtClean="0"/>
          </a:p>
          <a:p>
            <a:pPr algn="just">
              <a:buFont typeface="Arial" pitchFamily="34" charset="0"/>
              <a:buChar char="•"/>
            </a:pPr>
            <a:r>
              <a:rPr lang="en-US" sz="1500" dirty="0" smtClean="0"/>
              <a:t>We consider the average of latent features of neighbors of u as an estimation of </a:t>
            </a:r>
            <a:r>
              <a:rPr lang="en-US" sz="1500" dirty="0" err="1" smtClean="0"/>
              <a:t>u’s</a:t>
            </a:r>
            <a:r>
              <a:rPr lang="en-US" sz="1500" dirty="0" smtClean="0"/>
              <a:t> latent feature.</a:t>
            </a:r>
          </a:p>
          <a:p>
            <a:pPr algn="just">
              <a:buFont typeface="Arial" pitchFamily="34" charset="0"/>
              <a:buChar char="•"/>
            </a:pPr>
            <a:endParaRPr lang="en-US" sz="1500" dirty="0" smtClean="0"/>
          </a:p>
          <a:p>
            <a:pPr algn="just">
              <a:buFont typeface="Arial" pitchFamily="34" charset="0"/>
              <a:buChar char="•"/>
            </a:pPr>
            <a:r>
              <a:rPr lang="en-US" sz="1500" dirty="0" smtClean="0"/>
              <a:t>T</a:t>
            </a:r>
            <a:r>
              <a:rPr lang="en-US" sz="1500" baseline="-25000" dirty="0" smtClean="0"/>
              <a:t>u,v</a:t>
            </a:r>
            <a:r>
              <a:rPr lang="en-US" sz="1500" dirty="0" smtClean="0"/>
              <a:t> in this equation is the normalized trust value. Again, in binary trust networks (such as the ones we use in our experiments) it would be one over the number of neighbors.</a:t>
            </a:r>
          </a:p>
          <a:p>
            <a:pPr algn="just">
              <a:buFont typeface="Arial" pitchFamily="34" charset="0"/>
              <a:buChar char="•"/>
            </a:pPr>
            <a:endParaRPr lang="en-US" sz="1500" dirty="0" smtClean="0"/>
          </a:p>
          <a:p>
            <a:pPr algn="just">
              <a:buFont typeface="Arial" pitchFamily="34" charset="0"/>
              <a:buChar char="•"/>
            </a:pPr>
            <a:endParaRPr lang="en-US" sz="1500" dirty="0"/>
          </a:p>
        </p:txBody>
      </p:sp>
      <p:sp>
        <p:nvSpPr>
          <p:cNvPr id="4" name="Slide Number Placeholder 3"/>
          <p:cNvSpPr>
            <a:spLocks noGrp="1"/>
          </p:cNvSpPr>
          <p:nvPr>
            <p:ph type="sldNum" sz="quarter" idx="10"/>
          </p:nvPr>
        </p:nvSpPr>
        <p:spPr/>
        <p:txBody>
          <a:bodyPr/>
          <a:lstStyle/>
          <a:p>
            <a:fld id="{85872ECA-DFE5-4730-A6ED-B21AF167800B}"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534A5DEA-3110-4693-B073-29726E259085}" type="datetime1">
              <a:rPr lang="en-US" smtClean="0"/>
              <a:pPr/>
              <a:t>9/29/2010</a:t>
            </a:fld>
            <a:endParaRPr lang="en-US"/>
          </a:p>
        </p:txBody>
      </p:sp>
      <p:sp>
        <p:nvSpPr>
          <p:cNvPr id="5" name="Footer Placeholder 4"/>
          <p:cNvSpPr>
            <a:spLocks noGrp="1"/>
          </p:cNvSpPr>
          <p:nvPr>
            <p:ph type="ftr" sz="quarter" idx="11"/>
          </p:nvPr>
        </p:nvSpPr>
        <p:spPr/>
        <p:txBody>
          <a:bodyPr/>
          <a:lstStyle/>
          <a:p>
            <a:r>
              <a:rPr kumimoji="0" lang="fr-FR" smtClean="0"/>
              <a:t>Mohsen Jamali, Social Matrix Factorization</a:t>
            </a:r>
            <a:endParaRPr kumimoji="0" lang="en-US"/>
          </a:p>
        </p:txBody>
      </p:sp>
      <p:sp>
        <p:nvSpPr>
          <p:cNvPr id="6" name="Slide Number Placeholder 5"/>
          <p:cNvSpPr>
            <a:spLocks noGrp="1"/>
          </p:cNvSpPr>
          <p:nvPr>
            <p:ph type="sldNum" sz="quarter" idx="12"/>
          </p:nvPr>
        </p:nvSpPr>
        <p:spPr/>
        <p:txBody>
          <a:bodyPr/>
          <a:lstStyle/>
          <a:p>
            <a:fld id="{9648F39E-9C37-485F-AC97-16BB4BDF9F49}" type="slidenum">
              <a:rPr kumimoji="0" lang="en-US" smtClean="0"/>
              <a:pPr/>
              <a:t>‹#›</a:t>
            </a:fld>
            <a:endParaRPr kumimoji="0"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D895492-CE3E-4EF8-AA95-68DDF014E5C8}" type="datetime1">
              <a:rPr lang="en-US" smtClean="0"/>
              <a:pPr/>
              <a:t>9/29/2010</a:t>
            </a:fld>
            <a:endParaRPr lang="en-US"/>
          </a:p>
        </p:txBody>
      </p:sp>
      <p:sp>
        <p:nvSpPr>
          <p:cNvPr id="5" name="Footer Placeholder 4"/>
          <p:cNvSpPr>
            <a:spLocks noGrp="1"/>
          </p:cNvSpPr>
          <p:nvPr>
            <p:ph type="ftr" sz="quarter" idx="11"/>
          </p:nvPr>
        </p:nvSpPr>
        <p:spPr/>
        <p:txBody>
          <a:bodyPr/>
          <a:lstStyle/>
          <a:p>
            <a:r>
              <a:rPr kumimoji="0" lang="fr-FR" smtClean="0"/>
              <a:t>Mohsen Jamali, Social Matrix Factorization</a:t>
            </a:r>
            <a:endParaRPr kumimoji="0" lang="en-US"/>
          </a:p>
        </p:txBody>
      </p:sp>
      <p:sp>
        <p:nvSpPr>
          <p:cNvPr id="6" name="Slide Number Placeholder 5"/>
          <p:cNvSpPr>
            <a:spLocks noGrp="1"/>
          </p:cNvSpPr>
          <p:nvPr>
            <p:ph type="sldNum" sz="quarter" idx="12"/>
          </p:nvPr>
        </p:nvSpPr>
        <p:spPr/>
        <p:txBody>
          <a:bodyPr/>
          <a:lstStyle/>
          <a:p>
            <a:fld id="{9648F39E-9C37-485F-AC97-16BB4BDF9F49}"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082E026-9C11-43DE-8FE2-A791D55BA5A2}" type="datetime1">
              <a:rPr lang="en-US" smtClean="0"/>
              <a:pPr/>
              <a:t>9/29/2010</a:t>
            </a:fld>
            <a:endParaRPr lang="en-US"/>
          </a:p>
        </p:txBody>
      </p:sp>
      <p:sp>
        <p:nvSpPr>
          <p:cNvPr id="5" name="Footer Placeholder 4"/>
          <p:cNvSpPr>
            <a:spLocks noGrp="1"/>
          </p:cNvSpPr>
          <p:nvPr>
            <p:ph type="ftr" sz="quarter" idx="11"/>
          </p:nvPr>
        </p:nvSpPr>
        <p:spPr>
          <a:xfrm>
            <a:off x="2640597" y="6377459"/>
            <a:ext cx="3836404" cy="365125"/>
          </a:xfrm>
        </p:spPr>
        <p:txBody>
          <a:bodyPr/>
          <a:lstStyle/>
          <a:p>
            <a:r>
              <a:rPr kumimoji="0" lang="fr-FR" smtClean="0"/>
              <a:t>Mohsen Jamali, Social Matrix Factorization</a:t>
            </a:r>
            <a:endParaRPr kumimoji="0" lang="en-US"/>
          </a:p>
        </p:txBody>
      </p:sp>
      <p:sp>
        <p:nvSpPr>
          <p:cNvPr id="6" name="Slide Number Placeholder 5"/>
          <p:cNvSpPr>
            <a:spLocks noGrp="1"/>
          </p:cNvSpPr>
          <p:nvPr>
            <p:ph type="sldNum" sz="quarter" idx="12"/>
          </p:nvPr>
        </p:nvSpPr>
        <p:spPr/>
        <p:txBody>
          <a:bodyPr/>
          <a:lstStyle/>
          <a:p>
            <a:fld id="{9648F39E-9C37-485F-AC97-16BB4BDF9F49}"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B54F830-C74E-4C30-A3C0-FCB35285CC4A}" type="datetime1">
              <a:rPr lang="en-US" smtClean="0"/>
              <a:pPr/>
              <a:t>9/29/2010</a:t>
            </a:fld>
            <a:endParaRPr lang="en-US"/>
          </a:p>
        </p:txBody>
      </p:sp>
      <p:sp>
        <p:nvSpPr>
          <p:cNvPr id="5" name="Footer Placeholder 4"/>
          <p:cNvSpPr>
            <a:spLocks noGrp="1"/>
          </p:cNvSpPr>
          <p:nvPr>
            <p:ph type="ftr" sz="quarter" idx="11"/>
          </p:nvPr>
        </p:nvSpPr>
        <p:spPr/>
        <p:txBody>
          <a:bodyPr/>
          <a:lstStyle/>
          <a:p>
            <a:r>
              <a:rPr kumimoji="0" lang="fr-FR" smtClean="0"/>
              <a:t>Mohsen Jamali, Social Matrix Factorization</a:t>
            </a:r>
            <a:endParaRPr kumimoji="0" lang="en-US"/>
          </a:p>
        </p:txBody>
      </p:sp>
      <p:sp>
        <p:nvSpPr>
          <p:cNvPr id="6" name="Slide Number Placeholder 5"/>
          <p:cNvSpPr>
            <a:spLocks noGrp="1"/>
          </p:cNvSpPr>
          <p:nvPr>
            <p:ph type="sldNum" sz="quarter" idx="12"/>
          </p:nvPr>
        </p:nvSpPr>
        <p:spPr/>
        <p:txBody>
          <a:bodyPr/>
          <a:lstStyle/>
          <a:p>
            <a:fld id="{9648F39E-9C37-485F-AC97-16BB4BDF9F49}"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D677C5C-D55F-46D8-B186-2D96A34C2BF7}" type="datetime1">
              <a:rPr lang="en-US" smtClean="0"/>
              <a:pPr/>
              <a:t>9/29/2010</a:t>
            </a:fld>
            <a:endParaRPr lang="en-US"/>
          </a:p>
        </p:txBody>
      </p:sp>
      <p:sp>
        <p:nvSpPr>
          <p:cNvPr id="5" name="Footer Placeholder 4"/>
          <p:cNvSpPr>
            <a:spLocks noGrp="1"/>
          </p:cNvSpPr>
          <p:nvPr>
            <p:ph type="ftr" sz="quarter" idx="11"/>
          </p:nvPr>
        </p:nvSpPr>
        <p:spPr/>
        <p:txBody>
          <a:bodyPr/>
          <a:lstStyle/>
          <a:p>
            <a:r>
              <a:rPr kumimoji="0" lang="fr-FR" smtClean="0"/>
              <a:t>Mohsen Jamali, Social Matrix Factorization</a:t>
            </a:r>
            <a:endParaRPr kumimoji="0" lang="en-US"/>
          </a:p>
        </p:txBody>
      </p:sp>
      <p:sp>
        <p:nvSpPr>
          <p:cNvPr id="6" name="Slide Number Placeholder 5"/>
          <p:cNvSpPr>
            <a:spLocks noGrp="1"/>
          </p:cNvSpPr>
          <p:nvPr>
            <p:ph type="sldNum" sz="quarter" idx="12"/>
          </p:nvPr>
        </p:nvSpPr>
        <p:spPr/>
        <p:txBody>
          <a:bodyPr/>
          <a:lstStyle/>
          <a:p>
            <a:fld id="{9648F39E-9C37-485F-AC97-16BB4BDF9F49}"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3A79862-E5E9-410F-BE3F-264EEF6114A9}" type="datetime1">
              <a:rPr lang="en-US" smtClean="0"/>
              <a:pPr/>
              <a:t>9/29/2010</a:t>
            </a:fld>
            <a:endParaRPr lang="en-US"/>
          </a:p>
        </p:txBody>
      </p:sp>
      <p:sp>
        <p:nvSpPr>
          <p:cNvPr id="6" name="Footer Placeholder 5"/>
          <p:cNvSpPr>
            <a:spLocks noGrp="1"/>
          </p:cNvSpPr>
          <p:nvPr>
            <p:ph type="ftr" sz="quarter" idx="11"/>
          </p:nvPr>
        </p:nvSpPr>
        <p:spPr/>
        <p:txBody>
          <a:bodyPr/>
          <a:lstStyle/>
          <a:p>
            <a:r>
              <a:rPr kumimoji="0" lang="fr-FR" smtClean="0"/>
              <a:t>Mohsen Jamali, Social Matrix Factorization</a:t>
            </a:r>
            <a:endParaRPr kumimoji="0" lang="en-US"/>
          </a:p>
        </p:txBody>
      </p:sp>
      <p:sp>
        <p:nvSpPr>
          <p:cNvPr id="7" name="Slide Number Placeholder 6"/>
          <p:cNvSpPr>
            <a:spLocks noGrp="1"/>
          </p:cNvSpPr>
          <p:nvPr>
            <p:ph type="sldNum" sz="quarter" idx="12"/>
          </p:nvPr>
        </p:nvSpPr>
        <p:spPr/>
        <p:txBody>
          <a:bodyPr/>
          <a:lstStyle/>
          <a:p>
            <a:fld id="{9648F39E-9C37-485F-AC97-16BB4BDF9F49}"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F89ABA6-070A-4E65-B5BF-CC358DF27FC6}" type="datetime1">
              <a:rPr lang="en-US" smtClean="0"/>
              <a:pPr/>
              <a:t>9/29/2010</a:t>
            </a:fld>
            <a:endParaRPr lang="en-US"/>
          </a:p>
        </p:txBody>
      </p:sp>
      <p:sp>
        <p:nvSpPr>
          <p:cNvPr id="8" name="Footer Placeholder 7"/>
          <p:cNvSpPr>
            <a:spLocks noGrp="1"/>
          </p:cNvSpPr>
          <p:nvPr>
            <p:ph type="ftr" sz="quarter" idx="11"/>
          </p:nvPr>
        </p:nvSpPr>
        <p:spPr/>
        <p:txBody>
          <a:bodyPr/>
          <a:lstStyle/>
          <a:p>
            <a:r>
              <a:rPr kumimoji="0" lang="fr-FR" smtClean="0"/>
              <a:t>Mohsen Jamali, Social Matrix Factorization</a:t>
            </a:r>
            <a:endParaRPr kumimoji="0" lang="en-US"/>
          </a:p>
        </p:txBody>
      </p:sp>
      <p:sp>
        <p:nvSpPr>
          <p:cNvPr id="9" name="Slide Number Placeholder 8"/>
          <p:cNvSpPr>
            <a:spLocks noGrp="1"/>
          </p:cNvSpPr>
          <p:nvPr>
            <p:ph type="sldNum" sz="quarter" idx="12"/>
          </p:nvPr>
        </p:nvSpPr>
        <p:spPr/>
        <p:txBody>
          <a:bodyPr/>
          <a:lstStyle/>
          <a:p>
            <a:fld id="{9648F39E-9C37-485F-AC97-16BB4BDF9F49}" type="slidenum">
              <a:rPr kumimoji="0" lang="en-US" smtClean="0"/>
              <a:pPr/>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944EDD5-DCD0-4754-9E07-495A996E4591}" type="datetime1">
              <a:rPr lang="en-US" smtClean="0"/>
              <a:pPr/>
              <a:t>9/29/2010</a:t>
            </a:fld>
            <a:endParaRPr lang="en-US"/>
          </a:p>
        </p:txBody>
      </p:sp>
      <p:sp>
        <p:nvSpPr>
          <p:cNvPr id="4" name="Footer Placeholder 3"/>
          <p:cNvSpPr>
            <a:spLocks noGrp="1"/>
          </p:cNvSpPr>
          <p:nvPr>
            <p:ph type="ftr" sz="quarter" idx="11"/>
          </p:nvPr>
        </p:nvSpPr>
        <p:spPr/>
        <p:txBody>
          <a:bodyPr/>
          <a:lstStyle/>
          <a:p>
            <a:r>
              <a:rPr kumimoji="0" lang="fr-FR" smtClean="0"/>
              <a:t>Mohsen Jamali, Social Matrix Factorization</a:t>
            </a:r>
            <a:endParaRPr kumimoji="0" lang="en-US"/>
          </a:p>
        </p:txBody>
      </p:sp>
      <p:sp>
        <p:nvSpPr>
          <p:cNvPr id="5" name="Slide Number Placeholder 4"/>
          <p:cNvSpPr>
            <a:spLocks noGrp="1"/>
          </p:cNvSpPr>
          <p:nvPr>
            <p:ph type="sldNum" sz="quarter" idx="12"/>
          </p:nvPr>
        </p:nvSpPr>
        <p:spPr/>
        <p:txBody>
          <a:bodyPr/>
          <a:lstStyle/>
          <a:p>
            <a:fld id="{9648F39E-9C37-485F-AC97-16BB4BDF9F49}"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4E90B6-3202-4E42-88FC-E87AAB7796F2}" type="datetime1">
              <a:rPr lang="en-US" smtClean="0"/>
              <a:pPr/>
              <a:t>9/29/2010</a:t>
            </a:fld>
            <a:endParaRPr lang="en-US"/>
          </a:p>
        </p:txBody>
      </p:sp>
      <p:sp>
        <p:nvSpPr>
          <p:cNvPr id="3" name="Footer Placeholder 2"/>
          <p:cNvSpPr>
            <a:spLocks noGrp="1"/>
          </p:cNvSpPr>
          <p:nvPr>
            <p:ph type="ftr" sz="quarter" idx="11"/>
          </p:nvPr>
        </p:nvSpPr>
        <p:spPr/>
        <p:txBody>
          <a:bodyPr/>
          <a:lstStyle/>
          <a:p>
            <a:r>
              <a:rPr kumimoji="0" lang="fr-FR" smtClean="0"/>
              <a:t>Mohsen Jamali, Social Matrix Factorization</a:t>
            </a:r>
            <a:endParaRPr kumimoji="0" lang="en-US"/>
          </a:p>
        </p:txBody>
      </p:sp>
      <p:sp>
        <p:nvSpPr>
          <p:cNvPr id="4" name="Slide Number Placeholder 3"/>
          <p:cNvSpPr>
            <a:spLocks noGrp="1"/>
          </p:cNvSpPr>
          <p:nvPr>
            <p:ph type="sldNum" sz="quarter" idx="12"/>
          </p:nvPr>
        </p:nvSpPr>
        <p:spPr/>
        <p:txBody>
          <a:bodyPr/>
          <a:lstStyle/>
          <a:p>
            <a:fld id="{9648F39E-9C37-485F-AC97-16BB4BDF9F49}"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33B3F42-0878-4D89-B07B-7B021B6EB559}" type="datetime1">
              <a:rPr lang="en-US" smtClean="0"/>
              <a:pPr/>
              <a:t>9/29/2010</a:t>
            </a:fld>
            <a:endParaRPr lang="en-US"/>
          </a:p>
        </p:txBody>
      </p:sp>
      <p:sp>
        <p:nvSpPr>
          <p:cNvPr id="6" name="Footer Placeholder 5"/>
          <p:cNvSpPr>
            <a:spLocks noGrp="1"/>
          </p:cNvSpPr>
          <p:nvPr>
            <p:ph type="ftr" sz="quarter" idx="11"/>
          </p:nvPr>
        </p:nvSpPr>
        <p:spPr/>
        <p:txBody>
          <a:bodyPr/>
          <a:lstStyle/>
          <a:p>
            <a:r>
              <a:rPr kumimoji="0" lang="fr-FR" smtClean="0"/>
              <a:t>Mohsen Jamali, Social Matrix Factorization</a:t>
            </a:r>
            <a:endParaRPr kumimoji="0" lang="en-US"/>
          </a:p>
        </p:txBody>
      </p:sp>
      <p:sp>
        <p:nvSpPr>
          <p:cNvPr id="7" name="Slide Number Placeholder 6"/>
          <p:cNvSpPr>
            <a:spLocks noGrp="1"/>
          </p:cNvSpPr>
          <p:nvPr>
            <p:ph type="sldNum" sz="quarter" idx="12"/>
          </p:nvPr>
        </p:nvSpPr>
        <p:spPr/>
        <p:txBody>
          <a:bodyPr/>
          <a:lstStyle/>
          <a:p>
            <a:fld id="{9648F39E-9C37-485F-AC97-16BB4BDF9F49}" type="slidenum">
              <a:rPr kumimoji="0" lang="en-US" smtClean="0"/>
              <a:pPr/>
              <a:t>‹#›</a:t>
            </a:fld>
            <a:endParaRPr kumimoji="0"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AB68D2AC-EDA9-4BEE-9DCA-F17E0D556997}" type="datetime1">
              <a:rPr lang="en-US" smtClean="0"/>
              <a:pPr/>
              <a:t>9/29/2010</a:t>
            </a:fld>
            <a:endParaRPr lang="en-US" dirty="0"/>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r>
              <a:rPr kumimoji="0" lang="fr-FR" smtClean="0"/>
              <a:t>Mohsen Jamali, Social Matrix Factorization</a:t>
            </a:r>
            <a:endParaRPr kumimoji="0" lang="en-US" dirty="0"/>
          </a:p>
        </p:txBody>
      </p:sp>
      <p:sp>
        <p:nvSpPr>
          <p:cNvPr id="7" name="Slide Number Placeholder 6"/>
          <p:cNvSpPr>
            <a:spLocks noGrp="1"/>
          </p:cNvSpPr>
          <p:nvPr>
            <p:ph type="sldNum" sz="quarter" idx="12"/>
          </p:nvPr>
        </p:nvSpPr>
        <p:spPr>
          <a:xfrm>
            <a:off x="8339328" y="1170432"/>
            <a:ext cx="733864" cy="201168"/>
          </a:xfrm>
        </p:spPr>
        <p:txBody>
          <a:bodyPr/>
          <a:lstStyle/>
          <a:p>
            <a:fld id="{9648F39E-9C37-485F-AC97-16BB4BDF9F49}"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63ADB360-9F89-4761-9FB3-6387DEC731A1}" type="datetime1">
              <a:rPr lang="en-US" smtClean="0"/>
              <a:pPr/>
              <a:t>9/29/2010</a:t>
            </a:fld>
            <a:endParaRPr lang="en-US" dirty="0"/>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r>
              <a:rPr kumimoji="0" lang="fr-FR" smtClean="0"/>
              <a:t>Mohsen Jamali, Social Matrix Factorization</a:t>
            </a:r>
            <a:endParaRPr kumimoji="0" lang="en-US" dirty="0"/>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9648F39E-9C37-485F-AC97-16BB4BDF9F49}" type="slidenum">
              <a:rPr kumimoji="0" lang="en-US" smtClean="0"/>
              <a:pPr/>
              <a:t>‹#›</a:t>
            </a:fld>
            <a:endParaRPr kumimoji="0"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jpeg"/></Relationships>
</file>

<file path=ppt/slides/_rels/slide14.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notesSlide" Target="../notesSlides/notesSlide14.xml"/><Relationship Id="rId7" Type="http://schemas.openxmlformats.org/officeDocument/2006/relationships/image" Target="../media/image32.png"/><Relationship Id="rId12" Type="http://schemas.openxmlformats.org/officeDocument/2006/relationships/image" Target="../media/image37.pn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7.jpeg"/><Relationship Id="rId9" Type="http://schemas.openxmlformats.org/officeDocument/2006/relationships/image" Target="../media/image3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1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notesSlide" Target="../notesSlides/notesSlide26.xml"/><Relationship Id="rId7" Type="http://schemas.openxmlformats.org/officeDocument/2006/relationships/image" Target="../media/image48.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 Id="rId9" Type="http://schemas.openxmlformats.org/officeDocument/2006/relationships/oleObject" Target="../embeddings/oleObject2.bin"/></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jpeg"/><Relationship Id="rId13" Type="http://schemas.openxmlformats.org/officeDocument/2006/relationships/image" Target="../media/image12.jpeg"/><Relationship Id="rId3" Type="http://schemas.openxmlformats.org/officeDocument/2006/relationships/image" Target="../media/image2.jpeg"/><Relationship Id="rId7" Type="http://schemas.openxmlformats.org/officeDocument/2006/relationships/image" Target="../media/image6.jpeg"/><Relationship Id="rId12"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jpeg"/><Relationship Id="rId11" Type="http://schemas.openxmlformats.org/officeDocument/2006/relationships/image" Target="../media/image10.jpeg"/><Relationship Id="rId5" Type="http://schemas.openxmlformats.org/officeDocument/2006/relationships/image" Target="../media/image4.jpeg"/><Relationship Id="rId10" Type="http://schemas.openxmlformats.org/officeDocument/2006/relationships/image" Target="../media/image9.jpeg"/><Relationship Id="rId4" Type="http://schemas.openxmlformats.org/officeDocument/2006/relationships/image" Target="../media/image3.jpeg"/><Relationship Id="rId9" Type="http://schemas.openxmlformats.org/officeDocument/2006/relationships/image" Target="../media/image8.jpeg"/><Relationship Id="rId14" Type="http://schemas.openxmlformats.org/officeDocument/2006/relationships/image" Target="../media/image13.jpe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23.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jpeg"/></Relationships>
</file>

<file path=ppt/slides/_rels/slide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438400"/>
            <a:ext cx="8382000" cy="1673352"/>
          </a:xfrm>
        </p:spPr>
        <p:txBody>
          <a:bodyPr>
            <a:noAutofit/>
          </a:bodyPr>
          <a:lstStyle/>
          <a:p>
            <a:r>
              <a:rPr lang="en-US" sz="4000" dirty="0" smtClean="0"/>
              <a:t>A Matrix Factorization Technique with Trust Propagation for Recommendation in Social Networks</a:t>
            </a:r>
            <a:endParaRPr lang="en-US" sz="4000" dirty="0"/>
          </a:p>
        </p:txBody>
      </p:sp>
      <p:sp>
        <p:nvSpPr>
          <p:cNvPr id="3" name="Subtitle 2"/>
          <p:cNvSpPr>
            <a:spLocks noGrp="1"/>
          </p:cNvSpPr>
          <p:nvPr>
            <p:ph type="subTitle" idx="1"/>
          </p:nvPr>
        </p:nvSpPr>
        <p:spPr>
          <a:xfrm>
            <a:off x="685800" y="685800"/>
            <a:ext cx="8077200" cy="1499616"/>
          </a:xfrm>
        </p:spPr>
        <p:txBody>
          <a:bodyPr/>
          <a:lstStyle/>
          <a:p>
            <a:endParaRPr lang="en-US" dirty="0"/>
          </a:p>
        </p:txBody>
      </p:sp>
      <p:sp>
        <p:nvSpPr>
          <p:cNvPr id="4" name="Subtitle 2"/>
          <p:cNvSpPr txBox="1">
            <a:spLocks/>
          </p:cNvSpPr>
          <p:nvPr/>
        </p:nvSpPr>
        <p:spPr>
          <a:xfrm>
            <a:off x="609600" y="5181600"/>
            <a:ext cx="8077200" cy="1499616"/>
          </a:xfrm>
          <a:prstGeom prst="rect">
            <a:avLst/>
          </a:prstGeom>
        </p:spPr>
        <p:txBody>
          <a:bodyPr vert="horz" lIns="118872" tIns="0" rIns="45720" bIns="0" rtlCol="0" anchor="b">
            <a:normAutofit/>
          </a:bodyPr>
          <a:lstStyle/>
          <a:p>
            <a:pPr marL="0" marR="0" lvl="0" indent="0" algn="l" defTabSz="914400" rtl="0" eaLnBrk="1" fontAlgn="auto" latinLnBrk="0" hangingPunct="1">
              <a:lnSpc>
                <a:spcPct val="100000"/>
              </a:lnSpc>
              <a:spcBef>
                <a:spcPts val="0"/>
              </a:spcBef>
              <a:spcAft>
                <a:spcPts val="0"/>
              </a:spcAft>
              <a:buClr>
                <a:schemeClr val="accent1"/>
              </a:buClr>
              <a:buSzPct val="80000"/>
              <a:buFont typeface="Wingdings 2"/>
              <a:buNone/>
              <a:tabLst/>
              <a:defRPr/>
            </a:pPr>
            <a:r>
              <a:rPr kumimoji="0" lang="en-US" sz="2000" b="0" i="0" u="none" strike="noStrike" kern="1200" cap="none" spc="0" normalizeH="0" baseline="0" noProof="0" smtClean="0">
                <a:ln>
                  <a:noFill/>
                </a:ln>
                <a:solidFill>
                  <a:schemeClr val="accent2">
                    <a:lumMod val="40000"/>
                    <a:lumOff val="60000"/>
                  </a:schemeClr>
                </a:solidFill>
                <a:effectLst/>
                <a:uLnTx/>
                <a:uFillTx/>
                <a:latin typeface="+mn-lt"/>
                <a:ea typeface="+mn-ea"/>
                <a:cs typeface="+mn-cs"/>
              </a:rPr>
              <a:t>Mohsen Jamali</a:t>
            </a:r>
            <a:r>
              <a:rPr kumimoji="0" lang="en-US" sz="2000" b="0" i="0" u="none" strike="noStrike" kern="1200" cap="none" spc="0" normalizeH="0" baseline="0" noProof="0" smtClean="0">
                <a:ln>
                  <a:noFill/>
                </a:ln>
                <a:solidFill>
                  <a:srgbClr val="FFFFFF"/>
                </a:solidFill>
                <a:effectLst/>
                <a:uLnTx/>
                <a:uFillTx/>
                <a:latin typeface="+mn-lt"/>
                <a:ea typeface="+mn-ea"/>
                <a:cs typeface="+mn-cs"/>
              </a:rPr>
              <a:t>, Martin Ester</a:t>
            </a:r>
          </a:p>
          <a:p>
            <a:pPr marL="0" marR="0" lvl="0" indent="0" algn="l" defTabSz="914400" rtl="0" eaLnBrk="1" fontAlgn="auto" latinLnBrk="0" hangingPunct="1">
              <a:lnSpc>
                <a:spcPct val="100000"/>
              </a:lnSpc>
              <a:spcBef>
                <a:spcPts val="0"/>
              </a:spcBef>
              <a:spcAft>
                <a:spcPts val="0"/>
              </a:spcAft>
              <a:buClr>
                <a:schemeClr val="accent1"/>
              </a:buClr>
              <a:buSzPct val="80000"/>
              <a:buFont typeface="Wingdings 2"/>
              <a:buNone/>
              <a:tabLst/>
              <a:defRPr/>
            </a:pPr>
            <a:r>
              <a:rPr kumimoji="0" lang="en-US" sz="2000" b="0" i="0" u="none" strike="noStrike" kern="1200" cap="none" spc="0" normalizeH="0" baseline="0" noProof="0" smtClean="0">
                <a:ln>
                  <a:noFill/>
                </a:ln>
                <a:solidFill>
                  <a:srgbClr val="FFFFFF"/>
                </a:solidFill>
                <a:effectLst/>
                <a:uLnTx/>
                <a:uFillTx/>
                <a:latin typeface="+mn-lt"/>
                <a:ea typeface="+mn-ea"/>
                <a:cs typeface="+mn-cs"/>
              </a:rPr>
              <a:t>Simon Fraser University</a:t>
            </a:r>
          </a:p>
          <a:p>
            <a:pPr marL="0" marR="0" lvl="0" indent="0" algn="l" defTabSz="914400" rtl="0" eaLnBrk="1" fontAlgn="auto" latinLnBrk="0" hangingPunct="1">
              <a:lnSpc>
                <a:spcPct val="100000"/>
              </a:lnSpc>
              <a:spcBef>
                <a:spcPts val="0"/>
              </a:spcBef>
              <a:spcAft>
                <a:spcPts val="0"/>
              </a:spcAft>
              <a:buClr>
                <a:schemeClr val="accent1"/>
              </a:buClr>
              <a:buSzPct val="80000"/>
              <a:buFont typeface="Wingdings 2"/>
              <a:buNone/>
              <a:tabLst/>
              <a:defRPr/>
            </a:pPr>
            <a:r>
              <a:rPr kumimoji="0" lang="en-US" sz="2000" b="0" i="0" u="none" strike="noStrike" kern="1200" cap="none" spc="0" normalizeH="0" baseline="0" noProof="0" smtClean="0">
                <a:ln>
                  <a:noFill/>
                </a:ln>
                <a:solidFill>
                  <a:srgbClr val="FFFFFF"/>
                </a:solidFill>
                <a:effectLst/>
                <a:uLnTx/>
                <a:uFillTx/>
                <a:latin typeface="+mn-lt"/>
                <a:ea typeface="+mn-ea"/>
                <a:cs typeface="+mn-cs"/>
              </a:rPr>
              <a:t>Vancouver, Canada</a:t>
            </a:r>
            <a:endParaRPr kumimoji="0" lang="en-US" sz="2000" b="0" i="0" u="none" strike="noStrike" kern="1200" cap="none" spc="0" normalizeH="0" baseline="0" noProof="0" dirty="0">
              <a:ln>
                <a:noFill/>
              </a:ln>
              <a:solidFill>
                <a:srgbClr val="FFFFFF"/>
              </a:solidFill>
              <a:effectLst/>
              <a:uLnTx/>
              <a:uFillTx/>
              <a:latin typeface="+mn-lt"/>
              <a:ea typeface="+mn-ea"/>
              <a:cs typeface="+mn-cs"/>
            </a:endParaRPr>
          </a:p>
        </p:txBody>
      </p:sp>
      <p:sp>
        <p:nvSpPr>
          <p:cNvPr id="5" name="TextBox 4"/>
          <p:cNvSpPr txBox="1"/>
          <p:nvPr/>
        </p:nvSpPr>
        <p:spPr>
          <a:xfrm>
            <a:off x="6705600" y="5879068"/>
            <a:ext cx="2209800" cy="400110"/>
          </a:xfrm>
          <a:prstGeom prst="rect">
            <a:avLst/>
          </a:prstGeom>
          <a:noFill/>
        </p:spPr>
        <p:txBody>
          <a:bodyPr wrap="square" rtlCol="0">
            <a:spAutoFit/>
          </a:bodyPr>
          <a:lstStyle/>
          <a:p>
            <a:r>
              <a:rPr lang="en-US" sz="2000" dirty="0" smtClean="0">
                <a:solidFill>
                  <a:schemeClr val="accent1">
                    <a:lumMod val="60000"/>
                    <a:lumOff val="40000"/>
                  </a:schemeClr>
                </a:solidFill>
              </a:rPr>
              <a:t>ACM </a:t>
            </a:r>
            <a:r>
              <a:rPr lang="en-US" sz="2000" dirty="0" err="1" smtClean="0">
                <a:solidFill>
                  <a:schemeClr val="accent1">
                    <a:lumMod val="60000"/>
                    <a:lumOff val="40000"/>
                  </a:schemeClr>
                </a:solidFill>
              </a:rPr>
              <a:t>RecSys</a:t>
            </a:r>
            <a:r>
              <a:rPr lang="en-US" sz="2000" dirty="0" smtClean="0">
                <a:solidFill>
                  <a:schemeClr val="accent1">
                    <a:lumMod val="60000"/>
                    <a:lumOff val="40000"/>
                  </a:schemeClr>
                </a:solidFill>
              </a:rPr>
              <a:t> 2010</a:t>
            </a:r>
            <a:endParaRPr lang="en-US" sz="2000" dirty="0">
              <a:solidFill>
                <a:schemeClr val="accent1">
                  <a:lumMod val="60000"/>
                  <a:lumOff val="40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SocialMF Model (cont.)</a:t>
            </a:r>
            <a:endParaRPr lang="en-US" dirty="0"/>
          </a:p>
        </p:txBody>
      </p:sp>
      <p:sp>
        <p:nvSpPr>
          <p:cNvPr id="4" name="Footer Placeholder 3"/>
          <p:cNvSpPr>
            <a:spLocks noGrp="1"/>
          </p:cNvSpPr>
          <p:nvPr>
            <p:ph type="ftr" sz="quarter" idx="11"/>
          </p:nvPr>
        </p:nvSpPr>
        <p:spPr/>
        <p:txBody>
          <a:bodyPr/>
          <a:lstStyle/>
          <a:p>
            <a:r>
              <a:rPr kumimoji="0" lang="fr-FR" smtClean="0"/>
              <a:t>Mohsen Jamali, Social Matrix Factorization</a:t>
            </a:r>
            <a:endParaRPr kumimoji="0" lang="en-US"/>
          </a:p>
        </p:txBody>
      </p:sp>
      <p:sp>
        <p:nvSpPr>
          <p:cNvPr id="5" name="Slide Number Placeholder 4"/>
          <p:cNvSpPr>
            <a:spLocks noGrp="1"/>
          </p:cNvSpPr>
          <p:nvPr>
            <p:ph type="sldNum" sz="quarter" idx="12"/>
          </p:nvPr>
        </p:nvSpPr>
        <p:spPr/>
        <p:txBody>
          <a:bodyPr/>
          <a:lstStyle/>
          <a:p>
            <a:fld id="{9648F39E-9C37-485F-AC97-16BB4BDF9F49}" type="slidenum">
              <a:rPr kumimoji="0" lang="en-US" smtClean="0"/>
              <a:pPr/>
              <a:t>10</a:t>
            </a:fld>
            <a:endParaRPr kumimoji="0" lang="en-US"/>
          </a:p>
        </p:txBody>
      </p:sp>
      <p:pic>
        <p:nvPicPr>
          <p:cNvPr id="5122" name="Picture 2" descr="D:\Documents\Research\Publications\Social Matrix Factorization\model.jpg"/>
          <p:cNvPicPr>
            <a:picLocks noChangeAspect="1" noChangeArrowheads="1"/>
          </p:cNvPicPr>
          <p:nvPr/>
        </p:nvPicPr>
        <p:blipFill>
          <a:blip r:embed="rId4" cstate="print"/>
          <a:srcRect/>
          <a:stretch>
            <a:fillRect/>
          </a:stretch>
        </p:blipFill>
        <p:spPr bwMode="auto">
          <a:xfrm>
            <a:off x="4191000" y="2514600"/>
            <a:ext cx="4890281" cy="4038600"/>
          </a:xfrm>
          <a:prstGeom prst="rect">
            <a:avLst/>
          </a:prstGeom>
          <a:noFill/>
        </p:spPr>
      </p:pic>
      <p:pic>
        <p:nvPicPr>
          <p:cNvPr id="5124" name="Picture 4"/>
          <p:cNvPicPr>
            <a:picLocks noChangeAspect="1" noChangeArrowheads="1"/>
          </p:cNvPicPr>
          <p:nvPr/>
        </p:nvPicPr>
        <p:blipFill>
          <a:blip r:embed="rId5" cstate="print"/>
          <a:srcRect/>
          <a:stretch>
            <a:fillRect/>
          </a:stretch>
        </p:blipFill>
        <p:spPr bwMode="auto">
          <a:xfrm>
            <a:off x="0" y="1600200"/>
            <a:ext cx="5353050" cy="962025"/>
          </a:xfrm>
          <a:prstGeom prst="rect">
            <a:avLst/>
          </a:prstGeom>
          <a:noFill/>
          <a:ln w="9525">
            <a:noFill/>
            <a:miter lim="800000"/>
            <a:headEnd/>
            <a:tailEnd/>
          </a:ln>
        </p:spPr>
      </p:pic>
      <p:pic>
        <p:nvPicPr>
          <p:cNvPr id="5125" name="Picture 5"/>
          <p:cNvPicPr>
            <a:picLocks noChangeAspect="1" noChangeArrowheads="1"/>
          </p:cNvPicPr>
          <p:nvPr/>
        </p:nvPicPr>
        <p:blipFill>
          <a:blip r:embed="rId6" cstate="print"/>
          <a:srcRect/>
          <a:stretch>
            <a:fillRect/>
          </a:stretch>
        </p:blipFill>
        <p:spPr bwMode="auto">
          <a:xfrm>
            <a:off x="0" y="2590800"/>
            <a:ext cx="4191000" cy="2362200"/>
          </a:xfrm>
          <a:prstGeom prst="rect">
            <a:avLst/>
          </a:prstGeom>
          <a:noFill/>
          <a:ln w="9525">
            <a:noFill/>
            <a:miter lim="800000"/>
            <a:headEnd/>
            <a:tailEnd/>
          </a:ln>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5124"/>
                                        </p:tgtEl>
                                        <p:attrNameLst>
                                          <p:attrName>style.opacity</p:attrName>
                                        </p:attrNameLst>
                                      </p:cBhvr>
                                      <p:to>
                                        <p:strVal val="0.2"/>
                                      </p:to>
                                    </p:set>
                                    <p:animEffect filter="image" prLst="opacity: 0.2">
                                      <p:cBhvr rctx="IE">
                                        <p:cTn id="7" dur="indefinite"/>
                                        <p:tgtEl>
                                          <p:spTgt spid="5124"/>
                                        </p:tgtEl>
                                      </p:cBhvr>
                                    </p:animEffect>
                                  </p:childTnLst>
                                </p:cTn>
                              </p:par>
                              <p:par>
                                <p:cTn id="8" presetID="9" presetClass="emph" presetSubtype="0" nodeType="withEffect">
                                  <p:stCondLst>
                                    <p:cond delay="0"/>
                                  </p:stCondLst>
                                  <p:childTnLst>
                                    <p:set>
                                      <p:cBhvr rctx="PPT">
                                        <p:cTn id="9" dur="indefinite"/>
                                        <p:tgtEl>
                                          <p:spTgt spid="5125"/>
                                        </p:tgtEl>
                                        <p:attrNameLst>
                                          <p:attrName>style.opacity</p:attrName>
                                        </p:attrNameLst>
                                      </p:cBhvr>
                                      <p:to>
                                        <p:strVal val="0.2"/>
                                      </p:to>
                                    </p:set>
                                    <p:animEffect filter="image" prLst="opacity: 0.2">
                                      <p:cBhvr rctx="IE">
                                        <p:cTn id="10" dur="indefinite"/>
                                        <p:tgtEl>
                                          <p:spTgt spid="5125"/>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mph" presetSubtype="0" nodeType="clickEffect">
                                  <p:stCondLst>
                                    <p:cond delay="0"/>
                                  </p:stCondLst>
                                  <p:childTnLst>
                                    <p:set>
                                      <p:cBhvr rctx="PPT">
                                        <p:cTn id="14" dur="indefinite"/>
                                        <p:tgtEl>
                                          <p:spTgt spid="5124"/>
                                        </p:tgtEl>
                                        <p:attrNameLst>
                                          <p:attrName>style.opacity</p:attrName>
                                        </p:attrNameLst>
                                      </p:cBhvr>
                                      <p:to>
                                        <p:strVal val="1"/>
                                      </p:to>
                                    </p:set>
                                    <p:animEffect filter="image" prLst="opacity: 1">
                                      <p:cBhvr rctx="IE">
                                        <p:cTn id="15" dur="indefinite"/>
                                        <p:tgtEl>
                                          <p:spTgt spid="5124"/>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mph" presetSubtype="0" nodeType="clickEffect">
                                  <p:stCondLst>
                                    <p:cond delay="0"/>
                                  </p:stCondLst>
                                  <p:childTnLst>
                                    <p:set>
                                      <p:cBhvr rctx="PPT">
                                        <p:cTn id="19" dur="indefinite"/>
                                        <p:tgtEl>
                                          <p:spTgt spid="5125"/>
                                        </p:tgtEl>
                                        <p:attrNameLst>
                                          <p:attrName>style.opacity</p:attrName>
                                        </p:attrNameLst>
                                      </p:cBhvr>
                                      <p:to>
                                        <p:strVal val="1"/>
                                      </p:to>
                                    </p:set>
                                    <p:animEffect filter="image" prLst="opacity: 1">
                                      <p:cBhvr rctx="IE">
                                        <p:cTn id="20" dur="indefinite"/>
                                        <p:tgtEl>
                                          <p:spTgt spid="5125"/>
                                        </p:tgtEl>
                                      </p:cBhvr>
                                    </p:animEffect>
                                  </p:childTnLst>
                                </p:cTn>
                              </p:par>
                              <p:par>
                                <p:cTn id="21" presetID="9" presetClass="emph" presetSubtype="0" nodeType="withEffect">
                                  <p:stCondLst>
                                    <p:cond delay="0"/>
                                  </p:stCondLst>
                                  <p:childTnLst>
                                    <p:set>
                                      <p:cBhvr rctx="PPT">
                                        <p:cTn id="22" dur="indefinite"/>
                                        <p:tgtEl>
                                          <p:spTgt spid="5124"/>
                                        </p:tgtEl>
                                        <p:attrNameLst>
                                          <p:attrName>style.opacity</p:attrName>
                                        </p:attrNameLst>
                                      </p:cBhvr>
                                      <p:to>
                                        <p:strVal val="0.4"/>
                                      </p:to>
                                    </p:set>
                                    <p:animEffect filter="image" prLst="opacity: 0.4">
                                      <p:cBhvr rctx="IE">
                                        <p:cTn id="23" dur="indefinite"/>
                                        <p:tgtEl>
                                          <p:spTgt spid="5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SocialMF Model (cont.)</a:t>
            </a:r>
            <a:endParaRPr lang="en-US" dirty="0"/>
          </a:p>
        </p:txBody>
      </p:sp>
      <p:sp>
        <p:nvSpPr>
          <p:cNvPr id="4" name="Footer Placeholder 3"/>
          <p:cNvSpPr>
            <a:spLocks noGrp="1"/>
          </p:cNvSpPr>
          <p:nvPr>
            <p:ph type="ftr" sz="quarter" idx="11"/>
          </p:nvPr>
        </p:nvSpPr>
        <p:spPr/>
        <p:txBody>
          <a:bodyPr/>
          <a:lstStyle/>
          <a:p>
            <a:r>
              <a:rPr kumimoji="0" lang="fr-FR" smtClean="0"/>
              <a:t>Mohsen Jamali, Social Matrix Factorization</a:t>
            </a:r>
            <a:endParaRPr kumimoji="0" lang="en-US"/>
          </a:p>
        </p:txBody>
      </p:sp>
      <p:sp>
        <p:nvSpPr>
          <p:cNvPr id="5" name="Slide Number Placeholder 4"/>
          <p:cNvSpPr>
            <a:spLocks noGrp="1"/>
          </p:cNvSpPr>
          <p:nvPr>
            <p:ph type="sldNum" sz="quarter" idx="12"/>
          </p:nvPr>
        </p:nvSpPr>
        <p:spPr/>
        <p:txBody>
          <a:bodyPr/>
          <a:lstStyle/>
          <a:p>
            <a:fld id="{9648F39E-9C37-485F-AC97-16BB4BDF9F49}" type="slidenum">
              <a:rPr kumimoji="0" lang="en-US" smtClean="0"/>
              <a:pPr/>
              <a:t>11</a:t>
            </a:fld>
            <a:endParaRPr kumimoji="0" lang="en-US"/>
          </a:p>
        </p:txBody>
      </p:sp>
      <p:pic>
        <p:nvPicPr>
          <p:cNvPr id="5122" name="Picture 2" descr="D:\Documents\Research\Publications\Social Matrix Factorization\model.jpg"/>
          <p:cNvPicPr>
            <a:picLocks noChangeAspect="1" noChangeArrowheads="1"/>
          </p:cNvPicPr>
          <p:nvPr/>
        </p:nvPicPr>
        <p:blipFill>
          <a:blip r:embed="rId4" cstate="print"/>
          <a:srcRect/>
          <a:stretch>
            <a:fillRect/>
          </a:stretch>
        </p:blipFill>
        <p:spPr bwMode="auto">
          <a:xfrm>
            <a:off x="4191000" y="2514600"/>
            <a:ext cx="4890281" cy="4038600"/>
          </a:xfrm>
          <a:prstGeom prst="rect">
            <a:avLst/>
          </a:prstGeom>
          <a:noFill/>
        </p:spPr>
      </p:pic>
      <p:pic>
        <p:nvPicPr>
          <p:cNvPr id="5124" name="Picture 4"/>
          <p:cNvPicPr>
            <a:picLocks noChangeAspect="1" noChangeArrowheads="1"/>
          </p:cNvPicPr>
          <p:nvPr/>
        </p:nvPicPr>
        <p:blipFill>
          <a:blip r:embed="rId5" cstate="print"/>
          <a:srcRect/>
          <a:stretch>
            <a:fillRect/>
          </a:stretch>
        </p:blipFill>
        <p:spPr bwMode="auto">
          <a:xfrm>
            <a:off x="0" y="1600200"/>
            <a:ext cx="5353050" cy="962025"/>
          </a:xfrm>
          <a:prstGeom prst="rect">
            <a:avLst/>
          </a:prstGeom>
          <a:noFill/>
          <a:ln w="9525">
            <a:noFill/>
            <a:miter lim="800000"/>
            <a:headEnd/>
            <a:tailEnd/>
          </a:ln>
        </p:spPr>
      </p:pic>
      <p:pic>
        <p:nvPicPr>
          <p:cNvPr id="5125" name="Picture 5"/>
          <p:cNvPicPr>
            <a:picLocks noChangeAspect="1" noChangeArrowheads="1"/>
          </p:cNvPicPr>
          <p:nvPr/>
        </p:nvPicPr>
        <p:blipFill>
          <a:blip r:embed="rId6" cstate="print"/>
          <a:srcRect/>
          <a:stretch>
            <a:fillRect/>
          </a:stretch>
        </p:blipFill>
        <p:spPr bwMode="auto">
          <a:xfrm>
            <a:off x="0" y="2590800"/>
            <a:ext cx="4191000" cy="2362200"/>
          </a:xfrm>
          <a:prstGeom prst="rect">
            <a:avLst/>
          </a:prstGeom>
          <a:noFill/>
          <a:ln w="9525">
            <a:noFill/>
            <a:miter lim="800000"/>
            <a:headEnd/>
            <a:tailEnd/>
          </a:ln>
        </p:spPr>
      </p:pic>
      <p:sp>
        <p:nvSpPr>
          <p:cNvPr id="8" name="Rounded Rectangle 7"/>
          <p:cNvSpPr/>
          <p:nvPr/>
        </p:nvSpPr>
        <p:spPr>
          <a:xfrm>
            <a:off x="228600" y="2590800"/>
            <a:ext cx="3581400" cy="838200"/>
          </a:xfrm>
          <a:prstGeom prst="roundRect">
            <a:avLst/>
          </a:prstGeom>
          <a:noFill/>
          <a:ln w="254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4108784" y="3503195"/>
            <a:ext cx="3023938" cy="2370221"/>
          </a:xfrm>
          <a:custGeom>
            <a:avLst/>
            <a:gdLst>
              <a:gd name="connsiteX0" fmla="*/ 920416 w 3023938"/>
              <a:gd name="connsiteY0" fmla="*/ 226594 h 2370221"/>
              <a:gd name="connsiteX1" fmla="*/ 1606216 w 3023938"/>
              <a:gd name="connsiteY1" fmla="*/ 1285373 h 2370221"/>
              <a:gd name="connsiteX2" fmla="*/ 2147637 w 3023938"/>
              <a:gd name="connsiteY2" fmla="*/ 178468 h 2370221"/>
              <a:gd name="connsiteX3" fmla="*/ 2905627 w 3023938"/>
              <a:gd name="connsiteY3" fmla="*/ 214563 h 2370221"/>
              <a:gd name="connsiteX4" fmla="*/ 2857500 w 3023938"/>
              <a:gd name="connsiteY4" fmla="*/ 1116931 h 2370221"/>
              <a:gd name="connsiteX5" fmla="*/ 2039353 w 3023938"/>
              <a:gd name="connsiteY5" fmla="*/ 2139616 h 2370221"/>
              <a:gd name="connsiteX6" fmla="*/ 1124953 w 3023938"/>
              <a:gd name="connsiteY6" fmla="*/ 2139616 h 2370221"/>
              <a:gd name="connsiteX7" fmla="*/ 138363 w 3023938"/>
              <a:gd name="connsiteY7" fmla="*/ 755984 h 2370221"/>
              <a:gd name="connsiteX8" fmla="*/ 294774 w 3023938"/>
              <a:gd name="connsiteY8" fmla="*/ 166437 h 2370221"/>
              <a:gd name="connsiteX9" fmla="*/ 920416 w 3023938"/>
              <a:gd name="connsiteY9" fmla="*/ 226594 h 2370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23938" h="2370221">
                <a:moveTo>
                  <a:pt x="920416" y="226594"/>
                </a:moveTo>
                <a:cubicBezTo>
                  <a:pt x="1138990" y="413083"/>
                  <a:pt x="1401679" y="1293394"/>
                  <a:pt x="1606216" y="1285373"/>
                </a:cubicBezTo>
                <a:cubicBezTo>
                  <a:pt x="1810753" y="1277352"/>
                  <a:pt x="1931069" y="356936"/>
                  <a:pt x="2147637" y="178468"/>
                </a:cubicBezTo>
                <a:cubicBezTo>
                  <a:pt x="2364205" y="0"/>
                  <a:pt x="2787316" y="58152"/>
                  <a:pt x="2905627" y="214563"/>
                </a:cubicBezTo>
                <a:cubicBezTo>
                  <a:pt x="3023938" y="370974"/>
                  <a:pt x="3001879" y="796089"/>
                  <a:pt x="2857500" y="1116931"/>
                </a:cubicBezTo>
                <a:cubicBezTo>
                  <a:pt x="2713121" y="1437773"/>
                  <a:pt x="2328111" y="1969168"/>
                  <a:pt x="2039353" y="2139616"/>
                </a:cubicBezTo>
                <a:cubicBezTo>
                  <a:pt x="1750595" y="2310064"/>
                  <a:pt x="1441785" y="2370221"/>
                  <a:pt x="1124953" y="2139616"/>
                </a:cubicBezTo>
                <a:cubicBezTo>
                  <a:pt x="808121" y="1909011"/>
                  <a:pt x="276726" y="1084847"/>
                  <a:pt x="138363" y="755984"/>
                </a:cubicBezTo>
                <a:cubicBezTo>
                  <a:pt x="0" y="427121"/>
                  <a:pt x="162427" y="252663"/>
                  <a:pt x="294774" y="166437"/>
                </a:cubicBezTo>
                <a:cubicBezTo>
                  <a:pt x="427121" y="80211"/>
                  <a:pt x="701842" y="40105"/>
                  <a:pt x="920416" y="226594"/>
                </a:cubicBezTo>
                <a:close/>
              </a:path>
            </a:pathLst>
          </a:custGeom>
          <a:noFill/>
          <a:ln w="254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SocialMF Model (cont.)</a:t>
            </a:r>
            <a:endParaRPr lang="en-US" dirty="0"/>
          </a:p>
        </p:txBody>
      </p:sp>
      <p:sp>
        <p:nvSpPr>
          <p:cNvPr id="4" name="Footer Placeholder 3"/>
          <p:cNvSpPr>
            <a:spLocks noGrp="1"/>
          </p:cNvSpPr>
          <p:nvPr>
            <p:ph type="ftr" sz="quarter" idx="11"/>
          </p:nvPr>
        </p:nvSpPr>
        <p:spPr/>
        <p:txBody>
          <a:bodyPr/>
          <a:lstStyle/>
          <a:p>
            <a:r>
              <a:rPr kumimoji="0" lang="fr-FR" smtClean="0"/>
              <a:t>Mohsen Jamali, Social Matrix Factorization</a:t>
            </a:r>
            <a:endParaRPr kumimoji="0" lang="en-US"/>
          </a:p>
        </p:txBody>
      </p:sp>
      <p:sp>
        <p:nvSpPr>
          <p:cNvPr id="5" name="Slide Number Placeholder 4"/>
          <p:cNvSpPr>
            <a:spLocks noGrp="1"/>
          </p:cNvSpPr>
          <p:nvPr>
            <p:ph type="sldNum" sz="quarter" idx="12"/>
          </p:nvPr>
        </p:nvSpPr>
        <p:spPr/>
        <p:txBody>
          <a:bodyPr/>
          <a:lstStyle/>
          <a:p>
            <a:fld id="{9648F39E-9C37-485F-AC97-16BB4BDF9F49}" type="slidenum">
              <a:rPr kumimoji="0" lang="en-US" smtClean="0"/>
              <a:pPr/>
              <a:t>12</a:t>
            </a:fld>
            <a:endParaRPr kumimoji="0" lang="en-US"/>
          </a:p>
        </p:txBody>
      </p:sp>
      <p:pic>
        <p:nvPicPr>
          <p:cNvPr id="5122" name="Picture 2" descr="D:\Documents\Research\Publications\Social Matrix Factorization\model.jpg"/>
          <p:cNvPicPr>
            <a:picLocks noChangeAspect="1" noChangeArrowheads="1"/>
          </p:cNvPicPr>
          <p:nvPr/>
        </p:nvPicPr>
        <p:blipFill>
          <a:blip r:embed="rId4" cstate="print"/>
          <a:srcRect/>
          <a:stretch>
            <a:fillRect/>
          </a:stretch>
        </p:blipFill>
        <p:spPr bwMode="auto">
          <a:xfrm>
            <a:off x="4191000" y="2514600"/>
            <a:ext cx="4890281" cy="4038600"/>
          </a:xfrm>
          <a:prstGeom prst="rect">
            <a:avLst/>
          </a:prstGeom>
          <a:noFill/>
        </p:spPr>
      </p:pic>
      <p:pic>
        <p:nvPicPr>
          <p:cNvPr id="5124" name="Picture 4"/>
          <p:cNvPicPr>
            <a:picLocks noChangeAspect="1" noChangeArrowheads="1"/>
          </p:cNvPicPr>
          <p:nvPr/>
        </p:nvPicPr>
        <p:blipFill>
          <a:blip r:embed="rId5" cstate="print"/>
          <a:srcRect/>
          <a:stretch>
            <a:fillRect/>
          </a:stretch>
        </p:blipFill>
        <p:spPr bwMode="auto">
          <a:xfrm>
            <a:off x="0" y="1600200"/>
            <a:ext cx="5353050" cy="962025"/>
          </a:xfrm>
          <a:prstGeom prst="rect">
            <a:avLst/>
          </a:prstGeom>
          <a:noFill/>
          <a:ln w="9525">
            <a:noFill/>
            <a:miter lim="800000"/>
            <a:headEnd/>
            <a:tailEnd/>
          </a:ln>
        </p:spPr>
      </p:pic>
      <p:pic>
        <p:nvPicPr>
          <p:cNvPr id="5125" name="Picture 5"/>
          <p:cNvPicPr>
            <a:picLocks noChangeAspect="1" noChangeArrowheads="1"/>
          </p:cNvPicPr>
          <p:nvPr/>
        </p:nvPicPr>
        <p:blipFill>
          <a:blip r:embed="rId6" cstate="print"/>
          <a:srcRect/>
          <a:stretch>
            <a:fillRect/>
          </a:stretch>
        </p:blipFill>
        <p:spPr bwMode="auto">
          <a:xfrm>
            <a:off x="0" y="2590800"/>
            <a:ext cx="4191000" cy="2362200"/>
          </a:xfrm>
          <a:prstGeom prst="rect">
            <a:avLst/>
          </a:prstGeom>
          <a:noFill/>
          <a:ln w="9525">
            <a:noFill/>
            <a:miter lim="800000"/>
            <a:headEnd/>
            <a:tailEnd/>
          </a:ln>
        </p:spPr>
      </p:pic>
      <p:sp>
        <p:nvSpPr>
          <p:cNvPr id="9" name="Rounded Rectangle 8"/>
          <p:cNvSpPr/>
          <p:nvPr/>
        </p:nvSpPr>
        <p:spPr>
          <a:xfrm>
            <a:off x="228600" y="3352800"/>
            <a:ext cx="3276600" cy="838200"/>
          </a:xfrm>
          <a:prstGeom prst="roundRect">
            <a:avLst/>
          </a:prstGeom>
          <a:noFill/>
          <a:ln w="254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p:cNvSpPr/>
          <p:nvPr/>
        </p:nvSpPr>
        <p:spPr>
          <a:xfrm>
            <a:off x="6125227" y="2642992"/>
            <a:ext cx="2935266" cy="3379939"/>
          </a:xfrm>
          <a:custGeom>
            <a:avLst/>
            <a:gdLst>
              <a:gd name="connsiteX0" fmla="*/ 1077239 w 2935266"/>
              <a:gd name="connsiteY0" fmla="*/ 576197 h 3379939"/>
              <a:gd name="connsiteX1" fmla="*/ 1791222 w 2935266"/>
              <a:gd name="connsiteY1" fmla="*/ 313150 h 3379939"/>
              <a:gd name="connsiteX2" fmla="*/ 2730674 w 2935266"/>
              <a:gd name="connsiteY2" fmla="*/ 438411 h 3379939"/>
              <a:gd name="connsiteX3" fmla="*/ 2705622 w 2935266"/>
              <a:gd name="connsiteY3" fmla="*/ 2943616 h 3379939"/>
              <a:gd name="connsiteX4" fmla="*/ 1352811 w 2935266"/>
              <a:gd name="connsiteY4" fmla="*/ 3056350 h 3379939"/>
              <a:gd name="connsiteX5" fmla="*/ 538620 w 2935266"/>
              <a:gd name="connsiteY5" fmla="*/ 2167003 h 3379939"/>
              <a:gd name="connsiteX6" fmla="*/ 37578 w 2935266"/>
              <a:gd name="connsiteY6" fmla="*/ 1590805 h 3379939"/>
              <a:gd name="connsiteX7" fmla="*/ 313151 w 2935266"/>
              <a:gd name="connsiteY7" fmla="*/ 989556 h 3379939"/>
              <a:gd name="connsiteX8" fmla="*/ 1077239 w 2935266"/>
              <a:gd name="connsiteY8" fmla="*/ 576197 h 3379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35266" h="3379939">
                <a:moveTo>
                  <a:pt x="1077239" y="576197"/>
                </a:moveTo>
                <a:cubicBezTo>
                  <a:pt x="1323584" y="463463"/>
                  <a:pt x="1515650" y="336114"/>
                  <a:pt x="1791222" y="313150"/>
                </a:cubicBezTo>
                <a:cubicBezTo>
                  <a:pt x="2066794" y="290186"/>
                  <a:pt x="2578274" y="0"/>
                  <a:pt x="2730674" y="438411"/>
                </a:cubicBezTo>
                <a:cubicBezTo>
                  <a:pt x="2883074" y="876822"/>
                  <a:pt x="2935266" y="2507293"/>
                  <a:pt x="2705622" y="2943616"/>
                </a:cubicBezTo>
                <a:cubicBezTo>
                  <a:pt x="2475978" y="3379939"/>
                  <a:pt x="1713978" y="3185786"/>
                  <a:pt x="1352811" y="3056350"/>
                </a:cubicBezTo>
                <a:cubicBezTo>
                  <a:pt x="991644" y="2926914"/>
                  <a:pt x="757825" y="2411260"/>
                  <a:pt x="538620" y="2167003"/>
                </a:cubicBezTo>
                <a:cubicBezTo>
                  <a:pt x="319415" y="1922746"/>
                  <a:pt x="75156" y="1787046"/>
                  <a:pt x="37578" y="1590805"/>
                </a:cubicBezTo>
                <a:cubicBezTo>
                  <a:pt x="0" y="1394564"/>
                  <a:pt x="135699" y="1162833"/>
                  <a:pt x="313151" y="989556"/>
                </a:cubicBezTo>
                <a:cubicBezTo>
                  <a:pt x="490603" y="816279"/>
                  <a:pt x="830894" y="688931"/>
                  <a:pt x="1077239" y="576197"/>
                </a:cubicBezTo>
                <a:close/>
              </a:path>
            </a:pathLst>
          </a:custGeom>
          <a:noFill/>
          <a:ln w="254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SocialMF Model (cont.)</a:t>
            </a:r>
            <a:endParaRPr lang="en-US" dirty="0"/>
          </a:p>
        </p:txBody>
      </p:sp>
      <p:sp>
        <p:nvSpPr>
          <p:cNvPr id="4" name="Footer Placeholder 3"/>
          <p:cNvSpPr>
            <a:spLocks noGrp="1"/>
          </p:cNvSpPr>
          <p:nvPr>
            <p:ph type="ftr" sz="quarter" idx="11"/>
          </p:nvPr>
        </p:nvSpPr>
        <p:spPr/>
        <p:txBody>
          <a:bodyPr/>
          <a:lstStyle/>
          <a:p>
            <a:r>
              <a:rPr kumimoji="0" lang="fr-FR" smtClean="0"/>
              <a:t>Mohsen Jamali, Social Matrix Factorization</a:t>
            </a:r>
            <a:endParaRPr kumimoji="0" lang="en-US"/>
          </a:p>
        </p:txBody>
      </p:sp>
      <p:sp>
        <p:nvSpPr>
          <p:cNvPr id="5" name="Slide Number Placeholder 4"/>
          <p:cNvSpPr>
            <a:spLocks noGrp="1"/>
          </p:cNvSpPr>
          <p:nvPr>
            <p:ph type="sldNum" sz="quarter" idx="12"/>
          </p:nvPr>
        </p:nvSpPr>
        <p:spPr/>
        <p:txBody>
          <a:bodyPr/>
          <a:lstStyle/>
          <a:p>
            <a:fld id="{9648F39E-9C37-485F-AC97-16BB4BDF9F49}" type="slidenum">
              <a:rPr kumimoji="0" lang="en-US" smtClean="0"/>
              <a:pPr/>
              <a:t>13</a:t>
            </a:fld>
            <a:endParaRPr kumimoji="0" lang="en-US"/>
          </a:p>
        </p:txBody>
      </p:sp>
      <p:pic>
        <p:nvPicPr>
          <p:cNvPr id="5122" name="Picture 2" descr="D:\Documents\Research\Publications\Social Matrix Factorization\model.jpg"/>
          <p:cNvPicPr>
            <a:picLocks noChangeAspect="1" noChangeArrowheads="1"/>
          </p:cNvPicPr>
          <p:nvPr/>
        </p:nvPicPr>
        <p:blipFill>
          <a:blip r:embed="rId4" cstate="print"/>
          <a:srcRect/>
          <a:stretch>
            <a:fillRect/>
          </a:stretch>
        </p:blipFill>
        <p:spPr bwMode="auto">
          <a:xfrm>
            <a:off x="4191000" y="2514600"/>
            <a:ext cx="4890281" cy="4038600"/>
          </a:xfrm>
          <a:prstGeom prst="rect">
            <a:avLst/>
          </a:prstGeom>
          <a:noFill/>
        </p:spPr>
      </p:pic>
      <p:pic>
        <p:nvPicPr>
          <p:cNvPr id="5124" name="Picture 4"/>
          <p:cNvPicPr>
            <a:picLocks noChangeAspect="1" noChangeArrowheads="1"/>
          </p:cNvPicPr>
          <p:nvPr/>
        </p:nvPicPr>
        <p:blipFill>
          <a:blip r:embed="rId5" cstate="print"/>
          <a:srcRect/>
          <a:stretch>
            <a:fillRect/>
          </a:stretch>
        </p:blipFill>
        <p:spPr bwMode="auto">
          <a:xfrm>
            <a:off x="0" y="1600200"/>
            <a:ext cx="5353050" cy="962025"/>
          </a:xfrm>
          <a:prstGeom prst="rect">
            <a:avLst/>
          </a:prstGeom>
          <a:noFill/>
          <a:ln w="9525">
            <a:noFill/>
            <a:miter lim="800000"/>
            <a:headEnd/>
            <a:tailEnd/>
          </a:ln>
        </p:spPr>
      </p:pic>
      <p:pic>
        <p:nvPicPr>
          <p:cNvPr id="5125" name="Picture 5"/>
          <p:cNvPicPr>
            <a:picLocks noChangeAspect="1" noChangeArrowheads="1"/>
          </p:cNvPicPr>
          <p:nvPr/>
        </p:nvPicPr>
        <p:blipFill>
          <a:blip r:embed="rId6" cstate="print"/>
          <a:srcRect/>
          <a:stretch>
            <a:fillRect/>
          </a:stretch>
        </p:blipFill>
        <p:spPr bwMode="auto">
          <a:xfrm>
            <a:off x="0" y="2590800"/>
            <a:ext cx="4191000" cy="2362200"/>
          </a:xfrm>
          <a:prstGeom prst="rect">
            <a:avLst/>
          </a:prstGeom>
          <a:noFill/>
          <a:ln w="9525">
            <a:noFill/>
            <a:miter lim="800000"/>
            <a:headEnd/>
            <a:tailEnd/>
          </a:ln>
        </p:spPr>
      </p:pic>
      <p:sp>
        <p:nvSpPr>
          <p:cNvPr id="8" name="Rounded Rectangle 7"/>
          <p:cNvSpPr/>
          <p:nvPr/>
        </p:nvSpPr>
        <p:spPr>
          <a:xfrm rot="5400000">
            <a:off x="5524500" y="3162300"/>
            <a:ext cx="2209800" cy="762000"/>
          </a:xfrm>
          <a:prstGeom prst="roundRect">
            <a:avLst/>
          </a:prstGeom>
          <a:noFill/>
          <a:ln w="254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381000" y="4191000"/>
            <a:ext cx="1828800" cy="838200"/>
          </a:xfrm>
          <a:prstGeom prst="roundRect">
            <a:avLst/>
          </a:prstGeom>
          <a:noFill/>
          <a:ln w="254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2438400" y="4191000"/>
            <a:ext cx="1752600" cy="838200"/>
          </a:xfrm>
          <a:prstGeom prst="roundRect">
            <a:avLst/>
          </a:prstGeom>
          <a:noFill/>
          <a:ln w="25400" cmpd="sng">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rot="5400000">
            <a:off x="3695700" y="3162300"/>
            <a:ext cx="2057400" cy="762000"/>
          </a:xfrm>
          <a:prstGeom prst="roundRect">
            <a:avLst/>
          </a:prstGeom>
          <a:noFill/>
          <a:ln w="25400" cmpd="sng">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SocialMF Model (cont.)</a:t>
            </a:r>
            <a:endParaRPr lang="en-US" dirty="0"/>
          </a:p>
        </p:txBody>
      </p:sp>
      <p:sp>
        <p:nvSpPr>
          <p:cNvPr id="4" name="Footer Placeholder 3"/>
          <p:cNvSpPr>
            <a:spLocks noGrp="1"/>
          </p:cNvSpPr>
          <p:nvPr>
            <p:ph type="ftr" sz="quarter" idx="11"/>
          </p:nvPr>
        </p:nvSpPr>
        <p:spPr/>
        <p:txBody>
          <a:bodyPr/>
          <a:lstStyle/>
          <a:p>
            <a:r>
              <a:rPr kumimoji="0" lang="fr-FR" smtClean="0"/>
              <a:t>Mohsen Jamali, Social Matrix Factorization</a:t>
            </a:r>
            <a:endParaRPr kumimoji="0" lang="en-US"/>
          </a:p>
        </p:txBody>
      </p:sp>
      <p:sp>
        <p:nvSpPr>
          <p:cNvPr id="5" name="Slide Number Placeholder 4"/>
          <p:cNvSpPr>
            <a:spLocks noGrp="1"/>
          </p:cNvSpPr>
          <p:nvPr>
            <p:ph type="sldNum" sz="quarter" idx="12"/>
          </p:nvPr>
        </p:nvSpPr>
        <p:spPr/>
        <p:txBody>
          <a:bodyPr/>
          <a:lstStyle/>
          <a:p>
            <a:fld id="{9648F39E-9C37-485F-AC97-16BB4BDF9F49}" type="slidenum">
              <a:rPr kumimoji="0" lang="en-US" smtClean="0"/>
              <a:pPr/>
              <a:t>14</a:t>
            </a:fld>
            <a:endParaRPr kumimoji="0" lang="en-US"/>
          </a:p>
        </p:txBody>
      </p:sp>
      <p:pic>
        <p:nvPicPr>
          <p:cNvPr id="7" name="Picture 2" descr="D:\Documents\Research\Publications\Social Matrix Factorization\model.jpg"/>
          <p:cNvPicPr>
            <a:picLocks noChangeAspect="1" noChangeArrowheads="1"/>
          </p:cNvPicPr>
          <p:nvPr/>
        </p:nvPicPr>
        <p:blipFill>
          <a:blip r:embed="rId4" cstate="print"/>
          <a:srcRect/>
          <a:stretch>
            <a:fillRect/>
          </a:stretch>
        </p:blipFill>
        <p:spPr bwMode="auto">
          <a:xfrm>
            <a:off x="4191000" y="2514600"/>
            <a:ext cx="4890281" cy="4038600"/>
          </a:xfrm>
          <a:prstGeom prst="rect">
            <a:avLst/>
          </a:prstGeom>
          <a:noFill/>
        </p:spPr>
      </p:pic>
      <p:grpSp>
        <p:nvGrpSpPr>
          <p:cNvPr id="17" name="Group 16"/>
          <p:cNvGrpSpPr/>
          <p:nvPr/>
        </p:nvGrpSpPr>
        <p:grpSpPr>
          <a:xfrm>
            <a:off x="381001" y="1700220"/>
            <a:ext cx="8012874" cy="1471811"/>
            <a:chOff x="381001" y="1700220"/>
            <a:chExt cx="8012874" cy="1471811"/>
          </a:xfrm>
        </p:grpSpPr>
        <p:pic>
          <p:nvPicPr>
            <p:cNvPr id="1027" name="Picture 3"/>
            <p:cNvPicPr>
              <a:picLocks noChangeAspect="1" noChangeArrowheads="1"/>
            </p:cNvPicPr>
            <p:nvPr/>
          </p:nvPicPr>
          <p:blipFill>
            <a:blip r:embed="rId5" cstate="print"/>
            <a:srcRect/>
            <a:stretch>
              <a:fillRect/>
            </a:stretch>
          </p:blipFill>
          <p:spPr bwMode="auto">
            <a:xfrm>
              <a:off x="381001" y="1700220"/>
              <a:ext cx="5410200" cy="719130"/>
            </a:xfrm>
            <a:prstGeom prst="rect">
              <a:avLst/>
            </a:prstGeom>
            <a:noFill/>
            <a:ln w="9525">
              <a:noFill/>
              <a:miter lim="800000"/>
              <a:headEnd/>
              <a:tailEnd/>
            </a:ln>
          </p:spPr>
        </p:pic>
        <p:pic>
          <p:nvPicPr>
            <p:cNvPr id="1028" name="Picture 4"/>
            <p:cNvPicPr>
              <a:picLocks noChangeAspect="1" noChangeArrowheads="1"/>
            </p:cNvPicPr>
            <p:nvPr/>
          </p:nvPicPr>
          <p:blipFill>
            <a:blip r:embed="rId6" cstate="print"/>
            <a:srcRect/>
            <a:stretch>
              <a:fillRect/>
            </a:stretch>
          </p:blipFill>
          <p:spPr bwMode="auto">
            <a:xfrm>
              <a:off x="5867400" y="1828800"/>
              <a:ext cx="2526475" cy="657225"/>
            </a:xfrm>
            <a:prstGeom prst="rect">
              <a:avLst/>
            </a:prstGeom>
            <a:noFill/>
            <a:ln w="9525">
              <a:noFill/>
              <a:miter lim="800000"/>
              <a:headEnd/>
              <a:tailEnd/>
            </a:ln>
          </p:spPr>
        </p:pic>
        <p:pic>
          <p:nvPicPr>
            <p:cNvPr id="1029" name="Picture 5"/>
            <p:cNvPicPr>
              <a:picLocks noChangeAspect="1" noChangeArrowheads="1"/>
            </p:cNvPicPr>
            <p:nvPr/>
          </p:nvPicPr>
          <p:blipFill>
            <a:blip r:embed="rId7" cstate="print"/>
            <a:srcRect/>
            <a:stretch>
              <a:fillRect/>
            </a:stretch>
          </p:blipFill>
          <p:spPr bwMode="auto">
            <a:xfrm>
              <a:off x="457200" y="2505364"/>
              <a:ext cx="3581400" cy="666667"/>
            </a:xfrm>
            <a:prstGeom prst="rect">
              <a:avLst/>
            </a:prstGeom>
            <a:noFill/>
            <a:ln w="9525">
              <a:noFill/>
              <a:miter lim="800000"/>
              <a:headEnd/>
              <a:tailEnd/>
            </a:ln>
          </p:spPr>
        </p:pic>
      </p:grpSp>
      <p:grpSp>
        <p:nvGrpSpPr>
          <p:cNvPr id="18" name="Group 17"/>
          <p:cNvGrpSpPr/>
          <p:nvPr/>
        </p:nvGrpSpPr>
        <p:grpSpPr>
          <a:xfrm>
            <a:off x="381000" y="3397598"/>
            <a:ext cx="3810000" cy="1123340"/>
            <a:chOff x="381000" y="3397598"/>
            <a:chExt cx="3810000" cy="1123340"/>
          </a:xfrm>
        </p:grpSpPr>
        <p:pic>
          <p:nvPicPr>
            <p:cNvPr id="1031" name="Picture 7"/>
            <p:cNvPicPr>
              <a:picLocks noChangeAspect="1" noChangeArrowheads="1"/>
            </p:cNvPicPr>
            <p:nvPr/>
          </p:nvPicPr>
          <p:blipFill>
            <a:blip r:embed="rId8" cstate="print"/>
            <a:srcRect/>
            <a:stretch>
              <a:fillRect/>
            </a:stretch>
          </p:blipFill>
          <p:spPr bwMode="auto">
            <a:xfrm>
              <a:off x="381000" y="3397598"/>
              <a:ext cx="3810000" cy="641002"/>
            </a:xfrm>
            <a:prstGeom prst="rect">
              <a:avLst/>
            </a:prstGeom>
            <a:noFill/>
            <a:ln w="9525">
              <a:noFill/>
              <a:miter lim="800000"/>
              <a:headEnd/>
              <a:tailEnd/>
            </a:ln>
          </p:spPr>
        </p:pic>
        <p:pic>
          <p:nvPicPr>
            <p:cNvPr id="1032" name="Picture 8"/>
            <p:cNvPicPr>
              <a:picLocks noChangeAspect="1" noChangeArrowheads="1"/>
            </p:cNvPicPr>
            <p:nvPr/>
          </p:nvPicPr>
          <p:blipFill>
            <a:blip r:embed="rId9" cstate="print"/>
            <a:srcRect/>
            <a:stretch>
              <a:fillRect/>
            </a:stretch>
          </p:blipFill>
          <p:spPr bwMode="auto">
            <a:xfrm>
              <a:off x="914400" y="4191000"/>
              <a:ext cx="762000" cy="329938"/>
            </a:xfrm>
            <a:prstGeom prst="rect">
              <a:avLst/>
            </a:prstGeom>
            <a:noFill/>
            <a:ln w="9525">
              <a:noFill/>
              <a:miter lim="800000"/>
              <a:headEnd/>
              <a:tailEnd/>
            </a:ln>
          </p:spPr>
        </p:pic>
      </p:grpSp>
      <p:grpSp>
        <p:nvGrpSpPr>
          <p:cNvPr id="19" name="Group 18"/>
          <p:cNvGrpSpPr/>
          <p:nvPr/>
        </p:nvGrpSpPr>
        <p:grpSpPr>
          <a:xfrm>
            <a:off x="228600" y="5029200"/>
            <a:ext cx="3886200" cy="1394857"/>
            <a:chOff x="228600" y="5029200"/>
            <a:chExt cx="3886200" cy="1394857"/>
          </a:xfrm>
        </p:grpSpPr>
        <p:pic>
          <p:nvPicPr>
            <p:cNvPr id="14" name="Picture 7"/>
            <p:cNvPicPr>
              <a:picLocks noChangeAspect="1" noChangeArrowheads="1"/>
            </p:cNvPicPr>
            <p:nvPr/>
          </p:nvPicPr>
          <p:blipFill>
            <a:blip r:embed="rId10" cstate="print"/>
            <a:srcRect/>
            <a:stretch>
              <a:fillRect/>
            </a:stretch>
          </p:blipFill>
          <p:spPr bwMode="auto">
            <a:xfrm>
              <a:off x="228600" y="5029200"/>
              <a:ext cx="3886200" cy="423308"/>
            </a:xfrm>
            <a:prstGeom prst="rect">
              <a:avLst/>
            </a:prstGeom>
            <a:noFill/>
            <a:ln w="9525">
              <a:noFill/>
              <a:miter lim="800000"/>
              <a:headEnd/>
              <a:tailEnd/>
            </a:ln>
          </p:spPr>
        </p:pic>
        <p:pic>
          <p:nvPicPr>
            <p:cNvPr id="15" name="Picture 8"/>
            <p:cNvPicPr>
              <a:picLocks noChangeAspect="1" noChangeArrowheads="1"/>
            </p:cNvPicPr>
            <p:nvPr/>
          </p:nvPicPr>
          <p:blipFill>
            <a:blip r:embed="rId11" cstate="print"/>
            <a:srcRect/>
            <a:stretch>
              <a:fillRect/>
            </a:stretch>
          </p:blipFill>
          <p:spPr bwMode="auto">
            <a:xfrm>
              <a:off x="685800" y="5528708"/>
              <a:ext cx="2819400" cy="449342"/>
            </a:xfrm>
            <a:prstGeom prst="rect">
              <a:avLst/>
            </a:prstGeom>
            <a:noFill/>
            <a:ln w="9525">
              <a:noFill/>
              <a:miter lim="800000"/>
              <a:headEnd/>
              <a:tailEnd/>
            </a:ln>
          </p:spPr>
        </p:pic>
        <p:pic>
          <p:nvPicPr>
            <p:cNvPr id="16" name="Picture 9"/>
            <p:cNvPicPr>
              <a:picLocks noChangeAspect="1" noChangeArrowheads="1"/>
            </p:cNvPicPr>
            <p:nvPr/>
          </p:nvPicPr>
          <p:blipFill>
            <a:blip r:embed="rId12" cstate="print"/>
            <a:srcRect/>
            <a:stretch>
              <a:fillRect/>
            </a:stretch>
          </p:blipFill>
          <p:spPr bwMode="auto">
            <a:xfrm>
              <a:off x="990600" y="5996594"/>
              <a:ext cx="1524000" cy="427463"/>
            </a:xfrm>
            <a:prstGeom prst="rect">
              <a:avLst/>
            </a:prstGeom>
            <a:noFill/>
            <a:ln w="9525">
              <a:noFill/>
              <a:miter lim="800000"/>
              <a:headEnd/>
              <a:tailEnd/>
            </a:ln>
          </p:spPr>
        </p:pic>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17"/>
                                        </p:tgtEl>
                                        <p:attrNameLst>
                                          <p:attrName>style.opacity</p:attrName>
                                        </p:attrNameLst>
                                      </p:cBhvr>
                                      <p:to>
                                        <p:strVal val="0.2"/>
                                      </p:to>
                                    </p:set>
                                    <p:animEffect filter="image" prLst="opacity: 0.2">
                                      <p:cBhvr rctx="IE">
                                        <p:cTn id="7" dur="indefinite"/>
                                        <p:tgtEl>
                                          <p:spTgt spid="17"/>
                                        </p:tgtEl>
                                      </p:cBhvr>
                                    </p:animEffect>
                                  </p:childTnLst>
                                </p:cTn>
                              </p:par>
                              <p:par>
                                <p:cTn id="8" presetID="9" presetClass="emph" presetSubtype="0" nodeType="withEffect">
                                  <p:stCondLst>
                                    <p:cond delay="0"/>
                                  </p:stCondLst>
                                  <p:childTnLst>
                                    <p:set>
                                      <p:cBhvr rctx="PPT">
                                        <p:cTn id="9" dur="indefinite"/>
                                        <p:tgtEl>
                                          <p:spTgt spid="18"/>
                                        </p:tgtEl>
                                        <p:attrNameLst>
                                          <p:attrName>style.opacity</p:attrName>
                                        </p:attrNameLst>
                                      </p:cBhvr>
                                      <p:to>
                                        <p:strVal val="0.2"/>
                                      </p:to>
                                    </p:set>
                                    <p:animEffect filter="image" prLst="opacity: 0.2">
                                      <p:cBhvr rctx="IE">
                                        <p:cTn id="10" dur="indefinite"/>
                                        <p:tgtEl>
                                          <p:spTgt spid="18"/>
                                        </p:tgtEl>
                                      </p:cBhvr>
                                    </p:animEffect>
                                  </p:childTnLst>
                                </p:cTn>
                              </p:par>
                              <p:par>
                                <p:cTn id="11" presetID="9" presetClass="emph" presetSubtype="0" nodeType="withEffect">
                                  <p:stCondLst>
                                    <p:cond delay="0"/>
                                  </p:stCondLst>
                                  <p:childTnLst>
                                    <p:set>
                                      <p:cBhvr rctx="PPT">
                                        <p:cTn id="12" dur="indefinite"/>
                                        <p:tgtEl>
                                          <p:spTgt spid="19"/>
                                        </p:tgtEl>
                                        <p:attrNameLst>
                                          <p:attrName>style.opacity</p:attrName>
                                        </p:attrNameLst>
                                      </p:cBhvr>
                                      <p:to>
                                        <p:strVal val="0.2"/>
                                      </p:to>
                                    </p:set>
                                    <p:animEffect filter="image" prLst="opacity: 0.2">
                                      <p:cBhvr rctx="IE">
                                        <p:cTn id="13" dur="indefinite"/>
                                        <p:tgtEl>
                                          <p:spTgt spid="19"/>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mph" presetSubtype="0" nodeType="clickEffect">
                                  <p:stCondLst>
                                    <p:cond delay="0"/>
                                  </p:stCondLst>
                                  <p:childTnLst>
                                    <p:set>
                                      <p:cBhvr rctx="PPT">
                                        <p:cTn id="17" dur="indefinite"/>
                                        <p:tgtEl>
                                          <p:spTgt spid="17"/>
                                        </p:tgtEl>
                                        <p:attrNameLst>
                                          <p:attrName>style.opacity</p:attrName>
                                        </p:attrNameLst>
                                      </p:cBhvr>
                                      <p:to>
                                        <p:strVal val="1"/>
                                      </p:to>
                                    </p:set>
                                    <p:animEffect filter="image" prLst="opacity: 1">
                                      <p:cBhvr rctx="IE">
                                        <p:cTn id="18" dur="indefinite"/>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mph" presetSubtype="0" nodeType="clickEffect">
                                  <p:stCondLst>
                                    <p:cond delay="0"/>
                                  </p:stCondLst>
                                  <p:childTnLst>
                                    <p:set>
                                      <p:cBhvr rctx="PPT">
                                        <p:cTn id="22" dur="indefinite"/>
                                        <p:tgtEl>
                                          <p:spTgt spid="18"/>
                                        </p:tgtEl>
                                        <p:attrNameLst>
                                          <p:attrName>style.opacity</p:attrName>
                                        </p:attrNameLst>
                                      </p:cBhvr>
                                      <p:to>
                                        <p:strVal val="1"/>
                                      </p:to>
                                    </p:set>
                                    <p:animEffect filter="image" prLst="opacity: 1">
                                      <p:cBhvr rctx="IE">
                                        <p:cTn id="23" dur="indefinite"/>
                                        <p:tgtEl>
                                          <p:spTgt spid="18"/>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mph" presetSubtype="0" nodeType="clickEffect">
                                  <p:stCondLst>
                                    <p:cond delay="0"/>
                                  </p:stCondLst>
                                  <p:childTnLst>
                                    <p:set>
                                      <p:cBhvr rctx="PPT">
                                        <p:cTn id="27" dur="indefinite"/>
                                        <p:tgtEl>
                                          <p:spTgt spid="19"/>
                                        </p:tgtEl>
                                        <p:attrNameLst>
                                          <p:attrName>style.opacity</p:attrName>
                                        </p:attrNameLst>
                                      </p:cBhvr>
                                      <p:to>
                                        <p:strVal val="1"/>
                                      </p:to>
                                    </p:set>
                                    <p:animEffect filter="image" prLst="opacity: 1">
                                      <p:cBhvr rctx="IE">
                                        <p:cTn id="28" dur="indefinite"/>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SocialMF Model (cont.)</a:t>
            </a:r>
            <a:endParaRPr lang="en-US" dirty="0"/>
          </a:p>
        </p:txBody>
      </p:sp>
      <p:sp>
        <p:nvSpPr>
          <p:cNvPr id="3" name="Content Placeholder 2"/>
          <p:cNvSpPr>
            <a:spLocks noGrp="1"/>
          </p:cNvSpPr>
          <p:nvPr>
            <p:ph idx="1"/>
          </p:nvPr>
        </p:nvSpPr>
        <p:spPr/>
        <p:txBody>
          <a:bodyPr/>
          <a:lstStyle/>
          <a:p>
            <a:r>
              <a:rPr lang="en-US" dirty="0" smtClean="0"/>
              <a:t>Properties of SocialMF</a:t>
            </a:r>
          </a:p>
          <a:p>
            <a:pPr lvl="1"/>
            <a:r>
              <a:rPr lang="en-US" dirty="0" smtClean="0"/>
              <a:t>Trust Propagation</a:t>
            </a:r>
          </a:p>
          <a:p>
            <a:pPr lvl="1"/>
            <a:r>
              <a:rPr lang="en-US" dirty="0" smtClean="0"/>
              <a:t>User latent feature learning possible with existence of the social network</a:t>
            </a:r>
          </a:p>
          <a:p>
            <a:pPr lvl="2"/>
            <a:r>
              <a:rPr lang="en-US" dirty="0" smtClean="0"/>
              <a:t>No need to fully observed rating for learning</a:t>
            </a:r>
          </a:p>
          <a:p>
            <a:pPr lvl="2"/>
            <a:r>
              <a:rPr lang="en-US" dirty="0" smtClean="0"/>
              <a:t>Appropriate for cold start users</a:t>
            </a:r>
            <a:endParaRPr lang="en-US" dirty="0"/>
          </a:p>
        </p:txBody>
      </p:sp>
      <p:sp>
        <p:nvSpPr>
          <p:cNvPr id="4" name="Footer Placeholder 3"/>
          <p:cNvSpPr>
            <a:spLocks noGrp="1"/>
          </p:cNvSpPr>
          <p:nvPr>
            <p:ph type="ftr" sz="quarter" idx="11"/>
          </p:nvPr>
        </p:nvSpPr>
        <p:spPr/>
        <p:txBody>
          <a:bodyPr/>
          <a:lstStyle/>
          <a:p>
            <a:r>
              <a:rPr kumimoji="0" lang="fr-FR" smtClean="0"/>
              <a:t>Mohsen Jamali, Social Matrix Factorization</a:t>
            </a:r>
            <a:endParaRPr kumimoji="0" lang="en-US"/>
          </a:p>
        </p:txBody>
      </p:sp>
      <p:sp>
        <p:nvSpPr>
          <p:cNvPr id="5" name="Slide Number Placeholder 4"/>
          <p:cNvSpPr>
            <a:spLocks noGrp="1"/>
          </p:cNvSpPr>
          <p:nvPr>
            <p:ph type="sldNum" sz="quarter" idx="12"/>
          </p:nvPr>
        </p:nvSpPr>
        <p:spPr/>
        <p:txBody>
          <a:bodyPr/>
          <a:lstStyle/>
          <a:p>
            <a:fld id="{9648F39E-9C37-485F-AC97-16BB4BDF9F49}" type="slidenum">
              <a:rPr kumimoji="0" lang="en-US" smtClean="0"/>
              <a:pPr/>
              <a:t>15</a:t>
            </a:fld>
            <a:endParaRPr kumimoji="0"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Sets</a:t>
            </a:r>
            <a:endParaRPr lang="en-US" dirty="0"/>
          </a:p>
        </p:txBody>
      </p:sp>
      <p:sp>
        <p:nvSpPr>
          <p:cNvPr id="3" name="Content Placeholder 2"/>
          <p:cNvSpPr>
            <a:spLocks noGrp="1"/>
          </p:cNvSpPr>
          <p:nvPr>
            <p:ph idx="1"/>
          </p:nvPr>
        </p:nvSpPr>
        <p:spPr>
          <a:xfrm>
            <a:off x="457200" y="1775191"/>
            <a:ext cx="6248400" cy="4625609"/>
          </a:xfrm>
        </p:spPr>
        <p:txBody>
          <a:bodyPr/>
          <a:lstStyle/>
          <a:p>
            <a:r>
              <a:rPr lang="en-US" dirty="0" err="1" smtClean="0"/>
              <a:t>Epinions</a:t>
            </a:r>
            <a:r>
              <a:rPr lang="en-US" dirty="0" smtClean="0"/>
              <a:t> – public domain</a:t>
            </a:r>
          </a:p>
          <a:p>
            <a:r>
              <a:rPr lang="en-US" dirty="0" err="1" smtClean="0"/>
              <a:t>Flixster</a:t>
            </a:r>
            <a:endParaRPr lang="en-US" dirty="0" smtClean="0"/>
          </a:p>
          <a:p>
            <a:pPr lvl="1"/>
            <a:r>
              <a:rPr lang="en-US" dirty="0" smtClean="0"/>
              <a:t>Flixster.com is a social networking service for movie rating</a:t>
            </a:r>
          </a:p>
          <a:p>
            <a:pPr lvl="1"/>
            <a:r>
              <a:rPr lang="en-US" dirty="0" smtClean="0"/>
              <a:t>The crawled data set includes data from Nov 2005 – Nov 2009</a:t>
            </a:r>
          </a:p>
          <a:p>
            <a:pPr lvl="1"/>
            <a:r>
              <a:rPr lang="en-US" dirty="0" smtClean="0"/>
              <a:t>Available at </a:t>
            </a:r>
            <a:r>
              <a:rPr lang="en-US" sz="2000" dirty="0" smtClean="0"/>
              <a:t>http://www.cs.sfu.ca/~sja25/personal/datasets/</a:t>
            </a:r>
            <a:endParaRPr lang="en-US" dirty="0"/>
          </a:p>
        </p:txBody>
      </p:sp>
      <p:sp>
        <p:nvSpPr>
          <p:cNvPr id="4" name="Footer Placeholder 3"/>
          <p:cNvSpPr>
            <a:spLocks noGrp="1"/>
          </p:cNvSpPr>
          <p:nvPr>
            <p:ph type="ftr" sz="quarter" idx="11"/>
          </p:nvPr>
        </p:nvSpPr>
        <p:spPr/>
        <p:txBody>
          <a:bodyPr/>
          <a:lstStyle/>
          <a:p>
            <a:r>
              <a:rPr kumimoji="0" lang="fr-FR" smtClean="0"/>
              <a:t>Mohsen Jamali, Social Matrix Factorization</a:t>
            </a:r>
            <a:endParaRPr kumimoji="0" lang="en-US"/>
          </a:p>
        </p:txBody>
      </p:sp>
      <p:sp>
        <p:nvSpPr>
          <p:cNvPr id="5" name="Slide Number Placeholder 4"/>
          <p:cNvSpPr>
            <a:spLocks noGrp="1"/>
          </p:cNvSpPr>
          <p:nvPr>
            <p:ph type="sldNum" sz="quarter" idx="12"/>
          </p:nvPr>
        </p:nvSpPr>
        <p:spPr/>
        <p:txBody>
          <a:bodyPr/>
          <a:lstStyle/>
          <a:p>
            <a:fld id="{9648F39E-9C37-485F-AC97-16BB4BDF9F49}" type="slidenum">
              <a:rPr kumimoji="0" lang="en-US" smtClean="0"/>
              <a:pPr/>
              <a:t>16</a:t>
            </a:fld>
            <a:endParaRPr kumimoji="0" lang="en-US"/>
          </a:p>
        </p:txBody>
      </p:sp>
      <p:pic>
        <p:nvPicPr>
          <p:cNvPr id="6148" name="Picture 4"/>
          <p:cNvPicPr>
            <a:picLocks noChangeAspect="1" noChangeArrowheads="1"/>
          </p:cNvPicPr>
          <p:nvPr/>
        </p:nvPicPr>
        <p:blipFill>
          <a:blip r:embed="rId3" cstate="print"/>
          <a:srcRect/>
          <a:stretch>
            <a:fillRect/>
          </a:stretch>
        </p:blipFill>
        <p:spPr bwMode="auto">
          <a:xfrm>
            <a:off x="6629400" y="3200400"/>
            <a:ext cx="2445579" cy="310991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Sets (cont.)</a:t>
            </a:r>
            <a:endParaRPr lang="en-US" dirty="0"/>
          </a:p>
        </p:txBody>
      </p:sp>
      <p:sp>
        <p:nvSpPr>
          <p:cNvPr id="4" name="Footer Placeholder 3"/>
          <p:cNvSpPr>
            <a:spLocks noGrp="1"/>
          </p:cNvSpPr>
          <p:nvPr>
            <p:ph type="ftr" sz="quarter" idx="11"/>
          </p:nvPr>
        </p:nvSpPr>
        <p:spPr/>
        <p:txBody>
          <a:bodyPr/>
          <a:lstStyle/>
          <a:p>
            <a:r>
              <a:rPr kumimoji="0" lang="fr-FR" smtClean="0"/>
              <a:t>Mohsen Jamali, Social Matrix Factorization</a:t>
            </a:r>
            <a:endParaRPr kumimoji="0" lang="en-US"/>
          </a:p>
        </p:txBody>
      </p:sp>
      <p:sp>
        <p:nvSpPr>
          <p:cNvPr id="5" name="Slide Number Placeholder 4"/>
          <p:cNvSpPr>
            <a:spLocks noGrp="1"/>
          </p:cNvSpPr>
          <p:nvPr>
            <p:ph type="sldNum" sz="quarter" idx="12"/>
          </p:nvPr>
        </p:nvSpPr>
        <p:spPr/>
        <p:txBody>
          <a:bodyPr/>
          <a:lstStyle/>
          <a:p>
            <a:fld id="{9648F39E-9C37-485F-AC97-16BB4BDF9F49}" type="slidenum">
              <a:rPr kumimoji="0" lang="en-US" smtClean="0"/>
              <a:pPr/>
              <a:t>17</a:t>
            </a:fld>
            <a:endParaRPr kumimoji="0" lang="en-US"/>
          </a:p>
        </p:txBody>
      </p:sp>
      <p:sp>
        <p:nvSpPr>
          <p:cNvPr id="9" name="Content Placeholder 2"/>
          <p:cNvSpPr>
            <a:spLocks noGrp="1"/>
          </p:cNvSpPr>
          <p:nvPr>
            <p:ph idx="1"/>
          </p:nvPr>
        </p:nvSpPr>
        <p:spPr>
          <a:xfrm>
            <a:off x="457200" y="1775191"/>
            <a:ext cx="8229600" cy="4625609"/>
          </a:xfrm>
        </p:spPr>
        <p:txBody>
          <a:bodyPr/>
          <a:lstStyle/>
          <a:p>
            <a:r>
              <a:rPr lang="en-US" dirty="0" smtClean="0"/>
              <a:t>General Statistics of Flixster and Epinions</a:t>
            </a:r>
          </a:p>
          <a:p>
            <a:r>
              <a:rPr lang="en-US" dirty="0" smtClean="0"/>
              <a:t>Flixster: 1M users, 47K items</a:t>
            </a:r>
          </a:p>
          <a:p>
            <a:pPr lvl="1"/>
            <a:r>
              <a:rPr lang="en-US" dirty="0" smtClean="0"/>
              <a:t>150K users with at least one rating</a:t>
            </a:r>
          </a:p>
          <a:p>
            <a:pPr lvl="1"/>
            <a:r>
              <a:rPr lang="en-US" dirty="0" smtClean="0"/>
              <a:t>Items: movies</a:t>
            </a:r>
          </a:p>
          <a:p>
            <a:pPr lvl="1"/>
            <a:r>
              <a:rPr lang="en-US" dirty="0" smtClean="0"/>
              <a:t>53% cold start</a:t>
            </a:r>
          </a:p>
          <a:p>
            <a:r>
              <a:rPr lang="en-US" dirty="0" smtClean="0"/>
              <a:t>Epinions: 71K users, 108K items</a:t>
            </a:r>
          </a:p>
          <a:p>
            <a:pPr lvl="1"/>
            <a:r>
              <a:rPr lang="en-US" dirty="0" smtClean="0"/>
              <a:t>Items: DVD Players, Printers, Books, Cameras,…</a:t>
            </a:r>
          </a:p>
          <a:p>
            <a:pPr lvl="1"/>
            <a:r>
              <a:rPr lang="en-US" dirty="0" smtClean="0"/>
              <a:t>51% cold start</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Setups</a:t>
            </a:r>
            <a:endParaRPr lang="en-US" dirty="0"/>
          </a:p>
        </p:txBody>
      </p:sp>
      <p:sp>
        <p:nvSpPr>
          <p:cNvPr id="3" name="Content Placeholder 2"/>
          <p:cNvSpPr>
            <a:spLocks noGrp="1"/>
          </p:cNvSpPr>
          <p:nvPr>
            <p:ph idx="1"/>
          </p:nvPr>
        </p:nvSpPr>
        <p:spPr/>
        <p:txBody>
          <a:bodyPr>
            <a:normAutofit lnSpcReduction="10000"/>
          </a:bodyPr>
          <a:lstStyle/>
          <a:p>
            <a:r>
              <a:rPr lang="en-US" dirty="0" smtClean="0"/>
              <a:t>5-fold cross validation</a:t>
            </a:r>
          </a:p>
          <a:p>
            <a:r>
              <a:rPr lang="en-US" dirty="0" smtClean="0"/>
              <a:t>Using RMSE for evaluation</a:t>
            </a:r>
          </a:p>
          <a:p>
            <a:r>
              <a:rPr lang="en-US" dirty="0" smtClean="0"/>
              <a:t>Comparison Partners</a:t>
            </a:r>
          </a:p>
          <a:p>
            <a:pPr lvl="1"/>
            <a:r>
              <a:rPr lang="en-US" dirty="0" smtClean="0"/>
              <a:t>Basic MF</a:t>
            </a:r>
          </a:p>
          <a:p>
            <a:pPr lvl="1"/>
            <a:r>
              <a:rPr lang="en-US" dirty="0" smtClean="0"/>
              <a:t>STE</a:t>
            </a:r>
          </a:p>
          <a:p>
            <a:pPr lvl="1"/>
            <a:r>
              <a:rPr lang="en-US" dirty="0" smtClean="0"/>
              <a:t>CF</a:t>
            </a:r>
          </a:p>
          <a:p>
            <a:r>
              <a:rPr lang="en-US" dirty="0" smtClean="0"/>
              <a:t>Model parameters</a:t>
            </a:r>
          </a:p>
          <a:p>
            <a:pPr lvl="1"/>
            <a:r>
              <a:rPr lang="en-US" dirty="0" smtClean="0"/>
              <a:t>SocialMF:</a:t>
            </a:r>
          </a:p>
          <a:p>
            <a:pPr lvl="1"/>
            <a:r>
              <a:rPr lang="en-US" dirty="0" smtClean="0"/>
              <a:t>STE: </a:t>
            </a:r>
          </a:p>
          <a:p>
            <a:endParaRPr lang="en-US" dirty="0"/>
          </a:p>
        </p:txBody>
      </p:sp>
      <p:sp>
        <p:nvSpPr>
          <p:cNvPr id="4" name="Footer Placeholder 3"/>
          <p:cNvSpPr>
            <a:spLocks noGrp="1"/>
          </p:cNvSpPr>
          <p:nvPr>
            <p:ph type="ftr" sz="quarter" idx="11"/>
          </p:nvPr>
        </p:nvSpPr>
        <p:spPr/>
        <p:txBody>
          <a:bodyPr/>
          <a:lstStyle/>
          <a:p>
            <a:r>
              <a:rPr kumimoji="0" lang="fr-FR" dirty="0" err="1" smtClean="0"/>
              <a:t>Mohsen</a:t>
            </a:r>
            <a:r>
              <a:rPr kumimoji="0" lang="fr-FR" dirty="0" smtClean="0"/>
              <a:t> </a:t>
            </a:r>
            <a:r>
              <a:rPr kumimoji="0" lang="fr-FR" dirty="0" err="1" smtClean="0"/>
              <a:t>Jamali</a:t>
            </a:r>
            <a:r>
              <a:rPr kumimoji="0" lang="fr-FR" dirty="0" smtClean="0"/>
              <a:t>, Social </a:t>
            </a:r>
            <a:r>
              <a:rPr kumimoji="0" lang="fr-FR" dirty="0" err="1" smtClean="0"/>
              <a:t>Matrix</a:t>
            </a:r>
            <a:r>
              <a:rPr kumimoji="0" lang="fr-FR" dirty="0" smtClean="0"/>
              <a:t> </a:t>
            </a:r>
            <a:r>
              <a:rPr kumimoji="0" lang="fr-FR" dirty="0" err="1" smtClean="0"/>
              <a:t>Factorization</a:t>
            </a:r>
            <a:endParaRPr kumimoji="0" lang="en-US" dirty="0"/>
          </a:p>
        </p:txBody>
      </p:sp>
      <p:sp>
        <p:nvSpPr>
          <p:cNvPr id="5" name="Slide Number Placeholder 4"/>
          <p:cNvSpPr>
            <a:spLocks noGrp="1"/>
          </p:cNvSpPr>
          <p:nvPr>
            <p:ph type="sldNum" sz="quarter" idx="12"/>
          </p:nvPr>
        </p:nvSpPr>
        <p:spPr/>
        <p:txBody>
          <a:bodyPr/>
          <a:lstStyle/>
          <a:p>
            <a:fld id="{9648F39E-9C37-485F-AC97-16BB4BDF9F49}" type="slidenum">
              <a:rPr kumimoji="0" lang="en-US" smtClean="0"/>
              <a:pPr/>
              <a:t>18</a:t>
            </a:fld>
            <a:endParaRPr kumimoji="0" lang="en-US"/>
          </a:p>
        </p:txBody>
      </p:sp>
      <p:pic>
        <p:nvPicPr>
          <p:cNvPr id="8194" name="Picture 2"/>
          <p:cNvPicPr>
            <a:picLocks noChangeAspect="1" noChangeArrowheads="1"/>
          </p:cNvPicPr>
          <p:nvPr/>
        </p:nvPicPr>
        <p:blipFill>
          <a:blip r:embed="rId3" cstate="print"/>
          <a:srcRect/>
          <a:stretch>
            <a:fillRect/>
          </a:stretch>
        </p:blipFill>
        <p:spPr bwMode="auto">
          <a:xfrm>
            <a:off x="2743200" y="5105400"/>
            <a:ext cx="2628900" cy="428625"/>
          </a:xfrm>
          <a:prstGeom prst="rect">
            <a:avLst/>
          </a:prstGeom>
          <a:noFill/>
          <a:ln w="9525">
            <a:noFill/>
            <a:miter lim="800000"/>
            <a:headEnd/>
            <a:tailEnd/>
          </a:ln>
        </p:spPr>
      </p:pic>
      <p:pic>
        <p:nvPicPr>
          <p:cNvPr id="8195" name="Picture 3"/>
          <p:cNvPicPr>
            <a:picLocks noChangeAspect="1" noChangeArrowheads="1"/>
          </p:cNvPicPr>
          <p:nvPr/>
        </p:nvPicPr>
        <p:blipFill>
          <a:blip r:embed="rId4" cstate="print"/>
          <a:srcRect/>
          <a:stretch>
            <a:fillRect/>
          </a:stretch>
        </p:blipFill>
        <p:spPr bwMode="auto">
          <a:xfrm>
            <a:off x="2133600" y="5562600"/>
            <a:ext cx="1371600" cy="41668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for </a:t>
            </a:r>
            <a:r>
              <a:rPr lang="en-US" dirty="0" err="1" smtClean="0"/>
              <a:t>Epinions</a:t>
            </a:r>
            <a:endParaRPr lang="en-US" dirty="0"/>
          </a:p>
        </p:txBody>
      </p:sp>
      <p:sp>
        <p:nvSpPr>
          <p:cNvPr id="3" name="Content Placeholder 2"/>
          <p:cNvSpPr>
            <a:spLocks noGrp="1"/>
          </p:cNvSpPr>
          <p:nvPr>
            <p:ph idx="1"/>
          </p:nvPr>
        </p:nvSpPr>
        <p:spPr>
          <a:xfrm>
            <a:off x="457200" y="5334000"/>
            <a:ext cx="8229600" cy="1066800"/>
          </a:xfrm>
        </p:spPr>
        <p:txBody>
          <a:bodyPr>
            <a:noAutofit/>
          </a:bodyPr>
          <a:lstStyle/>
          <a:p>
            <a:r>
              <a:rPr lang="en-US" sz="3000" dirty="0" smtClean="0"/>
              <a:t>Gain over STE: 6.2%. for K=5 and 5.7% for K=10</a:t>
            </a:r>
            <a:endParaRPr lang="en-US" sz="3000" dirty="0"/>
          </a:p>
        </p:txBody>
      </p:sp>
      <p:sp>
        <p:nvSpPr>
          <p:cNvPr id="4" name="Footer Placeholder 3"/>
          <p:cNvSpPr>
            <a:spLocks noGrp="1"/>
          </p:cNvSpPr>
          <p:nvPr>
            <p:ph type="ftr" sz="quarter" idx="11"/>
          </p:nvPr>
        </p:nvSpPr>
        <p:spPr/>
        <p:txBody>
          <a:bodyPr/>
          <a:lstStyle/>
          <a:p>
            <a:r>
              <a:rPr kumimoji="0" lang="fr-FR" smtClean="0"/>
              <a:t>Mohsen Jamali, Social Matrix Factorization</a:t>
            </a:r>
            <a:endParaRPr kumimoji="0" lang="en-US"/>
          </a:p>
        </p:txBody>
      </p:sp>
      <p:sp>
        <p:nvSpPr>
          <p:cNvPr id="5" name="Slide Number Placeholder 4"/>
          <p:cNvSpPr>
            <a:spLocks noGrp="1"/>
          </p:cNvSpPr>
          <p:nvPr>
            <p:ph type="sldNum" sz="quarter" idx="12"/>
          </p:nvPr>
        </p:nvSpPr>
        <p:spPr/>
        <p:txBody>
          <a:bodyPr/>
          <a:lstStyle/>
          <a:p>
            <a:fld id="{9648F39E-9C37-485F-AC97-16BB4BDF9F49}" type="slidenum">
              <a:rPr kumimoji="0" lang="en-US" smtClean="0"/>
              <a:pPr/>
              <a:t>19</a:t>
            </a:fld>
            <a:endParaRPr kumimoji="0" lang="en-US"/>
          </a:p>
        </p:txBody>
      </p:sp>
      <p:graphicFrame>
        <p:nvGraphicFramePr>
          <p:cNvPr id="8" name="Chart 7"/>
          <p:cNvGraphicFramePr/>
          <p:nvPr/>
        </p:nvGraphicFramePr>
        <p:xfrm>
          <a:off x="1143000" y="1524000"/>
          <a:ext cx="6858000" cy="3581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Introduction</a:t>
            </a:r>
          </a:p>
          <a:p>
            <a:r>
              <a:rPr lang="en-US" dirty="0" smtClean="0"/>
              <a:t>Matrix Factorization Models</a:t>
            </a:r>
          </a:p>
          <a:p>
            <a:pPr lvl="1"/>
            <a:r>
              <a:rPr lang="en-US" dirty="0" smtClean="0"/>
              <a:t>Basic MF Model</a:t>
            </a:r>
          </a:p>
          <a:p>
            <a:pPr lvl="1"/>
            <a:r>
              <a:rPr lang="en-US" dirty="0" smtClean="0"/>
              <a:t>Social Trust Ensemble Model</a:t>
            </a:r>
          </a:p>
          <a:p>
            <a:r>
              <a:rPr lang="en-US" dirty="0" smtClean="0"/>
              <a:t>The SocialMF Model</a:t>
            </a:r>
          </a:p>
          <a:p>
            <a:r>
              <a:rPr lang="en-US" dirty="0" smtClean="0"/>
              <a:t>Data Sets</a:t>
            </a:r>
          </a:p>
          <a:p>
            <a:r>
              <a:rPr lang="en-US" dirty="0" smtClean="0"/>
              <a:t>Experiments</a:t>
            </a:r>
          </a:p>
          <a:p>
            <a:r>
              <a:rPr lang="en-US" dirty="0" smtClean="0"/>
              <a:t>Conclusions</a:t>
            </a:r>
          </a:p>
          <a:p>
            <a:endParaRPr lang="en-US" dirty="0"/>
          </a:p>
        </p:txBody>
      </p:sp>
      <p:sp>
        <p:nvSpPr>
          <p:cNvPr id="4" name="Slide Number Placeholder 3"/>
          <p:cNvSpPr>
            <a:spLocks noGrp="1"/>
          </p:cNvSpPr>
          <p:nvPr>
            <p:ph type="sldNum" sz="quarter" idx="12"/>
          </p:nvPr>
        </p:nvSpPr>
        <p:spPr/>
        <p:txBody>
          <a:bodyPr/>
          <a:lstStyle/>
          <a:p>
            <a:fld id="{9648F39E-9C37-485F-AC97-16BB4BDF9F49}" type="slidenum">
              <a:rPr kumimoji="0" lang="en-US" smtClean="0"/>
              <a:pPr/>
              <a:t>2</a:t>
            </a:fld>
            <a:endParaRPr kumimoji="0" lang="en-US"/>
          </a:p>
        </p:txBody>
      </p:sp>
      <p:sp>
        <p:nvSpPr>
          <p:cNvPr id="5" name="Footer Placeholder 4"/>
          <p:cNvSpPr>
            <a:spLocks noGrp="1"/>
          </p:cNvSpPr>
          <p:nvPr>
            <p:ph type="ftr" sz="quarter" idx="11"/>
          </p:nvPr>
        </p:nvSpPr>
        <p:spPr/>
        <p:txBody>
          <a:bodyPr/>
          <a:lstStyle/>
          <a:p>
            <a:r>
              <a:rPr kumimoji="0" lang="fr-FR" smtClean="0"/>
              <a:t>Mohsen Jamali, Social Matrix Factorization</a:t>
            </a:r>
            <a:endParaRPr kumimoji="0"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for </a:t>
            </a:r>
            <a:r>
              <a:rPr lang="en-US" dirty="0" err="1" smtClean="0"/>
              <a:t>Flixster</a:t>
            </a:r>
            <a:endParaRPr lang="en-US" dirty="0"/>
          </a:p>
        </p:txBody>
      </p:sp>
      <p:sp>
        <p:nvSpPr>
          <p:cNvPr id="3" name="Content Placeholder 2"/>
          <p:cNvSpPr>
            <a:spLocks noGrp="1"/>
          </p:cNvSpPr>
          <p:nvPr>
            <p:ph idx="1"/>
          </p:nvPr>
        </p:nvSpPr>
        <p:spPr>
          <a:xfrm>
            <a:off x="457200" y="5562600"/>
            <a:ext cx="8229600" cy="838200"/>
          </a:xfrm>
        </p:spPr>
        <p:txBody>
          <a:bodyPr>
            <a:normAutofit fontScale="85000" lnSpcReduction="20000"/>
          </a:bodyPr>
          <a:lstStyle/>
          <a:p>
            <a:r>
              <a:rPr lang="en-US" dirty="0" smtClean="0"/>
              <a:t>SocialMF gain over STE (5%) is 3 times the STE gain over </a:t>
            </a:r>
            <a:r>
              <a:rPr lang="en-US" dirty="0" err="1" smtClean="0"/>
              <a:t>BasicMF</a:t>
            </a:r>
            <a:r>
              <a:rPr lang="en-US" dirty="0" smtClean="0"/>
              <a:t> (1.5%)</a:t>
            </a:r>
            <a:endParaRPr lang="en-US" dirty="0"/>
          </a:p>
        </p:txBody>
      </p:sp>
      <p:sp>
        <p:nvSpPr>
          <p:cNvPr id="4" name="Footer Placeholder 3"/>
          <p:cNvSpPr>
            <a:spLocks noGrp="1"/>
          </p:cNvSpPr>
          <p:nvPr>
            <p:ph type="ftr" sz="quarter" idx="11"/>
          </p:nvPr>
        </p:nvSpPr>
        <p:spPr/>
        <p:txBody>
          <a:bodyPr/>
          <a:lstStyle/>
          <a:p>
            <a:r>
              <a:rPr kumimoji="0" lang="fr-FR" smtClean="0"/>
              <a:t>Mohsen Jamali, Social Matrix Factorization</a:t>
            </a:r>
            <a:endParaRPr kumimoji="0" lang="en-US"/>
          </a:p>
        </p:txBody>
      </p:sp>
      <p:sp>
        <p:nvSpPr>
          <p:cNvPr id="5" name="Slide Number Placeholder 4"/>
          <p:cNvSpPr>
            <a:spLocks noGrp="1"/>
          </p:cNvSpPr>
          <p:nvPr>
            <p:ph type="sldNum" sz="quarter" idx="12"/>
          </p:nvPr>
        </p:nvSpPr>
        <p:spPr/>
        <p:txBody>
          <a:bodyPr/>
          <a:lstStyle/>
          <a:p>
            <a:fld id="{9648F39E-9C37-485F-AC97-16BB4BDF9F49}" type="slidenum">
              <a:rPr kumimoji="0" lang="en-US" smtClean="0"/>
              <a:pPr/>
              <a:t>20</a:t>
            </a:fld>
            <a:endParaRPr kumimoji="0" lang="en-US"/>
          </a:p>
        </p:txBody>
      </p:sp>
      <p:graphicFrame>
        <p:nvGraphicFramePr>
          <p:cNvPr id="7" name="Chart 6"/>
          <p:cNvGraphicFramePr/>
          <p:nvPr/>
        </p:nvGraphicFramePr>
        <p:xfrm>
          <a:off x="990600" y="1600200"/>
          <a:ext cx="6934199" cy="3657599"/>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Sensitivity Analysis on </a:t>
            </a:r>
            <a:r>
              <a:rPr lang="el-GR" dirty="0" smtClean="0"/>
              <a:t>λ</a:t>
            </a:r>
            <a:r>
              <a:rPr lang="en-US" baseline="-25000" dirty="0" smtClean="0"/>
              <a:t>T</a:t>
            </a:r>
            <a:endParaRPr lang="en-US" baseline="-25000" dirty="0"/>
          </a:p>
        </p:txBody>
      </p:sp>
      <p:sp>
        <p:nvSpPr>
          <p:cNvPr id="4" name="Footer Placeholder 3"/>
          <p:cNvSpPr>
            <a:spLocks noGrp="1"/>
          </p:cNvSpPr>
          <p:nvPr>
            <p:ph type="ftr" sz="quarter" idx="11"/>
          </p:nvPr>
        </p:nvSpPr>
        <p:spPr/>
        <p:txBody>
          <a:bodyPr/>
          <a:lstStyle/>
          <a:p>
            <a:r>
              <a:rPr kumimoji="0" lang="fr-FR" smtClean="0"/>
              <a:t>Mohsen Jamali, Social Matrix Factorization</a:t>
            </a:r>
            <a:endParaRPr kumimoji="0" lang="en-US"/>
          </a:p>
        </p:txBody>
      </p:sp>
      <p:sp>
        <p:nvSpPr>
          <p:cNvPr id="5" name="Slide Number Placeholder 4"/>
          <p:cNvSpPr>
            <a:spLocks noGrp="1"/>
          </p:cNvSpPr>
          <p:nvPr>
            <p:ph type="sldNum" sz="quarter" idx="12"/>
          </p:nvPr>
        </p:nvSpPr>
        <p:spPr/>
        <p:txBody>
          <a:bodyPr/>
          <a:lstStyle/>
          <a:p>
            <a:fld id="{9648F39E-9C37-485F-AC97-16BB4BDF9F49}" type="slidenum">
              <a:rPr kumimoji="0" lang="en-US" smtClean="0"/>
              <a:pPr/>
              <a:t>21</a:t>
            </a:fld>
            <a:endParaRPr kumimoji="0" lang="en-US"/>
          </a:p>
        </p:txBody>
      </p:sp>
      <p:pic>
        <p:nvPicPr>
          <p:cNvPr id="11268" name="Picture 4" descr="D:\Documents\Research\Publications\Social Matrix Factorization\lambda_t_epinions.jpg"/>
          <p:cNvPicPr>
            <a:picLocks noChangeAspect="1" noChangeArrowheads="1"/>
          </p:cNvPicPr>
          <p:nvPr/>
        </p:nvPicPr>
        <p:blipFill>
          <a:blip r:embed="rId3" cstate="print"/>
          <a:srcRect/>
          <a:stretch>
            <a:fillRect/>
          </a:stretch>
        </p:blipFill>
        <p:spPr bwMode="auto">
          <a:xfrm>
            <a:off x="1631950" y="1714500"/>
            <a:ext cx="5880100" cy="3429000"/>
          </a:xfrm>
          <a:prstGeom prst="rect">
            <a:avLst/>
          </a:prstGeom>
          <a:noFill/>
        </p:spPr>
      </p:pic>
      <p:sp>
        <p:nvSpPr>
          <p:cNvPr id="9" name="TextBox 8"/>
          <p:cNvSpPr txBox="1"/>
          <p:nvPr/>
        </p:nvSpPr>
        <p:spPr>
          <a:xfrm>
            <a:off x="2819400" y="5715000"/>
            <a:ext cx="3200400" cy="369332"/>
          </a:xfrm>
          <a:prstGeom prst="rect">
            <a:avLst/>
          </a:prstGeom>
          <a:noFill/>
        </p:spPr>
        <p:txBody>
          <a:bodyPr wrap="square" rtlCol="0">
            <a:spAutoFit/>
          </a:bodyPr>
          <a:lstStyle/>
          <a:p>
            <a:r>
              <a:rPr lang="en-US" dirty="0" smtClean="0"/>
              <a:t>Sensitivity Analysis for  </a:t>
            </a:r>
            <a:r>
              <a:rPr lang="en-US" dirty="0" err="1" smtClean="0"/>
              <a:t>Epinions</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Sensitivity Analysis on </a:t>
            </a:r>
            <a:r>
              <a:rPr lang="el-GR" dirty="0" smtClean="0"/>
              <a:t>λ</a:t>
            </a:r>
            <a:r>
              <a:rPr lang="en-US" baseline="-25000" dirty="0" smtClean="0"/>
              <a:t>T</a:t>
            </a:r>
            <a:endParaRPr lang="en-US" baseline="-25000" dirty="0"/>
          </a:p>
        </p:txBody>
      </p:sp>
      <p:sp>
        <p:nvSpPr>
          <p:cNvPr id="4" name="Footer Placeholder 3"/>
          <p:cNvSpPr>
            <a:spLocks noGrp="1"/>
          </p:cNvSpPr>
          <p:nvPr>
            <p:ph type="ftr" sz="quarter" idx="11"/>
          </p:nvPr>
        </p:nvSpPr>
        <p:spPr/>
        <p:txBody>
          <a:bodyPr/>
          <a:lstStyle/>
          <a:p>
            <a:r>
              <a:rPr kumimoji="0" lang="fr-FR" smtClean="0"/>
              <a:t>Mohsen Jamali, Social Matrix Factorization</a:t>
            </a:r>
            <a:endParaRPr kumimoji="0" lang="en-US"/>
          </a:p>
        </p:txBody>
      </p:sp>
      <p:sp>
        <p:nvSpPr>
          <p:cNvPr id="5" name="Slide Number Placeholder 4"/>
          <p:cNvSpPr>
            <a:spLocks noGrp="1"/>
          </p:cNvSpPr>
          <p:nvPr>
            <p:ph type="sldNum" sz="quarter" idx="12"/>
          </p:nvPr>
        </p:nvSpPr>
        <p:spPr/>
        <p:txBody>
          <a:bodyPr/>
          <a:lstStyle/>
          <a:p>
            <a:fld id="{9648F39E-9C37-485F-AC97-16BB4BDF9F49}" type="slidenum">
              <a:rPr kumimoji="0" lang="en-US" smtClean="0"/>
              <a:pPr/>
              <a:t>22</a:t>
            </a:fld>
            <a:endParaRPr kumimoji="0" lang="en-US"/>
          </a:p>
        </p:txBody>
      </p:sp>
      <p:sp>
        <p:nvSpPr>
          <p:cNvPr id="9" name="TextBox 8"/>
          <p:cNvSpPr txBox="1"/>
          <p:nvPr/>
        </p:nvSpPr>
        <p:spPr>
          <a:xfrm>
            <a:off x="2819400" y="5715000"/>
            <a:ext cx="3200400" cy="369332"/>
          </a:xfrm>
          <a:prstGeom prst="rect">
            <a:avLst/>
          </a:prstGeom>
          <a:noFill/>
        </p:spPr>
        <p:txBody>
          <a:bodyPr wrap="square" rtlCol="0">
            <a:spAutoFit/>
          </a:bodyPr>
          <a:lstStyle/>
          <a:p>
            <a:r>
              <a:rPr lang="en-US" dirty="0" smtClean="0"/>
              <a:t>Sensitivity Analysis for  </a:t>
            </a:r>
            <a:r>
              <a:rPr lang="en-US" dirty="0" err="1" smtClean="0"/>
              <a:t>Flixster</a:t>
            </a:r>
            <a:endParaRPr lang="en-US" dirty="0"/>
          </a:p>
        </p:txBody>
      </p:sp>
      <p:pic>
        <p:nvPicPr>
          <p:cNvPr id="12290" name="Picture 2" descr="D:\Documents\Research\Publications\Social Matrix Factorization\lambda_t_flixster.jpg"/>
          <p:cNvPicPr>
            <a:picLocks noChangeAspect="1" noChangeArrowheads="1"/>
          </p:cNvPicPr>
          <p:nvPr/>
        </p:nvPicPr>
        <p:blipFill>
          <a:blip r:embed="rId3" cstate="print"/>
          <a:srcRect/>
          <a:stretch>
            <a:fillRect/>
          </a:stretch>
        </p:blipFill>
        <p:spPr bwMode="auto">
          <a:xfrm>
            <a:off x="1619250" y="1714500"/>
            <a:ext cx="5905500" cy="3429000"/>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 on Cold Start Users</a:t>
            </a:r>
            <a:endParaRPr lang="en-US" dirty="0"/>
          </a:p>
        </p:txBody>
      </p:sp>
      <p:sp>
        <p:nvSpPr>
          <p:cNvPr id="4" name="Footer Placeholder 3"/>
          <p:cNvSpPr>
            <a:spLocks noGrp="1"/>
          </p:cNvSpPr>
          <p:nvPr>
            <p:ph type="ftr" sz="quarter" idx="11"/>
          </p:nvPr>
        </p:nvSpPr>
        <p:spPr/>
        <p:txBody>
          <a:bodyPr/>
          <a:lstStyle/>
          <a:p>
            <a:r>
              <a:rPr kumimoji="0" lang="fr-FR" smtClean="0"/>
              <a:t>Mohsen Jamali, Social Matrix Factorization</a:t>
            </a:r>
            <a:endParaRPr kumimoji="0" lang="en-US"/>
          </a:p>
        </p:txBody>
      </p:sp>
      <p:sp>
        <p:nvSpPr>
          <p:cNvPr id="5" name="Slide Number Placeholder 4"/>
          <p:cNvSpPr>
            <a:spLocks noGrp="1"/>
          </p:cNvSpPr>
          <p:nvPr>
            <p:ph type="sldNum" sz="quarter" idx="12"/>
          </p:nvPr>
        </p:nvSpPr>
        <p:spPr/>
        <p:txBody>
          <a:bodyPr/>
          <a:lstStyle/>
          <a:p>
            <a:fld id="{9648F39E-9C37-485F-AC97-16BB4BDF9F49}" type="slidenum">
              <a:rPr kumimoji="0" lang="en-US" smtClean="0"/>
              <a:pPr/>
              <a:t>23</a:t>
            </a:fld>
            <a:endParaRPr kumimoji="0" lang="en-US"/>
          </a:p>
        </p:txBody>
      </p:sp>
      <p:sp>
        <p:nvSpPr>
          <p:cNvPr id="7" name="TextBox 6"/>
          <p:cNvSpPr txBox="1"/>
          <p:nvPr/>
        </p:nvSpPr>
        <p:spPr>
          <a:xfrm>
            <a:off x="2438400" y="4419600"/>
            <a:ext cx="4419600" cy="400110"/>
          </a:xfrm>
          <a:prstGeom prst="rect">
            <a:avLst/>
          </a:prstGeom>
          <a:noFill/>
        </p:spPr>
        <p:txBody>
          <a:bodyPr wrap="square" rtlCol="0">
            <a:spAutoFit/>
          </a:bodyPr>
          <a:lstStyle/>
          <a:p>
            <a:r>
              <a:rPr lang="en-US" sz="2000" dirty="0" smtClean="0"/>
              <a:t>RMSE values on cold start users (K=5)</a:t>
            </a:r>
            <a:endParaRPr lang="en-US" sz="2000" dirty="0"/>
          </a:p>
        </p:txBody>
      </p:sp>
      <p:graphicFrame>
        <p:nvGraphicFramePr>
          <p:cNvPr id="9" name="Chart 8"/>
          <p:cNvGraphicFramePr/>
          <p:nvPr/>
        </p:nvGraphicFramePr>
        <p:xfrm>
          <a:off x="2057400" y="1524000"/>
          <a:ext cx="5105400" cy="2895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 on Cold Start Users</a:t>
            </a:r>
            <a:endParaRPr lang="en-US" dirty="0"/>
          </a:p>
        </p:txBody>
      </p:sp>
      <p:sp>
        <p:nvSpPr>
          <p:cNvPr id="4" name="Footer Placeholder 3"/>
          <p:cNvSpPr>
            <a:spLocks noGrp="1"/>
          </p:cNvSpPr>
          <p:nvPr>
            <p:ph type="ftr" sz="quarter" idx="11"/>
          </p:nvPr>
        </p:nvSpPr>
        <p:spPr/>
        <p:txBody>
          <a:bodyPr/>
          <a:lstStyle/>
          <a:p>
            <a:r>
              <a:rPr kumimoji="0" lang="fr-FR" smtClean="0"/>
              <a:t>Mohsen Jamali, Social Matrix Factorization</a:t>
            </a:r>
            <a:endParaRPr kumimoji="0" lang="en-US"/>
          </a:p>
        </p:txBody>
      </p:sp>
      <p:sp>
        <p:nvSpPr>
          <p:cNvPr id="5" name="Slide Number Placeholder 4"/>
          <p:cNvSpPr>
            <a:spLocks noGrp="1"/>
          </p:cNvSpPr>
          <p:nvPr>
            <p:ph type="sldNum" sz="quarter" idx="12"/>
          </p:nvPr>
        </p:nvSpPr>
        <p:spPr/>
        <p:txBody>
          <a:bodyPr/>
          <a:lstStyle/>
          <a:p>
            <a:fld id="{9648F39E-9C37-485F-AC97-16BB4BDF9F49}" type="slidenum">
              <a:rPr kumimoji="0" lang="en-US" smtClean="0"/>
              <a:pPr/>
              <a:t>24</a:t>
            </a:fld>
            <a:endParaRPr kumimoji="0" lang="en-US"/>
          </a:p>
        </p:txBody>
      </p:sp>
      <p:sp>
        <p:nvSpPr>
          <p:cNvPr id="7" name="TextBox 6"/>
          <p:cNvSpPr txBox="1"/>
          <p:nvPr/>
        </p:nvSpPr>
        <p:spPr>
          <a:xfrm>
            <a:off x="2438400" y="4419600"/>
            <a:ext cx="4419600" cy="400110"/>
          </a:xfrm>
          <a:prstGeom prst="rect">
            <a:avLst/>
          </a:prstGeom>
          <a:noFill/>
        </p:spPr>
        <p:txBody>
          <a:bodyPr wrap="square" rtlCol="0">
            <a:spAutoFit/>
          </a:bodyPr>
          <a:lstStyle/>
          <a:p>
            <a:r>
              <a:rPr lang="en-US" sz="2000" dirty="0" smtClean="0"/>
              <a:t>RMSE values on cold start users (K=5)</a:t>
            </a:r>
            <a:endParaRPr lang="en-US" sz="2000" dirty="0"/>
          </a:p>
        </p:txBody>
      </p:sp>
      <p:graphicFrame>
        <p:nvGraphicFramePr>
          <p:cNvPr id="9" name="Chart 8"/>
          <p:cNvGraphicFramePr/>
          <p:nvPr/>
        </p:nvGraphicFramePr>
        <p:xfrm>
          <a:off x="1981200" y="1524000"/>
          <a:ext cx="5257800" cy="29718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 on Cold Start Users</a:t>
            </a:r>
            <a:endParaRPr lang="en-US" dirty="0"/>
          </a:p>
        </p:txBody>
      </p:sp>
      <p:sp>
        <p:nvSpPr>
          <p:cNvPr id="4" name="Footer Placeholder 3"/>
          <p:cNvSpPr>
            <a:spLocks noGrp="1"/>
          </p:cNvSpPr>
          <p:nvPr>
            <p:ph type="ftr" sz="quarter" idx="11"/>
          </p:nvPr>
        </p:nvSpPr>
        <p:spPr/>
        <p:txBody>
          <a:bodyPr/>
          <a:lstStyle/>
          <a:p>
            <a:r>
              <a:rPr kumimoji="0" lang="fr-FR" smtClean="0"/>
              <a:t>Mohsen Jamali, Social Matrix Factorization</a:t>
            </a:r>
            <a:endParaRPr kumimoji="0" lang="en-US"/>
          </a:p>
        </p:txBody>
      </p:sp>
      <p:sp>
        <p:nvSpPr>
          <p:cNvPr id="5" name="Slide Number Placeholder 4"/>
          <p:cNvSpPr>
            <a:spLocks noGrp="1"/>
          </p:cNvSpPr>
          <p:nvPr>
            <p:ph type="sldNum" sz="quarter" idx="12"/>
          </p:nvPr>
        </p:nvSpPr>
        <p:spPr/>
        <p:txBody>
          <a:bodyPr/>
          <a:lstStyle/>
          <a:p>
            <a:fld id="{9648F39E-9C37-485F-AC97-16BB4BDF9F49}" type="slidenum">
              <a:rPr kumimoji="0" lang="en-US" smtClean="0"/>
              <a:pPr/>
              <a:t>25</a:t>
            </a:fld>
            <a:endParaRPr kumimoji="0" lang="en-US"/>
          </a:p>
        </p:txBody>
      </p:sp>
      <p:graphicFrame>
        <p:nvGraphicFramePr>
          <p:cNvPr id="8" name="Chart 7"/>
          <p:cNvGraphicFramePr/>
          <p:nvPr/>
        </p:nvGraphicFramePr>
        <p:xfrm>
          <a:off x="838200" y="1752600"/>
          <a:ext cx="6934200" cy="4038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of Learning Runtime</a:t>
            </a:r>
            <a:endParaRPr lang="en-US" dirty="0"/>
          </a:p>
        </p:txBody>
      </p:sp>
      <p:sp>
        <p:nvSpPr>
          <p:cNvPr id="3" name="Content Placeholder 2"/>
          <p:cNvSpPr>
            <a:spLocks noGrp="1"/>
          </p:cNvSpPr>
          <p:nvPr>
            <p:ph idx="1"/>
          </p:nvPr>
        </p:nvSpPr>
        <p:spPr/>
        <p:txBody>
          <a:bodyPr/>
          <a:lstStyle/>
          <a:p>
            <a:r>
              <a:rPr lang="en-US" dirty="0" smtClean="0"/>
              <a:t>SocialMF:</a:t>
            </a:r>
          </a:p>
          <a:p>
            <a:r>
              <a:rPr lang="en-US" dirty="0" smtClean="0"/>
              <a:t>STE: </a:t>
            </a:r>
          </a:p>
          <a:p>
            <a:r>
              <a:rPr lang="en-US" dirty="0" smtClean="0"/>
              <a:t>SocialMF is faster by factor </a:t>
            </a:r>
          </a:p>
          <a:p>
            <a:endParaRPr lang="en-US" dirty="0" smtClean="0"/>
          </a:p>
        </p:txBody>
      </p:sp>
      <p:sp>
        <p:nvSpPr>
          <p:cNvPr id="4" name="Footer Placeholder 3"/>
          <p:cNvSpPr>
            <a:spLocks noGrp="1"/>
          </p:cNvSpPr>
          <p:nvPr>
            <p:ph type="ftr" sz="quarter" idx="11"/>
          </p:nvPr>
        </p:nvSpPr>
        <p:spPr/>
        <p:txBody>
          <a:bodyPr/>
          <a:lstStyle/>
          <a:p>
            <a:r>
              <a:rPr kumimoji="0" lang="fr-FR" smtClean="0"/>
              <a:t>Mohsen Jamali, Social Matrix Factorization</a:t>
            </a:r>
            <a:endParaRPr kumimoji="0" lang="en-US"/>
          </a:p>
        </p:txBody>
      </p:sp>
      <p:sp>
        <p:nvSpPr>
          <p:cNvPr id="5" name="Slide Number Placeholder 4"/>
          <p:cNvSpPr>
            <a:spLocks noGrp="1"/>
          </p:cNvSpPr>
          <p:nvPr>
            <p:ph type="sldNum" sz="quarter" idx="12"/>
          </p:nvPr>
        </p:nvSpPr>
        <p:spPr/>
        <p:txBody>
          <a:bodyPr/>
          <a:lstStyle/>
          <a:p>
            <a:fld id="{9648F39E-9C37-485F-AC97-16BB4BDF9F49}" type="slidenum">
              <a:rPr kumimoji="0" lang="en-US" smtClean="0"/>
              <a:pPr/>
              <a:t>26</a:t>
            </a:fld>
            <a:endParaRPr kumimoji="0" lang="en-US"/>
          </a:p>
        </p:txBody>
      </p:sp>
      <p:pic>
        <p:nvPicPr>
          <p:cNvPr id="14338" name="Picture 2"/>
          <p:cNvPicPr>
            <a:picLocks noChangeAspect="1" noChangeArrowheads="1"/>
          </p:cNvPicPr>
          <p:nvPr/>
        </p:nvPicPr>
        <p:blipFill>
          <a:blip r:embed="rId4" cstate="print"/>
          <a:srcRect/>
          <a:stretch>
            <a:fillRect/>
          </a:stretch>
        </p:blipFill>
        <p:spPr bwMode="auto">
          <a:xfrm>
            <a:off x="1842721" y="4800600"/>
            <a:ext cx="5015279" cy="1409700"/>
          </a:xfrm>
          <a:prstGeom prst="rect">
            <a:avLst/>
          </a:prstGeom>
          <a:noFill/>
          <a:ln w="9525">
            <a:noFill/>
            <a:miter lim="800000"/>
            <a:headEnd/>
            <a:tailEnd/>
          </a:ln>
        </p:spPr>
      </p:pic>
      <p:pic>
        <p:nvPicPr>
          <p:cNvPr id="14339" name="Picture 3"/>
          <p:cNvPicPr>
            <a:picLocks noChangeAspect="1" noChangeArrowheads="1"/>
          </p:cNvPicPr>
          <p:nvPr/>
        </p:nvPicPr>
        <p:blipFill>
          <a:blip r:embed="rId5" cstate="print"/>
          <a:srcRect/>
          <a:stretch>
            <a:fillRect/>
          </a:stretch>
        </p:blipFill>
        <p:spPr bwMode="auto">
          <a:xfrm>
            <a:off x="2819400" y="1828800"/>
            <a:ext cx="2990850" cy="533400"/>
          </a:xfrm>
          <a:prstGeom prst="rect">
            <a:avLst/>
          </a:prstGeom>
          <a:noFill/>
          <a:ln w="9525">
            <a:noFill/>
            <a:miter lim="800000"/>
            <a:headEnd/>
            <a:tailEnd/>
          </a:ln>
        </p:spPr>
      </p:pic>
      <p:pic>
        <p:nvPicPr>
          <p:cNvPr id="14340" name="Picture 4"/>
          <p:cNvPicPr>
            <a:picLocks noChangeAspect="1" noChangeArrowheads="1"/>
          </p:cNvPicPr>
          <p:nvPr/>
        </p:nvPicPr>
        <p:blipFill>
          <a:blip r:embed="rId6" cstate="print"/>
          <a:srcRect/>
          <a:stretch>
            <a:fillRect/>
          </a:stretch>
        </p:blipFill>
        <p:spPr bwMode="auto">
          <a:xfrm>
            <a:off x="2819400" y="2286000"/>
            <a:ext cx="1838325" cy="561975"/>
          </a:xfrm>
          <a:prstGeom prst="rect">
            <a:avLst/>
          </a:prstGeom>
          <a:noFill/>
          <a:ln w="9525">
            <a:noFill/>
            <a:miter lim="800000"/>
            <a:headEnd/>
            <a:tailEnd/>
          </a:ln>
        </p:spPr>
      </p:pic>
      <p:pic>
        <p:nvPicPr>
          <p:cNvPr id="14342" name="Picture 6"/>
          <p:cNvPicPr>
            <a:picLocks noChangeAspect="1" noChangeArrowheads="1"/>
          </p:cNvPicPr>
          <p:nvPr/>
        </p:nvPicPr>
        <p:blipFill>
          <a:blip r:embed="rId7" cstate="print"/>
          <a:srcRect/>
          <a:stretch>
            <a:fillRect/>
          </a:stretch>
        </p:blipFill>
        <p:spPr bwMode="auto">
          <a:xfrm>
            <a:off x="1371600" y="3429000"/>
            <a:ext cx="1143000" cy="966611"/>
          </a:xfrm>
          <a:prstGeom prst="rect">
            <a:avLst/>
          </a:prstGeom>
          <a:noFill/>
          <a:ln w="9525">
            <a:noFill/>
            <a:miter lim="800000"/>
            <a:headEnd/>
            <a:tailEnd/>
          </a:ln>
        </p:spPr>
      </p:pic>
      <p:graphicFrame>
        <p:nvGraphicFramePr>
          <p:cNvPr id="14" name="Table 13"/>
          <p:cNvGraphicFramePr>
            <a:graphicFrameLocks noGrp="1"/>
          </p:cNvGraphicFramePr>
          <p:nvPr/>
        </p:nvGraphicFramePr>
        <p:xfrm>
          <a:off x="5791200" y="2514600"/>
          <a:ext cx="3124200" cy="1483360"/>
        </p:xfrm>
        <a:graphic>
          <a:graphicData uri="http://schemas.openxmlformats.org/drawingml/2006/table">
            <a:tbl>
              <a:tblPr firstRow="1" bandRow="1">
                <a:tableStyleId>{BC89EF96-8CEA-46FF-86C4-4CE0E7609802}</a:tableStyleId>
              </a:tblPr>
              <a:tblGrid>
                <a:gridCol w="685800"/>
                <a:gridCol w="2438400"/>
              </a:tblGrid>
              <a:tr h="370840">
                <a:tc>
                  <a:txBody>
                    <a:bodyPr/>
                    <a:lstStyle/>
                    <a:p>
                      <a:pPr algn="ctr"/>
                      <a:r>
                        <a:rPr lang="en-US" b="0" dirty="0" smtClean="0"/>
                        <a:t>N</a:t>
                      </a:r>
                      <a:endParaRPr lang="en-US" b="0" dirty="0"/>
                    </a:p>
                  </a:txBody>
                  <a:tcPr/>
                </a:tc>
                <a:tc>
                  <a:txBody>
                    <a:bodyPr/>
                    <a:lstStyle/>
                    <a:p>
                      <a:pPr algn="ctr"/>
                      <a:r>
                        <a:rPr lang="en-US" sz="1800" b="0" dirty="0" smtClean="0"/>
                        <a:t># of Users</a:t>
                      </a:r>
                      <a:endParaRPr lang="en-US" b="0" dirty="0"/>
                    </a:p>
                  </a:txBody>
                  <a:tcPr/>
                </a:tc>
              </a:tr>
              <a:tr h="370840">
                <a:tc>
                  <a:txBody>
                    <a:bodyPr/>
                    <a:lstStyle/>
                    <a:p>
                      <a:pPr algn="ctr"/>
                      <a:r>
                        <a:rPr lang="en-US" dirty="0" smtClean="0"/>
                        <a:t>K</a:t>
                      </a:r>
                      <a:endParaRPr lang="en-US" dirty="0"/>
                    </a:p>
                  </a:txBody>
                  <a:tcPr/>
                </a:tc>
                <a:tc>
                  <a:txBody>
                    <a:bodyPr/>
                    <a:lstStyle/>
                    <a:p>
                      <a:pPr algn="ctr"/>
                      <a:r>
                        <a:rPr lang="en-US" sz="1800" dirty="0" smtClean="0"/>
                        <a:t>Latent Feature Size</a:t>
                      </a:r>
                      <a:endParaRPr lang="en-US" dirty="0"/>
                    </a:p>
                  </a:txBody>
                  <a:tcPr/>
                </a:tc>
              </a:tr>
              <a:tr h="370840">
                <a:tc>
                  <a:txBody>
                    <a:bodyPr/>
                    <a:lstStyle/>
                    <a:p>
                      <a:pPr algn="ctr"/>
                      <a:endParaRPr lang="en-US" dirty="0"/>
                    </a:p>
                  </a:txBody>
                  <a:tcPr/>
                </a:tc>
                <a:tc>
                  <a:txBody>
                    <a:bodyPr/>
                    <a:lstStyle/>
                    <a:p>
                      <a:pPr algn="ctr"/>
                      <a:r>
                        <a:rPr lang="en-US" sz="1800" dirty="0" smtClean="0"/>
                        <a:t>Avg. ratings per user</a:t>
                      </a:r>
                      <a:endParaRPr lang="en-US" dirty="0"/>
                    </a:p>
                  </a:txBody>
                  <a:tcPr/>
                </a:tc>
              </a:tr>
              <a:tr h="370840">
                <a:tc>
                  <a:txBody>
                    <a:bodyPr/>
                    <a:lstStyle/>
                    <a:p>
                      <a:pPr algn="ctr"/>
                      <a:endParaRPr lang="en-US" dirty="0"/>
                    </a:p>
                  </a:txBody>
                  <a:tcPr/>
                </a:tc>
                <a:tc>
                  <a:txBody>
                    <a:bodyPr/>
                    <a:lstStyle/>
                    <a:p>
                      <a:pPr algn="ctr"/>
                      <a:r>
                        <a:rPr lang="en-US" sz="1800" dirty="0" smtClean="0"/>
                        <a:t>Avg. neighbors per user</a:t>
                      </a:r>
                      <a:endParaRPr lang="en-US" dirty="0"/>
                    </a:p>
                  </a:txBody>
                  <a:tcPr/>
                </a:tc>
              </a:tr>
            </a:tbl>
          </a:graphicData>
        </a:graphic>
      </p:graphicFrame>
      <p:grpSp>
        <p:nvGrpSpPr>
          <p:cNvPr id="18" name="Group 17"/>
          <p:cNvGrpSpPr/>
          <p:nvPr/>
        </p:nvGrpSpPr>
        <p:grpSpPr>
          <a:xfrm>
            <a:off x="6019800" y="3276600"/>
            <a:ext cx="304800" cy="685800"/>
            <a:chOff x="6019800" y="3276600"/>
            <a:chExt cx="304800" cy="685800"/>
          </a:xfrm>
        </p:grpSpPr>
        <p:graphicFrame>
          <p:nvGraphicFramePr>
            <p:cNvPr id="1027" name="Object 3"/>
            <p:cNvGraphicFramePr>
              <a:graphicFrameLocks noChangeAspect="1"/>
            </p:cNvGraphicFramePr>
            <p:nvPr/>
          </p:nvGraphicFramePr>
          <p:xfrm>
            <a:off x="6057900" y="3276600"/>
            <a:ext cx="114300" cy="304800"/>
          </p:xfrm>
          <a:graphic>
            <a:graphicData uri="http://schemas.openxmlformats.org/presentationml/2006/ole">
              <p:oleObj spid="_x0000_s1027" name="Equation" r:id="rId8" imgW="114120" imgH="164880" progId="Equation.3">
                <p:embed/>
              </p:oleObj>
            </a:graphicData>
          </a:graphic>
        </p:graphicFrame>
        <p:graphicFrame>
          <p:nvGraphicFramePr>
            <p:cNvPr id="17" name="Object 16"/>
            <p:cNvGraphicFramePr>
              <a:graphicFrameLocks noChangeAspect="1"/>
            </p:cNvGraphicFramePr>
            <p:nvPr/>
          </p:nvGraphicFramePr>
          <p:xfrm>
            <a:off x="6019800" y="3657600"/>
            <a:ext cx="304800" cy="304800"/>
          </p:xfrm>
          <a:graphic>
            <a:graphicData uri="http://schemas.openxmlformats.org/presentationml/2006/ole">
              <p:oleObj spid="_x0000_s1028" name="Equation" r:id="rId9" imgW="114120" imgH="190440" progId="Equation.3">
                <p:embed/>
              </p:oleObj>
            </a:graphicData>
          </a:graphic>
        </p:graphicFrame>
      </p:gr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A model based approach for recommendation in social networks based on matrix factorization</a:t>
            </a:r>
          </a:p>
          <a:p>
            <a:r>
              <a:rPr lang="en-US" dirty="0" smtClean="0"/>
              <a:t>Handling Trust Propagation</a:t>
            </a:r>
          </a:p>
          <a:p>
            <a:r>
              <a:rPr lang="en-US" dirty="0" smtClean="0"/>
              <a:t>Appropriate for cold start users</a:t>
            </a:r>
          </a:p>
          <a:p>
            <a:r>
              <a:rPr lang="en-US" dirty="0" smtClean="0"/>
              <a:t>Fast Learning phase</a:t>
            </a:r>
          </a:p>
          <a:p>
            <a:r>
              <a:rPr lang="en-US" dirty="0" smtClean="0"/>
              <a:t>Improved quality for experiments on two real life data sets.</a:t>
            </a:r>
          </a:p>
          <a:p>
            <a:endParaRPr lang="en-US" dirty="0"/>
          </a:p>
        </p:txBody>
      </p:sp>
      <p:sp>
        <p:nvSpPr>
          <p:cNvPr id="4" name="Footer Placeholder 3"/>
          <p:cNvSpPr>
            <a:spLocks noGrp="1"/>
          </p:cNvSpPr>
          <p:nvPr>
            <p:ph type="ftr" sz="quarter" idx="11"/>
          </p:nvPr>
        </p:nvSpPr>
        <p:spPr/>
        <p:txBody>
          <a:bodyPr/>
          <a:lstStyle/>
          <a:p>
            <a:r>
              <a:rPr kumimoji="0" lang="fr-FR" smtClean="0"/>
              <a:t>Mohsen Jamali, Social Matrix Factorization</a:t>
            </a:r>
            <a:endParaRPr kumimoji="0" lang="en-US"/>
          </a:p>
        </p:txBody>
      </p:sp>
      <p:sp>
        <p:nvSpPr>
          <p:cNvPr id="5" name="Slide Number Placeholder 4"/>
          <p:cNvSpPr>
            <a:spLocks noGrp="1"/>
          </p:cNvSpPr>
          <p:nvPr>
            <p:ph type="sldNum" sz="quarter" idx="12"/>
          </p:nvPr>
        </p:nvSpPr>
        <p:spPr/>
        <p:txBody>
          <a:bodyPr/>
          <a:lstStyle/>
          <a:p>
            <a:fld id="{9648F39E-9C37-485F-AC97-16BB4BDF9F49}" type="slidenum">
              <a:rPr kumimoji="0" lang="en-US" smtClean="0"/>
              <a:pPr/>
              <a:t>27</a:t>
            </a:fld>
            <a:endParaRPr kumimoji="0"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371600"/>
            <a:ext cx="9144000" cy="5486399"/>
          </a:xfrm>
          <a:solidFill>
            <a:schemeClr val="tx1"/>
          </a:solidFill>
        </p:spPr>
        <p:txBody>
          <a:bodyPr>
            <a:normAutofit/>
          </a:bodyPr>
          <a:lstStyle/>
          <a:p>
            <a:pPr algn="ctr">
              <a:buNone/>
            </a:pPr>
            <a:endParaRPr lang="en-US" sz="6000" dirty="0" smtClean="0">
              <a:solidFill>
                <a:srgbClr val="FFFF00"/>
              </a:solidFill>
              <a:latin typeface="Freestyle Script" pitchFamily="66" charset="0"/>
            </a:endParaRPr>
          </a:p>
          <a:p>
            <a:pPr algn="ctr">
              <a:buNone/>
            </a:pPr>
            <a:r>
              <a:rPr lang="en-US" sz="14000" dirty="0" smtClean="0">
                <a:solidFill>
                  <a:srgbClr val="FFFF00"/>
                </a:solidFill>
                <a:latin typeface="Freestyle Script" pitchFamily="66" charset="0"/>
              </a:rPr>
              <a:t>Thank you!</a:t>
            </a:r>
            <a:endParaRPr lang="en-US" sz="14000" dirty="0">
              <a:solidFill>
                <a:srgbClr val="FFFF00"/>
              </a:solidFill>
              <a:latin typeface="Freestyle Script" pitchFamily="66" charset="0"/>
            </a:endParaRPr>
          </a:p>
        </p:txBody>
      </p:sp>
      <p:sp>
        <p:nvSpPr>
          <p:cNvPr id="4" name="Slide Number Placeholder 3"/>
          <p:cNvSpPr>
            <a:spLocks noGrp="1"/>
          </p:cNvSpPr>
          <p:nvPr>
            <p:ph type="sldNum" sz="quarter" idx="12"/>
          </p:nvPr>
        </p:nvSpPr>
        <p:spPr/>
        <p:txBody>
          <a:bodyPr/>
          <a:lstStyle/>
          <a:p>
            <a:fld id="{B0E8427E-C881-4B74-9D8F-BF6878672FCD}" type="slidenum">
              <a:rPr lang="en-US" smtClean="0"/>
              <a:pPr/>
              <a:t>28</a:t>
            </a:fld>
            <a:endParaRPr lang="en-US"/>
          </a:p>
        </p:txBody>
      </p:sp>
      <p:sp>
        <p:nvSpPr>
          <p:cNvPr id="5" name="Footer Placeholder 4"/>
          <p:cNvSpPr>
            <a:spLocks noGrp="1"/>
          </p:cNvSpPr>
          <p:nvPr>
            <p:ph type="ftr" sz="quarter" idx="11"/>
          </p:nvPr>
        </p:nvSpPr>
        <p:spPr/>
        <p:txBody>
          <a:bodyPr/>
          <a:lstStyle/>
          <a:p>
            <a:r>
              <a:rPr lang="en-US" smtClean="0"/>
              <a:t>Mohsen Jamali. Using Trust Networks to Improve Top-N Recommendation</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457200" y="1775191"/>
            <a:ext cx="5562600" cy="4625609"/>
          </a:xfrm>
        </p:spPr>
        <p:txBody>
          <a:bodyPr>
            <a:normAutofit/>
          </a:bodyPr>
          <a:lstStyle/>
          <a:p>
            <a:r>
              <a:rPr lang="en-US" dirty="0" smtClean="0"/>
              <a:t>Need For Recommenders</a:t>
            </a:r>
          </a:p>
          <a:p>
            <a:r>
              <a:rPr lang="en-US" dirty="0" smtClean="0"/>
              <a:t>Input Data</a:t>
            </a:r>
          </a:p>
          <a:p>
            <a:pPr lvl="1"/>
            <a:r>
              <a:rPr lang="en-US" dirty="0" smtClean="0"/>
              <a:t>A set of users </a:t>
            </a:r>
            <a:r>
              <a:rPr lang="en-US" dirty="0" smtClean="0">
                <a:latin typeface="Times New Roman" pitchFamily="18" charset="0"/>
                <a:cs typeface="Times New Roman" pitchFamily="18" charset="0"/>
              </a:rPr>
              <a:t>U={u</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 u</a:t>
            </a:r>
            <a:r>
              <a:rPr lang="en-US" baseline="-25000" dirty="0" smtClean="0">
                <a:latin typeface="Times New Roman" pitchFamily="18" charset="0"/>
                <a:cs typeface="Times New Roman" pitchFamily="18" charset="0"/>
              </a:rPr>
              <a:t>N</a:t>
            </a:r>
            <a:r>
              <a:rPr lang="en-US" dirty="0" smtClean="0">
                <a:latin typeface="Times New Roman" pitchFamily="18" charset="0"/>
                <a:cs typeface="Times New Roman" pitchFamily="18" charset="0"/>
              </a:rPr>
              <a:t>}</a:t>
            </a:r>
          </a:p>
          <a:p>
            <a:pPr lvl="1"/>
            <a:r>
              <a:rPr lang="en-US" dirty="0" smtClean="0"/>
              <a:t>A set of items </a:t>
            </a:r>
            <a:r>
              <a:rPr lang="en-US" dirty="0" smtClean="0">
                <a:latin typeface="Times New Roman" pitchFamily="18" charset="0"/>
                <a:cs typeface="Times New Roman" pitchFamily="18" charset="0"/>
              </a:rPr>
              <a:t>I={i</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 i</a:t>
            </a:r>
            <a:r>
              <a:rPr lang="en-US" baseline="-25000" dirty="0" smtClean="0">
                <a:latin typeface="Times New Roman" pitchFamily="18" charset="0"/>
                <a:cs typeface="Times New Roman" pitchFamily="18" charset="0"/>
              </a:rPr>
              <a:t>M</a:t>
            </a:r>
            <a:r>
              <a:rPr lang="en-US" dirty="0" smtClean="0">
                <a:latin typeface="Times New Roman" pitchFamily="18" charset="0"/>
                <a:cs typeface="Times New Roman" pitchFamily="18" charset="0"/>
              </a:rPr>
              <a:t>}</a:t>
            </a:r>
          </a:p>
          <a:p>
            <a:pPr lvl="1"/>
            <a:r>
              <a:rPr lang="en-US" dirty="0" smtClean="0">
                <a:cs typeface="Times New Roman" pitchFamily="18" charset="0"/>
              </a:rPr>
              <a:t>The rating matrix </a:t>
            </a:r>
            <a:r>
              <a:rPr lang="en-US" dirty="0" smtClean="0">
                <a:latin typeface="Times New Roman" pitchFamily="18" charset="0"/>
                <a:cs typeface="Times New Roman" pitchFamily="18" charset="0"/>
              </a:rPr>
              <a:t>R=[r</a:t>
            </a:r>
            <a:r>
              <a:rPr lang="en-US" baseline="-25000" dirty="0" smtClean="0">
                <a:latin typeface="Times New Roman" pitchFamily="18" charset="0"/>
                <a:cs typeface="Times New Roman" pitchFamily="18" charset="0"/>
              </a:rPr>
              <a:t>u,i</a:t>
            </a:r>
            <a:r>
              <a:rPr lang="en-US" dirty="0" smtClean="0">
                <a:latin typeface="Times New Roman" pitchFamily="18" charset="0"/>
                <a:cs typeface="Times New Roman" pitchFamily="18" charset="0"/>
              </a:rPr>
              <a:t>]</a:t>
            </a:r>
            <a:r>
              <a:rPr lang="en-US" sz="3200" baseline="-25000" dirty="0" err="1" smtClean="0">
                <a:latin typeface="Times New Roman" pitchFamily="18" charset="0"/>
                <a:cs typeface="Times New Roman" pitchFamily="18" charset="0"/>
              </a:rPr>
              <a:t>NxM</a:t>
            </a:r>
            <a:endParaRPr lang="en-US" baseline="-25000" dirty="0" smtClean="0">
              <a:latin typeface="Times New Roman" pitchFamily="18" charset="0"/>
              <a:cs typeface="Times New Roman" pitchFamily="18" charset="0"/>
            </a:endParaRPr>
          </a:p>
          <a:p>
            <a:r>
              <a:rPr lang="en-US" dirty="0" smtClean="0"/>
              <a:t>Problem Definition:</a:t>
            </a:r>
          </a:p>
          <a:p>
            <a:pPr lvl="1"/>
            <a:r>
              <a:rPr lang="en-US" dirty="0" smtClean="0"/>
              <a:t>Given user </a:t>
            </a:r>
            <a:r>
              <a:rPr lang="en-US" i="1" dirty="0" smtClean="0">
                <a:solidFill>
                  <a:srgbClr val="0070C0"/>
                </a:solidFill>
                <a:latin typeface="Times New Roman" pitchFamily="18" charset="0"/>
                <a:cs typeface="Times New Roman" pitchFamily="18" charset="0"/>
              </a:rPr>
              <a:t>u</a:t>
            </a:r>
            <a:r>
              <a:rPr lang="en-US" dirty="0" smtClean="0">
                <a:latin typeface="Times New Roman" pitchFamily="18" charset="0"/>
                <a:cs typeface="Times New Roman" pitchFamily="18" charset="0"/>
              </a:rPr>
              <a:t> </a:t>
            </a:r>
            <a:r>
              <a:rPr lang="en-US" dirty="0" smtClean="0"/>
              <a:t>and target item </a:t>
            </a:r>
            <a:r>
              <a:rPr lang="en-US" i="1" dirty="0" err="1" smtClean="0">
                <a:solidFill>
                  <a:srgbClr val="0070C0"/>
                </a:solidFill>
                <a:latin typeface="Times New Roman" pitchFamily="18" charset="0"/>
                <a:cs typeface="Times New Roman" pitchFamily="18" charset="0"/>
              </a:rPr>
              <a:t>i</a:t>
            </a:r>
            <a:endParaRPr lang="en-US" i="1" dirty="0" smtClean="0">
              <a:solidFill>
                <a:srgbClr val="0070C0"/>
              </a:solidFill>
              <a:latin typeface="Times New Roman" pitchFamily="18" charset="0"/>
              <a:cs typeface="Times New Roman" pitchFamily="18" charset="0"/>
            </a:endParaRPr>
          </a:p>
          <a:p>
            <a:pPr lvl="1"/>
            <a:r>
              <a:rPr lang="en-US" dirty="0" smtClean="0"/>
              <a:t>Predict the rating </a:t>
            </a:r>
            <a:r>
              <a:rPr lang="en-US" i="1" dirty="0" smtClean="0">
                <a:solidFill>
                  <a:srgbClr val="0070C0"/>
                </a:solidFill>
                <a:latin typeface="Times New Roman" pitchFamily="18" charset="0"/>
                <a:cs typeface="Times New Roman" pitchFamily="18" charset="0"/>
              </a:rPr>
              <a:t>r</a:t>
            </a:r>
            <a:r>
              <a:rPr lang="en-US" i="1" baseline="-25000" dirty="0" smtClean="0">
                <a:solidFill>
                  <a:srgbClr val="0070C0"/>
                </a:solidFill>
                <a:latin typeface="Times New Roman" pitchFamily="18" charset="0"/>
                <a:cs typeface="Times New Roman" pitchFamily="18" charset="0"/>
              </a:rPr>
              <a:t>u,i</a:t>
            </a:r>
          </a:p>
          <a:p>
            <a:r>
              <a:rPr lang="en-US" sz="2800" dirty="0" smtClean="0"/>
              <a:t>Collaborative Filtering Approach</a:t>
            </a:r>
            <a:endParaRPr lang="en-US" sz="2800" dirty="0"/>
          </a:p>
        </p:txBody>
      </p:sp>
      <p:pic>
        <p:nvPicPr>
          <p:cNvPr id="4" name="Picture 2" descr="C:\Documents and Settings\Samaneh\Desktop\images1.jpg"/>
          <p:cNvPicPr>
            <a:picLocks noChangeAspect="1" noChangeArrowheads="1"/>
          </p:cNvPicPr>
          <p:nvPr/>
        </p:nvPicPr>
        <p:blipFill>
          <a:blip r:embed="rId3" cstate="print"/>
          <a:srcRect/>
          <a:stretch>
            <a:fillRect/>
          </a:stretch>
        </p:blipFill>
        <p:spPr bwMode="auto">
          <a:xfrm>
            <a:off x="7934325" y="2724150"/>
            <a:ext cx="981075" cy="758825"/>
          </a:xfrm>
          <a:prstGeom prst="rect">
            <a:avLst/>
          </a:prstGeom>
          <a:noFill/>
          <a:ln w="9525">
            <a:noFill/>
            <a:miter lim="800000"/>
            <a:headEnd/>
            <a:tailEnd/>
          </a:ln>
        </p:spPr>
      </p:pic>
      <p:pic>
        <p:nvPicPr>
          <p:cNvPr id="5" name="Picture 3" descr="C:\Documents and Settings\Samaneh\Desktop\2.jpg"/>
          <p:cNvPicPr>
            <a:picLocks noChangeAspect="1" noChangeArrowheads="1"/>
          </p:cNvPicPr>
          <p:nvPr/>
        </p:nvPicPr>
        <p:blipFill>
          <a:blip r:embed="rId4" cstate="print"/>
          <a:srcRect/>
          <a:stretch>
            <a:fillRect/>
          </a:stretch>
        </p:blipFill>
        <p:spPr bwMode="auto">
          <a:xfrm>
            <a:off x="5724525" y="3409950"/>
            <a:ext cx="1066800" cy="1066800"/>
          </a:xfrm>
          <a:prstGeom prst="rect">
            <a:avLst/>
          </a:prstGeom>
          <a:noFill/>
          <a:ln w="9525">
            <a:noFill/>
            <a:miter lim="800000"/>
            <a:headEnd/>
            <a:tailEnd/>
          </a:ln>
        </p:spPr>
      </p:pic>
      <p:pic>
        <p:nvPicPr>
          <p:cNvPr id="6" name="Picture 6" descr="C:\Documents and Settings\Samaneh\Desktop\5.jpg"/>
          <p:cNvPicPr>
            <a:picLocks noChangeAspect="1" noChangeArrowheads="1"/>
          </p:cNvPicPr>
          <p:nvPr/>
        </p:nvPicPr>
        <p:blipFill>
          <a:blip r:embed="rId5" cstate="print"/>
          <a:srcRect/>
          <a:stretch>
            <a:fillRect/>
          </a:stretch>
        </p:blipFill>
        <p:spPr bwMode="auto">
          <a:xfrm>
            <a:off x="6257925" y="5695950"/>
            <a:ext cx="781050" cy="781050"/>
          </a:xfrm>
          <a:prstGeom prst="rect">
            <a:avLst/>
          </a:prstGeom>
          <a:noFill/>
          <a:ln w="9525">
            <a:noFill/>
            <a:miter lim="800000"/>
            <a:headEnd/>
            <a:tailEnd/>
          </a:ln>
        </p:spPr>
      </p:pic>
      <p:pic>
        <p:nvPicPr>
          <p:cNvPr id="7" name="Picture 7" descr="C:\Documents and Settings\Samaneh\Desktop\6.jpg"/>
          <p:cNvPicPr>
            <a:picLocks noChangeAspect="1" noChangeArrowheads="1"/>
          </p:cNvPicPr>
          <p:nvPr/>
        </p:nvPicPr>
        <p:blipFill>
          <a:blip r:embed="rId6" cstate="print"/>
          <a:srcRect/>
          <a:stretch>
            <a:fillRect/>
          </a:stretch>
        </p:blipFill>
        <p:spPr bwMode="auto">
          <a:xfrm>
            <a:off x="7172325" y="5543550"/>
            <a:ext cx="552450" cy="738188"/>
          </a:xfrm>
          <a:prstGeom prst="rect">
            <a:avLst/>
          </a:prstGeom>
          <a:noFill/>
          <a:ln w="9525">
            <a:noFill/>
            <a:miter lim="800000"/>
            <a:headEnd/>
            <a:tailEnd/>
          </a:ln>
        </p:spPr>
      </p:pic>
      <p:pic>
        <p:nvPicPr>
          <p:cNvPr id="8" name="Picture 8" descr="C:\Documents and Settings\Samaneh\Desktop\7.jpg"/>
          <p:cNvPicPr>
            <a:picLocks noChangeAspect="1" noChangeArrowheads="1"/>
          </p:cNvPicPr>
          <p:nvPr/>
        </p:nvPicPr>
        <p:blipFill>
          <a:blip r:embed="rId7" cstate="print"/>
          <a:srcRect/>
          <a:stretch>
            <a:fillRect/>
          </a:stretch>
        </p:blipFill>
        <p:spPr bwMode="auto">
          <a:xfrm>
            <a:off x="6029325" y="4629150"/>
            <a:ext cx="704850" cy="600075"/>
          </a:xfrm>
          <a:prstGeom prst="rect">
            <a:avLst/>
          </a:prstGeom>
          <a:noFill/>
          <a:ln w="9525">
            <a:noFill/>
            <a:miter lim="800000"/>
            <a:headEnd/>
            <a:tailEnd/>
          </a:ln>
        </p:spPr>
      </p:pic>
      <p:pic>
        <p:nvPicPr>
          <p:cNvPr id="9" name="Picture 8" descr="C:\Documents and Settings\Samaneh\Desktop\9.jpg"/>
          <p:cNvPicPr>
            <a:picLocks noChangeAspect="1" noChangeArrowheads="1"/>
          </p:cNvPicPr>
          <p:nvPr/>
        </p:nvPicPr>
        <p:blipFill>
          <a:blip r:embed="rId8" cstate="print"/>
          <a:srcRect/>
          <a:stretch>
            <a:fillRect/>
          </a:stretch>
        </p:blipFill>
        <p:spPr bwMode="auto">
          <a:xfrm>
            <a:off x="6638925" y="1657350"/>
            <a:ext cx="1066800" cy="981075"/>
          </a:xfrm>
          <a:prstGeom prst="rect">
            <a:avLst/>
          </a:prstGeom>
          <a:noFill/>
          <a:ln w="9525">
            <a:noFill/>
            <a:miter lim="800000"/>
            <a:headEnd/>
            <a:tailEnd/>
          </a:ln>
        </p:spPr>
      </p:pic>
      <p:pic>
        <p:nvPicPr>
          <p:cNvPr id="10" name="Picture 12" descr="C:\Documents and Settings\Samaneh\Desktop\11.jpg"/>
          <p:cNvPicPr>
            <a:picLocks noChangeAspect="1" noChangeArrowheads="1"/>
          </p:cNvPicPr>
          <p:nvPr/>
        </p:nvPicPr>
        <p:blipFill>
          <a:blip r:embed="rId9" cstate="print"/>
          <a:srcRect/>
          <a:stretch>
            <a:fillRect/>
          </a:stretch>
        </p:blipFill>
        <p:spPr bwMode="auto">
          <a:xfrm>
            <a:off x="7172325" y="2495550"/>
            <a:ext cx="781050" cy="785813"/>
          </a:xfrm>
          <a:prstGeom prst="rect">
            <a:avLst/>
          </a:prstGeom>
          <a:noFill/>
          <a:ln w="9525">
            <a:noFill/>
            <a:miter lim="800000"/>
            <a:headEnd/>
            <a:tailEnd/>
          </a:ln>
        </p:spPr>
      </p:pic>
      <p:pic>
        <p:nvPicPr>
          <p:cNvPr id="11" name="Picture 13" descr="C:\Documents and Settings\Samaneh\Desktop\12.jpg"/>
          <p:cNvPicPr>
            <a:picLocks noChangeAspect="1" noChangeArrowheads="1"/>
          </p:cNvPicPr>
          <p:nvPr/>
        </p:nvPicPr>
        <p:blipFill>
          <a:blip r:embed="rId10" cstate="print"/>
          <a:srcRect/>
          <a:stretch>
            <a:fillRect/>
          </a:stretch>
        </p:blipFill>
        <p:spPr bwMode="auto">
          <a:xfrm>
            <a:off x="8010525" y="1962150"/>
            <a:ext cx="704850" cy="609600"/>
          </a:xfrm>
          <a:prstGeom prst="rect">
            <a:avLst/>
          </a:prstGeom>
          <a:noFill/>
          <a:ln w="9525">
            <a:noFill/>
            <a:miter lim="800000"/>
            <a:headEnd/>
            <a:tailEnd/>
          </a:ln>
        </p:spPr>
      </p:pic>
      <p:pic>
        <p:nvPicPr>
          <p:cNvPr id="12" name="Picture 15" descr="C:\Documents and Settings\Samaneh\Desktop\14.jpg"/>
          <p:cNvPicPr>
            <a:picLocks noChangeAspect="1" noChangeArrowheads="1"/>
          </p:cNvPicPr>
          <p:nvPr/>
        </p:nvPicPr>
        <p:blipFill>
          <a:blip r:embed="rId11" cstate="print"/>
          <a:srcRect/>
          <a:stretch>
            <a:fillRect/>
          </a:stretch>
        </p:blipFill>
        <p:spPr bwMode="auto">
          <a:xfrm>
            <a:off x="6562725" y="2800350"/>
            <a:ext cx="485775" cy="609600"/>
          </a:xfrm>
          <a:prstGeom prst="rect">
            <a:avLst/>
          </a:prstGeom>
          <a:noFill/>
          <a:ln w="9525">
            <a:noFill/>
            <a:miter lim="800000"/>
            <a:headEnd/>
            <a:tailEnd/>
          </a:ln>
        </p:spPr>
      </p:pic>
      <p:pic>
        <p:nvPicPr>
          <p:cNvPr id="13" name="Picture 16" descr="C:\Documents and Settings\Samaneh\Desktop\16.jpg"/>
          <p:cNvPicPr>
            <a:picLocks noChangeAspect="1" noChangeArrowheads="1"/>
          </p:cNvPicPr>
          <p:nvPr/>
        </p:nvPicPr>
        <p:blipFill>
          <a:blip r:embed="rId12" cstate="print"/>
          <a:srcRect/>
          <a:stretch>
            <a:fillRect/>
          </a:stretch>
        </p:blipFill>
        <p:spPr bwMode="auto">
          <a:xfrm>
            <a:off x="7858125" y="5619750"/>
            <a:ext cx="1047750" cy="790575"/>
          </a:xfrm>
          <a:prstGeom prst="rect">
            <a:avLst/>
          </a:prstGeom>
          <a:noFill/>
          <a:ln w="9525">
            <a:noFill/>
            <a:miter lim="800000"/>
            <a:headEnd/>
            <a:tailEnd/>
          </a:ln>
        </p:spPr>
      </p:pic>
      <p:pic>
        <p:nvPicPr>
          <p:cNvPr id="14" name="Picture 4" descr="C:\Documents and Settings\Samaneh\Desktop\3.jpg"/>
          <p:cNvPicPr>
            <a:picLocks noChangeAspect="1" noChangeArrowheads="1"/>
          </p:cNvPicPr>
          <p:nvPr/>
        </p:nvPicPr>
        <p:blipFill>
          <a:blip r:embed="rId13" cstate="print"/>
          <a:srcRect/>
          <a:stretch>
            <a:fillRect/>
          </a:stretch>
        </p:blipFill>
        <p:spPr bwMode="auto">
          <a:xfrm>
            <a:off x="8086725" y="4857750"/>
            <a:ext cx="660400" cy="609600"/>
          </a:xfrm>
          <a:prstGeom prst="rect">
            <a:avLst/>
          </a:prstGeom>
          <a:noFill/>
          <a:ln w="9525">
            <a:noFill/>
            <a:miter lim="800000"/>
            <a:headEnd/>
            <a:tailEnd/>
          </a:ln>
        </p:spPr>
      </p:pic>
      <p:pic>
        <p:nvPicPr>
          <p:cNvPr id="15" name="Picture 5" descr="C:\Documents and Settings\Samaneh\Desktop\4.jpg"/>
          <p:cNvPicPr>
            <a:picLocks noChangeAspect="1" noChangeArrowheads="1"/>
          </p:cNvPicPr>
          <p:nvPr/>
        </p:nvPicPr>
        <p:blipFill>
          <a:blip r:embed="rId14" cstate="print"/>
          <a:srcRect/>
          <a:stretch>
            <a:fillRect/>
          </a:stretch>
        </p:blipFill>
        <p:spPr bwMode="auto">
          <a:xfrm>
            <a:off x="8086725" y="3790950"/>
            <a:ext cx="666750" cy="666750"/>
          </a:xfrm>
          <a:prstGeom prst="rect">
            <a:avLst/>
          </a:prstGeom>
          <a:noFill/>
          <a:ln w="9525">
            <a:noFill/>
            <a:miter lim="800000"/>
            <a:headEnd/>
            <a:tailEnd/>
          </a:ln>
        </p:spPr>
      </p:pic>
      <p:grpSp>
        <p:nvGrpSpPr>
          <p:cNvPr id="16" name="Group 4"/>
          <p:cNvGrpSpPr>
            <a:grpSpLocks noChangeAspect="1"/>
          </p:cNvGrpSpPr>
          <p:nvPr/>
        </p:nvGrpSpPr>
        <p:grpSpPr bwMode="auto">
          <a:xfrm>
            <a:off x="7019925" y="3638550"/>
            <a:ext cx="611297" cy="1693929"/>
            <a:chOff x="336" y="816"/>
            <a:chExt cx="297" cy="823"/>
          </a:xfrm>
          <a:scene3d>
            <a:camera prst="orthographicFront">
              <a:rot lat="0" lon="10800000" rev="0"/>
            </a:camera>
            <a:lightRig rig="threePt" dir="t"/>
          </a:scene3d>
        </p:grpSpPr>
        <p:sp>
          <p:nvSpPr>
            <p:cNvPr id="17" name="AutoShape 5"/>
            <p:cNvSpPr>
              <a:spLocks noChangeAspect="1" noChangeArrowheads="1" noTextEdit="1"/>
            </p:cNvSpPr>
            <p:nvPr/>
          </p:nvSpPr>
          <p:spPr bwMode="auto">
            <a:xfrm>
              <a:off x="336" y="816"/>
              <a:ext cx="297" cy="823"/>
            </a:xfrm>
            <a:prstGeom prst="rect">
              <a:avLst/>
            </a:prstGeom>
            <a:noFill/>
            <a:ln w="9525">
              <a:noFill/>
              <a:miter lim="800000"/>
              <a:headEnd/>
              <a:tailEnd/>
            </a:ln>
          </p:spPr>
          <p:txBody>
            <a:bodyPr/>
            <a:lstStyle/>
            <a:p>
              <a:endParaRPr lang="en-US"/>
            </a:p>
          </p:txBody>
        </p:sp>
        <p:grpSp>
          <p:nvGrpSpPr>
            <p:cNvPr id="18" name="Group 6"/>
            <p:cNvGrpSpPr>
              <a:grpSpLocks/>
            </p:cNvGrpSpPr>
            <p:nvPr/>
          </p:nvGrpSpPr>
          <p:grpSpPr bwMode="auto">
            <a:xfrm>
              <a:off x="336" y="876"/>
              <a:ext cx="266" cy="763"/>
              <a:chOff x="336" y="876"/>
              <a:chExt cx="266" cy="763"/>
            </a:xfrm>
          </p:grpSpPr>
          <p:sp>
            <p:nvSpPr>
              <p:cNvPr id="22" name="Freeform 7"/>
              <p:cNvSpPr>
                <a:spLocks/>
              </p:cNvSpPr>
              <p:nvPr/>
            </p:nvSpPr>
            <p:spPr bwMode="auto">
              <a:xfrm>
                <a:off x="404" y="906"/>
                <a:ext cx="156" cy="174"/>
              </a:xfrm>
              <a:custGeom>
                <a:avLst/>
                <a:gdLst>
                  <a:gd name="T0" fmla="*/ 0 w 625"/>
                  <a:gd name="T1" fmla="*/ 0 h 697"/>
                  <a:gd name="T2" fmla="*/ 0 w 625"/>
                  <a:gd name="T3" fmla="*/ 0 h 697"/>
                  <a:gd name="T4" fmla="*/ 0 w 625"/>
                  <a:gd name="T5" fmla="*/ 0 h 697"/>
                  <a:gd name="T6" fmla="*/ 0 w 625"/>
                  <a:gd name="T7" fmla="*/ 0 h 697"/>
                  <a:gd name="T8" fmla="*/ 0 w 625"/>
                  <a:gd name="T9" fmla="*/ 0 h 697"/>
                  <a:gd name="T10" fmla="*/ 0 w 625"/>
                  <a:gd name="T11" fmla="*/ 0 h 697"/>
                  <a:gd name="T12" fmla="*/ 0 w 625"/>
                  <a:gd name="T13" fmla="*/ 0 h 697"/>
                  <a:gd name="T14" fmla="*/ 0 w 625"/>
                  <a:gd name="T15" fmla="*/ 0 h 697"/>
                  <a:gd name="T16" fmla="*/ 0 w 625"/>
                  <a:gd name="T17" fmla="*/ 0 h 697"/>
                  <a:gd name="T18" fmla="*/ 0 w 625"/>
                  <a:gd name="T19" fmla="*/ 0 h 697"/>
                  <a:gd name="T20" fmla="*/ 0 w 625"/>
                  <a:gd name="T21" fmla="*/ 0 h 697"/>
                  <a:gd name="T22" fmla="*/ 0 w 625"/>
                  <a:gd name="T23" fmla="*/ 0 h 697"/>
                  <a:gd name="T24" fmla="*/ 0 w 625"/>
                  <a:gd name="T25" fmla="*/ 0 h 697"/>
                  <a:gd name="T26" fmla="*/ 0 w 625"/>
                  <a:gd name="T27" fmla="*/ 0 h 697"/>
                  <a:gd name="T28" fmla="*/ 0 w 625"/>
                  <a:gd name="T29" fmla="*/ 0 h 697"/>
                  <a:gd name="T30" fmla="*/ 0 w 625"/>
                  <a:gd name="T31" fmla="*/ 0 h 697"/>
                  <a:gd name="T32" fmla="*/ 0 w 625"/>
                  <a:gd name="T33" fmla="*/ 0 h 697"/>
                  <a:gd name="T34" fmla="*/ 0 w 625"/>
                  <a:gd name="T35" fmla="*/ 0 h 697"/>
                  <a:gd name="T36" fmla="*/ 0 w 625"/>
                  <a:gd name="T37" fmla="*/ 0 h 697"/>
                  <a:gd name="T38" fmla="*/ 0 w 625"/>
                  <a:gd name="T39" fmla="*/ 0 h 697"/>
                  <a:gd name="T40" fmla="*/ 0 w 625"/>
                  <a:gd name="T41" fmla="*/ 0 h 697"/>
                  <a:gd name="T42" fmla="*/ 0 w 625"/>
                  <a:gd name="T43" fmla="*/ 0 h 697"/>
                  <a:gd name="T44" fmla="*/ 0 w 625"/>
                  <a:gd name="T45" fmla="*/ 0 h 697"/>
                  <a:gd name="T46" fmla="*/ 0 w 625"/>
                  <a:gd name="T47" fmla="*/ 0 h 69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625"/>
                  <a:gd name="T73" fmla="*/ 0 h 697"/>
                  <a:gd name="T74" fmla="*/ 625 w 625"/>
                  <a:gd name="T75" fmla="*/ 697 h 697"/>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625" h="697">
                    <a:moveTo>
                      <a:pt x="190" y="294"/>
                    </a:moveTo>
                    <a:lnTo>
                      <a:pt x="245" y="201"/>
                    </a:lnTo>
                    <a:lnTo>
                      <a:pt x="306" y="131"/>
                    </a:lnTo>
                    <a:lnTo>
                      <a:pt x="367" y="46"/>
                    </a:lnTo>
                    <a:lnTo>
                      <a:pt x="442" y="8"/>
                    </a:lnTo>
                    <a:lnTo>
                      <a:pt x="502" y="0"/>
                    </a:lnTo>
                    <a:lnTo>
                      <a:pt x="564" y="22"/>
                    </a:lnTo>
                    <a:lnTo>
                      <a:pt x="598" y="77"/>
                    </a:lnTo>
                    <a:lnTo>
                      <a:pt x="625" y="178"/>
                    </a:lnTo>
                    <a:lnTo>
                      <a:pt x="618" y="286"/>
                    </a:lnTo>
                    <a:lnTo>
                      <a:pt x="591" y="379"/>
                    </a:lnTo>
                    <a:lnTo>
                      <a:pt x="523" y="488"/>
                    </a:lnTo>
                    <a:lnTo>
                      <a:pt x="449" y="565"/>
                    </a:lnTo>
                    <a:lnTo>
                      <a:pt x="367" y="634"/>
                    </a:lnTo>
                    <a:lnTo>
                      <a:pt x="279" y="681"/>
                    </a:lnTo>
                    <a:lnTo>
                      <a:pt x="204" y="697"/>
                    </a:lnTo>
                    <a:lnTo>
                      <a:pt x="170" y="674"/>
                    </a:lnTo>
                    <a:lnTo>
                      <a:pt x="142" y="581"/>
                    </a:lnTo>
                    <a:lnTo>
                      <a:pt x="149" y="457"/>
                    </a:lnTo>
                    <a:lnTo>
                      <a:pt x="20" y="464"/>
                    </a:lnTo>
                    <a:lnTo>
                      <a:pt x="0" y="441"/>
                    </a:lnTo>
                    <a:lnTo>
                      <a:pt x="20" y="395"/>
                    </a:lnTo>
                    <a:lnTo>
                      <a:pt x="156" y="387"/>
                    </a:lnTo>
                    <a:lnTo>
                      <a:pt x="190" y="294"/>
                    </a:lnTo>
                    <a:close/>
                  </a:path>
                </a:pathLst>
              </a:custGeom>
              <a:solidFill>
                <a:srgbClr val="000000"/>
              </a:solidFill>
              <a:ln w="9525">
                <a:noFill/>
                <a:round/>
                <a:headEnd/>
                <a:tailEnd/>
              </a:ln>
            </p:spPr>
            <p:txBody>
              <a:bodyPr/>
              <a:lstStyle/>
              <a:p>
                <a:pPr eaLnBrk="0" hangingPunct="0"/>
                <a:endParaRPr lang="en-US"/>
              </a:p>
            </p:txBody>
          </p:sp>
          <p:sp>
            <p:nvSpPr>
              <p:cNvPr id="23" name="Freeform 8"/>
              <p:cNvSpPr>
                <a:spLocks/>
              </p:cNvSpPr>
              <p:nvPr/>
            </p:nvSpPr>
            <p:spPr bwMode="auto">
              <a:xfrm>
                <a:off x="395" y="1090"/>
                <a:ext cx="109" cy="256"/>
              </a:xfrm>
              <a:custGeom>
                <a:avLst/>
                <a:gdLst>
                  <a:gd name="T0" fmla="*/ 0 w 433"/>
                  <a:gd name="T1" fmla="*/ 0 h 1025"/>
                  <a:gd name="T2" fmla="*/ 0 w 433"/>
                  <a:gd name="T3" fmla="*/ 0 h 1025"/>
                  <a:gd name="T4" fmla="*/ 0 w 433"/>
                  <a:gd name="T5" fmla="*/ 0 h 1025"/>
                  <a:gd name="T6" fmla="*/ 0 w 433"/>
                  <a:gd name="T7" fmla="*/ 0 h 1025"/>
                  <a:gd name="T8" fmla="*/ 0 w 433"/>
                  <a:gd name="T9" fmla="*/ 0 h 1025"/>
                  <a:gd name="T10" fmla="*/ 0 w 433"/>
                  <a:gd name="T11" fmla="*/ 0 h 1025"/>
                  <a:gd name="T12" fmla="*/ 0 w 433"/>
                  <a:gd name="T13" fmla="*/ 0 h 1025"/>
                  <a:gd name="T14" fmla="*/ 0 w 433"/>
                  <a:gd name="T15" fmla="*/ 0 h 1025"/>
                  <a:gd name="T16" fmla="*/ 0 w 433"/>
                  <a:gd name="T17" fmla="*/ 0 h 1025"/>
                  <a:gd name="T18" fmla="*/ 0 w 433"/>
                  <a:gd name="T19" fmla="*/ 0 h 1025"/>
                  <a:gd name="T20" fmla="*/ 0 w 433"/>
                  <a:gd name="T21" fmla="*/ 0 h 1025"/>
                  <a:gd name="T22" fmla="*/ 0 w 433"/>
                  <a:gd name="T23" fmla="*/ 0 h 1025"/>
                  <a:gd name="T24" fmla="*/ 0 w 433"/>
                  <a:gd name="T25" fmla="*/ 0 h 1025"/>
                  <a:gd name="T26" fmla="*/ 0 w 433"/>
                  <a:gd name="T27" fmla="*/ 0 h 1025"/>
                  <a:gd name="T28" fmla="*/ 0 w 433"/>
                  <a:gd name="T29" fmla="*/ 0 h 1025"/>
                  <a:gd name="T30" fmla="*/ 0 w 433"/>
                  <a:gd name="T31" fmla="*/ 0 h 1025"/>
                  <a:gd name="T32" fmla="*/ 0 w 433"/>
                  <a:gd name="T33" fmla="*/ 0 h 1025"/>
                  <a:gd name="T34" fmla="*/ 0 w 433"/>
                  <a:gd name="T35" fmla="*/ 0 h 1025"/>
                  <a:gd name="T36" fmla="*/ 0 w 433"/>
                  <a:gd name="T37" fmla="*/ 0 h 1025"/>
                  <a:gd name="T38" fmla="*/ 0 w 433"/>
                  <a:gd name="T39" fmla="*/ 0 h 1025"/>
                  <a:gd name="T40" fmla="*/ 0 w 433"/>
                  <a:gd name="T41" fmla="*/ 0 h 1025"/>
                  <a:gd name="T42" fmla="*/ 0 w 433"/>
                  <a:gd name="T43" fmla="*/ 0 h 1025"/>
                  <a:gd name="T44" fmla="*/ 0 w 433"/>
                  <a:gd name="T45" fmla="*/ 0 h 1025"/>
                  <a:gd name="T46" fmla="*/ 0 w 433"/>
                  <a:gd name="T47" fmla="*/ 0 h 1025"/>
                  <a:gd name="T48" fmla="*/ 0 w 433"/>
                  <a:gd name="T49" fmla="*/ 0 h 1025"/>
                  <a:gd name="T50" fmla="*/ 0 w 433"/>
                  <a:gd name="T51" fmla="*/ 0 h 1025"/>
                  <a:gd name="T52" fmla="*/ 0 w 433"/>
                  <a:gd name="T53" fmla="*/ 0 h 102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33"/>
                  <a:gd name="T82" fmla="*/ 0 h 1025"/>
                  <a:gd name="T83" fmla="*/ 433 w 433"/>
                  <a:gd name="T84" fmla="*/ 1025 h 102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33" h="1025">
                    <a:moveTo>
                      <a:pt x="122" y="87"/>
                    </a:moveTo>
                    <a:lnTo>
                      <a:pt x="182" y="24"/>
                    </a:lnTo>
                    <a:lnTo>
                      <a:pt x="277" y="0"/>
                    </a:lnTo>
                    <a:lnTo>
                      <a:pt x="358" y="16"/>
                    </a:lnTo>
                    <a:lnTo>
                      <a:pt x="419" y="79"/>
                    </a:lnTo>
                    <a:lnTo>
                      <a:pt x="433" y="125"/>
                    </a:lnTo>
                    <a:lnTo>
                      <a:pt x="433" y="186"/>
                    </a:lnTo>
                    <a:lnTo>
                      <a:pt x="406" y="241"/>
                    </a:lnTo>
                    <a:lnTo>
                      <a:pt x="358" y="334"/>
                    </a:lnTo>
                    <a:lnTo>
                      <a:pt x="339" y="443"/>
                    </a:lnTo>
                    <a:lnTo>
                      <a:pt x="332" y="535"/>
                    </a:lnTo>
                    <a:lnTo>
                      <a:pt x="351" y="636"/>
                    </a:lnTo>
                    <a:lnTo>
                      <a:pt x="406" y="729"/>
                    </a:lnTo>
                    <a:lnTo>
                      <a:pt x="426" y="822"/>
                    </a:lnTo>
                    <a:lnTo>
                      <a:pt x="419" y="908"/>
                    </a:lnTo>
                    <a:lnTo>
                      <a:pt x="379" y="978"/>
                    </a:lnTo>
                    <a:lnTo>
                      <a:pt x="325" y="1017"/>
                    </a:lnTo>
                    <a:lnTo>
                      <a:pt x="257" y="1025"/>
                    </a:lnTo>
                    <a:lnTo>
                      <a:pt x="175" y="1025"/>
                    </a:lnTo>
                    <a:lnTo>
                      <a:pt x="115" y="985"/>
                    </a:lnTo>
                    <a:lnTo>
                      <a:pt x="53" y="869"/>
                    </a:lnTo>
                    <a:lnTo>
                      <a:pt x="14" y="768"/>
                    </a:lnTo>
                    <a:lnTo>
                      <a:pt x="0" y="614"/>
                    </a:lnTo>
                    <a:lnTo>
                      <a:pt x="14" y="474"/>
                    </a:lnTo>
                    <a:lnTo>
                      <a:pt x="40" y="326"/>
                    </a:lnTo>
                    <a:lnTo>
                      <a:pt x="81" y="178"/>
                    </a:lnTo>
                    <a:lnTo>
                      <a:pt x="122" y="87"/>
                    </a:lnTo>
                    <a:close/>
                  </a:path>
                </a:pathLst>
              </a:custGeom>
              <a:solidFill>
                <a:srgbClr val="000000"/>
              </a:solidFill>
              <a:ln w="9525">
                <a:noFill/>
                <a:round/>
                <a:headEnd/>
                <a:tailEnd/>
              </a:ln>
            </p:spPr>
            <p:txBody>
              <a:bodyPr/>
              <a:lstStyle/>
              <a:p>
                <a:pPr eaLnBrk="0" hangingPunct="0"/>
                <a:endParaRPr lang="en-US"/>
              </a:p>
            </p:txBody>
          </p:sp>
          <p:sp>
            <p:nvSpPr>
              <p:cNvPr id="24" name="Freeform 9"/>
              <p:cNvSpPr>
                <a:spLocks/>
              </p:cNvSpPr>
              <p:nvPr/>
            </p:nvSpPr>
            <p:spPr bwMode="auto">
              <a:xfrm>
                <a:off x="482" y="1098"/>
                <a:ext cx="120" cy="231"/>
              </a:xfrm>
              <a:custGeom>
                <a:avLst/>
                <a:gdLst>
                  <a:gd name="T0" fmla="*/ 0 w 481"/>
                  <a:gd name="T1" fmla="*/ 0 h 923"/>
                  <a:gd name="T2" fmla="*/ 0 w 481"/>
                  <a:gd name="T3" fmla="*/ 0 h 923"/>
                  <a:gd name="T4" fmla="*/ 0 w 481"/>
                  <a:gd name="T5" fmla="*/ 0 h 923"/>
                  <a:gd name="T6" fmla="*/ 0 w 481"/>
                  <a:gd name="T7" fmla="*/ 0 h 923"/>
                  <a:gd name="T8" fmla="*/ 0 w 481"/>
                  <a:gd name="T9" fmla="*/ 0 h 923"/>
                  <a:gd name="T10" fmla="*/ 0 w 481"/>
                  <a:gd name="T11" fmla="*/ 0 h 923"/>
                  <a:gd name="T12" fmla="*/ 0 w 481"/>
                  <a:gd name="T13" fmla="*/ 0 h 923"/>
                  <a:gd name="T14" fmla="*/ 0 w 481"/>
                  <a:gd name="T15" fmla="*/ 0 h 923"/>
                  <a:gd name="T16" fmla="*/ 0 w 481"/>
                  <a:gd name="T17" fmla="*/ 0 h 923"/>
                  <a:gd name="T18" fmla="*/ 0 w 481"/>
                  <a:gd name="T19" fmla="*/ 0 h 923"/>
                  <a:gd name="T20" fmla="*/ 0 w 481"/>
                  <a:gd name="T21" fmla="*/ 0 h 923"/>
                  <a:gd name="T22" fmla="*/ 0 w 481"/>
                  <a:gd name="T23" fmla="*/ 0 h 923"/>
                  <a:gd name="T24" fmla="*/ 0 w 481"/>
                  <a:gd name="T25" fmla="*/ 0 h 923"/>
                  <a:gd name="T26" fmla="*/ 0 w 481"/>
                  <a:gd name="T27" fmla="*/ 0 h 923"/>
                  <a:gd name="T28" fmla="*/ 0 w 481"/>
                  <a:gd name="T29" fmla="*/ 0 h 923"/>
                  <a:gd name="T30" fmla="*/ 0 w 481"/>
                  <a:gd name="T31" fmla="*/ 0 h 923"/>
                  <a:gd name="T32" fmla="*/ 0 w 481"/>
                  <a:gd name="T33" fmla="*/ 0 h 923"/>
                  <a:gd name="T34" fmla="*/ 0 w 481"/>
                  <a:gd name="T35" fmla="*/ 0 h 923"/>
                  <a:gd name="T36" fmla="*/ 0 w 481"/>
                  <a:gd name="T37" fmla="*/ 0 h 923"/>
                  <a:gd name="T38" fmla="*/ 0 w 481"/>
                  <a:gd name="T39" fmla="*/ 0 h 923"/>
                  <a:gd name="T40" fmla="*/ 0 w 481"/>
                  <a:gd name="T41" fmla="*/ 0 h 923"/>
                  <a:gd name="T42" fmla="*/ 0 w 481"/>
                  <a:gd name="T43" fmla="*/ 0 h 923"/>
                  <a:gd name="T44" fmla="*/ 0 w 481"/>
                  <a:gd name="T45" fmla="*/ 0 h 923"/>
                  <a:gd name="T46" fmla="*/ 0 w 481"/>
                  <a:gd name="T47" fmla="*/ 0 h 923"/>
                  <a:gd name="T48" fmla="*/ 0 w 481"/>
                  <a:gd name="T49" fmla="*/ 0 h 923"/>
                  <a:gd name="T50" fmla="*/ 0 w 481"/>
                  <a:gd name="T51" fmla="*/ 0 h 923"/>
                  <a:gd name="T52" fmla="*/ 0 w 481"/>
                  <a:gd name="T53" fmla="*/ 0 h 923"/>
                  <a:gd name="T54" fmla="*/ 0 w 481"/>
                  <a:gd name="T55" fmla="*/ 0 h 923"/>
                  <a:gd name="T56" fmla="*/ 0 w 481"/>
                  <a:gd name="T57" fmla="*/ 0 h 923"/>
                  <a:gd name="T58" fmla="*/ 0 w 481"/>
                  <a:gd name="T59" fmla="*/ 0 h 923"/>
                  <a:gd name="T60" fmla="*/ 0 w 481"/>
                  <a:gd name="T61" fmla="*/ 0 h 923"/>
                  <a:gd name="T62" fmla="*/ 0 w 481"/>
                  <a:gd name="T63" fmla="*/ 0 h 923"/>
                  <a:gd name="T64" fmla="*/ 0 w 481"/>
                  <a:gd name="T65" fmla="*/ 0 h 923"/>
                  <a:gd name="T66" fmla="*/ 0 w 481"/>
                  <a:gd name="T67" fmla="*/ 0 h 923"/>
                  <a:gd name="T68" fmla="*/ 0 w 481"/>
                  <a:gd name="T69" fmla="*/ 0 h 923"/>
                  <a:gd name="T70" fmla="*/ 0 w 481"/>
                  <a:gd name="T71" fmla="*/ 0 h 923"/>
                  <a:gd name="T72" fmla="*/ 0 w 481"/>
                  <a:gd name="T73" fmla="*/ 0 h 923"/>
                  <a:gd name="T74" fmla="*/ 0 w 481"/>
                  <a:gd name="T75" fmla="*/ 0 h 923"/>
                  <a:gd name="T76" fmla="*/ 0 w 481"/>
                  <a:gd name="T77" fmla="*/ 0 h 923"/>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81"/>
                  <a:gd name="T118" fmla="*/ 0 h 923"/>
                  <a:gd name="T119" fmla="*/ 481 w 481"/>
                  <a:gd name="T120" fmla="*/ 923 h 923"/>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81" h="923">
                    <a:moveTo>
                      <a:pt x="0" y="46"/>
                    </a:moveTo>
                    <a:lnTo>
                      <a:pt x="5" y="7"/>
                    </a:lnTo>
                    <a:lnTo>
                      <a:pt x="80" y="0"/>
                    </a:lnTo>
                    <a:lnTo>
                      <a:pt x="121" y="39"/>
                    </a:lnTo>
                    <a:lnTo>
                      <a:pt x="182" y="139"/>
                    </a:lnTo>
                    <a:lnTo>
                      <a:pt x="263" y="271"/>
                    </a:lnTo>
                    <a:lnTo>
                      <a:pt x="337" y="364"/>
                    </a:lnTo>
                    <a:lnTo>
                      <a:pt x="474" y="534"/>
                    </a:lnTo>
                    <a:lnTo>
                      <a:pt x="481" y="573"/>
                    </a:lnTo>
                    <a:lnTo>
                      <a:pt x="453" y="597"/>
                    </a:lnTo>
                    <a:lnTo>
                      <a:pt x="385" y="627"/>
                    </a:lnTo>
                    <a:lnTo>
                      <a:pt x="291" y="651"/>
                    </a:lnTo>
                    <a:lnTo>
                      <a:pt x="175" y="659"/>
                    </a:lnTo>
                    <a:lnTo>
                      <a:pt x="135" y="666"/>
                    </a:lnTo>
                    <a:lnTo>
                      <a:pt x="121" y="698"/>
                    </a:lnTo>
                    <a:lnTo>
                      <a:pt x="147" y="751"/>
                    </a:lnTo>
                    <a:lnTo>
                      <a:pt x="243" y="844"/>
                    </a:lnTo>
                    <a:lnTo>
                      <a:pt x="310" y="868"/>
                    </a:lnTo>
                    <a:lnTo>
                      <a:pt x="324" y="899"/>
                    </a:lnTo>
                    <a:lnTo>
                      <a:pt x="297" y="923"/>
                    </a:lnTo>
                    <a:lnTo>
                      <a:pt x="236" y="923"/>
                    </a:lnTo>
                    <a:lnTo>
                      <a:pt x="154" y="868"/>
                    </a:lnTo>
                    <a:lnTo>
                      <a:pt x="87" y="791"/>
                    </a:lnTo>
                    <a:lnTo>
                      <a:pt x="46" y="720"/>
                    </a:lnTo>
                    <a:lnTo>
                      <a:pt x="46" y="666"/>
                    </a:lnTo>
                    <a:lnTo>
                      <a:pt x="73" y="627"/>
                    </a:lnTo>
                    <a:lnTo>
                      <a:pt x="114" y="612"/>
                    </a:lnTo>
                    <a:lnTo>
                      <a:pt x="175" y="604"/>
                    </a:lnTo>
                    <a:lnTo>
                      <a:pt x="243" y="604"/>
                    </a:lnTo>
                    <a:lnTo>
                      <a:pt x="324" y="589"/>
                    </a:lnTo>
                    <a:lnTo>
                      <a:pt x="365" y="573"/>
                    </a:lnTo>
                    <a:lnTo>
                      <a:pt x="385" y="550"/>
                    </a:lnTo>
                    <a:lnTo>
                      <a:pt x="378" y="527"/>
                    </a:lnTo>
                    <a:lnTo>
                      <a:pt x="317" y="465"/>
                    </a:lnTo>
                    <a:lnTo>
                      <a:pt x="222" y="356"/>
                    </a:lnTo>
                    <a:lnTo>
                      <a:pt x="135" y="264"/>
                    </a:lnTo>
                    <a:lnTo>
                      <a:pt x="39" y="163"/>
                    </a:lnTo>
                    <a:lnTo>
                      <a:pt x="5" y="92"/>
                    </a:lnTo>
                    <a:lnTo>
                      <a:pt x="0" y="46"/>
                    </a:lnTo>
                    <a:close/>
                  </a:path>
                </a:pathLst>
              </a:custGeom>
              <a:solidFill>
                <a:srgbClr val="000000"/>
              </a:solidFill>
              <a:ln w="9525">
                <a:noFill/>
                <a:round/>
                <a:headEnd/>
                <a:tailEnd/>
              </a:ln>
            </p:spPr>
            <p:txBody>
              <a:bodyPr/>
              <a:lstStyle/>
              <a:p>
                <a:pPr eaLnBrk="0" hangingPunct="0"/>
                <a:endParaRPr lang="en-US"/>
              </a:p>
            </p:txBody>
          </p:sp>
          <p:sp>
            <p:nvSpPr>
              <p:cNvPr id="25" name="Freeform 10"/>
              <p:cNvSpPr>
                <a:spLocks/>
              </p:cNvSpPr>
              <p:nvPr/>
            </p:nvSpPr>
            <p:spPr bwMode="auto">
              <a:xfrm>
                <a:off x="404" y="1291"/>
                <a:ext cx="130" cy="348"/>
              </a:xfrm>
              <a:custGeom>
                <a:avLst/>
                <a:gdLst>
                  <a:gd name="T0" fmla="*/ 0 w 522"/>
                  <a:gd name="T1" fmla="*/ 0 h 1390"/>
                  <a:gd name="T2" fmla="*/ 0 w 522"/>
                  <a:gd name="T3" fmla="*/ 0 h 1390"/>
                  <a:gd name="T4" fmla="*/ 0 w 522"/>
                  <a:gd name="T5" fmla="*/ 0 h 1390"/>
                  <a:gd name="T6" fmla="*/ 0 w 522"/>
                  <a:gd name="T7" fmla="*/ 0 h 1390"/>
                  <a:gd name="T8" fmla="*/ 0 w 522"/>
                  <a:gd name="T9" fmla="*/ 0 h 1390"/>
                  <a:gd name="T10" fmla="*/ 0 w 522"/>
                  <a:gd name="T11" fmla="*/ 0 h 1390"/>
                  <a:gd name="T12" fmla="*/ 0 w 522"/>
                  <a:gd name="T13" fmla="*/ 0 h 1390"/>
                  <a:gd name="T14" fmla="*/ 0 w 522"/>
                  <a:gd name="T15" fmla="*/ 0 h 1390"/>
                  <a:gd name="T16" fmla="*/ 0 w 522"/>
                  <a:gd name="T17" fmla="*/ 0 h 1390"/>
                  <a:gd name="T18" fmla="*/ 0 w 522"/>
                  <a:gd name="T19" fmla="*/ 0 h 1390"/>
                  <a:gd name="T20" fmla="*/ 0 w 522"/>
                  <a:gd name="T21" fmla="*/ 0 h 1390"/>
                  <a:gd name="T22" fmla="*/ 0 w 522"/>
                  <a:gd name="T23" fmla="*/ 0 h 1390"/>
                  <a:gd name="T24" fmla="*/ 0 w 522"/>
                  <a:gd name="T25" fmla="*/ 0 h 1390"/>
                  <a:gd name="T26" fmla="*/ 0 w 522"/>
                  <a:gd name="T27" fmla="*/ 0 h 1390"/>
                  <a:gd name="T28" fmla="*/ 0 w 522"/>
                  <a:gd name="T29" fmla="*/ 0 h 1390"/>
                  <a:gd name="T30" fmla="*/ 0 w 522"/>
                  <a:gd name="T31" fmla="*/ 0 h 1390"/>
                  <a:gd name="T32" fmla="*/ 0 w 522"/>
                  <a:gd name="T33" fmla="*/ 0 h 1390"/>
                  <a:gd name="T34" fmla="*/ 0 w 522"/>
                  <a:gd name="T35" fmla="*/ 0 h 1390"/>
                  <a:gd name="T36" fmla="*/ 0 w 522"/>
                  <a:gd name="T37" fmla="*/ 0 h 1390"/>
                  <a:gd name="T38" fmla="*/ 0 w 522"/>
                  <a:gd name="T39" fmla="*/ 0 h 1390"/>
                  <a:gd name="T40" fmla="*/ 0 w 522"/>
                  <a:gd name="T41" fmla="*/ 0 h 1390"/>
                  <a:gd name="T42" fmla="*/ 0 w 522"/>
                  <a:gd name="T43" fmla="*/ 0 h 1390"/>
                  <a:gd name="T44" fmla="*/ 0 w 522"/>
                  <a:gd name="T45" fmla="*/ 0 h 1390"/>
                  <a:gd name="T46" fmla="*/ 0 w 522"/>
                  <a:gd name="T47" fmla="*/ 0 h 1390"/>
                  <a:gd name="T48" fmla="*/ 0 w 522"/>
                  <a:gd name="T49" fmla="*/ 0 h 1390"/>
                  <a:gd name="T50" fmla="*/ 0 w 522"/>
                  <a:gd name="T51" fmla="*/ 0 h 1390"/>
                  <a:gd name="T52" fmla="*/ 0 w 522"/>
                  <a:gd name="T53" fmla="*/ 0 h 1390"/>
                  <a:gd name="T54" fmla="*/ 0 w 522"/>
                  <a:gd name="T55" fmla="*/ 0 h 1390"/>
                  <a:gd name="T56" fmla="*/ 0 w 522"/>
                  <a:gd name="T57" fmla="*/ 0 h 1390"/>
                  <a:gd name="T58" fmla="*/ 0 w 522"/>
                  <a:gd name="T59" fmla="*/ 0 h 1390"/>
                  <a:gd name="T60" fmla="*/ 0 w 522"/>
                  <a:gd name="T61" fmla="*/ 0 h 1390"/>
                  <a:gd name="T62" fmla="*/ 0 w 522"/>
                  <a:gd name="T63" fmla="*/ 0 h 1390"/>
                  <a:gd name="T64" fmla="*/ 0 w 522"/>
                  <a:gd name="T65" fmla="*/ 0 h 1390"/>
                  <a:gd name="T66" fmla="*/ 0 w 522"/>
                  <a:gd name="T67" fmla="*/ 0 h 1390"/>
                  <a:gd name="T68" fmla="*/ 0 w 522"/>
                  <a:gd name="T69" fmla="*/ 0 h 1390"/>
                  <a:gd name="T70" fmla="*/ 0 w 522"/>
                  <a:gd name="T71" fmla="*/ 0 h 139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22"/>
                  <a:gd name="T109" fmla="*/ 0 h 1390"/>
                  <a:gd name="T110" fmla="*/ 522 w 522"/>
                  <a:gd name="T111" fmla="*/ 1390 h 139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22" h="1390">
                    <a:moveTo>
                      <a:pt x="258" y="0"/>
                    </a:moveTo>
                    <a:lnTo>
                      <a:pt x="332" y="16"/>
                    </a:lnTo>
                    <a:lnTo>
                      <a:pt x="366" y="79"/>
                    </a:lnTo>
                    <a:lnTo>
                      <a:pt x="359" y="225"/>
                    </a:lnTo>
                    <a:lnTo>
                      <a:pt x="346" y="381"/>
                    </a:lnTo>
                    <a:lnTo>
                      <a:pt x="346" y="543"/>
                    </a:lnTo>
                    <a:lnTo>
                      <a:pt x="414" y="738"/>
                    </a:lnTo>
                    <a:lnTo>
                      <a:pt x="467" y="877"/>
                    </a:lnTo>
                    <a:lnTo>
                      <a:pt x="495" y="1017"/>
                    </a:lnTo>
                    <a:lnTo>
                      <a:pt x="488" y="1141"/>
                    </a:lnTo>
                    <a:lnTo>
                      <a:pt x="488" y="1187"/>
                    </a:lnTo>
                    <a:lnTo>
                      <a:pt x="515" y="1234"/>
                    </a:lnTo>
                    <a:lnTo>
                      <a:pt x="522" y="1281"/>
                    </a:lnTo>
                    <a:lnTo>
                      <a:pt x="502" y="1303"/>
                    </a:lnTo>
                    <a:lnTo>
                      <a:pt x="448" y="1289"/>
                    </a:lnTo>
                    <a:lnTo>
                      <a:pt x="346" y="1273"/>
                    </a:lnTo>
                    <a:lnTo>
                      <a:pt x="224" y="1303"/>
                    </a:lnTo>
                    <a:lnTo>
                      <a:pt x="142" y="1358"/>
                    </a:lnTo>
                    <a:lnTo>
                      <a:pt x="102" y="1390"/>
                    </a:lnTo>
                    <a:lnTo>
                      <a:pt x="61" y="1390"/>
                    </a:lnTo>
                    <a:lnTo>
                      <a:pt x="0" y="1289"/>
                    </a:lnTo>
                    <a:lnTo>
                      <a:pt x="7" y="1273"/>
                    </a:lnTo>
                    <a:lnTo>
                      <a:pt x="130" y="1226"/>
                    </a:lnTo>
                    <a:lnTo>
                      <a:pt x="272" y="1203"/>
                    </a:lnTo>
                    <a:lnTo>
                      <a:pt x="373" y="1195"/>
                    </a:lnTo>
                    <a:lnTo>
                      <a:pt x="434" y="1195"/>
                    </a:lnTo>
                    <a:lnTo>
                      <a:pt x="448" y="1149"/>
                    </a:lnTo>
                    <a:lnTo>
                      <a:pt x="428" y="1017"/>
                    </a:lnTo>
                    <a:lnTo>
                      <a:pt x="380" y="877"/>
                    </a:lnTo>
                    <a:lnTo>
                      <a:pt x="306" y="699"/>
                    </a:lnTo>
                    <a:lnTo>
                      <a:pt x="244" y="543"/>
                    </a:lnTo>
                    <a:lnTo>
                      <a:pt x="217" y="404"/>
                    </a:lnTo>
                    <a:lnTo>
                      <a:pt x="210" y="249"/>
                    </a:lnTo>
                    <a:lnTo>
                      <a:pt x="210" y="102"/>
                    </a:lnTo>
                    <a:lnTo>
                      <a:pt x="238" y="40"/>
                    </a:lnTo>
                    <a:lnTo>
                      <a:pt x="258" y="0"/>
                    </a:lnTo>
                    <a:close/>
                  </a:path>
                </a:pathLst>
              </a:custGeom>
              <a:solidFill>
                <a:srgbClr val="000000"/>
              </a:solidFill>
              <a:ln w="9525">
                <a:noFill/>
                <a:round/>
                <a:headEnd/>
                <a:tailEnd/>
              </a:ln>
            </p:spPr>
            <p:txBody>
              <a:bodyPr/>
              <a:lstStyle/>
              <a:p>
                <a:pPr eaLnBrk="0" hangingPunct="0"/>
                <a:endParaRPr lang="en-US"/>
              </a:p>
            </p:txBody>
          </p:sp>
          <p:sp>
            <p:nvSpPr>
              <p:cNvPr id="26" name="Freeform 11"/>
              <p:cNvSpPr>
                <a:spLocks/>
              </p:cNvSpPr>
              <p:nvPr/>
            </p:nvSpPr>
            <p:spPr bwMode="auto">
              <a:xfrm>
                <a:off x="339" y="1301"/>
                <a:ext cx="109" cy="289"/>
              </a:xfrm>
              <a:custGeom>
                <a:avLst/>
                <a:gdLst>
                  <a:gd name="T0" fmla="*/ 0 w 433"/>
                  <a:gd name="T1" fmla="*/ 0 h 1155"/>
                  <a:gd name="T2" fmla="*/ 0 w 433"/>
                  <a:gd name="T3" fmla="*/ 0 h 1155"/>
                  <a:gd name="T4" fmla="*/ 0 w 433"/>
                  <a:gd name="T5" fmla="*/ 0 h 1155"/>
                  <a:gd name="T6" fmla="*/ 0 w 433"/>
                  <a:gd name="T7" fmla="*/ 0 h 1155"/>
                  <a:gd name="T8" fmla="*/ 0 w 433"/>
                  <a:gd name="T9" fmla="*/ 0 h 1155"/>
                  <a:gd name="T10" fmla="*/ 0 w 433"/>
                  <a:gd name="T11" fmla="*/ 0 h 1155"/>
                  <a:gd name="T12" fmla="*/ 0 w 433"/>
                  <a:gd name="T13" fmla="*/ 0 h 1155"/>
                  <a:gd name="T14" fmla="*/ 0 w 433"/>
                  <a:gd name="T15" fmla="*/ 0 h 1155"/>
                  <a:gd name="T16" fmla="*/ 0 w 433"/>
                  <a:gd name="T17" fmla="*/ 0 h 1155"/>
                  <a:gd name="T18" fmla="*/ 0 w 433"/>
                  <a:gd name="T19" fmla="*/ 0 h 1155"/>
                  <a:gd name="T20" fmla="*/ 0 w 433"/>
                  <a:gd name="T21" fmla="*/ 0 h 1155"/>
                  <a:gd name="T22" fmla="*/ 0 w 433"/>
                  <a:gd name="T23" fmla="*/ 0 h 1155"/>
                  <a:gd name="T24" fmla="*/ 0 w 433"/>
                  <a:gd name="T25" fmla="*/ 0 h 1155"/>
                  <a:gd name="T26" fmla="*/ 0 w 433"/>
                  <a:gd name="T27" fmla="*/ 0 h 1155"/>
                  <a:gd name="T28" fmla="*/ 0 w 433"/>
                  <a:gd name="T29" fmla="*/ 0 h 1155"/>
                  <a:gd name="T30" fmla="*/ 0 w 433"/>
                  <a:gd name="T31" fmla="*/ 0 h 1155"/>
                  <a:gd name="T32" fmla="*/ 0 w 433"/>
                  <a:gd name="T33" fmla="*/ 0 h 1155"/>
                  <a:gd name="T34" fmla="*/ 0 w 433"/>
                  <a:gd name="T35" fmla="*/ 0 h 1155"/>
                  <a:gd name="T36" fmla="*/ 0 w 433"/>
                  <a:gd name="T37" fmla="*/ 0 h 1155"/>
                  <a:gd name="T38" fmla="*/ 0 w 433"/>
                  <a:gd name="T39" fmla="*/ 0 h 1155"/>
                  <a:gd name="T40" fmla="*/ 0 w 433"/>
                  <a:gd name="T41" fmla="*/ 0 h 1155"/>
                  <a:gd name="T42" fmla="*/ 0 w 433"/>
                  <a:gd name="T43" fmla="*/ 0 h 1155"/>
                  <a:gd name="T44" fmla="*/ 0 w 433"/>
                  <a:gd name="T45" fmla="*/ 0 h 1155"/>
                  <a:gd name="T46" fmla="*/ 0 w 433"/>
                  <a:gd name="T47" fmla="*/ 0 h 1155"/>
                  <a:gd name="T48" fmla="*/ 0 w 433"/>
                  <a:gd name="T49" fmla="*/ 0 h 1155"/>
                  <a:gd name="T50" fmla="*/ 0 w 433"/>
                  <a:gd name="T51" fmla="*/ 0 h 1155"/>
                  <a:gd name="T52" fmla="*/ 0 w 433"/>
                  <a:gd name="T53" fmla="*/ 0 h 1155"/>
                  <a:gd name="T54" fmla="*/ 0 w 433"/>
                  <a:gd name="T55" fmla="*/ 0 h 1155"/>
                  <a:gd name="T56" fmla="*/ 0 w 433"/>
                  <a:gd name="T57" fmla="*/ 0 h 1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33"/>
                  <a:gd name="T88" fmla="*/ 0 h 1155"/>
                  <a:gd name="T89" fmla="*/ 433 w 433"/>
                  <a:gd name="T90" fmla="*/ 1155 h 1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33" h="1155">
                    <a:moveTo>
                      <a:pt x="325" y="0"/>
                    </a:moveTo>
                    <a:lnTo>
                      <a:pt x="385" y="0"/>
                    </a:lnTo>
                    <a:lnTo>
                      <a:pt x="406" y="47"/>
                    </a:lnTo>
                    <a:lnTo>
                      <a:pt x="419" y="148"/>
                    </a:lnTo>
                    <a:lnTo>
                      <a:pt x="406" y="256"/>
                    </a:lnTo>
                    <a:lnTo>
                      <a:pt x="373" y="473"/>
                    </a:lnTo>
                    <a:lnTo>
                      <a:pt x="379" y="566"/>
                    </a:lnTo>
                    <a:lnTo>
                      <a:pt x="419" y="752"/>
                    </a:lnTo>
                    <a:lnTo>
                      <a:pt x="433" y="884"/>
                    </a:lnTo>
                    <a:lnTo>
                      <a:pt x="433" y="985"/>
                    </a:lnTo>
                    <a:lnTo>
                      <a:pt x="413" y="1008"/>
                    </a:lnTo>
                    <a:lnTo>
                      <a:pt x="352" y="1024"/>
                    </a:lnTo>
                    <a:lnTo>
                      <a:pt x="270" y="1046"/>
                    </a:lnTo>
                    <a:lnTo>
                      <a:pt x="190" y="1093"/>
                    </a:lnTo>
                    <a:lnTo>
                      <a:pt x="108" y="1155"/>
                    </a:lnTo>
                    <a:lnTo>
                      <a:pt x="75" y="1155"/>
                    </a:lnTo>
                    <a:lnTo>
                      <a:pt x="0" y="1086"/>
                    </a:lnTo>
                    <a:lnTo>
                      <a:pt x="7" y="1054"/>
                    </a:lnTo>
                    <a:lnTo>
                      <a:pt x="101" y="1008"/>
                    </a:lnTo>
                    <a:lnTo>
                      <a:pt x="264" y="961"/>
                    </a:lnTo>
                    <a:lnTo>
                      <a:pt x="339" y="931"/>
                    </a:lnTo>
                    <a:lnTo>
                      <a:pt x="352" y="900"/>
                    </a:lnTo>
                    <a:lnTo>
                      <a:pt x="352" y="768"/>
                    </a:lnTo>
                    <a:lnTo>
                      <a:pt x="325" y="598"/>
                    </a:lnTo>
                    <a:lnTo>
                      <a:pt x="311" y="489"/>
                    </a:lnTo>
                    <a:lnTo>
                      <a:pt x="298" y="318"/>
                    </a:lnTo>
                    <a:lnTo>
                      <a:pt x="291" y="132"/>
                    </a:lnTo>
                    <a:lnTo>
                      <a:pt x="298" y="47"/>
                    </a:lnTo>
                    <a:lnTo>
                      <a:pt x="325" y="0"/>
                    </a:lnTo>
                    <a:close/>
                  </a:path>
                </a:pathLst>
              </a:custGeom>
              <a:solidFill>
                <a:srgbClr val="000000"/>
              </a:solidFill>
              <a:ln w="9525">
                <a:noFill/>
                <a:round/>
                <a:headEnd/>
                <a:tailEnd/>
              </a:ln>
            </p:spPr>
            <p:txBody>
              <a:bodyPr/>
              <a:lstStyle/>
              <a:p>
                <a:pPr eaLnBrk="0" hangingPunct="0"/>
                <a:endParaRPr lang="en-US"/>
              </a:p>
            </p:txBody>
          </p:sp>
          <p:sp>
            <p:nvSpPr>
              <p:cNvPr id="27" name="Freeform 12"/>
              <p:cNvSpPr>
                <a:spLocks/>
              </p:cNvSpPr>
              <p:nvPr/>
            </p:nvSpPr>
            <p:spPr bwMode="auto">
              <a:xfrm>
                <a:off x="336" y="876"/>
                <a:ext cx="178" cy="258"/>
              </a:xfrm>
              <a:custGeom>
                <a:avLst/>
                <a:gdLst>
                  <a:gd name="T0" fmla="*/ 0 w 712"/>
                  <a:gd name="T1" fmla="*/ 0 h 1030"/>
                  <a:gd name="T2" fmla="*/ 0 w 712"/>
                  <a:gd name="T3" fmla="*/ 0 h 1030"/>
                  <a:gd name="T4" fmla="*/ 0 w 712"/>
                  <a:gd name="T5" fmla="*/ 0 h 1030"/>
                  <a:gd name="T6" fmla="*/ 0 w 712"/>
                  <a:gd name="T7" fmla="*/ 0 h 1030"/>
                  <a:gd name="T8" fmla="*/ 0 w 712"/>
                  <a:gd name="T9" fmla="*/ 0 h 1030"/>
                  <a:gd name="T10" fmla="*/ 0 w 712"/>
                  <a:gd name="T11" fmla="*/ 0 h 1030"/>
                  <a:gd name="T12" fmla="*/ 0 w 712"/>
                  <a:gd name="T13" fmla="*/ 0 h 1030"/>
                  <a:gd name="T14" fmla="*/ 0 w 712"/>
                  <a:gd name="T15" fmla="*/ 0 h 1030"/>
                  <a:gd name="T16" fmla="*/ 0 w 712"/>
                  <a:gd name="T17" fmla="*/ 0 h 1030"/>
                  <a:gd name="T18" fmla="*/ 0 w 712"/>
                  <a:gd name="T19" fmla="*/ 0 h 1030"/>
                  <a:gd name="T20" fmla="*/ 0 w 712"/>
                  <a:gd name="T21" fmla="*/ 0 h 1030"/>
                  <a:gd name="T22" fmla="*/ 0 w 712"/>
                  <a:gd name="T23" fmla="*/ 0 h 1030"/>
                  <a:gd name="T24" fmla="*/ 0 w 712"/>
                  <a:gd name="T25" fmla="*/ 0 h 1030"/>
                  <a:gd name="T26" fmla="*/ 0 w 712"/>
                  <a:gd name="T27" fmla="*/ 0 h 1030"/>
                  <a:gd name="T28" fmla="*/ 0 w 712"/>
                  <a:gd name="T29" fmla="*/ 0 h 1030"/>
                  <a:gd name="T30" fmla="*/ 0 w 712"/>
                  <a:gd name="T31" fmla="*/ 0 h 1030"/>
                  <a:gd name="T32" fmla="*/ 0 w 712"/>
                  <a:gd name="T33" fmla="*/ 0 h 1030"/>
                  <a:gd name="T34" fmla="*/ 0 w 712"/>
                  <a:gd name="T35" fmla="*/ 0 h 1030"/>
                  <a:gd name="T36" fmla="*/ 0 w 712"/>
                  <a:gd name="T37" fmla="*/ 0 h 1030"/>
                  <a:gd name="T38" fmla="*/ 0 w 712"/>
                  <a:gd name="T39" fmla="*/ 0 h 1030"/>
                  <a:gd name="T40" fmla="*/ 0 w 712"/>
                  <a:gd name="T41" fmla="*/ 0 h 1030"/>
                  <a:gd name="T42" fmla="*/ 0 w 712"/>
                  <a:gd name="T43" fmla="*/ 0 h 1030"/>
                  <a:gd name="T44" fmla="*/ 0 w 712"/>
                  <a:gd name="T45" fmla="*/ 0 h 1030"/>
                  <a:gd name="T46" fmla="*/ 0 w 712"/>
                  <a:gd name="T47" fmla="*/ 0 h 1030"/>
                  <a:gd name="T48" fmla="*/ 0 w 712"/>
                  <a:gd name="T49" fmla="*/ 0 h 1030"/>
                  <a:gd name="T50" fmla="*/ 0 w 712"/>
                  <a:gd name="T51" fmla="*/ 0 h 1030"/>
                  <a:gd name="T52" fmla="*/ 0 w 712"/>
                  <a:gd name="T53" fmla="*/ 0 h 1030"/>
                  <a:gd name="T54" fmla="*/ 0 w 712"/>
                  <a:gd name="T55" fmla="*/ 0 h 1030"/>
                  <a:gd name="T56" fmla="*/ 0 w 712"/>
                  <a:gd name="T57" fmla="*/ 0 h 1030"/>
                  <a:gd name="T58" fmla="*/ 0 w 712"/>
                  <a:gd name="T59" fmla="*/ 0 h 1030"/>
                  <a:gd name="T60" fmla="*/ 0 w 712"/>
                  <a:gd name="T61" fmla="*/ 0 h 1030"/>
                  <a:gd name="T62" fmla="*/ 0 w 712"/>
                  <a:gd name="T63" fmla="*/ 0 h 1030"/>
                  <a:gd name="T64" fmla="*/ 0 w 712"/>
                  <a:gd name="T65" fmla="*/ 0 h 1030"/>
                  <a:gd name="T66" fmla="*/ 0 w 712"/>
                  <a:gd name="T67" fmla="*/ 0 h 1030"/>
                  <a:gd name="T68" fmla="*/ 0 w 712"/>
                  <a:gd name="T69" fmla="*/ 0 h 103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12"/>
                  <a:gd name="T106" fmla="*/ 0 h 1030"/>
                  <a:gd name="T107" fmla="*/ 712 w 712"/>
                  <a:gd name="T108" fmla="*/ 1030 h 103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12" h="1030">
                    <a:moveTo>
                      <a:pt x="379" y="1030"/>
                    </a:moveTo>
                    <a:lnTo>
                      <a:pt x="412" y="983"/>
                    </a:lnTo>
                    <a:lnTo>
                      <a:pt x="399" y="914"/>
                    </a:lnTo>
                    <a:lnTo>
                      <a:pt x="373" y="821"/>
                    </a:lnTo>
                    <a:lnTo>
                      <a:pt x="270" y="712"/>
                    </a:lnTo>
                    <a:lnTo>
                      <a:pt x="169" y="612"/>
                    </a:lnTo>
                    <a:lnTo>
                      <a:pt x="121" y="503"/>
                    </a:lnTo>
                    <a:lnTo>
                      <a:pt x="101" y="333"/>
                    </a:lnTo>
                    <a:lnTo>
                      <a:pt x="217" y="286"/>
                    </a:lnTo>
                    <a:lnTo>
                      <a:pt x="399" y="263"/>
                    </a:lnTo>
                    <a:lnTo>
                      <a:pt x="474" y="271"/>
                    </a:lnTo>
                    <a:lnTo>
                      <a:pt x="494" y="294"/>
                    </a:lnTo>
                    <a:lnTo>
                      <a:pt x="528" y="255"/>
                    </a:lnTo>
                    <a:lnTo>
                      <a:pt x="515" y="217"/>
                    </a:lnTo>
                    <a:lnTo>
                      <a:pt x="535" y="148"/>
                    </a:lnTo>
                    <a:lnTo>
                      <a:pt x="589" y="85"/>
                    </a:lnTo>
                    <a:lnTo>
                      <a:pt x="630" y="69"/>
                    </a:lnTo>
                    <a:lnTo>
                      <a:pt x="684" y="108"/>
                    </a:lnTo>
                    <a:lnTo>
                      <a:pt x="712" y="69"/>
                    </a:lnTo>
                    <a:lnTo>
                      <a:pt x="664" y="0"/>
                    </a:lnTo>
                    <a:lnTo>
                      <a:pt x="602" y="0"/>
                    </a:lnTo>
                    <a:lnTo>
                      <a:pt x="528" y="38"/>
                    </a:lnTo>
                    <a:lnTo>
                      <a:pt x="481" y="140"/>
                    </a:lnTo>
                    <a:lnTo>
                      <a:pt x="419" y="186"/>
                    </a:lnTo>
                    <a:lnTo>
                      <a:pt x="325" y="201"/>
                    </a:lnTo>
                    <a:lnTo>
                      <a:pt x="155" y="225"/>
                    </a:lnTo>
                    <a:lnTo>
                      <a:pt x="20" y="271"/>
                    </a:lnTo>
                    <a:lnTo>
                      <a:pt x="0" y="310"/>
                    </a:lnTo>
                    <a:lnTo>
                      <a:pt x="13" y="434"/>
                    </a:lnTo>
                    <a:lnTo>
                      <a:pt x="61" y="604"/>
                    </a:lnTo>
                    <a:lnTo>
                      <a:pt x="128" y="744"/>
                    </a:lnTo>
                    <a:lnTo>
                      <a:pt x="196" y="867"/>
                    </a:lnTo>
                    <a:lnTo>
                      <a:pt x="257" y="953"/>
                    </a:lnTo>
                    <a:lnTo>
                      <a:pt x="318" y="1014"/>
                    </a:lnTo>
                    <a:lnTo>
                      <a:pt x="379" y="1030"/>
                    </a:lnTo>
                    <a:close/>
                  </a:path>
                </a:pathLst>
              </a:custGeom>
              <a:solidFill>
                <a:srgbClr val="000000"/>
              </a:solidFill>
              <a:ln w="9525">
                <a:noFill/>
                <a:round/>
                <a:headEnd/>
                <a:tailEnd/>
              </a:ln>
            </p:spPr>
            <p:txBody>
              <a:bodyPr/>
              <a:lstStyle/>
              <a:p>
                <a:pPr eaLnBrk="0" hangingPunct="0"/>
                <a:endParaRPr lang="en-US"/>
              </a:p>
            </p:txBody>
          </p:sp>
        </p:grpSp>
        <p:grpSp>
          <p:nvGrpSpPr>
            <p:cNvPr id="19" name="Group 13"/>
            <p:cNvGrpSpPr>
              <a:grpSpLocks/>
            </p:cNvGrpSpPr>
            <p:nvPr/>
          </p:nvGrpSpPr>
          <p:grpSpPr bwMode="auto">
            <a:xfrm>
              <a:off x="572" y="816"/>
              <a:ext cx="61" cy="88"/>
              <a:chOff x="572" y="816"/>
              <a:chExt cx="61" cy="88"/>
            </a:xfrm>
          </p:grpSpPr>
          <p:sp>
            <p:nvSpPr>
              <p:cNvPr id="20" name="Freeform 14"/>
              <p:cNvSpPr>
                <a:spLocks/>
              </p:cNvSpPr>
              <p:nvPr/>
            </p:nvSpPr>
            <p:spPr bwMode="auto">
              <a:xfrm>
                <a:off x="584" y="816"/>
                <a:ext cx="49" cy="64"/>
              </a:xfrm>
              <a:custGeom>
                <a:avLst/>
                <a:gdLst>
                  <a:gd name="T0" fmla="*/ 0 w 197"/>
                  <a:gd name="T1" fmla="*/ 0 h 255"/>
                  <a:gd name="T2" fmla="*/ 0 w 197"/>
                  <a:gd name="T3" fmla="*/ 0 h 255"/>
                  <a:gd name="T4" fmla="*/ 0 w 197"/>
                  <a:gd name="T5" fmla="*/ 0 h 255"/>
                  <a:gd name="T6" fmla="*/ 0 w 197"/>
                  <a:gd name="T7" fmla="*/ 0 h 255"/>
                  <a:gd name="T8" fmla="*/ 0 w 197"/>
                  <a:gd name="T9" fmla="*/ 0 h 255"/>
                  <a:gd name="T10" fmla="*/ 0 w 197"/>
                  <a:gd name="T11" fmla="*/ 0 h 255"/>
                  <a:gd name="T12" fmla="*/ 0 w 197"/>
                  <a:gd name="T13" fmla="*/ 0 h 255"/>
                  <a:gd name="T14" fmla="*/ 0 w 197"/>
                  <a:gd name="T15" fmla="*/ 0 h 255"/>
                  <a:gd name="T16" fmla="*/ 0 w 197"/>
                  <a:gd name="T17" fmla="*/ 0 h 255"/>
                  <a:gd name="T18" fmla="*/ 0 w 197"/>
                  <a:gd name="T19" fmla="*/ 0 h 255"/>
                  <a:gd name="T20" fmla="*/ 0 w 197"/>
                  <a:gd name="T21" fmla="*/ 0 h 255"/>
                  <a:gd name="T22" fmla="*/ 0 w 197"/>
                  <a:gd name="T23" fmla="*/ 0 h 255"/>
                  <a:gd name="T24" fmla="*/ 0 w 197"/>
                  <a:gd name="T25" fmla="*/ 0 h 255"/>
                  <a:gd name="T26" fmla="*/ 0 w 197"/>
                  <a:gd name="T27" fmla="*/ 0 h 255"/>
                  <a:gd name="T28" fmla="*/ 0 w 197"/>
                  <a:gd name="T29" fmla="*/ 0 h 255"/>
                  <a:gd name="T30" fmla="*/ 0 w 197"/>
                  <a:gd name="T31" fmla="*/ 0 h 255"/>
                  <a:gd name="T32" fmla="*/ 0 w 197"/>
                  <a:gd name="T33" fmla="*/ 0 h 255"/>
                  <a:gd name="T34" fmla="*/ 0 w 197"/>
                  <a:gd name="T35" fmla="*/ 0 h 255"/>
                  <a:gd name="T36" fmla="*/ 0 w 197"/>
                  <a:gd name="T37" fmla="*/ 0 h 255"/>
                  <a:gd name="T38" fmla="*/ 0 w 197"/>
                  <a:gd name="T39" fmla="*/ 0 h 255"/>
                  <a:gd name="T40" fmla="*/ 0 w 197"/>
                  <a:gd name="T41" fmla="*/ 0 h 255"/>
                  <a:gd name="T42" fmla="*/ 0 w 197"/>
                  <a:gd name="T43" fmla="*/ 0 h 255"/>
                  <a:gd name="T44" fmla="*/ 0 w 197"/>
                  <a:gd name="T45" fmla="*/ 0 h 255"/>
                  <a:gd name="T46" fmla="*/ 0 w 197"/>
                  <a:gd name="T47" fmla="*/ 0 h 255"/>
                  <a:gd name="T48" fmla="*/ 0 w 197"/>
                  <a:gd name="T49" fmla="*/ 0 h 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97"/>
                  <a:gd name="T76" fmla="*/ 0 h 255"/>
                  <a:gd name="T77" fmla="*/ 197 w 197"/>
                  <a:gd name="T78" fmla="*/ 255 h 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97" h="255">
                    <a:moveTo>
                      <a:pt x="61" y="16"/>
                    </a:moveTo>
                    <a:lnTo>
                      <a:pt x="115" y="0"/>
                    </a:lnTo>
                    <a:lnTo>
                      <a:pt x="183" y="23"/>
                    </a:lnTo>
                    <a:lnTo>
                      <a:pt x="197" y="77"/>
                    </a:lnTo>
                    <a:lnTo>
                      <a:pt x="190" y="148"/>
                    </a:lnTo>
                    <a:lnTo>
                      <a:pt x="156" y="193"/>
                    </a:lnTo>
                    <a:lnTo>
                      <a:pt x="108" y="201"/>
                    </a:lnTo>
                    <a:lnTo>
                      <a:pt x="61" y="201"/>
                    </a:lnTo>
                    <a:lnTo>
                      <a:pt x="40" y="225"/>
                    </a:lnTo>
                    <a:lnTo>
                      <a:pt x="40" y="240"/>
                    </a:lnTo>
                    <a:lnTo>
                      <a:pt x="27" y="255"/>
                    </a:lnTo>
                    <a:lnTo>
                      <a:pt x="0" y="247"/>
                    </a:lnTo>
                    <a:lnTo>
                      <a:pt x="6" y="209"/>
                    </a:lnTo>
                    <a:lnTo>
                      <a:pt x="27" y="178"/>
                    </a:lnTo>
                    <a:lnTo>
                      <a:pt x="68" y="154"/>
                    </a:lnTo>
                    <a:lnTo>
                      <a:pt x="108" y="162"/>
                    </a:lnTo>
                    <a:lnTo>
                      <a:pt x="142" y="154"/>
                    </a:lnTo>
                    <a:lnTo>
                      <a:pt x="162" y="116"/>
                    </a:lnTo>
                    <a:lnTo>
                      <a:pt x="162" y="69"/>
                    </a:lnTo>
                    <a:lnTo>
                      <a:pt x="142" y="47"/>
                    </a:lnTo>
                    <a:lnTo>
                      <a:pt x="115" y="47"/>
                    </a:lnTo>
                    <a:lnTo>
                      <a:pt x="87" y="55"/>
                    </a:lnTo>
                    <a:lnTo>
                      <a:pt x="68" y="69"/>
                    </a:lnTo>
                    <a:lnTo>
                      <a:pt x="47" y="55"/>
                    </a:lnTo>
                    <a:lnTo>
                      <a:pt x="61" y="16"/>
                    </a:lnTo>
                    <a:close/>
                  </a:path>
                </a:pathLst>
              </a:custGeom>
              <a:solidFill>
                <a:srgbClr val="000000"/>
              </a:solidFill>
              <a:ln w="9525">
                <a:noFill/>
                <a:round/>
                <a:headEnd/>
                <a:tailEnd/>
              </a:ln>
            </p:spPr>
            <p:txBody>
              <a:bodyPr/>
              <a:lstStyle/>
              <a:p>
                <a:pPr eaLnBrk="0" hangingPunct="0"/>
                <a:endParaRPr lang="en-US"/>
              </a:p>
            </p:txBody>
          </p:sp>
          <p:sp>
            <p:nvSpPr>
              <p:cNvPr id="21" name="Oval 15"/>
              <p:cNvSpPr>
                <a:spLocks noChangeArrowheads="1"/>
              </p:cNvSpPr>
              <p:nvPr/>
            </p:nvSpPr>
            <p:spPr bwMode="auto">
              <a:xfrm>
                <a:off x="572" y="888"/>
                <a:ext cx="14" cy="16"/>
              </a:xfrm>
              <a:prstGeom prst="ellipse">
                <a:avLst/>
              </a:prstGeom>
              <a:solidFill>
                <a:srgbClr val="000000"/>
              </a:solidFill>
              <a:ln w="9525">
                <a:noFill/>
                <a:round/>
                <a:headEnd/>
                <a:tailEnd/>
              </a:ln>
            </p:spPr>
            <p:txBody>
              <a:bodyPr/>
              <a:lstStyle/>
              <a:p>
                <a:pPr eaLnBrk="0" hangingPunct="0"/>
                <a:endParaRPr lang="en-US"/>
              </a:p>
            </p:txBody>
          </p:sp>
        </p:grpSp>
      </p:grpSp>
      <p:sp>
        <p:nvSpPr>
          <p:cNvPr id="28" name="Slide Number Placeholder 27"/>
          <p:cNvSpPr>
            <a:spLocks noGrp="1"/>
          </p:cNvSpPr>
          <p:nvPr>
            <p:ph type="sldNum" sz="quarter" idx="12"/>
          </p:nvPr>
        </p:nvSpPr>
        <p:spPr>
          <a:xfrm>
            <a:off x="8204396" y="6476999"/>
            <a:ext cx="733864" cy="274320"/>
          </a:xfrm>
        </p:spPr>
        <p:txBody>
          <a:bodyPr/>
          <a:lstStyle/>
          <a:p>
            <a:fld id="{B0E8427E-C881-4B74-9D8F-BF6878672FCD}" type="slidenum">
              <a:rPr lang="en-US" smtClean="0"/>
              <a:pPr/>
              <a:t>3</a:t>
            </a:fld>
            <a:endParaRPr lang="en-US"/>
          </a:p>
        </p:txBody>
      </p:sp>
      <p:sp>
        <p:nvSpPr>
          <p:cNvPr id="29" name="Footer Placeholder 28"/>
          <p:cNvSpPr>
            <a:spLocks noGrp="1"/>
          </p:cNvSpPr>
          <p:nvPr>
            <p:ph type="ftr" sz="quarter" idx="11"/>
          </p:nvPr>
        </p:nvSpPr>
        <p:spPr/>
        <p:txBody>
          <a:bodyPr/>
          <a:lstStyle/>
          <a:p>
            <a:r>
              <a:rPr kumimoji="0" lang="fr-FR" smtClean="0"/>
              <a:t>Mohsen Jamali, Social Matrix Factorization</a:t>
            </a:r>
            <a:endParaRPr kumimoji="0"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(cont.)</a:t>
            </a:r>
            <a:endParaRPr lang="en-US" dirty="0"/>
          </a:p>
        </p:txBody>
      </p:sp>
      <p:sp>
        <p:nvSpPr>
          <p:cNvPr id="3" name="Content Placeholder 2"/>
          <p:cNvSpPr>
            <a:spLocks noGrp="1"/>
          </p:cNvSpPr>
          <p:nvPr>
            <p:ph idx="1"/>
          </p:nvPr>
        </p:nvSpPr>
        <p:spPr>
          <a:xfrm>
            <a:off x="457200" y="1775191"/>
            <a:ext cx="6553200" cy="4625609"/>
          </a:xfrm>
        </p:spPr>
        <p:txBody>
          <a:bodyPr>
            <a:normAutofit/>
          </a:bodyPr>
          <a:lstStyle/>
          <a:p>
            <a:r>
              <a:rPr lang="en-US" dirty="0" smtClean="0"/>
              <a:t>Social Networks Emerged Recently</a:t>
            </a:r>
          </a:p>
          <a:p>
            <a:pPr lvl="1"/>
            <a:r>
              <a:rPr lang="en-US" dirty="0" smtClean="0"/>
              <a:t>Independent source of information</a:t>
            </a:r>
          </a:p>
          <a:p>
            <a:r>
              <a:rPr lang="en-US" dirty="0" smtClean="0"/>
              <a:t>Motivation of SN-based RS</a:t>
            </a:r>
          </a:p>
          <a:p>
            <a:pPr lvl="1"/>
            <a:r>
              <a:rPr lang="en-US" dirty="0" smtClean="0"/>
              <a:t>Social Influence: users adopt the behavior of their friends</a:t>
            </a:r>
          </a:p>
          <a:p>
            <a:r>
              <a:rPr lang="en-US" dirty="0" smtClean="0"/>
              <a:t>Social Rating Network</a:t>
            </a:r>
          </a:p>
          <a:p>
            <a:endParaRPr lang="en-US" dirty="0" smtClean="0"/>
          </a:p>
          <a:p>
            <a:r>
              <a:rPr lang="en-US" dirty="0" smtClean="0"/>
              <a:t>Social Network </a:t>
            </a:r>
            <a:r>
              <a:rPr lang="en-US" dirty="0" smtClean="0">
                <a:sym typeface="Wingdings" pitchFamily="2" charset="2"/>
              </a:rPr>
              <a:t> Trust Network</a:t>
            </a:r>
            <a:r>
              <a:rPr lang="en-US" dirty="0" smtClean="0"/>
              <a:t> </a:t>
            </a:r>
          </a:p>
          <a:p>
            <a:endParaRPr lang="en-US" dirty="0"/>
          </a:p>
        </p:txBody>
      </p:sp>
      <p:sp>
        <p:nvSpPr>
          <p:cNvPr id="4" name="Footer Placeholder 3"/>
          <p:cNvSpPr>
            <a:spLocks noGrp="1"/>
          </p:cNvSpPr>
          <p:nvPr>
            <p:ph type="ftr" sz="quarter" idx="11"/>
          </p:nvPr>
        </p:nvSpPr>
        <p:spPr/>
        <p:txBody>
          <a:bodyPr/>
          <a:lstStyle/>
          <a:p>
            <a:r>
              <a:rPr kumimoji="0" lang="fr-FR" smtClean="0"/>
              <a:t>Mohsen Jamali, Social Matrix Factorization</a:t>
            </a:r>
            <a:endParaRPr kumimoji="0" lang="en-US"/>
          </a:p>
        </p:txBody>
      </p:sp>
      <p:sp>
        <p:nvSpPr>
          <p:cNvPr id="5" name="Slide Number Placeholder 4"/>
          <p:cNvSpPr>
            <a:spLocks noGrp="1"/>
          </p:cNvSpPr>
          <p:nvPr>
            <p:ph type="sldNum" sz="quarter" idx="12"/>
          </p:nvPr>
        </p:nvSpPr>
        <p:spPr/>
        <p:txBody>
          <a:bodyPr/>
          <a:lstStyle/>
          <a:p>
            <a:fld id="{9648F39E-9C37-485F-AC97-16BB4BDF9F49}" type="slidenum">
              <a:rPr kumimoji="0" lang="en-US" smtClean="0"/>
              <a:pPr/>
              <a:t>4</a:t>
            </a:fld>
            <a:endParaRPr kumimoji="0" lang="en-US"/>
          </a:p>
        </p:txBody>
      </p:sp>
      <p:grpSp>
        <p:nvGrpSpPr>
          <p:cNvPr id="11" name="Group 10"/>
          <p:cNvGrpSpPr/>
          <p:nvPr/>
        </p:nvGrpSpPr>
        <p:grpSpPr>
          <a:xfrm>
            <a:off x="6172200" y="1905000"/>
            <a:ext cx="2562224" cy="4191000"/>
            <a:chOff x="6172200" y="1905000"/>
            <a:chExt cx="2562224" cy="4191000"/>
          </a:xfrm>
        </p:grpSpPr>
        <p:pic>
          <p:nvPicPr>
            <p:cNvPr id="6" name="Picture 2"/>
            <p:cNvPicPr>
              <a:picLocks noChangeAspect="1" noChangeArrowheads="1"/>
            </p:cNvPicPr>
            <p:nvPr/>
          </p:nvPicPr>
          <p:blipFill>
            <a:blip r:embed="rId3" cstate="print"/>
            <a:srcRect/>
            <a:stretch>
              <a:fillRect/>
            </a:stretch>
          </p:blipFill>
          <p:spPr bwMode="auto">
            <a:xfrm>
              <a:off x="7162800" y="1905000"/>
              <a:ext cx="1552575" cy="584064"/>
            </a:xfrm>
            <a:prstGeom prst="rect">
              <a:avLst/>
            </a:prstGeom>
            <a:noFill/>
            <a:ln w="9525">
              <a:noFill/>
              <a:miter lim="800000"/>
              <a:headEnd/>
              <a:tailEnd/>
            </a:ln>
            <a:effectLst/>
          </p:spPr>
        </p:pic>
        <p:pic>
          <p:nvPicPr>
            <p:cNvPr id="7" name="Picture 3"/>
            <p:cNvPicPr>
              <a:picLocks noChangeAspect="1" noChangeArrowheads="1"/>
            </p:cNvPicPr>
            <p:nvPr/>
          </p:nvPicPr>
          <p:blipFill>
            <a:blip r:embed="rId4" cstate="print"/>
            <a:srcRect/>
            <a:stretch>
              <a:fillRect/>
            </a:stretch>
          </p:blipFill>
          <p:spPr bwMode="auto">
            <a:xfrm>
              <a:off x="6477000" y="3048000"/>
              <a:ext cx="2257424" cy="476277"/>
            </a:xfrm>
            <a:prstGeom prst="rect">
              <a:avLst/>
            </a:prstGeom>
            <a:noFill/>
            <a:ln w="9525">
              <a:noFill/>
              <a:miter lim="800000"/>
              <a:headEnd/>
              <a:tailEnd/>
            </a:ln>
            <a:effectLst/>
          </p:spPr>
        </p:pic>
        <p:pic>
          <p:nvPicPr>
            <p:cNvPr id="8" name="Picture 6"/>
            <p:cNvPicPr>
              <a:picLocks noChangeAspect="1" noChangeArrowheads="1"/>
            </p:cNvPicPr>
            <p:nvPr/>
          </p:nvPicPr>
          <p:blipFill>
            <a:blip r:embed="rId5" cstate="print"/>
            <a:srcRect/>
            <a:stretch>
              <a:fillRect/>
            </a:stretch>
          </p:blipFill>
          <p:spPr bwMode="auto">
            <a:xfrm>
              <a:off x="7467600" y="3733800"/>
              <a:ext cx="1247775" cy="513104"/>
            </a:xfrm>
            <a:prstGeom prst="rect">
              <a:avLst/>
            </a:prstGeom>
            <a:noFill/>
            <a:ln w="9525">
              <a:noFill/>
              <a:miter lim="800000"/>
              <a:headEnd/>
              <a:tailEnd/>
            </a:ln>
            <a:effectLst/>
          </p:spPr>
        </p:pic>
        <p:pic>
          <p:nvPicPr>
            <p:cNvPr id="9" name="Picture 8"/>
            <p:cNvPicPr>
              <a:picLocks noChangeAspect="1" noChangeArrowheads="1"/>
            </p:cNvPicPr>
            <p:nvPr/>
          </p:nvPicPr>
          <p:blipFill>
            <a:blip r:embed="rId6" cstate="print"/>
            <a:srcRect/>
            <a:stretch>
              <a:fillRect/>
            </a:stretch>
          </p:blipFill>
          <p:spPr bwMode="auto">
            <a:xfrm>
              <a:off x="6858000" y="5334000"/>
              <a:ext cx="1851163" cy="762000"/>
            </a:xfrm>
            <a:prstGeom prst="rect">
              <a:avLst/>
            </a:prstGeom>
            <a:noFill/>
            <a:ln w="9525">
              <a:noFill/>
              <a:miter lim="800000"/>
              <a:headEnd/>
              <a:tailEnd/>
            </a:ln>
            <a:effectLst/>
          </p:spPr>
        </p:pic>
        <p:pic>
          <p:nvPicPr>
            <p:cNvPr id="10" name="Picture 9"/>
            <p:cNvPicPr>
              <a:picLocks noChangeAspect="1" noChangeArrowheads="1"/>
            </p:cNvPicPr>
            <p:nvPr/>
          </p:nvPicPr>
          <p:blipFill>
            <a:blip r:embed="rId7" cstate="print"/>
            <a:srcRect/>
            <a:stretch>
              <a:fillRect/>
            </a:stretch>
          </p:blipFill>
          <p:spPr bwMode="auto">
            <a:xfrm>
              <a:off x="6172200" y="4267200"/>
              <a:ext cx="1543050" cy="609600"/>
            </a:xfrm>
            <a:prstGeom prst="rect">
              <a:avLst/>
            </a:prstGeom>
            <a:noFill/>
            <a:ln w="9525">
              <a:noFill/>
              <a:miter lim="800000"/>
              <a:headEnd/>
              <a:tailEnd/>
            </a:ln>
            <a:effectLst/>
          </p:spPr>
        </p:pic>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Recommendation in Social Networks</a:t>
            </a:r>
            <a:endParaRPr lang="en-US" sz="4000" dirty="0"/>
          </a:p>
        </p:txBody>
      </p:sp>
      <p:sp>
        <p:nvSpPr>
          <p:cNvPr id="3" name="Content Placeholder 2"/>
          <p:cNvSpPr>
            <a:spLocks noGrp="1"/>
          </p:cNvSpPr>
          <p:nvPr>
            <p:ph idx="1"/>
          </p:nvPr>
        </p:nvSpPr>
        <p:spPr>
          <a:xfrm>
            <a:off x="533400" y="1752600"/>
            <a:ext cx="4038600" cy="4724400"/>
          </a:xfrm>
        </p:spPr>
        <p:txBody>
          <a:bodyPr/>
          <a:lstStyle/>
          <a:p>
            <a:r>
              <a:rPr lang="en-US" dirty="0" smtClean="0"/>
              <a:t>Memory based approaches for recommendation in social networks</a:t>
            </a:r>
          </a:p>
          <a:p>
            <a:pPr lvl="1"/>
            <a:r>
              <a:rPr lang="en-US" dirty="0" smtClean="0"/>
              <a:t>[</a:t>
            </a:r>
            <a:r>
              <a:rPr lang="en-US" dirty="0" err="1" smtClean="0"/>
              <a:t>Golbeck</a:t>
            </a:r>
            <a:r>
              <a:rPr lang="en-US" dirty="0" smtClean="0"/>
              <a:t>, 2005]</a:t>
            </a:r>
          </a:p>
          <a:p>
            <a:pPr lvl="1"/>
            <a:r>
              <a:rPr lang="en-US" dirty="0" smtClean="0"/>
              <a:t>[Massa et.al. 2007]</a:t>
            </a:r>
          </a:p>
          <a:p>
            <a:pPr lvl="1"/>
            <a:r>
              <a:rPr lang="en-US" dirty="0" smtClean="0"/>
              <a:t>[</a:t>
            </a:r>
            <a:r>
              <a:rPr lang="en-US" dirty="0" err="1" smtClean="0"/>
              <a:t>Jamali</a:t>
            </a:r>
            <a:r>
              <a:rPr lang="en-US" dirty="0" smtClean="0"/>
              <a:t> et.al. 2009]</a:t>
            </a:r>
          </a:p>
          <a:p>
            <a:pPr lvl="1"/>
            <a:r>
              <a:rPr lang="en-US" dirty="0" smtClean="0"/>
              <a:t>[Ziegler, 2005]</a:t>
            </a:r>
          </a:p>
          <a:p>
            <a:endParaRPr lang="en-US" dirty="0"/>
          </a:p>
        </p:txBody>
      </p:sp>
      <p:sp>
        <p:nvSpPr>
          <p:cNvPr id="4" name="Footer Placeholder 3"/>
          <p:cNvSpPr>
            <a:spLocks noGrp="1"/>
          </p:cNvSpPr>
          <p:nvPr>
            <p:ph type="ftr" sz="quarter" idx="11"/>
          </p:nvPr>
        </p:nvSpPr>
        <p:spPr/>
        <p:txBody>
          <a:bodyPr/>
          <a:lstStyle/>
          <a:p>
            <a:r>
              <a:rPr kumimoji="0" lang="fr-FR" smtClean="0"/>
              <a:t>Mohsen Jamali, Social Matrix Factorization</a:t>
            </a:r>
            <a:endParaRPr kumimoji="0" lang="en-US"/>
          </a:p>
        </p:txBody>
      </p:sp>
      <p:sp>
        <p:nvSpPr>
          <p:cNvPr id="5" name="Slide Number Placeholder 4"/>
          <p:cNvSpPr>
            <a:spLocks noGrp="1"/>
          </p:cNvSpPr>
          <p:nvPr>
            <p:ph type="sldNum" sz="quarter" idx="12"/>
          </p:nvPr>
        </p:nvSpPr>
        <p:spPr/>
        <p:txBody>
          <a:bodyPr/>
          <a:lstStyle/>
          <a:p>
            <a:fld id="{9648F39E-9C37-485F-AC97-16BB4BDF9F49}" type="slidenum">
              <a:rPr kumimoji="0" lang="en-US" smtClean="0"/>
              <a:pPr/>
              <a:t>5</a:t>
            </a:fld>
            <a:endParaRPr kumimoji="0" lang="en-US"/>
          </a:p>
        </p:txBody>
      </p:sp>
      <p:pic>
        <p:nvPicPr>
          <p:cNvPr id="1026" name="Picture 2" descr="D:\Documents\Research\Publications\Social Matrix Factorization\srn.jpg"/>
          <p:cNvPicPr>
            <a:picLocks noChangeAspect="1" noChangeArrowheads="1"/>
          </p:cNvPicPr>
          <p:nvPr/>
        </p:nvPicPr>
        <p:blipFill>
          <a:blip r:embed="rId3" cstate="print"/>
          <a:srcRect/>
          <a:stretch>
            <a:fillRect/>
          </a:stretch>
        </p:blipFill>
        <p:spPr bwMode="auto">
          <a:xfrm>
            <a:off x="4343400" y="1609566"/>
            <a:ext cx="4521200" cy="3800634"/>
          </a:xfrm>
          <a:prstGeom prst="rect">
            <a:avLst/>
          </a:prstGeom>
          <a:noFill/>
        </p:spPr>
      </p:pic>
      <p:sp>
        <p:nvSpPr>
          <p:cNvPr id="7" name="TextBox 6"/>
          <p:cNvSpPr txBox="1"/>
          <p:nvPr/>
        </p:nvSpPr>
        <p:spPr>
          <a:xfrm>
            <a:off x="4572000" y="5638800"/>
            <a:ext cx="4343400" cy="461665"/>
          </a:xfrm>
          <a:prstGeom prst="rect">
            <a:avLst/>
          </a:prstGeom>
          <a:noFill/>
        </p:spPr>
        <p:txBody>
          <a:bodyPr wrap="square" rtlCol="0">
            <a:spAutoFit/>
          </a:bodyPr>
          <a:lstStyle/>
          <a:p>
            <a:r>
              <a:rPr lang="en-US" sz="2400" dirty="0" smtClean="0"/>
              <a:t>A Sample Social Rating Network</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Matrix Factorization</a:t>
            </a:r>
            <a:endParaRPr lang="en-US" dirty="0"/>
          </a:p>
        </p:txBody>
      </p:sp>
      <p:sp>
        <p:nvSpPr>
          <p:cNvPr id="3" name="Content Placeholder 2"/>
          <p:cNvSpPr>
            <a:spLocks noGrp="1"/>
          </p:cNvSpPr>
          <p:nvPr>
            <p:ph idx="1"/>
          </p:nvPr>
        </p:nvSpPr>
        <p:spPr>
          <a:xfrm>
            <a:off x="457200" y="1775191"/>
            <a:ext cx="5105400" cy="4778009"/>
          </a:xfrm>
        </p:spPr>
        <p:txBody>
          <a:bodyPr>
            <a:normAutofit lnSpcReduction="10000"/>
          </a:bodyPr>
          <a:lstStyle/>
          <a:p>
            <a:r>
              <a:rPr lang="en-US" dirty="0" smtClean="0"/>
              <a:t>Model based approach</a:t>
            </a:r>
          </a:p>
          <a:p>
            <a:r>
              <a:rPr lang="en-US" dirty="0" smtClean="0"/>
              <a:t>Latent features for users</a:t>
            </a:r>
          </a:p>
          <a:p>
            <a:endParaRPr lang="en-US" dirty="0" smtClean="0"/>
          </a:p>
          <a:p>
            <a:r>
              <a:rPr lang="en-US" dirty="0" smtClean="0"/>
              <a:t>Latent features for items</a:t>
            </a:r>
          </a:p>
          <a:p>
            <a:endParaRPr lang="en-US" sz="2000" dirty="0" smtClean="0"/>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pPr>
              <a:buFont typeface="Arial" pitchFamily="34" charset="0"/>
              <a:buChar char="•"/>
            </a:pPr>
            <a:r>
              <a:rPr lang="en-US" sz="2800" dirty="0" smtClean="0"/>
              <a:t>Ratings are scaled to [0,1]</a:t>
            </a:r>
          </a:p>
          <a:p>
            <a:pPr>
              <a:buFont typeface="Arial" pitchFamily="34" charset="0"/>
              <a:buChar char="•"/>
            </a:pPr>
            <a:r>
              <a:rPr lang="en-US" sz="2800" i="1" dirty="0" smtClean="0"/>
              <a:t>g</a:t>
            </a:r>
            <a:r>
              <a:rPr lang="en-US" sz="2800" dirty="0" smtClean="0"/>
              <a:t> is logistic function</a:t>
            </a:r>
            <a:endParaRPr lang="en-US" sz="2800" dirty="0"/>
          </a:p>
        </p:txBody>
      </p:sp>
      <p:sp>
        <p:nvSpPr>
          <p:cNvPr id="4" name="Footer Placeholder 3"/>
          <p:cNvSpPr>
            <a:spLocks noGrp="1"/>
          </p:cNvSpPr>
          <p:nvPr>
            <p:ph type="ftr" sz="quarter" idx="11"/>
          </p:nvPr>
        </p:nvSpPr>
        <p:spPr/>
        <p:txBody>
          <a:bodyPr/>
          <a:lstStyle/>
          <a:p>
            <a:r>
              <a:rPr kumimoji="0" lang="fr-FR" smtClean="0"/>
              <a:t>Mohsen Jamali, Social Matrix Factorization</a:t>
            </a:r>
            <a:endParaRPr kumimoji="0" lang="en-US"/>
          </a:p>
        </p:txBody>
      </p:sp>
      <p:sp>
        <p:nvSpPr>
          <p:cNvPr id="5" name="Slide Number Placeholder 4"/>
          <p:cNvSpPr>
            <a:spLocks noGrp="1"/>
          </p:cNvSpPr>
          <p:nvPr>
            <p:ph type="sldNum" sz="quarter" idx="12"/>
          </p:nvPr>
        </p:nvSpPr>
        <p:spPr/>
        <p:txBody>
          <a:bodyPr/>
          <a:lstStyle/>
          <a:p>
            <a:fld id="{9648F39E-9C37-485F-AC97-16BB4BDF9F49}" type="slidenum">
              <a:rPr kumimoji="0" lang="en-US" smtClean="0"/>
              <a:pPr/>
              <a:t>6</a:t>
            </a:fld>
            <a:endParaRPr kumimoji="0" lang="en-US"/>
          </a:p>
        </p:txBody>
      </p:sp>
      <p:pic>
        <p:nvPicPr>
          <p:cNvPr id="2050" name="Picture 2" descr="D:\Documents\Research\Publications\Social Matrix Factorization\basic-mf.jpg"/>
          <p:cNvPicPr>
            <a:picLocks noChangeAspect="1" noChangeArrowheads="1"/>
          </p:cNvPicPr>
          <p:nvPr/>
        </p:nvPicPr>
        <p:blipFill>
          <a:blip r:embed="rId4" cstate="print"/>
          <a:srcRect/>
          <a:stretch>
            <a:fillRect/>
          </a:stretch>
        </p:blipFill>
        <p:spPr bwMode="auto">
          <a:xfrm>
            <a:off x="6019800" y="1511300"/>
            <a:ext cx="3086345" cy="3670300"/>
          </a:xfrm>
          <a:prstGeom prst="rect">
            <a:avLst/>
          </a:prstGeom>
          <a:noFill/>
        </p:spPr>
      </p:pic>
      <p:pic>
        <p:nvPicPr>
          <p:cNvPr id="2051" name="Picture 3"/>
          <p:cNvPicPr>
            <a:picLocks noChangeAspect="1" noChangeArrowheads="1"/>
          </p:cNvPicPr>
          <p:nvPr/>
        </p:nvPicPr>
        <p:blipFill>
          <a:blip r:embed="rId5" cstate="print"/>
          <a:srcRect/>
          <a:stretch>
            <a:fillRect/>
          </a:stretch>
        </p:blipFill>
        <p:spPr bwMode="auto">
          <a:xfrm>
            <a:off x="2362201" y="2743200"/>
            <a:ext cx="1981199" cy="455607"/>
          </a:xfrm>
          <a:prstGeom prst="rect">
            <a:avLst/>
          </a:prstGeom>
          <a:noFill/>
          <a:ln w="9525">
            <a:noFill/>
            <a:miter lim="800000"/>
            <a:headEnd/>
            <a:tailEnd/>
          </a:ln>
        </p:spPr>
      </p:pic>
      <p:pic>
        <p:nvPicPr>
          <p:cNvPr id="2052" name="Picture 4"/>
          <p:cNvPicPr>
            <a:picLocks noChangeAspect="1" noChangeArrowheads="1"/>
          </p:cNvPicPr>
          <p:nvPr/>
        </p:nvPicPr>
        <p:blipFill>
          <a:blip r:embed="rId6" cstate="print"/>
          <a:srcRect/>
          <a:stretch>
            <a:fillRect/>
          </a:stretch>
        </p:blipFill>
        <p:spPr bwMode="auto">
          <a:xfrm>
            <a:off x="2362201" y="3657600"/>
            <a:ext cx="2057399" cy="465543"/>
          </a:xfrm>
          <a:prstGeom prst="rect">
            <a:avLst/>
          </a:prstGeom>
          <a:noFill/>
          <a:ln w="9525">
            <a:noFill/>
            <a:miter lim="800000"/>
            <a:headEnd/>
            <a:tailEnd/>
          </a:ln>
        </p:spPr>
      </p:pic>
      <p:pic>
        <p:nvPicPr>
          <p:cNvPr id="2053" name="Picture 5"/>
          <p:cNvPicPr>
            <a:picLocks noChangeAspect="1" noChangeArrowheads="1"/>
          </p:cNvPicPr>
          <p:nvPr/>
        </p:nvPicPr>
        <p:blipFill>
          <a:blip r:embed="rId7" cstate="print"/>
          <a:srcRect/>
          <a:stretch>
            <a:fillRect/>
          </a:stretch>
        </p:blipFill>
        <p:spPr bwMode="auto">
          <a:xfrm>
            <a:off x="228600" y="4495800"/>
            <a:ext cx="5715000" cy="852077"/>
          </a:xfrm>
          <a:prstGeom prst="rect">
            <a:avLst/>
          </a:prstGeom>
          <a:noFill/>
          <a:ln w="9525">
            <a:noFill/>
            <a:miter lim="800000"/>
            <a:headEnd/>
            <a:tailEnd/>
          </a:ln>
        </p:spPr>
      </p:pic>
      <p:sp>
        <p:nvSpPr>
          <p:cNvPr id="11" name="TextBox 10"/>
          <p:cNvSpPr txBox="1"/>
          <p:nvPr/>
        </p:nvSpPr>
        <p:spPr>
          <a:xfrm>
            <a:off x="6172200" y="5715000"/>
            <a:ext cx="28194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U</a:t>
            </a:r>
            <a:r>
              <a:rPr lang="en-US" dirty="0" smtClean="0"/>
              <a:t> and </a:t>
            </a:r>
            <a:r>
              <a:rPr lang="en-US" dirty="0" smtClean="0">
                <a:latin typeface="Times New Roman" pitchFamily="18" charset="0"/>
                <a:cs typeface="Times New Roman" pitchFamily="18" charset="0"/>
              </a:rPr>
              <a:t>V</a:t>
            </a:r>
            <a:r>
              <a:rPr lang="en-US" dirty="0" smtClean="0"/>
              <a:t> have normal priors</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3">
                                            <p:txEl>
                                              <p:pRg st="10" end="10"/>
                                            </p:txEl>
                                          </p:spTgt>
                                        </p:tgtEl>
                                        <p:attrNameLst>
                                          <p:attrName>style.opacity</p:attrName>
                                        </p:attrNameLst>
                                      </p:cBhvr>
                                      <p:to>
                                        <p:strVal val="0.1"/>
                                      </p:to>
                                    </p:set>
                                    <p:animEffect filter="image" prLst="opacity: 0.1">
                                      <p:cBhvr rctx="IE">
                                        <p:cTn id="7" dur="indefinite"/>
                                        <p:tgtEl>
                                          <p:spTgt spid="3">
                                            <p:txEl>
                                              <p:pRg st="10" end="10"/>
                                            </p:txEl>
                                          </p:spTgt>
                                        </p:tgtEl>
                                      </p:cBhvr>
                                    </p:animEffect>
                                  </p:childTnLst>
                                </p:cTn>
                              </p:par>
                              <p:par>
                                <p:cTn id="8" presetID="9" presetClass="emph" presetSubtype="0" nodeType="withEffect">
                                  <p:stCondLst>
                                    <p:cond delay="0"/>
                                  </p:stCondLst>
                                  <p:childTnLst>
                                    <p:set>
                                      <p:cBhvr rctx="PPT">
                                        <p:cTn id="9" dur="indefinite"/>
                                        <p:tgtEl>
                                          <p:spTgt spid="3">
                                            <p:txEl>
                                              <p:pRg st="11" end="11"/>
                                            </p:txEl>
                                          </p:spTgt>
                                        </p:tgtEl>
                                        <p:attrNameLst>
                                          <p:attrName>style.opacity</p:attrName>
                                        </p:attrNameLst>
                                      </p:cBhvr>
                                      <p:to>
                                        <p:strVal val="0.1"/>
                                      </p:to>
                                    </p:set>
                                    <p:animEffect filter="image" prLst="opacity: 0.1">
                                      <p:cBhvr rctx="IE">
                                        <p:cTn id="10" dur="indefinite"/>
                                        <p:tgtEl>
                                          <p:spTgt spid="3">
                                            <p:txEl>
                                              <p:pRg st="11" end="11"/>
                                            </p:txEl>
                                          </p:spTgt>
                                        </p:tgtEl>
                                      </p:cBhvr>
                                    </p:animEffect>
                                  </p:childTnLst>
                                </p:cTn>
                              </p:par>
                              <p:par>
                                <p:cTn id="11" presetID="9" presetClass="emph" presetSubtype="0" grpId="0" nodeType="withEffect">
                                  <p:stCondLst>
                                    <p:cond delay="0"/>
                                  </p:stCondLst>
                                  <p:childTnLst>
                                    <p:set>
                                      <p:cBhvr rctx="PPT">
                                        <p:cTn id="12" dur="indefinite"/>
                                        <p:tgtEl>
                                          <p:spTgt spid="11"/>
                                        </p:tgtEl>
                                        <p:attrNameLst>
                                          <p:attrName>style.opacity</p:attrName>
                                        </p:attrNameLst>
                                      </p:cBhvr>
                                      <p:to>
                                        <p:strVal val="0.1"/>
                                      </p:to>
                                    </p:set>
                                    <p:animEffect filter="image" prLst="opacity: 0.1">
                                      <p:cBhvr rctx="IE">
                                        <p:cTn id="13" dur="indefinite"/>
                                        <p:tgtEl>
                                          <p:spTgt spid="11"/>
                                        </p:tgtEl>
                                      </p:cBhvr>
                                    </p:animEffect>
                                  </p:childTnLst>
                                </p:cTn>
                              </p:par>
                              <p:par>
                                <p:cTn id="14" presetID="9" presetClass="emph" presetSubtype="0" nodeType="withEffect">
                                  <p:stCondLst>
                                    <p:cond delay="0"/>
                                  </p:stCondLst>
                                  <p:childTnLst>
                                    <p:set>
                                      <p:cBhvr rctx="PPT">
                                        <p:cTn id="15" dur="indefinite"/>
                                        <p:tgtEl>
                                          <p:spTgt spid="2053"/>
                                        </p:tgtEl>
                                        <p:attrNameLst>
                                          <p:attrName>style.opacity</p:attrName>
                                        </p:attrNameLst>
                                      </p:cBhvr>
                                      <p:to>
                                        <p:strVal val="0.1"/>
                                      </p:to>
                                    </p:set>
                                    <p:animEffect filter="image" prLst="opacity: 0.1">
                                      <p:cBhvr rctx="IE">
                                        <p:cTn id="16" dur="indefinite"/>
                                        <p:tgtEl>
                                          <p:spTgt spid="2053"/>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mph" presetSubtype="0" nodeType="clickEffect">
                                  <p:stCondLst>
                                    <p:cond delay="0"/>
                                  </p:stCondLst>
                                  <p:childTnLst>
                                    <p:set>
                                      <p:cBhvr rctx="PPT">
                                        <p:cTn id="20" dur="indefinite"/>
                                        <p:tgtEl>
                                          <p:spTgt spid="3">
                                            <p:txEl>
                                              <p:pRg st="10" end="10"/>
                                            </p:txEl>
                                          </p:spTgt>
                                        </p:tgtEl>
                                        <p:attrNameLst>
                                          <p:attrName>style.opacity</p:attrName>
                                        </p:attrNameLst>
                                      </p:cBhvr>
                                      <p:to>
                                        <p:strVal val="1"/>
                                      </p:to>
                                    </p:set>
                                    <p:animEffect filter="image" prLst="opacity: 1">
                                      <p:cBhvr rctx="IE">
                                        <p:cTn id="21" dur="indefinite"/>
                                        <p:tgtEl>
                                          <p:spTgt spid="3">
                                            <p:txEl>
                                              <p:pRg st="10" end="10"/>
                                            </p:txEl>
                                          </p:spTgt>
                                        </p:tgtEl>
                                      </p:cBhvr>
                                    </p:animEffect>
                                  </p:childTnLst>
                                </p:cTn>
                              </p:par>
                              <p:par>
                                <p:cTn id="22" presetID="9" presetClass="emph" presetSubtype="0" nodeType="withEffect">
                                  <p:stCondLst>
                                    <p:cond delay="0"/>
                                  </p:stCondLst>
                                  <p:childTnLst>
                                    <p:set>
                                      <p:cBhvr rctx="PPT">
                                        <p:cTn id="23" dur="indefinite"/>
                                        <p:tgtEl>
                                          <p:spTgt spid="3">
                                            <p:txEl>
                                              <p:pRg st="11" end="11"/>
                                            </p:txEl>
                                          </p:spTgt>
                                        </p:tgtEl>
                                        <p:attrNameLst>
                                          <p:attrName>style.opacity</p:attrName>
                                        </p:attrNameLst>
                                      </p:cBhvr>
                                      <p:to>
                                        <p:strVal val="1"/>
                                      </p:to>
                                    </p:set>
                                    <p:animEffect filter="image" prLst="opacity: 1">
                                      <p:cBhvr rctx="IE">
                                        <p:cTn id="24" dur="indefinite"/>
                                        <p:tgtEl>
                                          <p:spTgt spid="3">
                                            <p:txEl>
                                              <p:pRg st="11" end="11"/>
                                            </p:txEl>
                                          </p:spTgt>
                                        </p:tgtEl>
                                      </p:cBhvr>
                                    </p:animEffect>
                                  </p:childTnLst>
                                </p:cTn>
                              </p:par>
                              <p:par>
                                <p:cTn id="25" presetID="9" presetClass="emph" presetSubtype="0" nodeType="withEffect">
                                  <p:stCondLst>
                                    <p:cond delay="0"/>
                                  </p:stCondLst>
                                  <p:childTnLst>
                                    <p:set>
                                      <p:cBhvr rctx="PPT">
                                        <p:cTn id="26" dur="indefinite"/>
                                        <p:tgtEl>
                                          <p:spTgt spid="2053"/>
                                        </p:tgtEl>
                                        <p:attrNameLst>
                                          <p:attrName>style.opacity</p:attrName>
                                        </p:attrNameLst>
                                      </p:cBhvr>
                                      <p:to>
                                        <p:strVal val="1"/>
                                      </p:to>
                                    </p:set>
                                    <p:animEffect filter="image" prLst="opacity: 1">
                                      <p:cBhvr rctx="IE">
                                        <p:cTn id="27" dur="indefinite"/>
                                        <p:tgtEl>
                                          <p:spTgt spid="2053"/>
                                        </p:tgtEl>
                                      </p:cBhvr>
                                    </p:animEffect>
                                  </p:childTnLst>
                                </p:cTn>
                              </p:par>
                              <p:par>
                                <p:cTn id="28" presetID="9" presetClass="emph" presetSubtype="0" grpId="1" nodeType="withEffect">
                                  <p:stCondLst>
                                    <p:cond delay="0"/>
                                  </p:stCondLst>
                                  <p:childTnLst>
                                    <p:set>
                                      <p:cBhvr rctx="PPT">
                                        <p:cTn id="29" dur="indefinite"/>
                                        <p:tgtEl>
                                          <p:spTgt spid="11"/>
                                        </p:tgtEl>
                                        <p:attrNameLst>
                                          <p:attrName>style.opacity</p:attrName>
                                        </p:attrNameLst>
                                      </p:cBhvr>
                                      <p:to>
                                        <p:strVal val="1"/>
                                      </p:to>
                                    </p:set>
                                    <p:animEffect filter="image" prLst="opacity: 1">
                                      <p:cBhvr rctx="IE">
                                        <p:cTn id="30" dur="indefinite"/>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Social Trust Ensemble [2009]</a:t>
            </a:r>
            <a:endParaRPr lang="en-US" dirty="0"/>
          </a:p>
        </p:txBody>
      </p:sp>
      <p:sp>
        <p:nvSpPr>
          <p:cNvPr id="4" name="Footer Placeholder 3"/>
          <p:cNvSpPr>
            <a:spLocks noGrp="1"/>
          </p:cNvSpPr>
          <p:nvPr>
            <p:ph type="ftr" sz="quarter" idx="11"/>
          </p:nvPr>
        </p:nvSpPr>
        <p:spPr/>
        <p:txBody>
          <a:bodyPr/>
          <a:lstStyle/>
          <a:p>
            <a:r>
              <a:rPr kumimoji="0" lang="fr-FR" smtClean="0"/>
              <a:t>Mohsen Jamali, Social Matrix Factorization</a:t>
            </a:r>
            <a:endParaRPr kumimoji="0" lang="en-US"/>
          </a:p>
        </p:txBody>
      </p:sp>
      <p:sp>
        <p:nvSpPr>
          <p:cNvPr id="5" name="Slide Number Placeholder 4"/>
          <p:cNvSpPr>
            <a:spLocks noGrp="1"/>
          </p:cNvSpPr>
          <p:nvPr>
            <p:ph type="sldNum" sz="quarter" idx="12"/>
          </p:nvPr>
        </p:nvSpPr>
        <p:spPr/>
        <p:txBody>
          <a:bodyPr/>
          <a:lstStyle/>
          <a:p>
            <a:fld id="{9648F39E-9C37-485F-AC97-16BB4BDF9F49}" type="slidenum">
              <a:rPr kumimoji="0" lang="en-US" smtClean="0"/>
              <a:pPr/>
              <a:t>7</a:t>
            </a:fld>
            <a:endParaRPr kumimoji="0" lang="en-US"/>
          </a:p>
        </p:txBody>
      </p:sp>
      <p:pic>
        <p:nvPicPr>
          <p:cNvPr id="3074" name="Picture 2" descr="D:\Documents\Research\Publications\Social Matrix Factorization\ste.jpg"/>
          <p:cNvPicPr>
            <a:picLocks noChangeAspect="1" noChangeArrowheads="1"/>
          </p:cNvPicPr>
          <p:nvPr/>
        </p:nvPicPr>
        <p:blipFill>
          <a:blip r:embed="rId3" cstate="print"/>
          <a:srcRect/>
          <a:stretch>
            <a:fillRect/>
          </a:stretch>
        </p:blipFill>
        <p:spPr bwMode="auto">
          <a:xfrm>
            <a:off x="1981200" y="1524000"/>
            <a:ext cx="5486400" cy="3838159"/>
          </a:xfrm>
          <a:prstGeom prst="rect">
            <a:avLst/>
          </a:prstGeom>
          <a:noFill/>
        </p:spPr>
      </p:pic>
      <p:pic>
        <p:nvPicPr>
          <p:cNvPr id="3075" name="Picture 3"/>
          <p:cNvPicPr>
            <a:picLocks noChangeAspect="1" noChangeArrowheads="1"/>
          </p:cNvPicPr>
          <p:nvPr/>
        </p:nvPicPr>
        <p:blipFill>
          <a:blip r:embed="rId4" cstate="print"/>
          <a:srcRect/>
          <a:stretch>
            <a:fillRect/>
          </a:stretch>
        </p:blipFill>
        <p:spPr bwMode="auto">
          <a:xfrm>
            <a:off x="1143000" y="5562600"/>
            <a:ext cx="7286625" cy="97277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Social Trust Ensemble (cont.)</a:t>
            </a:r>
            <a:endParaRPr lang="en-US" dirty="0"/>
          </a:p>
        </p:txBody>
      </p:sp>
      <p:sp>
        <p:nvSpPr>
          <p:cNvPr id="3" name="Content Placeholder 2"/>
          <p:cNvSpPr>
            <a:spLocks noGrp="1"/>
          </p:cNvSpPr>
          <p:nvPr>
            <p:ph idx="1"/>
          </p:nvPr>
        </p:nvSpPr>
        <p:spPr/>
        <p:txBody>
          <a:bodyPr/>
          <a:lstStyle/>
          <a:p>
            <a:r>
              <a:rPr lang="en-US" dirty="0" smtClean="0"/>
              <a:t>Issues with STE</a:t>
            </a:r>
          </a:p>
          <a:p>
            <a:pPr lvl="1"/>
            <a:r>
              <a:rPr lang="en-US" dirty="0" smtClean="0"/>
              <a:t>Feature vectors of neighbors should influence the feature vector of </a:t>
            </a:r>
            <a:r>
              <a:rPr lang="en-US" dirty="0" smtClean="0">
                <a:latin typeface="Times New Roman" pitchFamily="18" charset="0"/>
                <a:cs typeface="Times New Roman" pitchFamily="18" charset="0"/>
              </a:rPr>
              <a:t>u</a:t>
            </a:r>
            <a:r>
              <a:rPr lang="en-US" dirty="0" smtClean="0"/>
              <a:t> not his ratings</a:t>
            </a:r>
          </a:p>
          <a:p>
            <a:pPr lvl="1"/>
            <a:r>
              <a:rPr lang="en-US" dirty="0" smtClean="0"/>
              <a:t>STE does not handle trust propagation</a:t>
            </a:r>
          </a:p>
          <a:p>
            <a:pPr lvl="1"/>
            <a:r>
              <a:rPr lang="en-US" dirty="0" smtClean="0"/>
              <a:t>Learning is based on observed ratings only.</a:t>
            </a:r>
            <a:endParaRPr lang="en-US" dirty="0"/>
          </a:p>
        </p:txBody>
      </p:sp>
      <p:sp>
        <p:nvSpPr>
          <p:cNvPr id="4" name="Footer Placeholder 3"/>
          <p:cNvSpPr>
            <a:spLocks noGrp="1"/>
          </p:cNvSpPr>
          <p:nvPr>
            <p:ph type="ftr" sz="quarter" idx="11"/>
          </p:nvPr>
        </p:nvSpPr>
        <p:spPr/>
        <p:txBody>
          <a:bodyPr/>
          <a:lstStyle/>
          <a:p>
            <a:r>
              <a:rPr kumimoji="0" lang="fr-FR" smtClean="0"/>
              <a:t>Mohsen Jamali, Social Matrix Factorization</a:t>
            </a:r>
            <a:endParaRPr kumimoji="0" lang="en-US"/>
          </a:p>
        </p:txBody>
      </p:sp>
      <p:sp>
        <p:nvSpPr>
          <p:cNvPr id="5" name="Slide Number Placeholder 4"/>
          <p:cNvSpPr>
            <a:spLocks noGrp="1"/>
          </p:cNvSpPr>
          <p:nvPr>
            <p:ph type="sldNum" sz="quarter" idx="12"/>
          </p:nvPr>
        </p:nvSpPr>
        <p:spPr/>
        <p:txBody>
          <a:bodyPr/>
          <a:lstStyle/>
          <a:p>
            <a:fld id="{9648F39E-9C37-485F-AC97-16BB4BDF9F49}" type="slidenum">
              <a:rPr kumimoji="0" lang="en-US" smtClean="0"/>
              <a:pPr/>
              <a:t>8</a:t>
            </a:fld>
            <a:endParaRPr kumimoji="0"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SocialMF Model</a:t>
            </a:r>
            <a:endParaRPr lang="en-US" dirty="0"/>
          </a:p>
        </p:txBody>
      </p:sp>
      <p:sp>
        <p:nvSpPr>
          <p:cNvPr id="3" name="Content Placeholder 2"/>
          <p:cNvSpPr>
            <a:spLocks noGrp="1"/>
          </p:cNvSpPr>
          <p:nvPr>
            <p:ph idx="1"/>
          </p:nvPr>
        </p:nvSpPr>
        <p:spPr/>
        <p:txBody>
          <a:bodyPr/>
          <a:lstStyle/>
          <a:p>
            <a:r>
              <a:rPr lang="en-US" dirty="0" smtClean="0"/>
              <a:t>Social Influence </a:t>
            </a:r>
            <a:r>
              <a:rPr lang="en-US" dirty="0" smtClean="0">
                <a:sym typeface="Wingdings" pitchFamily="2" charset="2"/>
              </a:rPr>
              <a:t> </a:t>
            </a:r>
            <a:r>
              <a:rPr lang="en-US" dirty="0" smtClean="0"/>
              <a:t>behavior of a user </a:t>
            </a:r>
            <a:r>
              <a:rPr lang="en-US" i="1" dirty="0" smtClean="0">
                <a:latin typeface="Times New Roman" pitchFamily="18" charset="0"/>
                <a:cs typeface="Times New Roman" pitchFamily="18" charset="0"/>
              </a:rPr>
              <a:t>u</a:t>
            </a:r>
            <a:r>
              <a:rPr lang="en-US" i="1" dirty="0" smtClean="0"/>
              <a:t> is </a:t>
            </a:r>
            <a:r>
              <a:rPr lang="en-US" dirty="0" smtClean="0"/>
              <a:t>affected by his direct neighbors </a:t>
            </a:r>
            <a:r>
              <a:rPr lang="en-US" dirty="0" smtClean="0">
                <a:latin typeface="Times New Roman" pitchFamily="18" charset="0"/>
                <a:cs typeface="Times New Roman" pitchFamily="18" charset="0"/>
              </a:rPr>
              <a:t>N</a:t>
            </a:r>
            <a:r>
              <a:rPr lang="en-US" baseline="-25000" dirty="0" smtClean="0">
                <a:latin typeface="Times New Roman" pitchFamily="18" charset="0"/>
                <a:cs typeface="Times New Roman" pitchFamily="18" charset="0"/>
              </a:rPr>
              <a:t>u</a:t>
            </a:r>
            <a:r>
              <a:rPr lang="en-US" dirty="0" smtClean="0"/>
              <a:t>.</a:t>
            </a:r>
          </a:p>
          <a:p>
            <a:r>
              <a:rPr lang="en-US" dirty="0" smtClean="0"/>
              <a:t>Latent characteristics of a user depend on his neighbors.</a:t>
            </a:r>
          </a:p>
          <a:p>
            <a:endParaRPr lang="en-US" dirty="0" smtClean="0"/>
          </a:p>
          <a:p>
            <a:endParaRPr lang="en-US" dirty="0" smtClean="0"/>
          </a:p>
          <a:p>
            <a:r>
              <a:rPr lang="en-US" dirty="0" smtClean="0">
                <a:latin typeface="Times New Roman" pitchFamily="18" charset="0"/>
                <a:cs typeface="Times New Roman" pitchFamily="18" charset="0"/>
              </a:rPr>
              <a:t>T</a:t>
            </a:r>
            <a:r>
              <a:rPr lang="en-US" baseline="-25000" dirty="0" smtClean="0">
                <a:latin typeface="Times New Roman" pitchFamily="18" charset="0"/>
                <a:cs typeface="Times New Roman" pitchFamily="18" charset="0"/>
              </a:rPr>
              <a:t>u,v</a:t>
            </a:r>
            <a:r>
              <a:rPr lang="en-US" dirty="0" smtClean="0"/>
              <a:t> is the normalized trust value.</a:t>
            </a:r>
          </a:p>
          <a:p>
            <a:endParaRPr lang="en-US" dirty="0" smtClean="0"/>
          </a:p>
          <a:p>
            <a:endParaRPr lang="en-US" dirty="0"/>
          </a:p>
        </p:txBody>
      </p:sp>
      <p:sp>
        <p:nvSpPr>
          <p:cNvPr id="4" name="Footer Placeholder 3"/>
          <p:cNvSpPr>
            <a:spLocks noGrp="1"/>
          </p:cNvSpPr>
          <p:nvPr>
            <p:ph type="ftr" sz="quarter" idx="11"/>
          </p:nvPr>
        </p:nvSpPr>
        <p:spPr/>
        <p:txBody>
          <a:bodyPr/>
          <a:lstStyle/>
          <a:p>
            <a:r>
              <a:rPr kumimoji="0" lang="fr-FR" smtClean="0"/>
              <a:t>Mohsen Jamali, Social Matrix Factorization</a:t>
            </a:r>
            <a:endParaRPr kumimoji="0" lang="en-US"/>
          </a:p>
        </p:txBody>
      </p:sp>
      <p:sp>
        <p:nvSpPr>
          <p:cNvPr id="5" name="Slide Number Placeholder 4"/>
          <p:cNvSpPr>
            <a:spLocks noGrp="1"/>
          </p:cNvSpPr>
          <p:nvPr>
            <p:ph type="sldNum" sz="quarter" idx="12"/>
          </p:nvPr>
        </p:nvSpPr>
        <p:spPr/>
        <p:txBody>
          <a:bodyPr/>
          <a:lstStyle/>
          <a:p>
            <a:fld id="{9648F39E-9C37-485F-AC97-16BB4BDF9F49}" type="slidenum">
              <a:rPr kumimoji="0" lang="en-US" smtClean="0"/>
              <a:pPr/>
              <a:t>9</a:t>
            </a:fld>
            <a:endParaRPr kumimoji="0" lang="en-US"/>
          </a:p>
        </p:txBody>
      </p:sp>
      <p:pic>
        <p:nvPicPr>
          <p:cNvPr id="4098" name="Picture 2"/>
          <p:cNvPicPr>
            <a:picLocks noChangeAspect="1" noChangeArrowheads="1"/>
          </p:cNvPicPr>
          <p:nvPr/>
        </p:nvPicPr>
        <p:blipFill>
          <a:blip r:embed="rId3" cstate="print"/>
          <a:srcRect/>
          <a:stretch>
            <a:fillRect/>
          </a:stretch>
        </p:blipFill>
        <p:spPr bwMode="auto">
          <a:xfrm>
            <a:off x="3048001" y="3615073"/>
            <a:ext cx="2819400" cy="95692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42"/>
</p:tagLst>
</file>

<file path=ppt/tags/tag2.xml><?xml version="1.0" encoding="utf-8"?>
<p:tagLst xmlns:a="http://schemas.openxmlformats.org/drawingml/2006/main" xmlns:r="http://schemas.openxmlformats.org/officeDocument/2006/relationships" xmlns:p="http://schemas.openxmlformats.org/presentationml/2006/main">
  <p:tag name="TIMING" val="|35.4|9.2"/>
</p:tagLst>
</file>

<file path=ppt/tags/tag3.xml><?xml version="1.0" encoding="utf-8"?>
<p:tagLst xmlns:a="http://schemas.openxmlformats.org/drawingml/2006/main" xmlns:r="http://schemas.openxmlformats.org/officeDocument/2006/relationships" xmlns:p="http://schemas.openxmlformats.org/presentationml/2006/main">
  <p:tag name="TIMING" val="|35.4|9.2"/>
</p:tagLst>
</file>

<file path=ppt/tags/tag4.xml><?xml version="1.0" encoding="utf-8"?>
<p:tagLst xmlns:a="http://schemas.openxmlformats.org/drawingml/2006/main" xmlns:r="http://schemas.openxmlformats.org/officeDocument/2006/relationships" xmlns:p="http://schemas.openxmlformats.org/presentationml/2006/main">
  <p:tag name="TIMING" val="|35.4|9.2"/>
</p:tagLst>
</file>

<file path=ppt/tags/tag5.xml><?xml version="1.0" encoding="utf-8"?>
<p:tagLst xmlns:a="http://schemas.openxmlformats.org/drawingml/2006/main" xmlns:r="http://schemas.openxmlformats.org/officeDocument/2006/relationships" xmlns:p="http://schemas.openxmlformats.org/presentationml/2006/main">
  <p:tag name="TIMING" val="|35.4|9.2"/>
</p:tagLst>
</file>

<file path=ppt/tags/tag6.xml><?xml version="1.0" encoding="utf-8"?>
<p:tagLst xmlns:a="http://schemas.openxmlformats.org/drawingml/2006/main" xmlns:r="http://schemas.openxmlformats.org/officeDocument/2006/relationships" xmlns:p="http://schemas.openxmlformats.org/presentationml/2006/main">
  <p:tag name="TIMING" val="|17.5|10.6|16.2"/>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4078</TotalTime>
  <Words>3694</Words>
  <Application>Microsoft Office PowerPoint</Application>
  <PresentationFormat>On-screen Show (4:3)</PresentationFormat>
  <Paragraphs>365</Paragraphs>
  <Slides>28</Slides>
  <Notes>28</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0" baseType="lpstr">
      <vt:lpstr>Module</vt:lpstr>
      <vt:lpstr>Equation</vt:lpstr>
      <vt:lpstr>A Matrix Factorization Technique with Trust Propagation for Recommendation in Social Networks</vt:lpstr>
      <vt:lpstr>Outline</vt:lpstr>
      <vt:lpstr>Introduction</vt:lpstr>
      <vt:lpstr>Introduction (cont.)</vt:lpstr>
      <vt:lpstr>Recommendation in Social Networks</vt:lpstr>
      <vt:lpstr>Matrix Factorization</vt:lpstr>
      <vt:lpstr>Social Trust Ensemble [2009]</vt:lpstr>
      <vt:lpstr>Social Trust Ensemble (cont.)</vt:lpstr>
      <vt:lpstr>The SocialMF Model</vt:lpstr>
      <vt:lpstr>The SocialMF Model (cont.)</vt:lpstr>
      <vt:lpstr>The SocialMF Model (cont.)</vt:lpstr>
      <vt:lpstr>The SocialMF Model (cont.)</vt:lpstr>
      <vt:lpstr>The SocialMF Model (cont.)</vt:lpstr>
      <vt:lpstr>The SocialMF Model (cont.)</vt:lpstr>
      <vt:lpstr>The SocialMF Model (cont.)</vt:lpstr>
      <vt:lpstr>Data Sets</vt:lpstr>
      <vt:lpstr>Data Sets (cont.)</vt:lpstr>
      <vt:lpstr>Experimental Setups</vt:lpstr>
      <vt:lpstr>Results for Epinions</vt:lpstr>
      <vt:lpstr>Results for Flixster</vt:lpstr>
      <vt:lpstr>Sensitivity Analysis on λT</vt:lpstr>
      <vt:lpstr>Sensitivity Analysis on λT</vt:lpstr>
      <vt:lpstr>Experiments on Cold Start Users</vt:lpstr>
      <vt:lpstr>Experiments on Cold Start Users</vt:lpstr>
      <vt:lpstr>Experiments on Cold Start Users</vt:lpstr>
      <vt:lpstr>Analysis of Learning Runtime</vt:lpstr>
      <vt:lpstr>Conclusion</vt:lpstr>
      <vt:lpstr>Slide 28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Matrix Factorization Technique with Trust Propagation for Recommendation in Social Networks</dc:title>
  <dc:creator>Mohsen</dc:creator>
  <cp:lastModifiedBy>Mohsen</cp:lastModifiedBy>
  <cp:revision>145</cp:revision>
  <dcterms:created xsi:type="dcterms:W3CDTF">2010-09-01T19:20:37Z</dcterms:created>
  <dcterms:modified xsi:type="dcterms:W3CDTF">2010-09-29T20:35:51Z</dcterms:modified>
</cp:coreProperties>
</file>