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256" userDrawn="1">
          <p15:clr>
            <a:srgbClr val="A4A3A4"/>
          </p15:clr>
        </p15:guide>
        <p15:guide id="3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50"/>
      </p:cViewPr>
      <p:guideLst>
        <p:guide orient="horz" pos="2136"/>
        <p:guide pos="225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31B1-4F3C-4A71-97E6-3E55805E4032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8353-BA57-4BDA-83C0-5CBAB9AD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09600" y="2912132"/>
            <a:ext cx="5943600" cy="3742095"/>
            <a:chOff x="608686" y="2453768"/>
            <a:chExt cx="5943600" cy="3742095"/>
          </a:xfrm>
        </p:grpSpPr>
        <p:sp>
          <p:nvSpPr>
            <p:cNvPr id="21" name="TextBox 20"/>
            <p:cNvSpPr txBox="1"/>
            <p:nvPr/>
          </p:nvSpPr>
          <p:spPr>
            <a:xfrm>
              <a:off x="2583857" y="5209970"/>
              <a:ext cx="10306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Expected change in density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30565" y="5209970"/>
              <a:ext cx="10306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Unexpected change in density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8987" y="4140199"/>
              <a:ext cx="457200" cy="10752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0567" y="3085556"/>
              <a:ext cx="457200" cy="2125335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1304" y="3084303"/>
              <a:ext cx="457200" cy="506114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792731" y="3592573"/>
              <a:ext cx="133552" cy="161647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3304" y="4112933"/>
              <a:ext cx="92649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year’s expected job density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5239487" y="3080728"/>
              <a:ext cx="129184" cy="2113245"/>
            </a:xfrm>
            <a:prstGeom prst="rightBrace">
              <a:avLst>
                <a:gd name="adj1" fmla="val 8333"/>
                <a:gd name="adj2" fmla="val 498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6965" y="3848831"/>
              <a:ext cx="93639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year’s</a:t>
              </a:r>
            </a:p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 job density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5434" y="3865426"/>
              <a:ext cx="457200" cy="274320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5434" y="3590827"/>
              <a:ext cx="457200" cy="27432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1053" y="5209970"/>
              <a:ext cx="966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 density last year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954438" y="4140308"/>
              <a:ext cx="138242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77273" y="5209970"/>
              <a:ext cx="966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 density this year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666784" y="5211411"/>
              <a:ext cx="3819473" cy="153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70796" y="3590969"/>
              <a:ext cx="141255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17263" y="3084438"/>
              <a:ext cx="137876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1140502" y="5795753"/>
              <a:ext cx="4881796" cy="400110"/>
              <a:chOff x="1093024" y="5790465"/>
              <a:chExt cx="4881796" cy="40011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79992" y="5790465"/>
                <a:ext cx="21945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Expected change in density due to metro area job growth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93024" y="5881905"/>
                <a:ext cx="182880" cy="182880"/>
              </a:xfrm>
              <a:prstGeom prst="rect">
                <a:avLst/>
              </a:prstGeom>
              <a:pattFill prst="wd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97380" y="5881905"/>
                <a:ext cx="182880" cy="182880"/>
              </a:xfrm>
              <a:prstGeom prst="rect">
                <a:avLst/>
              </a:prstGeom>
              <a:pattFill prst="wdUpDiag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80260" y="5790465"/>
                <a:ext cx="2194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xpected additional change in density due to job growth within each sector 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08686" y="2453768"/>
              <a:ext cx="594360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Calculating expected versus actual change in local-area job density</a:t>
              </a:r>
              <a:endParaRPr lang="en-US" sz="11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" y="242699"/>
            <a:ext cx="5943600" cy="2472878"/>
            <a:chOff x="612082" y="3743768"/>
            <a:chExt cx="5943600" cy="2472878"/>
          </a:xfrm>
        </p:grpSpPr>
        <p:grpSp>
          <p:nvGrpSpPr>
            <p:cNvPr id="32" name="Group 31"/>
            <p:cNvGrpSpPr/>
            <p:nvPr/>
          </p:nvGrpSpPr>
          <p:grpSpPr>
            <a:xfrm>
              <a:off x="1031140" y="4173909"/>
              <a:ext cx="5112423" cy="2042737"/>
              <a:chOff x="4269640" y="659184"/>
              <a:chExt cx="5112423" cy="204273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62165" y="844063"/>
                <a:ext cx="4919898" cy="1390008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4269640" y="659184"/>
                <a:ext cx="5112423" cy="2042737"/>
                <a:chOff x="4269640" y="659184"/>
                <a:chExt cx="5112423" cy="2042737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269640" y="659184"/>
                  <a:ext cx="1576658" cy="2042737"/>
                  <a:chOff x="4269640" y="659184"/>
                  <a:chExt cx="1576658" cy="2042737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474698" y="1022389"/>
                    <a:ext cx="1371600" cy="1679532"/>
                    <a:chOff x="4474698" y="1022389"/>
                    <a:chExt cx="1371600" cy="1679532"/>
                  </a:xfrm>
                </p:grpSpPr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4474698" y="2224867"/>
                      <a:ext cx="13716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rtlCol="0">
                      <a:spAutoFit/>
                    </a:bodyPr>
                    <a:lstStyle/>
                    <a:p>
                      <a:r>
                        <a:rPr lang="en-US" sz="900" b="1" dirty="0" smtClean="0">
                          <a:solidFill>
                            <a:srgbClr val="595959"/>
                          </a:solidFill>
                        </a:rPr>
                        <a:t>Ex 1. Low perceived density</a:t>
                      </a:r>
                    </a:p>
                    <a:p>
                      <a:r>
                        <a:rPr lang="en-US" sz="800" dirty="0" smtClean="0">
                          <a:solidFill>
                            <a:srgbClr val="595959"/>
                          </a:solidFill>
                        </a:rPr>
                        <a:t>Standard density: </a:t>
                      </a:r>
                      <a:r>
                        <a:rPr lang="en-US" sz="800" dirty="0">
                          <a:solidFill>
                            <a:srgbClr val="595959"/>
                          </a:solidFill>
                        </a:rPr>
                        <a:t>1 </a:t>
                      </a:r>
                      <a:r>
                        <a:rPr lang="en-US" sz="800" dirty="0" smtClean="0">
                          <a:solidFill>
                            <a:srgbClr val="595959"/>
                          </a:solidFill>
                        </a:rPr>
                        <a:t>job/mi</a:t>
                      </a:r>
                      <a:r>
                        <a:rPr lang="en-US" sz="800" baseline="300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  <a:endParaRPr lang="en-US" sz="800" dirty="0" smtClean="0">
                        <a:solidFill>
                          <a:srgbClr val="595959"/>
                        </a:solidFill>
                      </a:endParaRPr>
                    </a:p>
                    <a:p>
                      <a:r>
                        <a:rPr lang="en-US" sz="800" dirty="0" smtClean="0">
                          <a:solidFill>
                            <a:srgbClr val="595959"/>
                          </a:solidFill>
                        </a:rPr>
                        <a:t>Perceived density: 1 job/mi</a:t>
                      </a:r>
                      <a:r>
                        <a:rPr lang="en-US" sz="800" baseline="300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p:txBody>
                </p: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4668170" y="1022389"/>
                      <a:ext cx="984656" cy="1019597"/>
                      <a:chOff x="4668170" y="1022389"/>
                      <a:chExt cx="984656" cy="1019597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4668170" y="1022389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5117736" y="1022389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5559308" y="1022389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4668170" y="1492622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Oval 86"/>
                      <p:cNvSpPr/>
                      <p:nvPr/>
                    </p:nvSpPr>
                    <p:spPr>
                      <a:xfrm>
                        <a:off x="5114980" y="1492622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Oval 87"/>
                      <p:cNvSpPr/>
                      <p:nvPr/>
                    </p:nvSpPr>
                    <p:spPr>
                      <a:xfrm>
                        <a:off x="5559308" y="1492622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Oval 88"/>
                      <p:cNvSpPr/>
                      <p:nvPr/>
                    </p:nvSpPr>
                    <p:spPr>
                      <a:xfrm>
                        <a:off x="4668170" y="1950546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5113739" y="1950546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5559308" y="1950546"/>
                        <a:ext cx="93518" cy="9144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4269640" y="659184"/>
                    <a:ext cx="656767" cy="657745"/>
                    <a:chOff x="4269640" y="659184"/>
                    <a:chExt cx="656767" cy="657745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4269640" y="865219"/>
                      <a:ext cx="200055" cy="451710"/>
                      <a:chOff x="4269640" y="865219"/>
                      <a:chExt cx="200055" cy="451710"/>
                    </a:xfrm>
                  </p:grpSpPr>
                  <p:cxnSp>
                    <p:nvCxnSpPr>
                      <p:cNvPr id="78" name="Straight Arrow Connector 77"/>
                      <p:cNvCxnSpPr/>
                      <p:nvPr/>
                    </p:nvCxnSpPr>
                    <p:spPr>
                      <a:xfrm flipH="1" flipV="1">
                        <a:off x="4369667" y="865219"/>
                        <a:ext cx="0" cy="118495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 rot="16200000">
                        <a:off x="4174118" y="968081"/>
                        <a:ext cx="39109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 smtClean="0">
                            <a:solidFill>
                              <a:srgbClr val="595959"/>
                            </a:solidFill>
                          </a:rPr>
                          <a:t>1 mi</a:t>
                        </a:r>
                        <a:endParaRPr lang="en-US" sz="700" dirty="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cxnSp>
                    <p:nvCxnSpPr>
                      <p:cNvPr id="80" name="Straight Arrow Connector 79"/>
                      <p:cNvCxnSpPr/>
                      <p:nvPr/>
                    </p:nvCxnSpPr>
                    <p:spPr>
                      <a:xfrm flipH="1" flipV="1">
                        <a:off x="4369667" y="1198434"/>
                        <a:ext cx="0" cy="118495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4474697" y="659184"/>
                      <a:ext cx="451710" cy="200055"/>
                      <a:chOff x="4474697" y="659184"/>
                      <a:chExt cx="451710" cy="200055"/>
                    </a:xfrm>
                  </p:grpSpPr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 rot="5400000" flipH="1" flipV="1">
                        <a:off x="4867160" y="699963"/>
                        <a:ext cx="0" cy="118495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4527969" y="659184"/>
                        <a:ext cx="39109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 smtClean="0">
                            <a:solidFill>
                              <a:srgbClr val="595959"/>
                            </a:solidFill>
                          </a:rPr>
                          <a:t>1 mi</a:t>
                        </a:r>
                        <a:endParaRPr lang="en-US" sz="700" dirty="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cxnSp>
                    <p:nvCxnSpPr>
                      <p:cNvPr id="77" name="Straight Arrow Connector 76"/>
                      <p:cNvCxnSpPr/>
                      <p:nvPr/>
                    </p:nvCxnSpPr>
                    <p:spPr>
                      <a:xfrm rot="5400000" flipH="1" flipV="1">
                        <a:off x="4533945" y="699963"/>
                        <a:ext cx="0" cy="118495"/>
                      </a:xfrm>
                      <a:prstGeom prst="straightConnector1">
                        <a:avLst/>
                      </a:prstGeom>
                      <a:ln w="3175" cmpd="sng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244646" y="1022389"/>
                  <a:ext cx="1604621" cy="1679532"/>
                  <a:chOff x="5996996" y="1022389"/>
                  <a:chExt cx="1604621" cy="1679532"/>
                </a:xfrm>
              </p:grpSpPr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996996" y="2224867"/>
                    <a:ext cx="1604621" cy="477054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595959"/>
                        </a:solidFill>
                      </a:rPr>
                      <a:t>Ex 2. Medium perceived density</a:t>
                    </a:r>
                  </a:p>
                  <a:p>
                    <a:r>
                      <a:rPr lang="en-US" sz="800" dirty="0" smtClean="0">
                        <a:solidFill>
                          <a:srgbClr val="595959"/>
                        </a:solidFill>
                      </a:rPr>
                      <a:t>Standard density: </a:t>
                    </a:r>
                    <a:r>
                      <a:rPr lang="en-US" sz="800" dirty="0">
                        <a:solidFill>
                          <a:srgbClr val="595959"/>
                        </a:solidFill>
                      </a:rPr>
                      <a:t>1 </a:t>
                    </a:r>
                    <a:r>
                      <a:rPr lang="en-US" sz="800" dirty="0" smtClean="0">
                        <a:solidFill>
                          <a:srgbClr val="595959"/>
                        </a:solidFill>
                      </a:rPr>
                      <a:t>job/mi</a:t>
                    </a:r>
                    <a:r>
                      <a:rPr lang="en-US" sz="800" baseline="30000" dirty="0" smtClean="0">
                        <a:solidFill>
                          <a:srgbClr val="595959"/>
                        </a:solidFill>
                      </a:rPr>
                      <a:t>2</a:t>
                    </a:r>
                    <a:endParaRPr lang="en-US" sz="800" dirty="0" smtClean="0">
                      <a:solidFill>
                        <a:srgbClr val="595959"/>
                      </a:solidFill>
                    </a:endParaRPr>
                  </a:p>
                  <a:p>
                    <a:r>
                      <a:rPr lang="en-US" sz="800" dirty="0" smtClean="0">
                        <a:solidFill>
                          <a:srgbClr val="595959"/>
                        </a:solidFill>
                      </a:rPr>
                      <a:t>Perceived density: 2.3 jobs/mi</a:t>
                    </a:r>
                    <a:r>
                      <a:rPr lang="en-US" sz="800" baseline="30000" dirty="0" smtClean="0">
                        <a:solidFill>
                          <a:srgbClr val="595959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6190469" y="1022389"/>
                    <a:ext cx="1085649" cy="1115542"/>
                    <a:chOff x="6190469" y="1022389"/>
                    <a:chExt cx="1085649" cy="1115542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6550400" y="1370339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6640035" y="1022389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7182600" y="1855360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6729556" y="1485852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6550400" y="1595957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81607" y="1492622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6190469" y="1950546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988089" y="1855360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7089082" y="2046491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8010463" y="1334619"/>
                  <a:ext cx="1371600" cy="1367302"/>
                  <a:chOff x="7524688" y="1334619"/>
                  <a:chExt cx="1371600" cy="1367302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524688" y="2224867"/>
                    <a:ext cx="1371600" cy="477054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 3. High perceived density</a:t>
                    </a:r>
                  </a:p>
                  <a:p>
                    <a:r>
                      <a: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Standard density: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1 </a:t>
                    </a:r>
                    <a:r>
                      <a: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job/mi</a:t>
                    </a:r>
                    <a:r>
                      <a:rPr lang="en-US" sz="800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</a:t>
                    </a:r>
                    <a:endParaRPr lang="en-US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Perceived density: 9 jobs/mi</a:t>
                    </a:r>
                    <a:r>
                      <a:rPr lang="en-US" sz="800" baseline="3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994845" y="1334619"/>
                    <a:ext cx="404614" cy="411878"/>
                    <a:chOff x="7994845" y="1334619"/>
                    <a:chExt cx="404614" cy="411878"/>
                  </a:xfrm>
                </p:grpSpPr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7994845" y="1334619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8305941" y="1334619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8305941" y="1655057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8150902" y="1334619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8147019" y="1492622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8305941" y="1494792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7994845" y="1494792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7994845" y="1655057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8145045" y="1655057"/>
                      <a:ext cx="93518" cy="9144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8" name="TextBox 37"/>
            <p:cNvSpPr txBox="1"/>
            <p:nvPr/>
          </p:nvSpPr>
          <p:spPr>
            <a:xfrm>
              <a:off x="612082" y="3743768"/>
              <a:ext cx="594360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/>
                <a:t>Average versus perceived density of jobs under three scenarios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0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118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Brookings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Perceived job density</dc:title>
  <dc:creator>Joanne Kim</dc:creator>
  <cp:lastModifiedBy>Richard (Chad) Shearer</cp:lastModifiedBy>
  <cp:revision>27</cp:revision>
  <dcterms:created xsi:type="dcterms:W3CDTF">2019-04-17T20:36:38Z</dcterms:created>
  <dcterms:modified xsi:type="dcterms:W3CDTF">2019-04-22T15:59:32Z</dcterms:modified>
</cp:coreProperties>
</file>