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7.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8.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9.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10.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11.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12.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13.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14.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6" r:id="rId4"/>
    <p:sldId id="259" r:id="rId5"/>
    <p:sldId id="260" r:id="rId6"/>
    <p:sldId id="261" r:id="rId7"/>
    <p:sldId id="262" r:id="rId8"/>
    <p:sldId id="263" r:id="rId9"/>
    <p:sldId id="268" r:id="rId10"/>
    <p:sldId id="269" r:id="rId11"/>
    <p:sldId id="264" r:id="rId12"/>
    <p:sldId id="265"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fpnas01\Archive_MET\Bass%20Center\Spring%202019%20%20trend%20briefs\Data\geog_jobs_exhibits_0426.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oleObject" Target="file:///\\fpnas01\Archive_MET\Bass%20Center\Spring%202019%20%20trend%20briefs\Data\geog_jobs_exhibits_0426.xlsx"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0.xml"/></Relationships>
</file>

<file path=ppt/charts/_rels/chart11.xml.rels><?xml version="1.0" encoding="UTF-8" standalone="yes"?>
<Relationships xmlns="http://schemas.openxmlformats.org/package/2006/relationships"><Relationship Id="rId3" Type="http://schemas.openxmlformats.org/officeDocument/2006/relationships/oleObject" Target="file:///\\fpnas01\Archive_MET\Bass%20Center\Spring%202019%20%20trend%20briefs\Data\geog_jobs_exhibits_0426.xlsx"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11.xml"/></Relationships>
</file>

<file path=ppt/charts/_rels/chart12.xml.rels><?xml version="1.0" encoding="UTF-8" standalone="yes"?>
<Relationships xmlns="http://schemas.openxmlformats.org/package/2006/relationships"><Relationship Id="rId3" Type="http://schemas.openxmlformats.org/officeDocument/2006/relationships/oleObject" Target="file:///\\fpnas01\Archive_MET\Bass%20Center\Spring%202019%20%20trend%20briefs\Data\geog_jobs_exhibits_0426.xlsx" TargetMode="Externa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12.xml"/></Relationships>
</file>

<file path=ppt/charts/_rels/chart13.xml.rels><?xml version="1.0" encoding="UTF-8" standalone="yes"?>
<Relationships xmlns="http://schemas.openxmlformats.org/package/2006/relationships"><Relationship Id="rId3" Type="http://schemas.openxmlformats.org/officeDocument/2006/relationships/oleObject" Target="file:///\\fpnas01\Archive_MET\Bass%20Center\Spring%202019%20%20trend%20briefs\Data\geog_jobs_exhibits_0426.xlsx" TargetMode="Externa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13.xml"/></Relationships>
</file>

<file path=ppt/charts/_rels/chart14.xml.rels><?xml version="1.0" encoding="UTF-8" standalone="yes"?>
<Relationships xmlns="http://schemas.openxmlformats.org/package/2006/relationships"><Relationship Id="rId3" Type="http://schemas.openxmlformats.org/officeDocument/2006/relationships/oleObject" Target="file:///\\fpnas01\Archive_MET\Bass%20Center\Spring%202019%20%20trend%20briefs\Data\geog_jobs_exhibits_0426.xlsx" TargetMode="Externa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14.xml"/></Relationships>
</file>

<file path=ppt/charts/_rels/chart2.xml.rels><?xml version="1.0" encoding="UTF-8" standalone="yes"?>
<Relationships xmlns="http://schemas.openxmlformats.org/package/2006/relationships"><Relationship Id="rId3" Type="http://schemas.openxmlformats.org/officeDocument/2006/relationships/oleObject" Target="file:///\\fpnas01\Archive_MET\Bass%20Center\Spring%202019%20%20trend%20briefs\Data\geog_jobs_exhibits_0426.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fpnas01\Archive_MET\Bass%20Center\Spring%202019%20%20trend%20briefs\Data\geog_jobs_exhibits_0426.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oleObject" Target="file:///\\fpnas01\Archive_MET\Bass%20Center\Spring%202019%20%20trend%20briefs\Data\geog_jobs_exhibits.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oleObject" Target="file:///\\fpnas01\Archive_MET\Bass%20Center\Spring%202019%20%20trend%20briefs\Data\geog_jobs_exhibits.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oleObject" Target="file:///\\fpnas01\Archive_MET\Bass%20Center\Spring%202019%20%20trend%20briefs\Data\geog_jobs_exhibits.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_rels/chart7.xml.rels><?xml version="1.0" encoding="UTF-8" standalone="yes"?>
<Relationships xmlns="http://schemas.openxmlformats.org/package/2006/relationships"><Relationship Id="rId3" Type="http://schemas.openxmlformats.org/officeDocument/2006/relationships/oleObject" Target="file:///\\fpnas01\Archive_MET\Bass%20Center\Spring%202019%20%20trend%20briefs\Data\geog_jobs_exhibits.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7.xml"/></Relationships>
</file>

<file path=ppt/charts/_rels/chart8.xml.rels><?xml version="1.0" encoding="UTF-8" standalone="yes"?>
<Relationships xmlns="http://schemas.openxmlformats.org/package/2006/relationships"><Relationship Id="rId3" Type="http://schemas.openxmlformats.org/officeDocument/2006/relationships/oleObject" Target="file:///\\fpnas01\Archive_MET\Bass%20Center\Spring%202019%20%20trend%20briefs\Data\geog_jobs_exhibits_0426.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8.xml"/></Relationships>
</file>

<file path=ppt/charts/_rels/chart9.xml.rels><?xml version="1.0" encoding="UTF-8" standalone="yes"?>
<Relationships xmlns="http://schemas.openxmlformats.org/package/2006/relationships"><Relationship Id="rId3" Type="http://schemas.openxmlformats.org/officeDocument/2006/relationships/oleObject" Target="file:///\\fpnas01\Archive_MET\Bass%20Center\Spring%202019%20%20trend%20briefs\Data\geog_jobs_exhibits_0426.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a:solidFill>
                  <a:schemeClr val="tx1">
                    <a:lumMod val="65000"/>
                    <a:lumOff val="35000"/>
                  </a:schemeClr>
                </a:solidFill>
              </a:rPr>
              <a:t>Change</a:t>
            </a:r>
            <a:r>
              <a:rPr lang="en-US" sz="1100" baseline="0">
                <a:solidFill>
                  <a:schemeClr val="tx1">
                    <a:lumMod val="65000"/>
                    <a:lumOff val="35000"/>
                  </a:schemeClr>
                </a:solidFill>
              </a:rPr>
              <a:t> in large metro area's perceived job density since 2004</a:t>
            </a:r>
            <a:endParaRPr lang="en-US">
              <a:solidFill>
                <a:schemeClr val="tx1">
                  <a:lumMod val="65000"/>
                  <a:lumOff val="35000"/>
                </a:schemeClr>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7102934248603543E-2"/>
          <c:y val="0.20821221566054243"/>
          <c:w val="0.90058937344370416"/>
          <c:h val="0.6765160214348207"/>
        </c:manualLayout>
      </c:layout>
      <c:lineChart>
        <c:grouping val="standard"/>
        <c:varyColors val="0"/>
        <c:ser>
          <c:idx val="0"/>
          <c:order val="0"/>
          <c:tx>
            <c:strRef>
              <c:f>'Fig 1'!$A$4</c:f>
              <c:strCache>
                <c:ptCount val="1"/>
                <c:pt idx="0">
                  <c:v>Large metro areas (94)</c:v>
                </c:pt>
              </c:strCache>
            </c:strRef>
          </c:tx>
          <c:spPr>
            <a:ln w="57150" cap="rnd">
              <a:solidFill>
                <a:schemeClr val="accent5"/>
              </a:solidFill>
              <a:round/>
            </a:ln>
            <a:effectLst/>
          </c:spPr>
          <c:marker>
            <c:symbol val="none"/>
          </c:marker>
          <c:cat>
            <c:numRef>
              <c:f>'Fig 1'!$B$3:$M$3</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'Fig 1'!$B$4:$M$4</c:f>
              <c:numCache>
                <c:formatCode>0%</c:formatCode>
                <c:ptCount val="12"/>
                <c:pt idx="0">
                  <c:v>0</c:v>
                </c:pt>
                <c:pt idx="1">
                  <c:v>4.1118041799237393E-3</c:v>
                </c:pt>
                <c:pt idx="2">
                  <c:v>2.3425608208824444E-2</c:v>
                </c:pt>
                <c:pt idx="3">
                  <c:v>4.1943400552544974E-2</c:v>
                </c:pt>
                <c:pt idx="4">
                  <c:v>0.10397516217010905</c:v>
                </c:pt>
                <c:pt idx="5">
                  <c:v>0.14919029073908718</c:v>
                </c:pt>
                <c:pt idx="6">
                  <c:v>0.16013379172952158</c:v>
                </c:pt>
                <c:pt idx="7">
                  <c:v>0.19532897600143961</c:v>
                </c:pt>
                <c:pt idx="8">
                  <c:v>0.20541354949562529</c:v>
                </c:pt>
                <c:pt idx="9">
                  <c:v>0.24286766580161423</c:v>
                </c:pt>
                <c:pt idx="10">
                  <c:v>0.26152496267192094</c:v>
                </c:pt>
                <c:pt idx="11">
                  <c:v>0.29531091088086869</c:v>
                </c:pt>
              </c:numCache>
            </c:numRef>
          </c:val>
          <c:smooth val="0"/>
          <c:extLst>
            <c:ext xmlns:c16="http://schemas.microsoft.com/office/drawing/2014/chart" uri="{C3380CC4-5D6E-409C-BE32-E72D297353CC}">
              <c16:uniqueId val="{00000000-DAC9-421D-A3F7-2B26D384DAA1}"/>
            </c:ext>
          </c:extLst>
        </c:ser>
        <c:ser>
          <c:idx val="1"/>
          <c:order val="1"/>
          <c:tx>
            <c:strRef>
              <c:f>'Fig 1'!$A$5</c:f>
              <c:strCache>
                <c:ptCount val="1"/>
                <c:pt idx="0">
                  <c:v>Extremely dense metro areas (4)</c:v>
                </c:pt>
              </c:strCache>
            </c:strRef>
          </c:tx>
          <c:spPr>
            <a:ln w="38100" cap="rnd">
              <a:noFill/>
              <a:round/>
            </a:ln>
            <a:effectLst/>
          </c:spPr>
          <c:marker>
            <c:symbol val="none"/>
          </c:marker>
          <c:cat>
            <c:numRef>
              <c:f>'Fig 1'!$B$3:$M$3</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'Fig 1'!$B$5:$M$5</c:f>
              <c:numCache>
                <c:formatCode>0%</c:formatCode>
                <c:ptCount val="12"/>
                <c:pt idx="0">
                  <c:v>0</c:v>
                </c:pt>
                <c:pt idx="1">
                  <c:v>6.2086391980804567E-3</c:v>
                </c:pt>
                <c:pt idx="2">
                  <c:v>3.7192562813062047E-2</c:v>
                </c:pt>
                <c:pt idx="3">
                  <c:v>7.3809914435056578E-2</c:v>
                </c:pt>
                <c:pt idx="4">
                  <c:v>0.1513232817883674</c:v>
                </c:pt>
                <c:pt idx="5">
                  <c:v>0.21361099530648109</c:v>
                </c:pt>
                <c:pt idx="6">
                  <c:v>0.24296318246230708</c:v>
                </c:pt>
                <c:pt idx="7">
                  <c:v>0.26595410409214049</c:v>
                </c:pt>
                <c:pt idx="8">
                  <c:v>0.30619058150765444</c:v>
                </c:pt>
                <c:pt idx="9">
                  <c:v>0.35648992234137822</c:v>
                </c:pt>
                <c:pt idx="10">
                  <c:v>0.4075218143017898</c:v>
                </c:pt>
                <c:pt idx="11">
                  <c:v>0.39911349029942911</c:v>
                </c:pt>
              </c:numCache>
            </c:numRef>
          </c:val>
          <c:smooth val="0"/>
          <c:extLst>
            <c:ext xmlns:c16="http://schemas.microsoft.com/office/drawing/2014/chart" uri="{C3380CC4-5D6E-409C-BE32-E72D297353CC}">
              <c16:uniqueId val="{00000001-DAC9-421D-A3F7-2B26D384DAA1}"/>
            </c:ext>
          </c:extLst>
        </c:ser>
        <c:ser>
          <c:idx val="2"/>
          <c:order val="2"/>
          <c:tx>
            <c:strRef>
              <c:f>'Fig 1'!$A$6</c:f>
              <c:strCache>
                <c:ptCount val="1"/>
                <c:pt idx="0">
                  <c:v>All other large metro areas (90)</c:v>
                </c:pt>
              </c:strCache>
            </c:strRef>
          </c:tx>
          <c:spPr>
            <a:ln w="38100" cap="rnd">
              <a:noFill/>
              <a:round/>
            </a:ln>
            <a:effectLst/>
          </c:spPr>
          <c:marker>
            <c:symbol val="none"/>
          </c:marker>
          <c:cat>
            <c:numRef>
              <c:f>'Fig 1'!$B$3:$M$3</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'Fig 1'!$B$6:$M$6</c:f>
              <c:numCache>
                <c:formatCode>0%</c:formatCode>
                <c:ptCount val="12"/>
                <c:pt idx="0">
                  <c:v>0</c:v>
                </c:pt>
                <c:pt idx="1">
                  <c:v>1.1201754877227632E-2</c:v>
                </c:pt>
                <c:pt idx="2">
                  <c:v>7.5875823201465575E-3</c:v>
                </c:pt>
                <c:pt idx="3">
                  <c:v>1.2859590735138537E-2</c:v>
                </c:pt>
                <c:pt idx="4">
                  <c:v>5.1385566263093541E-2</c:v>
                </c:pt>
                <c:pt idx="5">
                  <c:v>4.8602795590799941E-2</c:v>
                </c:pt>
                <c:pt idx="6">
                  <c:v>4.0856856881013925E-2</c:v>
                </c:pt>
                <c:pt idx="7">
                  <c:v>7.0066629900382038E-2</c:v>
                </c:pt>
                <c:pt idx="8">
                  <c:v>3.4898514087528421E-2</c:v>
                </c:pt>
                <c:pt idx="9">
                  <c:v>6.0501347739484457E-2</c:v>
                </c:pt>
                <c:pt idx="10">
                  <c:v>5.711442069473649E-2</c:v>
                </c:pt>
                <c:pt idx="11">
                  <c:v>9.1747841184454115E-2</c:v>
                </c:pt>
              </c:numCache>
            </c:numRef>
          </c:val>
          <c:smooth val="0"/>
          <c:extLst>
            <c:ext xmlns:c16="http://schemas.microsoft.com/office/drawing/2014/chart" uri="{C3380CC4-5D6E-409C-BE32-E72D297353CC}">
              <c16:uniqueId val="{00000002-DAC9-421D-A3F7-2B26D384DAA1}"/>
            </c:ext>
          </c:extLst>
        </c:ser>
        <c:dLbls>
          <c:showLegendKey val="0"/>
          <c:showVal val="0"/>
          <c:showCatName val="0"/>
          <c:showSerName val="0"/>
          <c:showPercent val="0"/>
          <c:showBubbleSize val="0"/>
        </c:dLbls>
        <c:smooth val="0"/>
        <c:axId val="1161249968"/>
        <c:axId val="1228990480"/>
      </c:lineChart>
      <c:catAx>
        <c:axId val="11612499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8990480"/>
        <c:crosses val="autoZero"/>
        <c:auto val="1"/>
        <c:lblAlgn val="ctr"/>
        <c:lblOffset val="100"/>
        <c:noMultiLvlLbl val="0"/>
      </c:catAx>
      <c:valAx>
        <c:axId val="12289904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1249968"/>
        <c:crosses val="autoZero"/>
        <c:crossBetween val="midCat"/>
        <c:majorUnit val="0.1"/>
      </c:valAx>
      <c:spPr>
        <a:noFill/>
        <a:ln>
          <a:noFill/>
        </a:ln>
        <a:effectLst/>
      </c:spPr>
    </c:plotArea>
    <c:legend>
      <c:legendPos val="t"/>
      <c:legendEntry>
        <c:idx val="1"/>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egendEntry>
        <c:idx val="2"/>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ayout>
        <c:manualLayout>
          <c:xMode val="edge"/>
          <c:yMode val="edge"/>
          <c:x val="1.3877111514906788E-2"/>
          <c:y val="8.8298611111111105E-2"/>
          <c:w val="0.98292953765394708"/>
          <c:h val="0.111979986876640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a:solidFill>
                  <a:schemeClr val="tx1">
                    <a:lumMod val="65000"/>
                    <a:lumOff val="35000"/>
                  </a:schemeClr>
                </a:solidFill>
              </a:rPr>
              <a:t>Share of metro areas that saw an increase in perceived job density </a:t>
            </a:r>
          </a:p>
          <a:p>
            <a:pPr>
              <a:defRPr/>
            </a:pPr>
            <a:r>
              <a:rPr lang="en-US" sz="1100">
                <a:solidFill>
                  <a:schemeClr val="tx1">
                    <a:lumMod val="65000"/>
                    <a:lumOff val="35000"/>
                  </a:schemeClr>
                </a:solidFill>
              </a:rPr>
              <a:t>by county type,</a:t>
            </a:r>
            <a:r>
              <a:rPr lang="en-US" sz="1100" baseline="0">
                <a:solidFill>
                  <a:schemeClr val="tx1">
                    <a:lumMod val="65000"/>
                    <a:lumOff val="35000"/>
                  </a:schemeClr>
                </a:solidFill>
              </a:rPr>
              <a:t> </a:t>
            </a:r>
            <a:r>
              <a:rPr lang="en-US" sz="1100">
                <a:solidFill>
                  <a:schemeClr val="tx1">
                    <a:lumMod val="65000"/>
                    <a:lumOff val="35000"/>
                  </a:schemeClr>
                </a:solidFill>
              </a:rPr>
              <a:t>2004 to 2015</a:t>
            </a:r>
            <a:r>
              <a:rPr lang="en-US">
                <a:solidFill>
                  <a:schemeClr val="tx1">
                    <a:lumMod val="65000"/>
                    <a:lumOff val="35000"/>
                  </a:schemeClr>
                </a:solidFill>
              </a:rPr>
              <a:t> </a:t>
            </a:r>
          </a:p>
        </c:rich>
      </c:tx>
      <c:layout>
        <c:manualLayout>
          <c:xMode val="edge"/>
          <c:yMode val="edge"/>
          <c:x val="0.23884104330708661"/>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299341469386703E-2"/>
          <c:y val="0.18909120734908136"/>
          <c:w val="0.89969629410071694"/>
          <c:h val="0.70650393700787406"/>
        </c:manualLayout>
      </c:layout>
      <c:barChart>
        <c:barDir val="bar"/>
        <c:grouping val="clustered"/>
        <c:varyColors val="0"/>
        <c:ser>
          <c:idx val="0"/>
          <c:order val="0"/>
          <c:tx>
            <c:strRef>
              <c:f>'Fig 6C'!$F$4</c:f>
              <c:strCache>
                <c:ptCount val="1"/>
                <c:pt idx="0">
                  <c:v>Increases in job density</c:v>
                </c:pt>
              </c:strCache>
            </c:strRef>
          </c:tx>
          <c:spPr>
            <a:solidFill>
              <a:schemeClr val="accent1">
                <a:lumMod val="60000"/>
                <a:lumOff val="40000"/>
              </a:schemeClr>
            </a:solidFill>
            <a:ln>
              <a:solidFill>
                <a:schemeClr val="accent1">
                  <a:lumMod val="60000"/>
                  <a:lumOff val="40000"/>
                </a:schemeClr>
              </a:solidFill>
            </a:ln>
            <a:effectLst/>
          </c:spPr>
          <c:invertIfNegative val="0"/>
          <c:cat>
            <c:strRef>
              <c:f>'Fig 6C'!$A$5:$A$9</c:f>
              <c:strCache>
                <c:ptCount val="5"/>
                <c:pt idx="0">
                  <c:v>Total</c:v>
                </c:pt>
                <c:pt idx="1">
                  <c:v>Urban core</c:v>
                </c:pt>
                <c:pt idx="2">
                  <c:v>Mature suburb</c:v>
                </c:pt>
                <c:pt idx="3">
                  <c:v>Emerging suburb</c:v>
                </c:pt>
                <c:pt idx="4">
                  <c:v>Exurb</c:v>
                </c:pt>
              </c:strCache>
            </c:strRef>
          </c:cat>
          <c:val>
            <c:numRef>
              <c:f>'Fig 6C'!$F$5:$F$9</c:f>
              <c:numCache>
                <c:formatCode>0%</c:formatCode>
                <c:ptCount val="5"/>
                <c:pt idx="0">
                  <c:v>0.51063829787234039</c:v>
                </c:pt>
                <c:pt idx="1">
                  <c:v>0.63636363636363635</c:v>
                </c:pt>
                <c:pt idx="2">
                  <c:v>0.46376811594202899</c:v>
                </c:pt>
                <c:pt idx="3">
                  <c:v>0.52702702702702697</c:v>
                </c:pt>
                <c:pt idx="4">
                  <c:v>0.25925925925925924</c:v>
                </c:pt>
              </c:numCache>
            </c:numRef>
          </c:val>
          <c:extLst>
            <c:ext xmlns:c16="http://schemas.microsoft.com/office/drawing/2014/chart" uri="{C3380CC4-5D6E-409C-BE32-E72D297353CC}">
              <c16:uniqueId val="{00000000-3925-48E1-84FB-B2BDAE4716C7}"/>
            </c:ext>
          </c:extLst>
        </c:ser>
        <c:ser>
          <c:idx val="1"/>
          <c:order val="1"/>
          <c:tx>
            <c:strRef>
              <c:f>'Fig 6C'!$G$4</c:f>
              <c:strCache>
                <c:ptCount val="1"/>
                <c:pt idx="0">
                  <c:v>Increases in job density greater than expected</c:v>
                </c:pt>
              </c:strCache>
            </c:strRef>
          </c:tx>
          <c:spPr>
            <a:noFill/>
            <a:ln>
              <a:noFill/>
            </a:ln>
            <a:effectLst/>
          </c:spPr>
          <c:invertIfNegative val="0"/>
          <c:cat>
            <c:strRef>
              <c:f>'Fig 6C'!$A$5:$A$9</c:f>
              <c:strCache>
                <c:ptCount val="5"/>
                <c:pt idx="0">
                  <c:v>Total</c:v>
                </c:pt>
                <c:pt idx="1">
                  <c:v>Urban core</c:v>
                </c:pt>
                <c:pt idx="2">
                  <c:v>Mature suburb</c:v>
                </c:pt>
                <c:pt idx="3">
                  <c:v>Emerging suburb</c:v>
                </c:pt>
                <c:pt idx="4">
                  <c:v>Exurb</c:v>
                </c:pt>
              </c:strCache>
            </c:strRef>
          </c:cat>
          <c:val>
            <c:numRef>
              <c:f>'Fig 6C'!$G$5:$G$9</c:f>
              <c:numCache>
                <c:formatCode>0%</c:formatCode>
                <c:ptCount val="5"/>
                <c:pt idx="0">
                  <c:v>0.1702127659574468</c:v>
                </c:pt>
                <c:pt idx="1">
                  <c:v>0.30303030303030304</c:v>
                </c:pt>
                <c:pt idx="2">
                  <c:v>0.18840579710144928</c:v>
                </c:pt>
                <c:pt idx="3">
                  <c:v>0.29729729729729731</c:v>
                </c:pt>
                <c:pt idx="4">
                  <c:v>0.16666666666666666</c:v>
                </c:pt>
              </c:numCache>
            </c:numRef>
          </c:val>
          <c:extLst>
            <c:ext xmlns:c16="http://schemas.microsoft.com/office/drawing/2014/chart" uri="{C3380CC4-5D6E-409C-BE32-E72D297353CC}">
              <c16:uniqueId val="{00000001-3925-48E1-84FB-B2BDAE4716C7}"/>
            </c:ext>
          </c:extLst>
        </c:ser>
        <c:dLbls>
          <c:showLegendKey val="0"/>
          <c:showVal val="0"/>
          <c:showCatName val="0"/>
          <c:showSerName val="0"/>
          <c:showPercent val="0"/>
          <c:showBubbleSize val="0"/>
        </c:dLbls>
        <c:gapWidth val="150"/>
        <c:overlap val="-25"/>
        <c:axId val="190095584"/>
        <c:axId val="184422752"/>
      </c:barChart>
      <c:catAx>
        <c:axId val="19009558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422752"/>
        <c:crosses val="autoZero"/>
        <c:auto val="1"/>
        <c:lblAlgn val="ctr"/>
        <c:lblOffset val="100"/>
        <c:noMultiLvlLbl val="0"/>
      </c:catAx>
      <c:valAx>
        <c:axId val="184422752"/>
        <c:scaling>
          <c:orientation val="minMax"/>
          <c:max val="1"/>
        </c:scaling>
        <c:delete val="0"/>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high"/>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095584"/>
        <c:crosses val="autoZero"/>
        <c:crossBetween val="between"/>
        <c:majorUnit val="0.2"/>
      </c:valAx>
      <c:spPr>
        <a:noFill/>
        <a:ln>
          <a:noFill/>
        </a:ln>
        <a:effectLst/>
      </c:spPr>
    </c:plotArea>
    <c:legend>
      <c:legendPos val="t"/>
      <c:legendEntry>
        <c:idx val="1"/>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ayout>
        <c:manualLayout>
          <c:xMode val="edge"/>
          <c:yMode val="edge"/>
          <c:x val="0.21470404090113734"/>
          <c:y val="0.10977777777777779"/>
          <c:w val="0.57059191819772526"/>
          <c:h val="4.687532808398950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a:solidFill>
                  <a:schemeClr val="tx1">
                    <a:lumMod val="65000"/>
                    <a:lumOff val="35000"/>
                  </a:schemeClr>
                </a:solidFill>
              </a:rPr>
              <a:t>Share of metro areas that saw an increase in perceived job density </a:t>
            </a:r>
          </a:p>
          <a:p>
            <a:pPr>
              <a:defRPr/>
            </a:pPr>
            <a:r>
              <a:rPr lang="en-US" sz="1100">
                <a:solidFill>
                  <a:schemeClr val="tx1">
                    <a:lumMod val="65000"/>
                    <a:lumOff val="35000"/>
                  </a:schemeClr>
                </a:solidFill>
              </a:rPr>
              <a:t>by county type,</a:t>
            </a:r>
            <a:r>
              <a:rPr lang="en-US" sz="1100" baseline="0">
                <a:solidFill>
                  <a:schemeClr val="tx1">
                    <a:lumMod val="65000"/>
                    <a:lumOff val="35000"/>
                  </a:schemeClr>
                </a:solidFill>
              </a:rPr>
              <a:t> </a:t>
            </a:r>
            <a:r>
              <a:rPr lang="en-US" sz="1100">
                <a:solidFill>
                  <a:schemeClr val="tx1">
                    <a:lumMod val="65000"/>
                    <a:lumOff val="35000"/>
                  </a:schemeClr>
                </a:solidFill>
              </a:rPr>
              <a:t>2004 to 2015</a:t>
            </a:r>
            <a:r>
              <a:rPr lang="en-US">
                <a:solidFill>
                  <a:schemeClr val="tx1">
                    <a:lumMod val="65000"/>
                    <a:lumOff val="35000"/>
                  </a:schemeClr>
                </a:solidFill>
              </a:rPr>
              <a:t> </a:t>
            </a:r>
          </a:p>
        </c:rich>
      </c:tx>
      <c:layout>
        <c:manualLayout>
          <c:xMode val="edge"/>
          <c:yMode val="edge"/>
          <c:x val="0.23884104330708661"/>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299341469386703E-2"/>
          <c:y val="0.18909120734908136"/>
          <c:w val="0.89969629410071694"/>
          <c:h val="0.70650393700787406"/>
        </c:manualLayout>
      </c:layout>
      <c:barChart>
        <c:barDir val="bar"/>
        <c:grouping val="clustered"/>
        <c:varyColors val="0"/>
        <c:ser>
          <c:idx val="0"/>
          <c:order val="0"/>
          <c:tx>
            <c:strRef>
              <c:f>'Fig 6C'!$F$4</c:f>
              <c:strCache>
                <c:ptCount val="1"/>
                <c:pt idx="0">
                  <c:v>Increases in job density</c:v>
                </c:pt>
              </c:strCache>
            </c:strRef>
          </c:tx>
          <c:spPr>
            <a:solidFill>
              <a:schemeClr val="accent1">
                <a:lumMod val="60000"/>
                <a:lumOff val="40000"/>
              </a:schemeClr>
            </a:solidFill>
            <a:ln>
              <a:solidFill>
                <a:schemeClr val="accent1">
                  <a:lumMod val="60000"/>
                  <a:lumOff val="40000"/>
                </a:schemeClr>
              </a:solidFill>
            </a:ln>
            <a:effectLst/>
          </c:spPr>
          <c:invertIfNegative val="0"/>
          <c:cat>
            <c:strRef>
              <c:f>'Fig 6C'!$A$5:$A$9</c:f>
              <c:strCache>
                <c:ptCount val="5"/>
                <c:pt idx="0">
                  <c:v>Total</c:v>
                </c:pt>
                <c:pt idx="1">
                  <c:v>Urban core</c:v>
                </c:pt>
                <c:pt idx="2">
                  <c:v>Mature suburb</c:v>
                </c:pt>
                <c:pt idx="3">
                  <c:v>Emerging suburb</c:v>
                </c:pt>
                <c:pt idx="4">
                  <c:v>Exurb</c:v>
                </c:pt>
              </c:strCache>
            </c:strRef>
          </c:cat>
          <c:val>
            <c:numRef>
              <c:f>'Fig 6C'!$F$5:$F$9</c:f>
              <c:numCache>
                <c:formatCode>0%</c:formatCode>
                <c:ptCount val="5"/>
                <c:pt idx="0">
                  <c:v>0.51063829787234039</c:v>
                </c:pt>
                <c:pt idx="1">
                  <c:v>0.63636363636363635</c:v>
                </c:pt>
                <c:pt idx="2">
                  <c:v>0.46376811594202899</c:v>
                </c:pt>
                <c:pt idx="3">
                  <c:v>0.52702702702702697</c:v>
                </c:pt>
                <c:pt idx="4">
                  <c:v>0.25925925925925924</c:v>
                </c:pt>
              </c:numCache>
            </c:numRef>
          </c:val>
          <c:extLst>
            <c:ext xmlns:c16="http://schemas.microsoft.com/office/drawing/2014/chart" uri="{C3380CC4-5D6E-409C-BE32-E72D297353CC}">
              <c16:uniqueId val="{00000000-86C2-4988-BAD4-3D0A914E42D9}"/>
            </c:ext>
          </c:extLst>
        </c:ser>
        <c:ser>
          <c:idx val="1"/>
          <c:order val="1"/>
          <c:tx>
            <c:strRef>
              <c:f>'Fig 6C'!$G$4</c:f>
              <c:strCache>
                <c:ptCount val="1"/>
                <c:pt idx="0">
                  <c:v>Increases in job density greater than expected</c:v>
                </c:pt>
              </c:strCache>
            </c:strRef>
          </c:tx>
          <c:spPr>
            <a:solidFill>
              <a:schemeClr val="accent1">
                <a:lumMod val="50000"/>
              </a:schemeClr>
            </a:solidFill>
            <a:ln>
              <a:solidFill>
                <a:schemeClr val="accent1">
                  <a:lumMod val="50000"/>
                </a:schemeClr>
              </a:solidFill>
            </a:ln>
            <a:effectLst/>
          </c:spPr>
          <c:invertIfNegative val="0"/>
          <c:cat>
            <c:strRef>
              <c:f>'Fig 6C'!$A$5:$A$9</c:f>
              <c:strCache>
                <c:ptCount val="5"/>
                <c:pt idx="0">
                  <c:v>Total</c:v>
                </c:pt>
                <c:pt idx="1">
                  <c:v>Urban core</c:v>
                </c:pt>
                <c:pt idx="2">
                  <c:v>Mature suburb</c:v>
                </c:pt>
                <c:pt idx="3">
                  <c:v>Emerging suburb</c:v>
                </c:pt>
                <c:pt idx="4">
                  <c:v>Exurb</c:v>
                </c:pt>
              </c:strCache>
            </c:strRef>
          </c:cat>
          <c:val>
            <c:numRef>
              <c:f>'Fig 6C'!$G$5:$G$9</c:f>
              <c:numCache>
                <c:formatCode>0%</c:formatCode>
                <c:ptCount val="5"/>
                <c:pt idx="0">
                  <c:v>0.1702127659574468</c:v>
                </c:pt>
                <c:pt idx="1">
                  <c:v>0.30303030303030304</c:v>
                </c:pt>
                <c:pt idx="2">
                  <c:v>0.18840579710144928</c:v>
                </c:pt>
                <c:pt idx="3">
                  <c:v>0.29729729729729731</c:v>
                </c:pt>
                <c:pt idx="4">
                  <c:v>0.16666666666666666</c:v>
                </c:pt>
              </c:numCache>
            </c:numRef>
          </c:val>
          <c:extLst>
            <c:ext xmlns:c16="http://schemas.microsoft.com/office/drawing/2014/chart" uri="{C3380CC4-5D6E-409C-BE32-E72D297353CC}">
              <c16:uniqueId val="{00000001-86C2-4988-BAD4-3D0A914E42D9}"/>
            </c:ext>
          </c:extLst>
        </c:ser>
        <c:dLbls>
          <c:showLegendKey val="0"/>
          <c:showVal val="0"/>
          <c:showCatName val="0"/>
          <c:showSerName val="0"/>
          <c:showPercent val="0"/>
          <c:showBubbleSize val="0"/>
        </c:dLbls>
        <c:gapWidth val="150"/>
        <c:overlap val="-25"/>
        <c:axId val="190095584"/>
        <c:axId val="184422752"/>
      </c:barChart>
      <c:catAx>
        <c:axId val="19009558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422752"/>
        <c:crosses val="autoZero"/>
        <c:auto val="1"/>
        <c:lblAlgn val="ctr"/>
        <c:lblOffset val="100"/>
        <c:noMultiLvlLbl val="0"/>
      </c:catAx>
      <c:valAx>
        <c:axId val="184422752"/>
        <c:scaling>
          <c:orientation val="minMax"/>
          <c:max val="1"/>
        </c:scaling>
        <c:delete val="0"/>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high"/>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095584"/>
        <c:crosses val="autoZero"/>
        <c:crossBetween val="between"/>
        <c:majorUnit val="0.2"/>
      </c:valAx>
      <c:spPr>
        <a:noFill/>
        <a:ln>
          <a:noFill/>
        </a:ln>
        <a:effectLst/>
      </c:spPr>
    </c:plotArea>
    <c:legend>
      <c:legendPos val="t"/>
      <c:layout>
        <c:manualLayout>
          <c:xMode val="edge"/>
          <c:yMode val="edge"/>
          <c:x val="0.21470404090113734"/>
          <c:y val="0.10977777777777779"/>
          <c:w val="0.57059191819772526"/>
          <c:h val="4.687532808398950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Metro Baltimore's densification trends by county urbanization rate</a:t>
            </a:r>
          </a:p>
          <a:p>
            <a:pPr>
              <a:defRPr sz="1000"/>
            </a:pPr>
            <a:r>
              <a:rPr lang="en-US" sz="1000"/>
              <a:t>2004 to 2015</a:t>
            </a:r>
          </a:p>
        </c:rich>
      </c:tx>
      <c:layout>
        <c:manualLayout>
          <c:xMode val="edge"/>
          <c:yMode val="edge"/>
          <c:x val="0.13670444603515469"/>
          <c:y val="0"/>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0853018372703414E-2"/>
          <c:y val="0.18232693569553804"/>
          <c:w val="0.90564270812302305"/>
          <c:h val="0.57948943882014758"/>
        </c:manualLayout>
      </c:layout>
      <c:barChart>
        <c:barDir val="col"/>
        <c:grouping val="clustered"/>
        <c:varyColors val="0"/>
        <c:ser>
          <c:idx val="1"/>
          <c:order val="0"/>
          <c:tx>
            <c:strRef>
              <c:f>'[geog_jobs_exhibits_0426.xlsx]Fig 6 Bal'!$D$3</c:f>
              <c:strCache>
                <c:ptCount val="1"/>
                <c:pt idx="0">
                  <c:v>Expected </c:v>
                </c:pt>
              </c:strCache>
            </c:strRef>
          </c:tx>
          <c:spPr>
            <a:solidFill>
              <a:schemeClr val="bg1">
                <a:lumMod val="65000"/>
              </a:schemeClr>
            </a:solidFill>
            <a:ln>
              <a:solidFill>
                <a:schemeClr val="bg1">
                  <a:lumMod val="65000"/>
                </a:schemeClr>
              </a:solidFill>
            </a:ln>
            <a:effectLst/>
          </c:spPr>
          <c:invertIfNegative val="0"/>
          <c:cat>
            <c:strRef>
              <c:f>'[geog_jobs_exhibits_0426.xlsx]Fig 6 Bal'!$A$4:$A$6,'[geog_jobs_exhibits_0426.xlsx]Fig 6 Bal'!$A$11:$A$12</c:f>
              <c:strCache>
                <c:ptCount val="5"/>
                <c:pt idx="0">
                  <c:v>Metro Baltimore total</c:v>
                </c:pt>
                <c:pt idx="1">
                  <c:v>Core Urban county
(at least 95%)</c:v>
                </c:pt>
                <c:pt idx="2">
                  <c:v>Mature suburb counties
(75 to 95% urban)</c:v>
                </c:pt>
                <c:pt idx="3">
                  <c:v>Emerging suburb counties
(less than 75% urban)</c:v>
                </c:pt>
                <c:pt idx="4">
                  <c:v>Exurban counties
(0% urban)</c:v>
                </c:pt>
              </c:strCache>
            </c:strRef>
          </c:cat>
          <c:val>
            <c:numRef>
              <c:f>'[geog_jobs_exhibits_0426.xlsx]Fig 6 Bal'!$D$4:$D$6,'[geog_jobs_exhibits_0426.xlsx]Fig 6 Bal'!$D$11:$D$12</c:f>
              <c:numCache>
                <c:formatCode>0%</c:formatCode>
                <c:ptCount val="5"/>
                <c:pt idx="0">
                  <c:v>0.17853586663762896</c:v>
                </c:pt>
                <c:pt idx="1">
                  <c:v>0.19828181259312788</c:v>
                </c:pt>
                <c:pt idx="2">
                  <c:v>9.7305773023630943E-2</c:v>
                </c:pt>
                <c:pt idx="3">
                  <c:v>0.26353331534521246</c:v>
                </c:pt>
                <c:pt idx="4">
                  <c:v>0.12611137421999616</c:v>
                </c:pt>
              </c:numCache>
            </c:numRef>
          </c:val>
          <c:extLst>
            <c:ext xmlns:c16="http://schemas.microsoft.com/office/drawing/2014/chart" uri="{C3380CC4-5D6E-409C-BE32-E72D297353CC}">
              <c16:uniqueId val="{00000000-A940-426E-8AE6-DDF7EEFC7F45}"/>
            </c:ext>
          </c:extLst>
        </c:ser>
        <c:ser>
          <c:idx val="0"/>
          <c:order val="1"/>
          <c:tx>
            <c:strRef>
              <c:f>'[geog_jobs_exhibits_0426.xlsx]Fig 6 Bal'!$C$3</c:f>
              <c:strCache>
                <c:ptCount val="1"/>
                <c:pt idx="0">
                  <c:v>Actual</c:v>
                </c:pt>
              </c:strCache>
            </c:strRef>
          </c:tx>
          <c:spPr>
            <a:solidFill>
              <a:schemeClr val="accent5"/>
            </a:solidFill>
            <a:ln>
              <a:solidFill>
                <a:schemeClr val="accent5"/>
              </a:solidFill>
            </a:ln>
            <a:effectLst/>
          </c:spPr>
          <c:invertIfNegative val="0"/>
          <c:cat>
            <c:strRef>
              <c:f>'[geog_jobs_exhibits_0426.xlsx]Fig 6 Bal'!$A$4:$A$6,'[geog_jobs_exhibits_0426.xlsx]Fig 6 Bal'!$A$11:$A$12</c:f>
              <c:strCache>
                <c:ptCount val="5"/>
                <c:pt idx="0">
                  <c:v>Metro Baltimore total</c:v>
                </c:pt>
                <c:pt idx="1">
                  <c:v>Core Urban county
(at least 95%)</c:v>
                </c:pt>
                <c:pt idx="2">
                  <c:v>Mature suburb counties
(75 to 95% urban)</c:v>
                </c:pt>
                <c:pt idx="3">
                  <c:v>Emerging suburb counties
(less than 75% urban)</c:v>
                </c:pt>
                <c:pt idx="4">
                  <c:v>Exurban counties
(0% urban)</c:v>
                </c:pt>
              </c:strCache>
            </c:strRef>
          </c:cat>
          <c:val>
            <c:numRef>
              <c:f>'[geog_jobs_exhibits_0426.xlsx]Fig 6 Bal'!$C$4:$C$6,'[geog_jobs_exhibits_0426.xlsx]Fig 6 Bal'!$C$11:$C$12</c:f>
              <c:numCache>
                <c:formatCode>0%</c:formatCode>
                <c:ptCount val="5"/>
                <c:pt idx="0">
                  <c:v>-1.0171635743574749E-2</c:v>
                </c:pt>
                <c:pt idx="1">
                  <c:v>-2.2436153139286798E-2</c:v>
                </c:pt>
                <c:pt idx="2">
                  <c:v>3.1946140635970031E-2</c:v>
                </c:pt>
                <c:pt idx="3">
                  <c:v>0.3343936921747041</c:v>
                </c:pt>
                <c:pt idx="4">
                  <c:v>0.45465575208100373</c:v>
                </c:pt>
              </c:numCache>
            </c:numRef>
          </c:val>
          <c:extLst>
            <c:ext xmlns:c16="http://schemas.microsoft.com/office/drawing/2014/chart" uri="{C3380CC4-5D6E-409C-BE32-E72D297353CC}">
              <c16:uniqueId val="{00000001-A940-426E-8AE6-DDF7EEFC7F45}"/>
            </c:ext>
          </c:extLst>
        </c:ser>
        <c:dLbls>
          <c:showLegendKey val="0"/>
          <c:showVal val="0"/>
          <c:showCatName val="0"/>
          <c:showSerName val="0"/>
          <c:showPercent val="0"/>
          <c:showBubbleSize val="0"/>
        </c:dLbls>
        <c:gapWidth val="219"/>
        <c:overlap val="-27"/>
        <c:axId val="1035917760"/>
        <c:axId val="1035916776"/>
      </c:barChart>
      <c:catAx>
        <c:axId val="1035917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65000"/>
                <a:lumOff val="3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035916776"/>
        <c:crosses val="autoZero"/>
        <c:auto val="1"/>
        <c:lblAlgn val="ctr"/>
        <c:lblOffset val="100"/>
        <c:noMultiLvlLbl val="0"/>
      </c:catAx>
      <c:valAx>
        <c:axId val="1035916776"/>
        <c:scaling>
          <c:orientation val="minMax"/>
          <c:min val="-0.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035917760"/>
        <c:crosses val="autoZero"/>
        <c:crossBetween val="between"/>
        <c:majorUnit val="0.2"/>
      </c:valAx>
      <c:spPr>
        <a:noFill/>
        <a:ln>
          <a:noFill/>
        </a:ln>
        <a:effectLst/>
      </c:spPr>
    </c:plotArea>
    <c:legend>
      <c:legendPos val="t"/>
      <c:layout>
        <c:manualLayout>
          <c:xMode val="edge"/>
          <c:yMode val="edge"/>
          <c:x val="0.3993867811978048"/>
          <c:y val="0.11331610892388451"/>
          <c:w val="0.20122652937613567"/>
          <c:h val="5.8594160104986887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dirty="0"/>
              <a:t>Change in job density of metro Baltimore</a:t>
            </a:r>
            <a:r>
              <a:rPr lang="en-US" sz="1000" baseline="0" dirty="0"/>
              <a:t> by sector</a:t>
            </a:r>
          </a:p>
          <a:p>
            <a:pPr>
              <a:defRPr sz="1000"/>
            </a:pPr>
            <a:r>
              <a:rPr lang="en-US" sz="1000" baseline="0" dirty="0"/>
              <a:t>2004 to 2015</a:t>
            </a:r>
          </a:p>
        </c:rich>
      </c:tx>
      <c:layout>
        <c:manualLayout>
          <c:xMode val="edge"/>
          <c:yMode val="edge"/>
          <c:x val="0.2780723612080136"/>
          <c:y val="4.1679790026246744E-4"/>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4709771855441143E-2"/>
          <c:y val="0.17885471347331583"/>
          <c:w val="0.90178595464028533"/>
          <c:h val="0.50448792650918639"/>
        </c:manualLayout>
      </c:layout>
      <c:barChart>
        <c:barDir val="col"/>
        <c:grouping val="clustered"/>
        <c:varyColors val="0"/>
        <c:ser>
          <c:idx val="1"/>
          <c:order val="0"/>
          <c:tx>
            <c:strRef>
              <c:f>'[geog_jobs_exhibits_0426.xlsx]Fig 3 Bal'!$D$3</c:f>
              <c:strCache>
                <c:ptCount val="1"/>
                <c:pt idx="0">
                  <c:v>Expected</c:v>
                </c:pt>
              </c:strCache>
            </c:strRef>
          </c:tx>
          <c:spPr>
            <a:solidFill>
              <a:schemeClr val="bg1">
                <a:lumMod val="65000"/>
              </a:schemeClr>
            </a:solidFill>
            <a:ln>
              <a:solidFill>
                <a:schemeClr val="bg1">
                  <a:lumMod val="65000"/>
                </a:schemeClr>
              </a:solidFill>
            </a:ln>
            <a:effectLst/>
          </c:spPr>
          <c:invertIfNegative val="0"/>
          <c:cat>
            <c:strRef>
              <c:f>'[geog_jobs_exhibits_0426.xlsx]Fig 3 Bal'!$A$4:$A$20</c:f>
              <c:strCache>
                <c:ptCount val="17"/>
                <c:pt idx="0">
                  <c:v>Total</c:v>
                </c:pt>
                <c:pt idx="1">
                  <c:v>Headquarters (55)*</c:v>
                </c:pt>
                <c:pt idx="2">
                  <c:v>Health Care (62)</c:v>
                </c:pt>
                <c:pt idx="3">
                  <c:v>Arts/Entertainment (71)</c:v>
                </c:pt>
                <c:pt idx="4">
                  <c:v>Construction (23)</c:v>
                </c:pt>
                <c:pt idx="5">
                  <c:v>Hospitality (72)</c:v>
                </c:pt>
                <c:pt idx="6">
                  <c:v>Local Services (81)</c:v>
                </c:pt>
                <c:pt idx="7">
                  <c:v>Logistics (48-49)</c:v>
                </c:pt>
                <c:pt idx="8">
                  <c:v>Professional (54)</c:v>
                </c:pt>
                <c:pt idx="9">
                  <c:v>Retail (44-45)</c:v>
                </c:pt>
                <c:pt idx="10">
                  <c:v>Utilities (22)</c:v>
                </c:pt>
                <c:pt idx="11">
                  <c:v>Wholesale (42)</c:v>
                </c:pt>
                <c:pt idx="12">
                  <c:v>Real Estate (53)</c:v>
                </c:pt>
                <c:pt idx="13">
                  <c:v>Finance (52)</c:v>
                </c:pt>
                <c:pt idx="14">
                  <c:v>Education (61)</c:v>
                </c:pt>
                <c:pt idx="15">
                  <c:v>Information (51)</c:v>
                </c:pt>
                <c:pt idx="16">
                  <c:v>Manufacturing (31-33)</c:v>
                </c:pt>
              </c:strCache>
            </c:strRef>
          </c:cat>
          <c:val>
            <c:numRef>
              <c:f>'[geog_jobs_exhibits_0426.xlsx]Fig 3 Bal'!$D$4:$D$20</c:f>
              <c:numCache>
                <c:formatCode>0%</c:formatCode>
                <c:ptCount val="17"/>
                <c:pt idx="0">
                  <c:v>0.17853586663762896</c:v>
                </c:pt>
                <c:pt idx="1">
                  <c:v>1.7361899462950252</c:v>
                </c:pt>
                <c:pt idx="2">
                  <c:v>0.52468759552478972</c:v>
                </c:pt>
                <c:pt idx="3">
                  <c:v>0.4786526229225575</c:v>
                </c:pt>
                <c:pt idx="4">
                  <c:v>-4.2065704895137918E-2</c:v>
                </c:pt>
                <c:pt idx="5">
                  <c:v>0.23262572639136098</c:v>
                </c:pt>
                <c:pt idx="6">
                  <c:v>6.8322258611474868E-2</c:v>
                </c:pt>
                <c:pt idx="7">
                  <c:v>-7.5488331128313269E-2</c:v>
                </c:pt>
                <c:pt idx="8">
                  <c:v>0.26098506806943833</c:v>
                </c:pt>
                <c:pt idx="9">
                  <c:v>-4.8406588682747415E-3</c:v>
                </c:pt>
                <c:pt idx="10">
                  <c:v>-0.12300815420366291</c:v>
                </c:pt>
                <c:pt idx="11">
                  <c:v>8.9860238508230519E-3</c:v>
                </c:pt>
                <c:pt idx="12">
                  <c:v>-4.3175448548147137E-2</c:v>
                </c:pt>
                <c:pt idx="13">
                  <c:v>-2.4103193707720006E-2</c:v>
                </c:pt>
                <c:pt idx="14">
                  <c:v>0.13213965652462134</c:v>
                </c:pt>
                <c:pt idx="15">
                  <c:v>-0.21093402389962548</c:v>
                </c:pt>
                <c:pt idx="16">
                  <c:v>-0.33650312850520309</c:v>
                </c:pt>
              </c:numCache>
            </c:numRef>
          </c:val>
          <c:extLst>
            <c:ext xmlns:c16="http://schemas.microsoft.com/office/drawing/2014/chart" uri="{C3380CC4-5D6E-409C-BE32-E72D297353CC}">
              <c16:uniqueId val="{00000000-06E4-4AC8-90F1-F6802D083DFE}"/>
            </c:ext>
          </c:extLst>
        </c:ser>
        <c:ser>
          <c:idx val="0"/>
          <c:order val="1"/>
          <c:tx>
            <c:strRef>
              <c:f>'[geog_jobs_exhibits_0426.xlsx]Fig 3 Bal'!$C$3</c:f>
              <c:strCache>
                <c:ptCount val="1"/>
                <c:pt idx="0">
                  <c:v>Actual</c:v>
                </c:pt>
              </c:strCache>
            </c:strRef>
          </c:tx>
          <c:spPr>
            <a:solidFill>
              <a:schemeClr val="accent5"/>
            </a:solidFill>
            <a:ln>
              <a:solidFill>
                <a:schemeClr val="accent5"/>
              </a:solidFill>
            </a:ln>
            <a:effectLst/>
          </c:spPr>
          <c:invertIfNegative val="0"/>
          <c:cat>
            <c:strRef>
              <c:f>'[geog_jobs_exhibits_0426.xlsx]Fig 3 Bal'!$A$4:$A$20</c:f>
              <c:strCache>
                <c:ptCount val="17"/>
                <c:pt idx="0">
                  <c:v>Total</c:v>
                </c:pt>
                <c:pt idx="1">
                  <c:v>Headquarters (55)*</c:v>
                </c:pt>
                <c:pt idx="2">
                  <c:v>Health Care (62)</c:v>
                </c:pt>
                <c:pt idx="3">
                  <c:v>Arts/Entertainment (71)</c:v>
                </c:pt>
                <c:pt idx="4">
                  <c:v>Construction (23)</c:v>
                </c:pt>
                <c:pt idx="5">
                  <c:v>Hospitality (72)</c:v>
                </c:pt>
                <c:pt idx="6">
                  <c:v>Local Services (81)</c:v>
                </c:pt>
                <c:pt idx="7">
                  <c:v>Logistics (48-49)</c:v>
                </c:pt>
                <c:pt idx="8">
                  <c:v>Professional (54)</c:v>
                </c:pt>
                <c:pt idx="9">
                  <c:v>Retail (44-45)</c:v>
                </c:pt>
                <c:pt idx="10">
                  <c:v>Utilities (22)</c:v>
                </c:pt>
                <c:pt idx="11">
                  <c:v>Wholesale (42)</c:v>
                </c:pt>
                <c:pt idx="12">
                  <c:v>Real Estate (53)</c:v>
                </c:pt>
                <c:pt idx="13">
                  <c:v>Finance (52)</c:v>
                </c:pt>
                <c:pt idx="14">
                  <c:v>Education (61)</c:v>
                </c:pt>
                <c:pt idx="15">
                  <c:v>Information (51)</c:v>
                </c:pt>
                <c:pt idx="16">
                  <c:v>Manufacturing (31-33)</c:v>
                </c:pt>
              </c:strCache>
            </c:strRef>
          </c:cat>
          <c:val>
            <c:numRef>
              <c:f>'[geog_jobs_exhibits_0426.xlsx]Fig 3 Bal'!$C$4:$C$20</c:f>
              <c:numCache>
                <c:formatCode>0%</c:formatCode>
                <c:ptCount val="17"/>
                <c:pt idx="0">
                  <c:v>-1.0171635743574749E-2</c:v>
                </c:pt>
                <c:pt idx="1">
                  <c:v>1.6182263940158903</c:v>
                </c:pt>
                <c:pt idx="2">
                  <c:v>0.62666051239767384</c:v>
                </c:pt>
                <c:pt idx="3">
                  <c:v>0.57766287318632048</c:v>
                </c:pt>
                <c:pt idx="4">
                  <c:v>0.15417190171608491</c:v>
                </c:pt>
                <c:pt idx="5">
                  <c:v>5.852271950823569E-2</c:v>
                </c:pt>
                <c:pt idx="6">
                  <c:v>1.0442526862060663E-2</c:v>
                </c:pt>
                <c:pt idx="7">
                  <c:v>9.8536147151874823E-3</c:v>
                </c:pt>
                <c:pt idx="8">
                  <c:v>-2.5452401732942335E-2</c:v>
                </c:pt>
                <c:pt idx="9">
                  <c:v>-2.941833883333388E-2</c:v>
                </c:pt>
                <c:pt idx="10">
                  <c:v>-8.5318518039538271E-2</c:v>
                </c:pt>
                <c:pt idx="11">
                  <c:v>-0.19237031823530004</c:v>
                </c:pt>
                <c:pt idx="12">
                  <c:v>-0.19306387200873579</c:v>
                </c:pt>
                <c:pt idx="13">
                  <c:v>-0.29686943208109701</c:v>
                </c:pt>
                <c:pt idx="14">
                  <c:v>-0.34785431892038138</c:v>
                </c:pt>
                <c:pt idx="15">
                  <c:v>-0.44125886997563391</c:v>
                </c:pt>
                <c:pt idx="16">
                  <c:v>-0.47424682251179245</c:v>
                </c:pt>
              </c:numCache>
            </c:numRef>
          </c:val>
          <c:extLst>
            <c:ext xmlns:c16="http://schemas.microsoft.com/office/drawing/2014/chart" uri="{C3380CC4-5D6E-409C-BE32-E72D297353CC}">
              <c16:uniqueId val="{00000001-06E4-4AC8-90F1-F6802D083DFE}"/>
            </c:ext>
          </c:extLst>
        </c:ser>
        <c:dLbls>
          <c:showLegendKey val="0"/>
          <c:showVal val="0"/>
          <c:showCatName val="0"/>
          <c:showSerName val="0"/>
          <c:showPercent val="0"/>
          <c:showBubbleSize val="0"/>
        </c:dLbls>
        <c:gapWidth val="219"/>
        <c:overlap val="-27"/>
        <c:axId val="791997896"/>
        <c:axId val="791999208"/>
      </c:barChart>
      <c:catAx>
        <c:axId val="7919978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791999208"/>
        <c:crosses val="autoZero"/>
        <c:auto val="1"/>
        <c:lblAlgn val="ctr"/>
        <c:lblOffset val="100"/>
        <c:noMultiLvlLbl val="0"/>
      </c:catAx>
      <c:valAx>
        <c:axId val="791999208"/>
        <c:scaling>
          <c:orientation val="minMax"/>
          <c:max val="1.2"/>
          <c:min val="-0.600000000000000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1997896"/>
        <c:crosses val="autoZero"/>
        <c:crossBetween val="between"/>
      </c:valAx>
      <c:spPr>
        <a:noFill/>
        <a:ln>
          <a:noFill/>
        </a:ln>
        <a:effectLst/>
      </c:spPr>
    </c:plotArea>
    <c:legend>
      <c:legendPos val="t"/>
      <c:layout>
        <c:manualLayout>
          <c:xMode val="edge"/>
          <c:yMode val="edge"/>
          <c:x val="0.39772218346124455"/>
          <c:y val="9.9843832020997378E-2"/>
          <c:w val="0.1960084797092671"/>
          <c:h val="5.859416010498688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cap="none" baseline="0">
                <a:solidFill>
                  <a:schemeClr val="tx1">
                    <a:lumMod val="65000"/>
                    <a:lumOff val="35000"/>
                  </a:schemeClr>
                </a:solidFill>
                <a:latin typeface="+mn-lt"/>
                <a:ea typeface="+mn-ea"/>
                <a:cs typeface="+mn-cs"/>
              </a:defRPr>
            </a:pPr>
            <a:r>
              <a:rPr lang="en-US" sz="1000" b="0">
                <a:solidFill>
                  <a:schemeClr val="tx1">
                    <a:lumMod val="65000"/>
                    <a:lumOff val="35000"/>
                  </a:schemeClr>
                </a:solidFill>
              </a:rPr>
              <a:t>Change</a:t>
            </a:r>
            <a:r>
              <a:rPr lang="en-US" sz="1000" b="0" baseline="0">
                <a:solidFill>
                  <a:schemeClr val="tx1">
                    <a:lumMod val="65000"/>
                    <a:lumOff val="35000"/>
                  </a:schemeClr>
                </a:solidFill>
              </a:rPr>
              <a:t> in metro Baltimore' perceived job density since 2004</a:t>
            </a:r>
          </a:p>
        </c:rich>
      </c:tx>
      <c:layout>
        <c:manualLayout>
          <c:xMode val="edge"/>
          <c:yMode val="edge"/>
          <c:x val="0.18035353535353538"/>
          <c:y val="0"/>
        </c:manualLayout>
      </c:layout>
      <c:overlay val="0"/>
      <c:spPr>
        <a:noFill/>
        <a:ln>
          <a:noFill/>
        </a:ln>
        <a:effectLst/>
      </c:spPr>
      <c:txPr>
        <a:bodyPr rot="0" spcFirstLastPara="1" vertOverflow="ellipsis" vert="horz" wrap="square" anchor="ctr" anchorCtr="1"/>
        <a:lstStyle/>
        <a:p>
          <a:pPr>
            <a:defRPr sz="1000" b="1" i="0" u="none" strike="noStrike" kern="1200" cap="none"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49661821118514E-2"/>
          <c:y val="0.17814277121609801"/>
          <c:w val="0.89204236489669564"/>
          <c:h val="0.66769641294838145"/>
        </c:manualLayout>
      </c:layout>
      <c:lineChart>
        <c:grouping val="standard"/>
        <c:varyColors val="0"/>
        <c:ser>
          <c:idx val="1"/>
          <c:order val="0"/>
          <c:tx>
            <c:strRef>
              <c:f>'[geog_jobs_exhibits_0426.xlsx]Fig 1B'!$B$7</c:f>
              <c:strCache>
                <c:ptCount val="1"/>
                <c:pt idx="0">
                  <c:v>Expected </c:v>
                </c:pt>
              </c:strCache>
            </c:strRef>
          </c:tx>
          <c:spPr>
            <a:ln w="28575" cap="rnd">
              <a:solidFill>
                <a:schemeClr val="bg1">
                  <a:lumMod val="65000"/>
                </a:schemeClr>
              </a:solidFill>
              <a:prstDash val="dash"/>
            </a:ln>
            <a:effectLst/>
          </c:spPr>
          <c:marker>
            <c:symbol val="none"/>
          </c:marker>
          <c:cat>
            <c:numRef>
              <c:f>'[geog_jobs_exhibits_0426.xlsx]Fig 1B'!$C$3:$N$3</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'[geog_jobs_exhibits_0426.xlsx]Fig 1B'!$C$7:$N$7</c:f>
              <c:numCache>
                <c:formatCode>0%</c:formatCode>
                <c:ptCount val="12"/>
                <c:pt idx="0">
                  <c:v>0</c:v>
                </c:pt>
                <c:pt idx="1">
                  <c:v>-6.4580804687834892E-3</c:v>
                </c:pt>
                <c:pt idx="2">
                  <c:v>6.5789636557413989E-3</c:v>
                </c:pt>
                <c:pt idx="3">
                  <c:v>3.3212069035755798E-2</c:v>
                </c:pt>
                <c:pt idx="4">
                  <c:v>6.9363798029478119E-2</c:v>
                </c:pt>
                <c:pt idx="5">
                  <c:v>9.5463731372082528E-2</c:v>
                </c:pt>
                <c:pt idx="6">
                  <c:v>0.10638292238004676</c:v>
                </c:pt>
                <c:pt idx="7">
                  <c:v>0.12717685931730971</c:v>
                </c:pt>
                <c:pt idx="8">
                  <c:v>0.13212792892558212</c:v>
                </c:pt>
                <c:pt idx="9">
                  <c:v>0.13779997908148389</c:v>
                </c:pt>
                <c:pt idx="10">
                  <c:v>0.16369036963785799</c:v>
                </c:pt>
                <c:pt idx="11">
                  <c:v>0.17853586663762888</c:v>
                </c:pt>
              </c:numCache>
            </c:numRef>
          </c:val>
          <c:smooth val="0"/>
          <c:extLst>
            <c:ext xmlns:c16="http://schemas.microsoft.com/office/drawing/2014/chart" uri="{C3380CC4-5D6E-409C-BE32-E72D297353CC}">
              <c16:uniqueId val="{00000000-53C1-4CB5-9C88-CA38DB999642}"/>
            </c:ext>
          </c:extLst>
        </c:ser>
        <c:ser>
          <c:idx val="0"/>
          <c:order val="1"/>
          <c:tx>
            <c:strRef>
              <c:f>'[geog_jobs_exhibits_0426.xlsx]Fig 1B'!$B$6</c:f>
              <c:strCache>
                <c:ptCount val="1"/>
                <c:pt idx="0">
                  <c:v>Actual </c:v>
                </c:pt>
              </c:strCache>
            </c:strRef>
          </c:tx>
          <c:spPr>
            <a:ln w="38100" cap="rnd">
              <a:solidFill>
                <a:schemeClr val="accent5"/>
              </a:solidFill>
            </a:ln>
            <a:effectLst/>
          </c:spPr>
          <c:marker>
            <c:symbol val="none"/>
          </c:marker>
          <c:cat>
            <c:numRef>
              <c:f>'[geog_jobs_exhibits_0426.xlsx]Fig 1B'!$C$3:$N$3</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'[geog_jobs_exhibits_0426.xlsx]Fig 1B'!$C$6:$N$6</c:f>
              <c:numCache>
                <c:formatCode>0%</c:formatCode>
                <c:ptCount val="12"/>
                <c:pt idx="0">
                  <c:v>0</c:v>
                </c:pt>
                <c:pt idx="1">
                  <c:v>-4.7469826757718492E-2</c:v>
                </c:pt>
                <c:pt idx="2">
                  <c:v>-3.4160128876925433E-2</c:v>
                </c:pt>
                <c:pt idx="3">
                  <c:v>8.3664572780237867E-2</c:v>
                </c:pt>
                <c:pt idx="4">
                  <c:v>0.10821379036924084</c:v>
                </c:pt>
                <c:pt idx="5">
                  <c:v>3.8182078586124213E-2</c:v>
                </c:pt>
                <c:pt idx="6">
                  <c:v>-8.7244454105393054E-2</c:v>
                </c:pt>
                <c:pt idx="7">
                  <c:v>-4.0788653334653091E-2</c:v>
                </c:pt>
                <c:pt idx="8">
                  <c:v>-4.2116098798325896E-2</c:v>
                </c:pt>
                <c:pt idx="9">
                  <c:v>-7.4030005587756076E-2</c:v>
                </c:pt>
                <c:pt idx="10">
                  <c:v>-0.10235379476902062</c:v>
                </c:pt>
                <c:pt idx="11">
                  <c:v>-1.0171635743574714E-2</c:v>
                </c:pt>
              </c:numCache>
            </c:numRef>
          </c:val>
          <c:smooth val="0"/>
          <c:extLst>
            <c:ext xmlns:c16="http://schemas.microsoft.com/office/drawing/2014/chart" uri="{C3380CC4-5D6E-409C-BE32-E72D297353CC}">
              <c16:uniqueId val="{00000001-53C1-4CB5-9C88-CA38DB999642}"/>
            </c:ext>
          </c:extLst>
        </c:ser>
        <c:dLbls>
          <c:showLegendKey val="0"/>
          <c:showVal val="0"/>
          <c:showCatName val="0"/>
          <c:showSerName val="0"/>
          <c:showPercent val="0"/>
          <c:showBubbleSize val="0"/>
        </c:dLbls>
        <c:smooth val="0"/>
        <c:axId val="659017800"/>
        <c:axId val="569286880"/>
      </c:lineChart>
      <c:catAx>
        <c:axId val="659017800"/>
        <c:scaling>
          <c:orientation val="minMax"/>
        </c:scaling>
        <c:delete val="0"/>
        <c:axPos val="b"/>
        <c:majorGridlines>
          <c:spPr>
            <a:ln w="9525" cap="flat" cmpd="sng" algn="ctr">
              <a:solidFill>
                <a:schemeClr val="bg1">
                  <a:lumMod val="95000"/>
                </a:schemeClr>
              </a:solidFill>
              <a:round/>
            </a:ln>
            <a:effectLst/>
          </c:spPr>
        </c:majorGridlines>
        <c:numFmt formatCode="General" sourceLinked="1"/>
        <c:majorTickMark val="none"/>
        <c:minorTickMark val="none"/>
        <c:tickLblPos val="low"/>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69286880"/>
        <c:crosses val="autoZero"/>
        <c:auto val="1"/>
        <c:lblAlgn val="ctr"/>
        <c:lblOffset val="100"/>
        <c:noMultiLvlLbl val="0"/>
      </c:catAx>
      <c:valAx>
        <c:axId val="569286880"/>
        <c:scaling>
          <c:orientation val="minMax"/>
          <c:max val="0.30000000000000004"/>
          <c:min val="-0.2"/>
        </c:scaling>
        <c:delete val="0"/>
        <c:axPos val="l"/>
        <c:majorGridlines>
          <c:spPr>
            <a:ln w="9525" cap="flat" cmpd="sng" algn="ctr">
              <a:solidFill>
                <a:schemeClr val="bg1">
                  <a:lumMod val="9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659017800"/>
        <c:crosses val="autoZero"/>
        <c:crossBetween val="midCat"/>
        <c:majorUnit val="0.1"/>
      </c:valAx>
      <c:spPr>
        <a:noFill/>
        <a:ln>
          <a:solidFill>
            <a:schemeClr val="bg1">
              <a:lumMod val="95000"/>
            </a:schemeClr>
          </a:solidFill>
        </a:ln>
        <a:effectLst/>
      </c:spPr>
    </c:plotArea>
    <c:legend>
      <c:legendPos val="t"/>
      <c:layout>
        <c:manualLayout>
          <c:xMode val="edge"/>
          <c:yMode val="edge"/>
          <c:x val="0.3276662292213473"/>
          <c:y val="8.0166666666666664E-2"/>
          <c:w val="0.37497057186033567"/>
          <c:h val="9.3750656167979007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a:solidFill>
                  <a:schemeClr val="tx1">
                    <a:lumMod val="65000"/>
                    <a:lumOff val="35000"/>
                  </a:schemeClr>
                </a:solidFill>
              </a:rPr>
              <a:t>Change</a:t>
            </a:r>
            <a:r>
              <a:rPr lang="en-US" sz="1100" baseline="0">
                <a:solidFill>
                  <a:schemeClr val="tx1">
                    <a:lumMod val="65000"/>
                    <a:lumOff val="35000"/>
                  </a:schemeClr>
                </a:solidFill>
              </a:rPr>
              <a:t> in large metro area's perceived job density since 2004</a:t>
            </a:r>
            <a:endParaRPr lang="en-US">
              <a:solidFill>
                <a:schemeClr val="tx1">
                  <a:lumMod val="65000"/>
                  <a:lumOff val="35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7102934248603543E-2"/>
          <c:y val="0.20821221566054243"/>
          <c:w val="0.90058937344370416"/>
          <c:h val="0.6765160214348207"/>
        </c:manualLayout>
      </c:layout>
      <c:lineChart>
        <c:grouping val="standard"/>
        <c:varyColors val="0"/>
        <c:ser>
          <c:idx val="0"/>
          <c:order val="0"/>
          <c:tx>
            <c:strRef>
              <c:f>'Fig 1'!$A$4</c:f>
              <c:strCache>
                <c:ptCount val="1"/>
                <c:pt idx="0">
                  <c:v>Large metro areas (94)</c:v>
                </c:pt>
              </c:strCache>
            </c:strRef>
          </c:tx>
          <c:spPr>
            <a:ln w="57150" cap="rnd">
              <a:solidFill>
                <a:schemeClr val="accent5"/>
              </a:solidFill>
              <a:round/>
            </a:ln>
            <a:effectLst/>
          </c:spPr>
          <c:marker>
            <c:symbol val="none"/>
          </c:marker>
          <c:cat>
            <c:numRef>
              <c:f>'Fig 1'!$B$3:$M$3</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'Fig 1'!$B$4:$M$4</c:f>
              <c:numCache>
                <c:formatCode>0%</c:formatCode>
                <c:ptCount val="12"/>
                <c:pt idx="0">
                  <c:v>0</c:v>
                </c:pt>
                <c:pt idx="1">
                  <c:v>4.1118041799237393E-3</c:v>
                </c:pt>
                <c:pt idx="2">
                  <c:v>2.3425608208824444E-2</c:v>
                </c:pt>
                <c:pt idx="3">
                  <c:v>4.1943400552544974E-2</c:v>
                </c:pt>
                <c:pt idx="4">
                  <c:v>0.10397516217010905</c:v>
                </c:pt>
                <c:pt idx="5">
                  <c:v>0.14919029073908718</c:v>
                </c:pt>
                <c:pt idx="6">
                  <c:v>0.16013379172952158</c:v>
                </c:pt>
                <c:pt idx="7">
                  <c:v>0.19532897600143961</c:v>
                </c:pt>
                <c:pt idx="8">
                  <c:v>0.20541354949562529</c:v>
                </c:pt>
                <c:pt idx="9">
                  <c:v>0.24286766580161423</c:v>
                </c:pt>
                <c:pt idx="10">
                  <c:v>0.26152496267192094</c:v>
                </c:pt>
                <c:pt idx="11">
                  <c:v>0.29531091088086869</c:v>
                </c:pt>
              </c:numCache>
            </c:numRef>
          </c:val>
          <c:smooth val="0"/>
          <c:extLst>
            <c:ext xmlns:c16="http://schemas.microsoft.com/office/drawing/2014/chart" uri="{C3380CC4-5D6E-409C-BE32-E72D297353CC}">
              <c16:uniqueId val="{00000000-0C3C-40E5-A111-B20D80627CF1}"/>
            </c:ext>
          </c:extLst>
        </c:ser>
        <c:ser>
          <c:idx val="1"/>
          <c:order val="1"/>
          <c:tx>
            <c:strRef>
              <c:f>'Fig 1'!$A$5</c:f>
              <c:strCache>
                <c:ptCount val="1"/>
                <c:pt idx="0">
                  <c:v>Extremely dense metro areas (4)</c:v>
                </c:pt>
              </c:strCache>
            </c:strRef>
          </c:tx>
          <c:spPr>
            <a:ln w="38100" cap="rnd">
              <a:solidFill>
                <a:schemeClr val="accent2"/>
              </a:solidFill>
              <a:round/>
            </a:ln>
            <a:effectLst/>
          </c:spPr>
          <c:marker>
            <c:symbol val="none"/>
          </c:marker>
          <c:cat>
            <c:numRef>
              <c:f>'Fig 1'!$B$3:$M$3</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'Fig 1'!$B$5:$M$5</c:f>
              <c:numCache>
                <c:formatCode>0%</c:formatCode>
                <c:ptCount val="12"/>
                <c:pt idx="0">
                  <c:v>0</c:v>
                </c:pt>
                <c:pt idx="1">
                  <c:v>6.2086391980804567E-3</c:v>
                </c:pt>
                <c:pt idx="2">
                  <c:v>3.7192562813062047E-2</c:v>
                </c:pt>
                <c:pt idx="3">
                  <c:v>7.3809914435056578E-2</c:v>
                </c:pt>
                <c:pt idx="4">
                  <c:v>0.1513232817883674</c:v>
                </c:pt>
                <c:pt idx="5">
                  <c:v>0.21361099530648109</c:v>
                </c:pt>
                <c:pt idx="6">
                  <c:v>0.24296318246230708</c:v>
                </c:pt>
                <c:pt idx="7">
                  <c:v>0.26595410409214049</c:v>
                </c:pt>
                <c:pt idx="8">
                  <c:v>0.30619058150765444</c:v>
                </c:pt>
                <c:pt idx="9">
                  <c:v>0.35648992234137822</c:v>
                </c:pt>
                <c:pt idx="10">
                  <c:v>0.4075218143017898</c:v>
                </c:pt>
                <c:pt idx="11">
                  <c:v>0.39911349029942911</c:v>
                </c:pt>
              </c:numCache>
            </c:numRef>
          </c:val>
          <c:smooth val="0"/>
          <c:extLst>
            <c:ext xmlns:c16="http://schemas.microsoft.com/office/drawing/2014/chart" uri="{C3380CC4-5D6E-409C-BE32-E72D297353CC}">
              <c16:uniqueId val="{00000001-0C3C-40E5-A111-B20D80627CF1}"/>
            </c:ext>
          </c:extLst>
        </c:ser>
        <c:ser>
          <c:idx val="2"/>
          <c:order val="2"/>
          <c:tx>
            <c:strRef>
              <c:f>'Fig 1'!$A$6</c:f>
              <c:strCache>
                <c:ptCount val="1"/>
                <c:pt idx="0">
                  <c:v>All other large metro areas (90)</c:v>
                </c:pt>
              </c:strCache>
            </c:strRef>
          </c:tx>
          <c:spPr>
            <a:ln w="38100" cap="rnd">
              <a:noFill/>
              <a:round/>
            </a:ln>
            <a:effectLst/>
          </c:spPr>
          <c:marker>
            <c:symbol val="none"/>
          </c:marker>
          <c:cat>
            <c:numRef>
              <c:f>'Fig 1'!$B$3:$M$3</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'Fig 1'!$B$6:$M$6</c:f>
              <c:numCache>
                <c:formatCode>0%</c:formatCode>
                <c:ptCount val="12"/>
                <c:pt idx="0">
                  <c:v>0</c:v>
                </c:pt>
                <c:pt idx="1">
                  <c:v>1.1201754877227632E-2</c:v>
                </c:pt>
                <c:pt idx="2">
                  <c:v>7.5875823201465575E-3</c:v>
                </c:pt>
                <c:pt idx="3">
                  <c:v>1.2859590735138537E-2</c:v>
                </c:pt>
                <c:pt idx="4">
                  <c:v>5.1385566263093541E-2</c:v>
                </c:pt>
                <c:pt idx="5">
                  <c:v>4.8602795590799941E-2</c:v>
                </c:pt>
                <c:pt idx="6">
                  <c:v>4.0856856881013925E-2</c:v>
                </c:pt>
                <c:pt idx="7">
                  <c:v>7.0066629900382038E-2</c:v>
                </c:pt>
                <c:pt idx="8">
                  <c:v>3.4898514087528421E-2</c:v>
                </c:pt>
                <c:pt idx="9">
                  <c:v>6.0501347739484457E-2</c:v>
                </c:pt>
                <c:pt idx="10">
                  <c:v>5.711442069473649E-2</c:v>
                </c:pt>
                <c:pt idx="11">
                  <c:v>9.1747841184454115E-2</c:v>
                </c:pt>
              </c:numCache>
            </c:numRef>
          </c:val>
          <c:smooth val="0"/>
          <c:extLst>
            <c:ext xmlns:c16="http://schemas.microsoft.com/office/drawing/2014/chart" uri="{C3380CC4-5D6E-409C-BE32-E72D297353CC}">
              <c16:uniqueId val="{00000002-0C3C-40E5-A111-B20D80627CF1}"/>
            </c:ext>
          </c:extLst>
        </c:ser>
        <c:dLbls>
          <c:showLegendKey val="0"/>
          <c:showVal val="0"/>
          <c:showCatName val="0"/>
          <c:showSerName val="0"/>
          <c:showPercent val="0"/>
          <c:showBubbleSize val="0"/>
        </c:dLbls>
        <c:smooth val="0"/>
        <c:axId val="1161249968"/>
        <c:axId val="1228990480"/>
      </c:lineChart>
      <c:catAx>
        <c:axId val="11612499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8990480"/>
        <c:crosses val="autoZero"/>
        <c:auto val="1"/>
        <c:lblAlgn val="ctr"/>
        <c:lblOffset val="100"/>
        <c:noMultiLvlLbl val="0"/>
      </c:catAx>
      <c:valAx>
        <c:axId val="12289904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1249968"/>
        <c:crosses val="autoZero"/>
        <c:crossBetween val="midCat"/>
        <c:majorUnit val="0.1"/>
      </c:valAx>
      <c:spPr>
        <a:noFill/>
        <a:ln>
          <a:noFill/>
        </a:ln>
        <a:effectLst/>
      </c:spPr>
    </c:plotArea>
    <c:legend>
      <c:legendPos val="t"/>
      <c:legendEntry>
        <c:idx val="2"/>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ayout>
        <c:manualLayout>
          <c:xMode val="edge"/>
          <c:yMode val="edge"/>
          <c:x val="1.3877111514906788E-2"/>
          <c:y val="8.8298611111111105E-2"/>
          <c:w val="0.98292953765394708"/>
          <c:h val="0.111979986876640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a:solidFill>
                  <a:schemeClr val="tx1">
                    <a:lumMod val="65000"/>
                    <a:lumOff val="35000"/>
                  </a:schemeClr>
                </a:solidFill>
              </a:rPr>
              <a:t>Change</a:t>
            </a:r>
            <a:r>
              <a:rPr lang="en-US" sz="1100" baseline="0">
                <a:solidFill>
                  <a:schemeClr val="tx1">
                    <a:lumMod val="65000"/>
                    <a:lumOff val="35000"/>
                  </a:schemeClr>
                </a:solidFill>
              </a:rPr>
              <a:t> in large metro area's perceived job density since 2004</a:t>
            </a:r>
            <a:endParaRPr lang="en-US">
              <a:solidFill>
                <a:schemeClr val="tx1">
                  <a:lumMod val="65000"/>
                  <a:lumOff val="35000"/>
                </a:schemeClr>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7102934248603543E-2"/>
          <c:y val="0.20821221566054243"/>
          <c:w val="0.90058937344370416"/>
          <c:h val="0.6765160214348207"/>
        </c:manualLayout>
      </c:layout>
      <c:lineChart>
        <c:grouping val="standard"/>
        <c:varyColors val="0"/>
        <c:ser>
          <c:idx val="0"/>
          <c:order val="0"/>
          <c:tx>
            <c:strRef>
              <c:f>'Fig 1'!$A$4</c:f>
              <c:strCache>
                <c:ptCount val="1"/>
                <c:pt idx="0">
                  <c:v>Large metro areas (94)</c:v>
                </c:pt>
              </c:strCache>
            </c:strRef>
          </c:tx>
          <c:spPr>
            <a:ln w="57150" cap="rnd">
              <a:solidFill>
                <a:schemeClr val="accent5"/>
              </a:solidFill>
              <a:round/>
            </a:ln>
            <a:effectLst/>
          </c:spPr>
          <c:marker>
            <c:symbol val="none"/>
          </c:marker>
          <c:cat>
            <c:numRef>
              <c:f>'Fig 1'!$B$3:$M$3</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'Fig 1'!$B$4:$M$4</c:f>
              <c:numCache>
                <c:formatCode>0%</c:formatCode>
                <c:ptCount val="12"/>
                <c:pt idx="0">
                  <c:v>0</c:v>
                </c:pt>
                <c:pt idx="1">
                  <c:v>4.1118041799237393E-3</c:v>
                </c:pt>
                <c:pt idx="2">
                  <c:v>2.3425608208824444E-2</c:v>
                </c:pt>
                <c:pt idx="3">
                  <c:v>4.1943400552544974E-2</c:v>
                </c:pt>
                <c:pt idx="4">
                  <c:v>0.10397516217010905</c:v>
                </c:pt>
                <c:pt idx="5">
                  <c:v>0.14919029073908718</c:v>
                </c:pt>
                <c:pt idx="6">
                  <c:v>0.16013379172952158</c:v>
                </c:pt>
                <c:pt idx="7">
                  <c:v>0.19532897600143961</c:v>
                </c:pt>
                <c:pt idx="8">
                  <c:v>0.20541354949562529</c:v>
                </c:pt>
                <c:pt idx="9">
                  <c:v>0.24286766580161423</c:v>
                </c:pt>
                <c:pt idx="10">
                  <c:v>0.26152496267192094</c:v>
                </c:pt>
                <c:pt idx="11">
                  <c:v>0.29531091088086869</c:v>
                </c:pt>
              </c:numCache>
            </c:numRef>
          </c:val>
          <c:smooth val="0"/>
          <c:extLst>
            <c:ext xmlns:c16="http://schemas.microsoft.com/office/drawing/2014/chart" uri="{C3380CC4-5D6E-409C-BE32-E72D297353CC}">
              <c16:uniqueId val="{00000000-BB16-454B-B0A2-834D0A77151D}"/>
            </c:ext>
          </c:extLst>
        </c:ser>
        <c:ser>
          <c:idx val="1"/>
          <c:order val="1"/>
          <c:tx>
            <c:strRef>
              <c:f>'Fig 1'!$A$5</c:f>
              <c:strCache>
                <c:ptCount val="1"/>
                <c:pt idx="0">
                  <c:v>Extremely dense metro areas (4)</c:v>
                </c:pt>
              </c:strCache>
            </c:strRef>
          </c:tx>
          <c:spPr>
            <a:ln w="38100" cap="rnd">
              <a:solidFill>
                <a:schemeClr val="accent2"/>
              </a:solidFill>
              <a:round/>
            </a:ln>
            <a:effectLst/>
          </c:spPr>
          <c:marker>
            <c:symbol val="none"/>
          </c:marker>
          <c:cat>
            <c:numRef>
              <c:f>'Fig 1'!$B$3:$M$3</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'Fig 1'!$B$5:$M$5</c:f>
              <c:numCache>
                <c:formatCode>0%</c:formatCode>
                <c:ptCount val="12"/>
                <c:pt idx="0">
                  <c:v>0</c:v>
                </c:pt>
                <c:pt idx="1">
                  <c:v>6.2086391980804567E-3</c:v>
                </c:pt>
                <c:pt idx="2">
                  <c:v>3.7192562813062047E-2</c:v>
                </c:pt>
                <c:pt idx="3">
                  <c:v>7.3809914435056578E-2</c:v>
                </c:pt>
                <c:pt idx="4">
                  <c:v>0.1513232817883674</c:v>
                </c:pt>
                <c:pt idx="5">
                  <c:v>0.21361099530648109</c:v>
                </c:pt>
                <c:pt idx="6">
                  <c:v>0.24296318246230708</c:v>
                </c:pt>
                <c:pt idx="7">
                  <c:v>0.26595410409214049</c:v>
                </c:pt>
                <c:pt idx="8">
                  <c:v>0.30619058150765444</c:v>
                </c:pt>
                <c:pt idx="9">
                  <c:v>0.35648992234137822</c:v>
                </c:pt>
                <c:pt idx="10">
                  <c:v>0.4075218143017898</c:v>
                </c:pt>
                <c:pt idx="11">
                  <c:v>0.39911349029942911</c:v>
                </c:pt>
              </c:numCache>
            </c:numRef>
          </c:val>
          <c:smooth val="0"/>
          <c:extLst>
            <c:ext xmlns:c16="http://schemas.microsoft.com/office/drawing/2014/chart" uri="{C3380CC4-5D6E-409C-BE32-E72D297353CC}">
              <c16:uniqueId val="{00000001-BB16-454B-B0A2-834D0A77151D}"/>
            </c:ext>
          </c:extLst>
        </c:ser>
        <c:ser>
          <c:idx val="2"/>
          <c:order val="2"/>
          <c:tx>
            <c:strRef>
              <c:f>'Fig 1'!$A$6</c:f>
              <c:strCache>
                <c:ptCount val="1"/>
                <c:pt idx="0">
                  <c:v>All other large metro areas (90)</c:v>
                </c:pt>
              </c:strCache>
            </c:strRef>
          </c:tx>
          <c:spPr>
            <a:ln w="38100" cap="rnd">
              <a:solidFill>
                <a:schemeClr val="accent6"/>
              </a:solidFill>
              <a:round/>
            </a:ln>
            <a:effectLst/>
          </c:spPr>
          <c:marker>
            <c:symbol val="none"/>
          </c:marker>
          <c:cat>
            <c:numRef>
              <c:f>'Fig 1'!$B$3:$M$3</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'Fig 1'!$B$6:$M$6</c:f>
              <c:numCache>
                <c:formatCode>0%</c:formatCode>
                <c:ptCount val="12"/>
                <c:pt idx="0">
                  <c:v>0</c:v>
                </c:pt>
                <c:pt idx="1">
                  <c:v>1.1201754877227632E-2</c:v>
                </c:pt>
                <c:pt idx="2">
                  <c:v>7.5875823201465575E-3</c:v>
                </c:pt>
                <c:pt idx="3">
                  <c:v>1.2859590735138537E-2</c:v>
                </c:pt>
                <c:pt idx="4">
                  <c:v>5.1385566263093541E-2</c:v>
                </c:pt>
                <c:pt idx="5">
                  <c:v>4.8602795590799941E-2</c:v>
                </c:pt>
                <c:pt idx="6">
                  <c:v>4.0856856881013925E-2</c:v>
                </c:pt>
                <c:pt idx="7">
                  <c:v>7.0066629900382038E-2</c:v>
                </c:pt>
                <c:pt idx="8">
                  <c:v>3.4898514087528421E-2</c:v>
                </c:pt>
                <c:pt idx="9">
                  <c:v>6.0501347739484457E-2</c:v>
                </c:pt>
                <c:pt idx="10">
                  <c:v>5.711442069473649E-2</c:v>
                </c:pt>
                <c:pt idx="11">
                  <c:v>9.1747841184454115E-2</c:v>
                </c:pt>
              </c:numCache>
            </c:numRef>
          </c:val>
          <c:smooth val="0"/>
          <c:extLst>
            <c:ext xmlns:c16="http://schemas.microsoft.com/office/drawing/2014/chart" uri="{C3380CC4-5D6E-409C-BE32-E72D297353CC}">
              <c16:uniqueId val="{00000002-BB16-454B-B0A2-834D0A77151D}"/>
            </c:ext>
          </c:extLst>
        </c:ser>
        <c:dLbls>
          <c:showLegendKey val="0"/>
          <c:showVal val="0"/>
          <c:showCatName val="0"/>
          <c:showSerName val="0"/>
          <c:showPercent val="0"/>
          <c:showBubbleSize val="0"/>
        </c:dLbls>
        <c:smooth val="0"/>
        <c:axId val="1161249968"/>
        <c:axId val="1228990480"/>
      </c:lineChart>
      <c:catAx>
        <c:axId val="11612499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8990480"/>
        <c:crosses val="autoZero"/>
        <c:auto val="1"/>
        <c:lblAlgn val="ctr"/>
        <c:lblOffset val="100"/>
        <c:noMultiLvlLbl val="0"/>
      </c:catAx>
      <c:valAx>
        <c:axId val="12289904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1249968"/>
        <c:crosses val="autoZero"/>
        <c:crossBetween val="midCat"/>
        <c:majorUnit val="0.1"/>
      </c:valAx>
      <c:spPr>
        <a:noFill/>
        <a:ln>
          <a:noFill/>
        </a:ln>
        <a:effectLst/>
      </c:spPr>
    </c:plotArea>
    <c:legend>
      <c:legendPos val="t"/>
      <c:layout>
        <c:manualLayout>
          <c:xMode val="edge"/>
          <c:yMode val="edge"/>
          <c:x val="1.3877111514906788E-2"/>
          <c:y val="8.8298611111111105E-2"/>
          <c:w val="0.98292953765394708"/>
          <c:h val="0.111979986876640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baseline="0">
                <a:solidFill>
                  <a:schemeClr val="tx1">
                    <a:lumMod val="65000"/>
                    <a:lumOff val="35000"/>
                  </a:schemeClr>
                </a:solidFill>
                <a:latin typeface="+mn-lt"/>
                <a:ea typeface="+mn-ea"/>
                <a:cs typeface="+mn-cs"/>
              </a:defRPr>
            </a:pPr>
            <a:r>
              <a:rPr lang="en-US" sz="1100" b="0">
                <a:solidFill>
                  <a:schemeClr val="tx1">
                    <a:lumMod val="65000"/>
                    <a:lumOff val="35000"/>
                  </a:schemeClr>
                </a:solidFill>
              </a:rPr>
              <a:t>Change</a:t>
            </a:r>
            <a:r>
              <a:rPr lang="en-US" sz="1100" b="0" baseline="0">
                <a:solidFill>
                  <a:schemeClr val="tx1">
                    <a:lumMod val="65000"/>
                    <a:lumOff val="35000"/>
                  </a:schemeClr>
                </a:solidFill>
              </a:rPr>
              <a:t> in large metro areas' perceived job density since 2004</a:t>
            </a:r>
          </a:p>
        </c:rich>
      </c:tx>
      <c:layout/>
      <c:overlay val="0"/>
      <c:spPr>
        <a:noFill/>
        <a:ln>
          <a:noFill/>
        </a:ln>
        <a:effectLst/>
      </c:spPr>
      <c:txPr>
        <a:bodyPr rot="0" spcFirstLastPara="1" vertOverflow="ellipsis" vert="horz" wrap="square" anchor="ctr" anchorCtr="1"/>
        <a:lstStyle/>
        <a:p>
          <a:pPr>
            <a:defRPr sz="1600" b="1" i="0" u="none" strike="noStrike" kern="1200" cap="none"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49661821118514E-2"/>
          <c:y val="0.17814277121609801"/>
          <c:w val="0.89204236489669564"/>
          <c:h val="0.70658546587926507"/>
        </c:manualLayout>
      </c:layout>
      <c:lineChart>
        <c:grouping val="standard"/>
        <c:varyColors val="0"/>
        <c:ser>
          <c:idx val="1"/>
          <c:order val="0"/>
          <c:tx>
            <c:strRef>
              <c:f>'Figure 1A 1B 1C'!$B$5</c:f>
              <c:strCache>
                <c:ptCount val="1"/>
                <c:pt idx="0">
                  <c:v>Expected</c:v>
                </c:pt>
              </c:strCache>
            </c:strRef>
          </c:tx>
          <c:spPr>
            <a:ln w="38100" cap="rnd">
              <a:solidFill>
                <a:schemeClr val="tx1">
                  <a:lumMod val="50000"/>
                  <a:lumOff val="50000"/>
                </a:schemeClr>
              </a:solidFill>
              <a:prstDash val="dash"/>
            </a:ln>
            <a:effectLst/>
          </c:spPr>
          <c:marker>
            <c:symbol val="none"/>
          </c:marker>
          <c:cat>
            <c:numRef>
              <c:f>'Figure 1A 1B 1C'!$C$3:$N$3</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'Figure 1A 1B 1C'!$C$5:$N$5</c:f>
              <c:numCache>
                <c:formatCode>0%</c:formatCode>
                <c:ptCount val="12"/>
                <c:pt idx="0">
                  <c:v>0</c:v>
                </c:pt>
                <c:pt idx="1">
                  <c:v>1.5346358952780026E-2</c:v>
                </c:pt>
                <c:pt idx="2">
                  <c:v>3.1692341086500653E-2</c:v>
                </c:pt>
                <c:pt idx="3">
                  <c:v>4.6109138272607542E-2</c:v>
                </c:pt>
                <c:pt idx="4">
                  <c:v>7.3142621119115736E-2</c:v>
                </c:pt>
                <c:pt idx="5">
                  <c:v>7.9578602589792879E-2</c:v>
                </c:pt>
                <c:pt idx="6">
                  <c:v>9.5117509031249936E-2</c:v>
                </c:pt>
                <c:pt idx="7">
                  <c:v>0.11766375094772319</c:v>
                </c:pt>
                <c:pt idx="8">
                  <c:v>0.13599747622658831</c:v>
                </c:pt>
                <c:pt idx="9">
                  <c:v>0.16298214715402848</c:v>
                </c:pt>
                <c:pt idx="10">
                  <c:v>0.16756334675900564</c:v>
                </c:pt>
                <c:pt idx="11">
                  <c:v>0.19896843900198391</c:v>
                </c:pt>
              </c:numCache>
            </c:numRef>
          </c:val>
          <c:smooth val="0"/>
          <c:extLst>
            <c:ext xmlns:c16="http://schemas.microsoft.com/office/drawing/2014/chart" uri="{C3380CC4-5D6E-409C-BE32-E72D297353CC}">
              <c16:uniqueId val="{00000000-454D-4044-86B9-6FF64E92779A}"/>
            </c:ext>
          </c:extLst>
        </c:ser>
        <c:ser>
          <c:idx val="0"/>
          <c:order val="1"/>
          <c:tx>
            <c:strRef>
              <c:f>'Figure 1A 1B 1C'!$B$4</c:f>
              <c:strCache>
                <c:ptCount val="1"/>
                <c:pt idx="0">
                  <c:v>Actual</c:v>
                </c:pt>
              </c:strCache>
            </c:strRef>
          </c:tx>
          <c:spPr>
            <a:ln w="57150" cap="rnd">
              <a:noFill/>
            </a:ln>
            <a:effectLst/>
          </c:spPr>
          <c:marker>
            <c:symbol val="none"/>
          </c:marker>
          <c:cat>
            <c:numRef>
              <c:f>'Figure 1A 1B 1C'!$C$3:$N$3</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'Figure 1A 1B 1C'!$C$4:$N$4</c:f>
              <c:numCache>
                <c:formatCode>0%</c:formatCode>
                <c:ptCount val="12"/>
                <c:pt idx="0">
                  <c:v>0</c:v>
                </c:pt>
                <c:pt idx="1">
                  <c:v>4.1118041799237393E-3</c:v>
                </c:pt>
                <c:pt idx="2">
                  <c:v>2.3425608208824444E-2</c:v>
                </c:pt>
                <c:pt idx="3">
                  <c:v>4.1943400552544974E-2</c:v>
                </c:pt>
                <c:pt idx="4">
                  <c:v>0.10397516217010905</c:v>
                </c:pt>
                <c:pt idx="5">
                  <c:v>0.14919029073908718</c:v>
                </c:pt>
                <c:pt idx="6">
                  <c:v>0.16013379172952158</c:v>
                </c:pt>
                <c:pt idx="7">
                  <c:v>0.19532897600143961</c:v>
                </c:pt>
                <c:pt idx="8">
                  <c:v>0.20541354949562529</c:v>
                </c:pt>
                <c:pt idx="9">
                  <c:v>0.24286766580161423</c:v>
                </c:pt>
                <c:pt idx="10">
                  <c:v>0.26152496267192094</c:v>
                </c:pt>
                <c:pt idx="11">
                  <c:v>0.29531091088086869</c:v>
                </c:pt>
              </c:numCache>
            </c:numRef>
          </c:val>
          <c:smooth val="0"/>
          <c:extLst>
            <c:ext xmlns:c16="http://schemas.microsoft.com/office/drawing/2014/chart" uri="{C3380CC4-5D6E-409C-BE32-E72D297353CC}">
              <c16:uniqueId val="{00000001-454D-4044-86B9-6FF64E92779A}"/>
            </c:ext>
          </c:extLst>
        </c:ser>
        <c:dLbls>
          <c:showLegendKey val="0"/>
          <c:showVal val="0"/>
          <c:showCatName val="0"/>
          <c:showSerName val="0"/>
          <c:showPercent val="0"/>
          <c:showBubbleSize val="0"/>
        </c:dLbls>
        <c:smooth val="0"/>
        <c:axId val="659017800"/>
        <c:axId val="569286880"/>
      </c:lineChart>
      <c:catAx>
        <c:axId val="659017800"/>
        <c:scaling>
          <c:orientation val="minMax"/>
        </c:scaling>
        <c:delete val="0"/>
        <c:axPos val="b"/>
        <c:majorGridlines>
          <c:spPr>
            <a:ln w="9525" cap="flat" cmpd="sng" algn="ctr">
              <a:solidFill>
                <a:schemeClr val="bg1">
                  <a:lumMod val="95000"/>
                </a:schemeClr>
              </a:solidFill>
              <a:round/>
            </a:ln>
            <a:effectLst/>
          </c:spPr>
        </c:majorGridlines>
        <c:numFmt formatCode="General" sourceLinked="1"/>
        <c:majorTickMark val="none"/>
        <c:minorTickMark val="none"/>
        <c:tickLblPos val="low"/>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9286880"/>
        <c:crosses val="autoZero"/>
        <c:auto val="1"/>
        <c:lblAlgn val="ctr"/>
        <c:lblOffset val="100"/>
        <c:noMultiLvlLbl val="0"/>
      </c:catAx>
      <c:valAx>
        <c:axId val="569286880"/>
        <c:scaling>
          <c:orientation val="minMax"/>
          <c:max val="0.4"/>
          <c:min val="-0.1"/>
        </c:scaling>
        <c:delete val="0"/>
        <c:axPos val="l"/>
        <c:majorGridlines>
          <c:spPr>
            <a:ln w="9525" cap="flat" cmpd="sng" algn="ctr">
              <a:solidFill>
                <a:schemeClr val="bg1">
                  <a:lumMod val="9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017800"/>
        <c:crosses val="autoZero"/>
        <c:crossBetween val="midCat"/>
        <c:majorUnit val="0.1"/>
      </c:valAx>
      <c:spPr>
        <a:noFill/>
        <a:ln>
          <a:solidFill>
            <a:schemeClr val="bg1">
              <a:lumMod val="95000"/>
            </a:schemeClr>
          </a:solidFill>
        </a:ln>
        <a:effectLst/>
      </c:spPr>
    </c:plotArea>
    <c:legend>
      <c:legendPos val="t"/>
      <c:legendEntry>
        <c:idx val="1"/>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baseline="0">
                <a:solidFill>
                  <a:schemeClr val="tx1">
                    <a:lumMod val="65000"/>
                    <a:lumOff val="35000"/>
                  </a:schemeClr>
                </a:solidFill>
                <a:latin typeface="+mn-lt"/>
                <a:ea typeface="+mn-ea"/>
                <a:cs typeface="+mn-cs"/>
              </a:defRPr>
            </a:pPr>
            <a:r>
              <a:rPr lang="en-US" sz="1100" b="0">
                <a:solidFill>
                  <a:schemeClr val="tx1">
                    <a:lumMod val="65000"/>
                    <a:lumOff val="35000"/>
                  </a:schemeClr>
                </a:solidFill>
              </a:rPr>
              <a:t>Change</a:t>
            </a:r>
            <a:r>
              <a:rPr lang="en-US" sz="1100" b="0" baseline="0">
                <a:solidFill>
                  <a:schemeClr val="tx1">
                    <a:lumMod val="65000"/>
                    <a:lumOff val="35000"/>
                  </a:schemeClr>
                </a:solidFill>
              </a:rPr>
              <a:t> in large metro areas' perceived job density since 2004</a:t>
            </a:r>
          </a:p>
        </c:rich>
      </c:tx>
      <c:layout/>
      <c:overlay val="0"/>
      <c:spPr>
        <a:noFill/>
        <a:ln>
          <a:noFill/>
        </a:ln>
        <a:effectLst/>
      </c:spPr>
      <c:txPr>
        <a:bodyPr rot="0" spcFirstLastPara="1" vertOverflow="ellipsis" vert="horz" wrap="square" anchor="ctr" anchorCtr="1"/>
        <a:lstStyle/>
        <a:p>
          <a:pPr>
            <a:defRPr sz="1600" b="1" i="0" u="none" strike="noStrike" kern="1200" cap="none"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49661821118514E-2"/>
          <c:y val="0.17814277121609801"/>
          <c:w val="0.89204236489669564"/>
          <c:h val="0.70658546587926507"/>
        </c:manualLayout>
      </c:layout>
      <c:lineChart>
        <c:grouping val="standard"/>
        <c:varyColors val="0"/>
        <c:ser>
          <c:idx val="1"/>
          <c:order val="0"/>
          <c:tx>
            <c:strRef>
              <c:f>'Figure 1A 1B 1C'!$B$5</c:f>
              <c:strCache>
                <c:ptCount val="1"/>
                <c:pt idx="0">
                  <c:v>Expected</c:v>
                </c:pt>
              </c:strCache>
            </c:strRef>
          </c:tx>
          <c:spPr>
            <a:ln w="38100" cap="rnd">
              <a:solidFill>
                <a:schemeClr val="tx1">
                  <a:lumMod val="50000"/>
                  <a:lumOff val="50000"/>
                </a:schemeClr>
              </a:solidFill>
              <a:prstDash val="dash"/>
            </a:ln>
            <a:effectLst/>
          </c:spPr>
          <c:marker>
            <c:symbol val="none"/>
          </c:marker>
          <c:cat>
            <c:numRef>
              <c:f>'Figure 1A 1B 1C'!$C$3:$N$3</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'Figure 1A 1B 1C'!$C$5:$N$5</c:f>
              <c:numCache>
                <c:formatCode>0%</c:formatCode>
                <c:ptCount val="12"/>
                <c:pt idx="0">
                  <c:v>0</c:v>
                </c:pt>
                <c:pt idx="1">
                  <c:v>1.5346358952780026E-2</c:v>
                </c:pt>
                <c:pt idx="2">
                  <c:v>3.1692341086500653E-2</c:v>
                </c:pt>
                <c:pt idx="3">
                  <c:v>4.6109138272607542E-2</c:v>
                </c:pt>
                <c:pt idx="4">
                  <c:v>7.3142621119115736E-2</c:v>
                </c:pt>
                <c:pt idx="5">
                  <c:v>7.9578602589792879E-2</c:v>
                </c:pt>
                <c:pt idx="6">
                  <c:v>9.5117509031249936E-2</c:v>
                </c:pt>
                <c:pt idx="7">
                  <c:v>0.11766375094772319</c:v>
                </c:pt>
                <c:pt idx="8">
                  <c:v>0.13599747622658831</c:v>
                </c:pt>
                <c:pt idx="9">
                  <c:v>0.16298214715402848</c:v>
                </c:pt>
                <c:pt idx="10">
                  <c:v>0.16756334675900564</c:v>
                </c:pt>
                <c:pt idx="11">
                  <c:v>0.19896843900198391</c:v>
                </c:pt>
              </c:numCache>
            </c:numRef>
          </c:val>
          <c:smooth val="0"/>
          <c:extLst>
            <c:ext xmlns:c16="http://schemas.microsoft.com/office/drawing/2014/chart" uri="{C3380CC4-5D6E-409C-BE32-E72D297353CC}">
              <c16:uniqueId val="{00000000-454D-4044-86B9-6FF64E92779A}"/>
            </c:ext>
          </c:extLst>
        </c:ser>
        <c:ser>
          <c:idx val="0"/>
          <c:order val="1"/>
          <c:tx>
            <c:strRef>
              <c:f>'Figure 1A 1B 1C'!$B$4</c:f>
              <c:strCache>
                <c:ptCount val="1"/>
                <c:pt idx="0">
                  <c:v>Actual</c:v>
                </c:pt>
              </c:strCache>
            </c:strRef>
          </c:tx>
          <c:spPr>
            <a:ln w="57150" cap="rnd">
              <a:solidFill>
                <a:schemeClr val="accent5"/>
              </a:solidFill>
            </a:ln>
            <a:effectLst/>
          </c:spPr>
          <c:marker>
            <c:symbol val="none"/>
          </c:marker>
          <c:cat>
            <c:numRef>
              <c:f>'Figure 1A 1B 1C'!$C$3:$N$3</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'Figure 1A 1B 1C'!$C$4:$N$4</c:f>
              <c:numCache>
                <c:formatCode>0%</c:formatCode>
                <c:ptCount val="12"/>
                <c:pt idx="0">
                  <c:v>0</c:v>
                </c:pt>
                <c:pt idx="1">
                  <c:v>4.1118041799237393E-3</c:v>
                </c:pt>
                <c:pt idx="2">
                  <c:v>2.3425608208824444E-2</c:v>
                </c:pt>
                <c:pt idx="3">
                  <c:v>4.1943400552544974E-2</c:v>
                </c:pt>
                <c:pt idx="4">
                  <c:v>0.10397516217010905</c:v>
                </c:pt>
                <c:pt idx="5">
                  <c:v>0.14919029073908718</c:v>
                </c:pt>
                <c:pt idx="6">
                  <c:v>0.16013379172952158</c:v>
                </c:pt>
                <c:pt idx="7">
                  <c:v>0.19532897600143961</c:v>
                </c:pt>
                <c:pt idx="8">
                  <c:v>0.20541354949562529</c:v>
                </c:pt>
                <c:pt idx="9">
                  <c:v>0.24286766580161423</c:v>
                </c:pt>
                <c:pt idx="10">
                  <c:v>0.26152496267192094</c:v>
                </c:pt>
                <c:pt idx="11">
                  <c:v>0.29531091088086869</c:v>
                </c:pt>
              </c:numCache>
            </c:numRef>
          </c:val>
          <c:smooth val="0"/>
          <c:extLst>
            <c:ext xmlns:c16="http://schemas.microsoft.com/office/drawing/2014/chart" uri="{C3380CC4-5D6E-409C-BE32-E72D297353CC}">
              <c16:uniqueId val="{00000001-454D-4044-86B9-6FF64E92779A}"/>
            </c:ext>
          </c:extLst>
        </c:ser>
        <c:dLbls>
          <c:showLegendKey val="0"/>
          <c:showVal val="0"/>
          <c:showCatName val="0"/>
          <c:showSerName val="0"/>
          <c:showPercent val="0"/>
          <c:showBubbleSize val="0"/>
        </c:dLbls>
        <c:smooth val="0"/>
        <c:axId val="659017800"/>
        <c:axId val="569286880"/>
      </c:lineChart>
      <c:catAx>
        <c:axId val="659017800"/>
        <c:scaling>
          <c:orientation val="minMax"/>
        </c:scaling>
        <c:delete val="0"/>
        <c:axPos val="b"/>
        <c:majorGridlines>
          <c:spPr>
            <a:ln w="9525" cap="flat" cmpd="sng" algn="ctr">
              <a:solidFill>
                <a:schemeClr val="bg1">
                  <a:lumMod val="95000"/>
                </a:schemeClr>
              </a:solidFill>
              <a:round/>
            </a:ln>
            <a:effectLst/>
          </c:spPr>
        </c:majorGridlines>
        <c:numFmt formatCode="General" sourceLinked="1"/>
        <c:majorTickMark val="none"/>
        <c:minorTickMark val="none"/>
        <c:tickLblPos val="low"/>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9286880"/>
        <c:crosses val="autoZero"/>
        <c:auto val="1"/>
        <c:lblAlgn val="ctr"/>
        <c:lblOffset val="100"/>
        <c:noMultiLvlLbl val="0"/>
      </c:catAx>
      <c:valAx>
        <c:axId val="569286880"/>
        <c:scaling>
          <c:orientation val="minMax"/>
          <c:max val="0.4"/>
          <c:min val="-0.1"/>
        </c:scaling>
        <c:delete val="0"/>
        <c:axPos val="l"/>
        <c:majorGridlines>
          <c:spPr>
            <a:ln w="9525" cap="flat" cmpd="sng" algn="ctr">
              <a:solidFill>
                <a:schemeClr val="bg1">
                  <a:lumMod val="9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017800"/>
        <c:crosses val="autoZero"/>
        <c:crossBetween val="midCat"/>
        <c:majorUnit val="0.1"/>
      </c:valAx>
      <c:spPr>
        <a:noFill/>
        <a:ln>
          <a:solidFill>
            <a:schemeClr val="bg1">
              <a:lumMod val="95000"/>
            </a:schemeClr>
          </a:solid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a:t>Change in perceived job density of large</a:t>
            </a:r>
            <a:r>
              <a:rPr lang="en-US" sz="1100" baseline="0"/>
              <a:t> </a:t>
            </a:r>
            <a:r>
              <a:rPr lang="en-US" sz="1100" b="0" i="0" u="none" strike="noStrike" kern="1200" spc="0" baseline="0">
                <a:solidFill>
                  <a:sysClr val="windowText" lastClr="000000">
                    <a:lumMod val="65000"/>
                    <a:lumOff val="35000"/>
                  </a:sysClr>
                </a:solidFill>
                <a:latin typeface="+mn-lt"/>
                <a:ea typeface="+mn-ea"/>
                <a:cs typeface="+mn-cs"/>
              </a:rPr>
              <a:t>U.S.</a:t>
            </a:r>
            <a:r>
              <a:rPr lang="en-US" sz="1100" baseline="0"/>
              <a:t> metro areas by ind</a:t>
            </a:r>
            <a:r>
              <a:rPr lang="en-US" sz="1100" b="0" i="0" u="none" strike="noStrike" kern="1200" spc="0" baseline="0">
                <a:solidFill>
                  <a:sysClr val="windowText" lastClr="000000">
                    <a:lumMod val="65000"/>
                    <a:lumOff val="35000"/>
                  </a:sysClr>
                </a:solidFill>
                <a:latin typeface="+mn-lt"/>
                <a:ea typeface="+mn-ea"/>
                <a:cs typeface="+mn-cs"/>
              </a:rPr>
              <a:t>us</a:t>
            </a:r>
            <a:r>
              <a:rPr lang="en-US" sz="1100" baseline="0"/>
              <a:t>try</a:t>
            </a:r>
          </a:p>
          <a:p>
            <a:pPr>
              <a:defRPr/>
            </a:pPr>
            <a:r>
              <a:rPr lang="en-US" sz="1000" baseline="0"/>
              <a:t>2004 to 2015</a:t>
            </a:r>
            <a:endParaRPr lang="en-US" sz="100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405949256342955E-2"/>
          <c:y val="0.20663249125109362"/>
          <c:w val="0.91822368037328672"/>
          <c:h val="0.48643236001749779"/>
        </c:manualLayout>
      </c:layout>
      <c:barChart>
        <c:barDir val="col"/>
        <c:grouping val="clustered"/>
        <c:varyColors val="0"/>
        <c:ser>
          <c:idx val="1"/>
          <c:order val="0"/>
          <c:tx>
            <c:strRef>
              <c:f>'Figure 3B 3C'!$B$4</c:f>
              <c:strCache>
                <c:ptCount val="1"/>
                <c:pt idx="0">
                  <c:v>Expected</c:v>
                </c:pt>
              </c:strCache>
            </c:strRef>
          </c:tx>
          <c:spPr>
            <a:solidFill>
              <a:schemeClr val="bg1">
                <a:lumMod val="65000"/>
              </a:schemeClr>
            </a:solidFill>
            <a:ln>
              <a:solidFill>
                <a:schemeClr val="bg1">
                  <a:lumMod val="65000"/>
                </a:schemeClr>
              </a:solidFill>
            </a:ln>
            <a:effectLst/>
          </c:spPr>
          <c:invertIfNegative val="0"/>
          <c:cat>
            <c:strRef>
              <c:f>'Figure 3B 3C'!$C$2:$S$2</c:f>
              <c:strCache>
                <c:ptCount val="17"/>
                <c:pt idx="0">
                  <c:v>Total</c:v>
                </c:pt>
                <c:pt idx="1">
                  <c:v>Professional (54)</c:v>
                </c:pt>
                <c:pt idx="2">
                  <c:v>Hospitality (72)</c:v>
                </c:pt>
                <c:pt idx="3">
                  <c:v>Health Care (62)</c:v>
                </c:pt>
                <c:pt idx="4">
                  <c:v>Information (51)</c:v>
                </c:pt>
                <c:pt idx="5">
                  <c:v>Headquarters (55)</c:v>
                </c:pt>
                <c:pt idx="6">
                  <c:v>Arts/Entertainment (71)</c:v>
                </c:pt>
                <c:pt idx="7">
                  <c:v>Education (61)</c:v>
                </c:pt>
                <c:pt idx="8">
                  <c:v>Retail (44-45)</c:v>
                </c:pt>
                <c:pt idx="9">
                  <c:v>Construction (23)</c:v>
                </c:pt>
                <c:pt idx="10">
                  <c:v>Real Estate (53)</c:v>
                </c:pt>
                <c:pt idx="11">
                  <c:v>Utilities (22)</c:v>
                </c:pt>
                <c:pt idx="12">
                  <c:v>Wholesale (42)</c:v>
                </c:pt>
                <c:pt idx="13">
                  <c:v>Local Services (81)</c:v>
                </c:pt>
                <c:pt idx="14">
                  <c:v>Finance (52)</c:v>
                </c:pt>
                <c:pt idx="15">
                  <c:v>Manufacturing (31-33)</c:v>
                </c:pt>
                <c:pt idx="16">
                  <c:v>Logistics (48-49)</c:v>
                </c:pt>
              </c:strCache>
            </c:strRef>
          </c:cat>
          <c:val>
            <c:numRef>
              <c:f>'Figure 3B 3C'!$C$4:$S$4</c:f>
              <c:numCache>
                <c:formatCode>0%</c:formatCode>
                <c:ptCount val="17"/>
                <c:pt idx="0">
                  <c:v>0.19896843900198391</c:v>
                </c:pt>
                <c:pt idx="1">
                  <c:v>0.35682945532908733</c:v>
                </c:pt>
                <c:pt idx="2">
                  <c:v>0.40753691927172209</c:v>
                </c:pt>
                <c:pt idx="3">
                  <c:v>0.49032919643294648</c:v>
                </c:pt>
                <c:pt idx="4">
                  <c:v>0.10007699033483039</c:v>
                </c:pt>
                <c:pt idx="5">
                  <c:v>0.27806627525455108</c:v>
                </c:pt>
                <c:pt idx="6">
                  <c:v>0.31409986312928784</c:v>
                </c:pt>
                <c:pt idx="7">
                  <c:v>0.40719442855851778</c:v>
                </c:pt>
                <c:pt idx="8">
                  <c:v>0.11194615335961132</c:v>
                </c:pt>
                <c:pt idx="9">
                  <c:v>6.0135143368057226E-2</c:v>
                </c:pt>
                <c:pt idx="10">
                  <c:v>1.5941288880340795E-2</c:v>
                </c:pt>
                <c:pt idx="11">
                  <c:v>0.14500754713305108</c:v>
                </c:pt>
                <c:pt idx="12">
                  <c:v>-1.7423119676496391E-2</c:v>
                </c:pt>
                <c:pt idx="13">
                  <c:v>9.0770787314055273E-2</c:v>
                </c:pt>
                <c:pt idx="14">
                  <c:v>1.0646016019228552E-2</c:v>
                </c:pt>
                <c:pt idx="15">
                  <c:v>-0.20798467942892385</c:v>
                </c:pt>
                <c:pt idx="16">
                  <c:v>4.7872723629000073E-2</c:v>
                </c:pt>
              </c:numCache>
            </c:numRef>
          </c:val>
          <c:extLst>
            <c:ext xmlns:c16="http://schemas.microsoft.com/office/drawing/2014/chart" uri="{C3380CC4-5D6E-409C-BE32-E72D297353CC}">
              <c16:uniqueId val="{00000000-5EB3-4FD3-9A4A-4EFF9D9697AA}"/>
            </c:ext>
          </c:extLst>
        </c:ser>
        <c:ser>
          <c:idx val="0"/>
          <c:order val="1"/>
          <c:tx>
            <c:strRef>
              <c:f>'Figure 3B 3C'!$B$3</c:f>
              <c:strCache>
                <c:ptCount val="1"/>
                <c:pt idx="0">
                  <c:v>Actual</c:v>
                </c:pt>
              </c:strCache>
            </c:strRef>
          </c:tx>
          <c:spPr>
            <a:noFill/>
            <a:ln>
              <a:noFill/>
            </a:ln>
            <a:effectLst/>
          </c:spPr>
          <c:invertIfNegative val="0"/>
          <c:cat>
            <c:strRef>
              <c:f>'Figure 3B 3C'!$C$2:$S$2</c:f>
              <c:strCache>
                <c:ptCount val="17"/>
                <c:pt idx="0">
                  <c:v>Total</c:v>
                </c:pt>
                <c:pt idx="1">
                  <c:v>Professional (54)</c:v>
                </c:pt>
                <c:pt idx="2">
                  <c:v>Hospitality (72)</c:v>
                </c:pt>
                <c:pt idx="3">
                  <c:v>Health Care (62)</c:v>
                </c:pt>
                <c:pt idx="4">
                  <c:v>Information (51)</c:v>
                </c:pt>
                <c:pt idx="5">
                  <c:v>Headquarters (55)</c:v>
                </c:pt>
                <c:pt idx="6">
                  <c:v>Arts/Entertainment (71)</c:v>
                </c:pt>
                <c:pt idx="7">
                  <c:v>Education (61)</c:v>
                </c:pt>
                <c:pt idx="8">
                  <c:v>Retail (44-45)</c:v>
                </c:pt>
                <c:pt idx="9">
                  <c:v>Construction (23)</c:v>
                </c:pt>
                <c:pt idx="10">
                  <c:v>Real Estate (53)</c:v>
                </c:pt>
                <c:pt idx="11">
                  <c:v>Utilities (22)</c:v>
                </c:pt>
                <c:pt idx="12">
                  <c:v>Wholesale (42)</c:v>
                </c:pt>
                <c:pt idx="13">
                  <c:v>Local Services (81)</c:v>
                </c:pt>
                <c:pt idx="14">
                  <c:v>Finance (52)</c:v>
                </c:pt>
                <c:pt idx="15">
                  <c:v>Manufacturing (31-33)</c:v>
                </c:pt>
                <c:pt idx="16">
                  <c:v>Logistics (48-49)</c:v>
                </c:pt>
              </c:strCache>
            </c:strRef>
          </c:cat>
          <c:val>
            <c:numRef>
              <c:f>'Figure 3B 3C'!$C$3:$S$3</c:f>
              <c:numCache>
                <c:formatCode>0%</c:formatCode>
                <c:ptCount val="17"/>
                <c:pt idx="0">
                  <c:v>0.29531091088086858</c:v>
                </c:pt>
                <c:pt idx="1">
                  <c:v>0.57114438509232568</c:v>
                </c:pt>
                <c:pt idx="2">
                  <c:v>0.4961461937319589</c:v>
                </c:pt>
                <c:pt idx="3">
                  <c:v>0.46495147399363113</c:v>
                </c:pt>
                <c:pt idx="4">
                  <c:v>0.41449749157976107</c:v>
                </c:pt>
                <c:pt idx="5">
                  <c:v>0.38757549532282165</c:v>
                </c:pt>
                <c:pt idx="6">
                  <c:v>0.3353356897047291</c:v>
                </c:pt>
                <c:pt idx="7">
                  <c:v>0.2906885193928388</c:v>
                </c:pt>
                <c:pt idx="8">
                  <c:v>0.27265642230056669</c:v>
                </c:pt>
                <c:pt idx="9">
                  <c:v>0.24445757485071401</c:v>
                </c:pt>
                <c:pt idx="10">
                  <c:v>0.20214421506857777</c:v>
                </c:pt>
                <c:pt idx="11">
                  <c:v>0.19053178016805375</c:v>
                </c:pt>
                <c:pt idx="12">
                  <c:v>0.15542492671340133</c:v>
                </c:pt>
                <c:pt idx="13">
                  <c:v>9.8787443988803458E-2</c:v>
                </c:pt>
                <c:pt idx="14">
                  <c:v>9.4582261596666703E-2</c:v>
                </c:pt>
                <c:pt idx="15">
                  <c:v>-0.24994639825823511</c:v>
                </c:pt>
                <c:pt idx="16">
                  <c:v>-0.2559831099790652</c:v>
                </c:pt>
              </c:numCache>
            </c:numRef>
          </c:val>
          <c:extLst>
            <c:ext xmlns:c16="http://schemas.microsoft.com/office/drawing/2014/chart" uri="{C3380CC4-5D6E-409C-BE32-E72D297353CC}">
              <c16:uniqueId val="{00000001-5EB3-4FD3-9A4A-4EFF9D9697AA}"/>
            </c:ext>
          </c:extLst>
        </c:ser>
        <c:dLbls>
          <c:showLegendKey val="0"/>
          <c:showVal val="0"/>
          <c:showCatName val="0"/>
          <c:showSerName val="0"/>
          <c:showPercent val="0"/>
          <c:showBubbleSize val="0"/>
        </c:dLbls>
        <c:gapWidth val="125"/>
        <c:overlap val="-25"/>
        <c:axId val="600908184"/>
        <c:axId val="600908512"/>
      </c:barChart>
      <c:catAx>
        <c:axId val="600908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08512"/>
        <c:crosses val="autoZero"/>
        <c:auto val="1"/>
        <c:lblAlgn val="ctr"/>
        <c:lblOffset val="100"/>
        <c:noMultiLvlLbl val="0"/>
      </c:catAx>
      <c:valAx>
        <c:axId val="600908512"/>
        <c:scaling>
          <c:orientation val="minMax"/>
          <c:min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08184"/>
        <c:crosses val="autoZero"/>
        <c:crossBetween val="between"/>
      </c:valAx>
      <c:spPr>
        <a:noFill/>
        <a:ln>
          <a:noFill/>
        </a:ln>
        <a:effectLst/>
      </c:spPr>
    </c:plotArea>
    <c:legend>
      <c:legendPos val="t"/>
      <c:legendEntry>
        <c:idx val="1"/>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ayout>
        <c:manualLayout>
          <c:xMode val="edge"/>
          <c:yMode val="edge"/>
          <c:x val="0.41506299212598419"/>
          <c:y val="0.13067722003499563"/>
          <c:w val="0.16987401574803149"/>
          <c:h val="5.859416010498688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a:solidFill>
                  <a:schemeClr val="tx1">
                    <a:lumMod val="65000"/>
                    <a:lumOff val="35000"/>
                  </a:schemeClr>
                </a:solidFill>
              </a:rPr>
              <a:t>Change in perceived job density of large</a:t>
            </a:r>
            <a:r>
              <a:rPr lang="en-US" sz="1100" baseline="0">
                <a:solidFill>
                  <a:schemeClr val="tx1">
                    <a:lumMod val="65000"/>
                    <a:lumOff val="35000"/>
                  </a:schemeClr>
                </a:solidFill>
              </a:rPr>
              <a:t> </a:t>
            </a:r>
            <a:r>
              <a:rPr lang="en-US" sz="1100" b="0" i="0" u="none" strike="noStrike" kern="1200" spc="0" baseline="0">
                <a:solidFill>
                  <a:schemeClr val="tx1">
                    <a:lumMod val="65000"/>
                    <a:lumOff val="35000"/>
                  </a:schemeClr>
                </a:solidFill>
                <a:latin typeface="+mn-lt"/>
                <a:ea typeface="+mn-ea"/>
                <a:cs typeface="+mn-cs"/>
              </a:rPr>
              <a:t>U.S.</a:t>
            </a:r>
            <a:r>
              <a:rPr lang="en-US" sz="1100" baseline="0">
                <a:solidFill>
                  <a:schemeClr val="tx1">
                    <a:lumMod val="65000"/>
                    <a:lumOff val="35000"/>
                  </a:schemeClr>
                </a:solidFill>
              </a:rPr>
              <a:t> metro areas by ind</a:t>
            </a:r>
            <a:r>
              <a:rPr lang="en-US" sz="1100" b="0" i="0" u="none" strike="noStrike" kern="1200" spc="0" baseline="0">
                <a:solidFill>
                  <a:schemeClr val="tx1">
                    <a:lumMod val="65000"/>
                    <a:lumOff val="35000"/>
                  </a:schemeClr>
                </a:solidFill>
                <a:latin typeface="+mn-lt"/>
                <a:ea typeface="+mn-ea"/>
                <a:cs typeface="+mn-cs"/>
              </a:rPr>
              <a:t>us</a:t>
            </a:r>
            <a:r>
              <a:rPr lang="en-US" sz="1100" baseline="0">
                <a:solidFill>
                  <a:schemeClr val="tx1">
                    <a:lumMod val="65000"/>
                    <a:lumOff val="35000"/>
                  </a:schemeClr>
                </a:solidFill>
              </a:rPr>
              <a:t>try</a:t>
            </a:r>
          </a:p>
          <a:p>
            <a:pPr>
              <a:defRPr/>
            </a:pPr>
            <a:r>
              <a:rPr lang="en-US" sz="1000" baseline="0">
                <a:solidFill>
                  <a:schemeClr val="tx1">
                    <a:lumMod val="65000"/>
                    <a:lumOff val="35000"/>
                  </a:schemeClr>
                </a:solidFill>
              </a:rPr>
              <a:t>2004 to 2015</a:t>
            </a:r>
            <a:endParaRPr lang="en-US" sz="1000">
              <a:solidFill>
                <a:schemeClr val="tx1">
                  <a:lumMod val="65000"/>
                  <a:lumOff val="35000"/>
                </a:schemeClr>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405949256342955E-2"/>
          <c:y val="0.20663249125109362"/>
          <c:w val="0.91822368037328672"/>
          <c:h val="0.48643236001749779"/>
        </c:manualLayout>
      </c:layout>
      <c:barChart>
        <c:barDir val="col"/>
        <c:grouping val="clustered"/>
        <c:varyColors val="0"/>
        <c:ser>
          <c:idx val="1"/>
          <c:order val="0"/>
          <c:tx>
            <c:strRef>
              <c:f>'Figure 3B 3C'!$B$4</c:f>
              <c:strCache>
                <c:ptCount val="1"/>
                <c:pt idx="0">
                  <c:v>Expected</c:v>
                </c:pt>
              </c:strCache>
            </c:strRef>
          </c:tx>
          <c:spPr>
            <a:solidFill>
              <a:schemeClr val="bg1">
                <a:lumMod val="65000"/>
              </a:schemeClr>
            </a:solidFill>
            <a:ln>
              <a:solidFill>
                <a:schemeClr val="bg1">
                  <a:lumMod val="65000"/>
                </a:schemeClr>
              </a:solidFill>
            </a:ln>
            <a:effectLst/>
          </c:spPr>
          <c:invertIfNegative val="0"/>
          <c:cat>
            <c:strRef>
              <c:f>'Figure 3B 3C'!$C$2:$S$2</c:f>
              <c:strCache>
                <c:ptCount val="17"/>
                <c:pt idx="0">
                  <c:v>Total</c:v>
                </c:pt>
                <c:pt idx="1">
                  <c:v>Professional (54)</c:v>
                </c:pt>
                <c:pt idx="2">
                  <c:v>Hospitality (72)</c:v>
                </c:pt>
                <c:pt idx="3">
                  <c:v>Health Care (62)</c:v>
                </c:pt>
                <c:pt idx="4">
                  <c:v>Information (51)</c:v>
                </c:pt>
                <c:pt idx="5">
                  <c:v>Headquarters (55)</c:v>
                </c:pt>
                <c:pt idx="6">
                  <c:v>Arts/Entertainment (71)</c:v>
                </c:pt>
                <c:pt idx="7">
                  <c:v>Education (61)</c:v>
                </c:pt>
                <c:pt idx="8">
                  <c:v>Retail (44-45)</c:v>
                </c:pt>
                <c:pt idx="9">
                  <c:v>Construction (23)</c:v>
                </c:pt>
                <c:pt idx="10">
                  <c:v>Real Estate (53)</c:v>
                </c:pt>
                <c:pt idx="11">
                  <c:v>Utilities (22)</c:v>
                </c:pt>
                <c:pt idx="12">
                  <c:v>Wholesale (42)</c:v>
                </c:pt>
                <c:pt idx="13">
                  <c:v>Local Services (81)</c:v>
                </c:pt>
                <c:pt idx="14">
                  <c:v>Finance (52)</c:v>
                </c:pt>
                <c:pt idx="15">
                  <c:v>Manufacturing (31-33)</c:v>
                </c:pt>
                <c:pt idx="16">
                  <c:v>Logistics (48-49)</c:v>
                </c:pt>
              </c:strCache>
            </c:strRef>
          </c:cat>
          <c:val>
            <c:numRef>
              <c:f>'Figure 3B 3C'!$C$4:$S$4</c:f>
              <c:numCache>
                <c:formatCode>0%</c:formatCode>
                <c:ptCount val="17"/>
                <c:pt idx="0">
                  <c:v>0.19896843900198391</c:v>
                </c:pt>
                <c:pt idx="1">
                  <c:v>0.35682945532908733</c:v>
                </c:pt>
                <c:pt idx="2">
                  <c:v>0.40753691927172209</c:v>
                </c:pt>
                <c:pt idx="3">
                  <c:v>0.49032919643294648</c:v>
                </c:pt>
                <c:pt idx="4">
                  <c:v>0.10007699033483039</c:v>
                </c:pt>
                <c:pt idx="5">
                  <c:v>0.27806627525455108</c:v>
                </c:pt>
                <c:pt idx="6">
                  <c:v>0.31409986312928784</c:v>
                </c:pt>
                <c:pt idx="7">
                  <c:v>0.40719442855851778</c:v>
                </c:pt>
                <c:pt idx="8">
                  <c:v>0.11194615335961132</c:v>
                </c:pt>
                <c:pt idx="9">
                  <c:v>6.0135143368057226E-2</c:v>
                </c:pt>
                <c:pt idx="10">
                  <c:v>1.5941288880340795E-2</c:v>
                </c:pt>
                <c:pt idx="11">
                  <c:v>0.14500754713305108</c:v>
                </c:pt>
                <c:pt idx="12">
                  <c:v>-1.7423119676496391E-2</c:v>
                </c:pt>
                <c:pt idx="13">
                  <c:v>9.0770787314055273E-2</c:v>
                </c:pt>
                <c:pt idx="14">
                  <c:v>1.0646016019228552E-2</c:v>
                </c:pt>
                <c:pt idx="15">
                  <c:v>-0.20798467942892385</c:v>
                </c:pt>
                <c:pt idx="16">
                  <c:v>4.7872723629000073E-2</c:v>
                </c:pt>
              </c:numCache>
            </c:numRef>
          </c:val>
          <c:extLst>
            <c:ext xmlns:c16="http://schemas.microsoft.com/office/drawing/2014/chart" uri="{C3380CC4-5D6E-409C-BE32-E72D297353CC}">
              <c16:uniqueId val="{00000000-5EB3-4FD3-9A4A-4EFF9D9697AA}"/>
            </c:ext>
          </c:extLst>
        </c:ser>
        <c:ser>
          <c:idx val="0"/>
          <c:order val="1"/>
          <c:tx>
            <c:strRef>
              <c:f>'Figure 3B 3C'!$B$3</c:f>
              <c:strCache>
                <c:ptCount val="1"/>
                <c:pt idx="0">
                  <c:v>Actual</c:v>
                </c:pt>
              </c:strCache>
            </c:strRef>
          </c:tx>
          <c:spPr>
            <a:solidFill>
              <a:schemeClr val="accent5"/>
            </a:solidFill>
            <a:ln>
              <a:solidFill>
                <a:schemeClr val="accent5"/>
              </a:solidFill>
            </a:ln>
            <a:effectLst/>
          </c:spPr>
          <c:invertIfNegative val="0"/>
          <c:cat>
            <c:strRef>
              <c:f>'Figure 3B 3C'!$C$2:$S$2</c:f>
              <c:strCache>
                <c:ptCount val="17"/>
                <c:pt idx="0">
                  <c:v>Total</c:v>
                </c:pt>
                <c:pt idx="1">
                  <c:v>Professional (54)</c:v>
                </c:pt>
                <c:pt idx="2">
                  <c:v>Hospitality (72)</c:v>
                </c:pt>
                <c:pt idx="3">
                  <c:v>Health Care (62)</c:v>
                </c:pt>
                <c:pt idx="4">
                  <c:v>Information (51)</c:v>
                </c:pt>
                <c:pt idx="5">
                  <c:v>Headquarters (55)</c:v>
                </c:pt>
                <c:pt idx="6">
                  <c:v>Arts/Entertainment (71)</c:v>
                </c:pt>
                <c:pt idx="7">
                  <c:v>Education (61)</c:v>
                </c:pt>
                <c:pt idx="8">
                  <c:v>Retail (44-45)</c:v>
                </c:pt>
                <c:pt idx="9">
                  <c:v>Construction (23)</c:v>
                </c:pt>
                <c:pt idx="10">
                  <c:v>Real Estate (53)</c:v>
                </c:pt>
                <c:pt idx="11">
                  <c:v>Utilities (22)</c:v>
                </c:pt>
                <c:pt idx="12">
                  <c:v>Wholesale (42)</c:v>
                </c:pt>
                <c:pt idx="13">
                  <c:v>Local Services (81)</c:v>
                </c:pt>
                <c:pt idx="14">
                  <c:v>Finance (52)</c:v>
                </c:pt>
                <c:pt idx="15">
                  <c:v>Manufacturing (31-33)</c:v>
                </c:pt>
                <c:pt idx="16">
                  <c:v>Logistics (48-49)</c:v>
                </c:pt>
              </c:strCache>
            </c:strRef>
          </c:cat>
          <c:val>
            <c:numRef>
              <c:f>'Figure 3B 3C'!$C$3:$S$3</c:f>
              <c:numCache>
                <c:formatCode>0%</c:formatCode>
                <c:ptCount val="17"/>
                <c:pt idx="0">
                  <c:v>0.29531091088086858</c:v>
                </c:pt>
                <c:pt idx="1">
                  <c:v>0.57114438509232568</c:v>
                </c:pt>
                <c:pt idx="2">
                  <c:v>0.4961461937319589</c:v>
                </c:pt>
                <c:pt idx="3">
                  <c:v>0.46495147399363113</c:v>
                </c:pt>
                <c:pt idx="4">
                  <c:v>0.41449749157976107</c:v>
                </c:pt>
                <c:pt idx="5">
                  <c:v>0.38757549532282165</c:v>
                </c:pt>
                <c:pt idx="6">
                  <c:v>0.3353356897047291</c:v>
                </c:pt>
                <c:pt idx="7">
                  <c:v>0.2906885193928388</c:v>
                </c:pt>
                <c:pt idx="8">
                  <c:v>0.27265642230056669</c:v>
                </c:pt>
                <c:pt idx="9">
                  <c:v>0.24445757485071401</c:v>
                </c:pt>
                <c:pt idx="10">
                  <c:v>0.20214421506857777</c:v>
                </c:pt>
                <c:pt idx="11">
                  <c:v>0.19053178016805375</c:v>
                </c:pt>
                <c:pt idx="12">
                  <c:v>0.15542492671340133</c:v>
                </c:pt>
                <c:pt idx="13">
                  <c:v>9.8787443988803458E-2</c:v>
                </c:pt>
                <c:pt idx="14">
                  <c:v>9.4582261596666703E-2</c:v>
                </c:pt>
                <c:pt idx="15">
                  <c:v>-0.24994639825823511</c:v>
                </c:pt>
                <c:pt idx="16">
                  <c:v>-0.2559831099790652</c:v>
                </c:pt>
              </c:numCache>
            </c:numRef>
          </c:val>
          <c:extLst>
            <c:ext xmlns:c16="http://schemas.microsoft.com/office/drawing/2014/chart" uri="{C3380CC4-5D6E-409C-BE32-E72D297353CC}">
              <c16:uniqueId val="{00000001-5EB3-4FD3-9A4A-4EFF9D9697AA}"/>
            </c:ext>
          </c:extLst>
        </c:ser>
        <c:dLbls>
          <c:showLegendKey val="0"/>
          <c:showVal val="0"/>
          <c:showCatName val="0"/>
          <c:showSerName val="0"/>
          <c:showPercent val="0"/>
          <c:showBubbleSize val="0"/>
        </c:dLbls>
        <c:gapWidth val="125"/>
        <c:overlap val="-25"/>
        <c:axId val="600908184"/>
        <c:axId val="600908512"/>
      </c:barChart>
      <c:catAx>
        <c:axId val="600908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08512"/>
        <c:crosses val="autoZero"/>
        <c:auto val="1"/>
        <c:lblAlgn val="ctr"/>
        <c:lblOffset val="100"/>
        <c:noMultiLvlLbl val="0"/>
      </c:catAx>
      <c:valAx>
        <c:axId val="600908512"/>
        <c:scaling>
          <c:orientation val="minMax"/>
          <c:min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08184"/>
        <c:crosses val="autoZero"/>
        <c:crossBetween val="between"/>
      </c:valAx>
      <c:spPr>
        <a:noFill/>
        <a:ln>
          <a:noFill/>
        </a:ln>
        <a:effectLst/>
      </c:spPr>
    </c:plotArea>
    <c:legend>
      <c:legendPos val="t"/>
      <c:layout>
        <c:manualLayout>
          <c:xMode val="edge"/>
          <c:yMode val="edge"/>
          <c:x val="0.41506299212598419"/>
          <c:y val="0.13067722003499563"/>
          <c:w val="0.16987401574803149"/>
          <c:h val="5.859416010498688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a:solidFill>
                  <a:schemeClr val="tx1">
                    <a:lumMod val="65000"/>
                    <a:lumOff val="35000"/>
                  </a:schemeClr>
                </a:solidFill>
              </a:rPr>
              <a:t>Share of metro areas that saw increases in perceived</a:t>
            </a:r>
            <a:r>
              <a:rPr lang="en-US" sz="1100" baseline="0">
                <a:solidFill>
                  <a:schemeClr val="tx1">
                    <a:lumMod val="65000"/>
                    <a:lumOff val="35000"/>
                  </a:schemeClr>
                </a:solidFill>
              </a:rPr>
              <a:t> job density </a:t>
            </a:r>
          </a:p>
          <a:p>
            <a:pPr>
              <a:defRPr/>
            </a:pPr>
            <a:r>
              <a:rPr lang="en-US" sz="1100" baseline="0">
                <a:solidFill>
                  <a:schemeClr val="tx1">
                    <a:lumMod val="65000"/>
                    <a:lumOff val="35000"/>
                  </a:schemeClr>
                </a:solidFill>
              </a:rPr>
              <a:t>by industry sector, </a:t>
            </a:r>
            <a:r>
              <a:rPr lang="en-US" sz="1050" baseline="0">
                <a:solidFill>
                  <a:schemeClr val="tx1">
                    <a:lumMod val="65000"/>
                    <a:lumOff val="35000"/>
                  </a:schemeClr>
                </a:solidFill>
              </a:rPr>
              <a:t>2004 to 2015</a:t>
            </a:r>
            <a:endParaRPr lang="en-US" sz="1050">
              <a:solidFill>
                <a:schemeClr val="tx1">
                  <a:lumMod val="65000"/>
                  <a:lumOff val="35000"/>
                </a:schemeClr>
              </a:solidFill>
            </a:endParaRPr>
          </a:p>
        </c:rich>
      </c:tx>
      <c:layout>
        <c:manualLayout>
          <c:xMode val="edge"/>
          <c:yMode val="edge"/>
          <c:x val="0.27579232283464566"/>
          <c:y val="2.7318460192475944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688547594916972"/>
          <c:y val="0.13765237678623504"/>
          <c:w val="0.74850541545172533"/>
          <c:h val="0.76133293234179056"/>
        </c:manualLayout>
      </c:layout>
      <c:barChart>
        <c:barDir val="bar"/>
        <c:grouping val="clustered"/>
        <c:varyColors val="0"/>
        <c:ser>
          <c:idx val="1"/>
          <c:order val="0"/>
          <c:tx>
            <c:strRef>
              <c:f>'Fig 5'!$C$3</c:f>
              <c:strCache>
                <c:ptCount val="1"/>
                <c:pt idx="0">
                  <c:v>Increases in job density greater than expected</c:v>
                </c:pt>
              </c:strCache>
            </c:strRef>
          </c:tx>
          <c:spPr>
            <a:noFill/>
            <a:ln>
              <a:noFill/>
            </a:ln>
            <a:effectLst/>
          </c:spPr>
          <c:invertIfNegative val="0"/>
          <c:val>
            <c:numRef>
              <c:f>'Fig 5'!$F$4:$F$20</c:f>
              <c:numCache>
                <c:formatCode>0%</c:formatCode>
                <c:ptCount val="17"/>
                <c:pt idx="0">
                  <c:v>0.1276595744680851</c:v>
                </c:pt>
                <c:pt idx="1">
                  <c:v>0.15957446808510639</c:v>
                </c:pt>
                <c:pt idx="2">
                  <c:v>8.5106382978723402E-2</c:v>
                </c:pt>
                <c:pt idx="3">
                  <c:v>9.5744680851063829E-2</c:v>
                </c:pt>
                <c:pt idx="4">
                  <c:v>0.20212765957446807</c:v>
                </c:pt>
                <c:pt idx="5">
                  <c:v>0.15957446808510639</c:v>
                </c:pt>
                <c:pt idx="6">
                  <c:v>0.23404255319148937</c:v>
                </c:pt>
                <c:pt idx="7">
                  <c:v>0.1702127659574468</c:v>
                </c:pt>
                <c:pt idx="8">
                  <c:v>0.27659574468085107</c:v>
                </c:pt>
                <c:pt idx="9">
                  <c:v>0.23404255319148937</c:v>
                </c:pt>
                <c:pt idx="10">
                  <c:v>0.19148936170212766</c:v>
                </c:pt>
                <c:pt idx="11">
                  <c:v>0.38297872340425532</c:v>
                </c:pt>
                <c:pt idx="12">
                  <c:v>0.35106382978723405</c:v>
                </c:pt>
                <c:pt idx="13">
                  <c:v>0.22340425531914893</c:v>
                </c:pt>
                <c:pt idx="14">
                  <c:v>0.19148936170212766</c:v>
                </c:pt>
                <c:pt idx="15">
                  <c:v>0.22340425531914893</c:v>
                </c:pt>
                <c:pt idx="16">
                  <c:v>0.1702127659574468</c:v>
                </c:pt>
              </c:numCache>
            </c:numRef>
          </c:val>
          <c:extLst>
            <c:ext xmlns:c16="http://schemas.microsoft.com/office/drawing/2014/chart" uri="{C3380CC4-5D6E-409C-BE32-E72D297353CC}">
              <c16:uniqueId val="{00000000-F8E6-4921-9123-125D67BE28FD}"/>
            </c:ext>
          </c:extLst>
        </c:ser>
        <c:ser>
          <c:idx val="0"/>
          <c:order val="1"/>
          <c:tx>
            <c:strRef>
              <c:f>'Fig 5'!$B$3</c:f>
              <c:strCache>
                <c:ptCount val="1"/>
                <c:pt idx="0">
                  <c:v>Increases in job density</c:v>
                </c:pt>
              </c:strCache>
            </c:strRef>
          </c:tx>
          <c:spPr>
            <a:solidFill>
              <a:schemeClr val="accent1">
                <a:lumMod val="60000"/>
                <a:lumOff val="40000"/>
              </a:schemeClr>
            </a:solidFill>
            <a:ln>
              <a:solidFill>
                <a:schemeClr val="accent1">
                  <a:lumMod val="60000"/>
                  <a:lumOff val="40000"/>
                </a:schemeClr>
              </a:solidFill>
            </a:ln>
            <a:effectLst/>
          </c:spPr>
          <c:invertIfNegative val="0"/>
          <c:dPt>
            <c:idx val="16"/>
            <c:invertIfNegative val="0"/>
            <c:bubble3D val="0"/>
            <c:spPr>
              <a:solidFill>
                <a:schemeClr val="accent1">
                  <a:lumMod val="60000"/>
                  <a:lumOff val="40000"/>
                </a:schemeClr>
              </a:solidFill>
              <a:ln>
                <a:solidFill>
                  <a:schemeClr val="accent1">
                    <a:lumMod val="60000"/>
                    <a:lumOff val="40000"/>
                  </a:schemeClr>
                </a:solidFill>
              </a:ln>
              <a:effectLst/>
            </c:spPr>
            <c:extLst>
              <c:ext xmlns:c16="http://schemas.microsoft.com/office/drawing/2014/chart" uri="{C3380CC4-5D6E-409C-BE32-E72D297353CC}">
                <c16:uniqueId val="{00000002-F8E6-4921-9123-125D67BE28FD}"/>
              </c:ext>
            </c:extLst>
          </c:dPt>
          <c:cat>
            <c:strRef>
              <c:f>'Fig 5'!$A$4:$A$20</c:f>
              <c:strCache>
                <c:ptCount val="17"/>
                <c:pt idx="0">
                  <c:v>Manufacturing (31-33)</c:v>
                </c:pt>
                <c:pt idx="1">
                  <c:v>Information (51)</c:v>
                </c:pt>
                <c:pt idx="2">
                  <c:v>Local Services (81)</c:v>
                </c:pt>
                <c:pt idx="3">
                  <c:v>Retail (44-45)</c:v>
                </c:pt>
                <c:pt idx="4">
                  <c:v>Finance (52)</c:v>
                </c:pt>
                <c:pt idx="5">
                  <c:v>Logistics (48-49)</c:v>
                </c:pt>
                <c:pt idx="6">
                  <c:v>Construction (23)</c:v>
                </c:pt>
                <c:pt idx="7">
                  <c:v>Wholesale (42)</c:v>
                </c:pt>
                <c:pt idx="8">
                  <c:v>Utilities (22)</c:v>
                </c:pt>
                <c:pt idx="9">
                  <c:v>Real Estate (53)</c:v>
                </c:pt>
                <c:pt idx="10">
                  <c:v>Professional (54)</c:v>
                </c:pt>
                <c:pt idx="11">
                  <c:v>Arts/Entertainment (71)</c:v>
                </c:pt>
                <c:pt idx="12">
                  <c:v>Headquarters (55)</c:v>
                </c:pt>
                <c:pt idx="13">
                  <c:v>Education (61)</c:v>
                </c:pt>
                <c:pt idx="14">
                  <c:v>Hospitality (72)</c:v>
                </c:pt>
                <c:pt idx="15">
                  <c:v>Health Care (62)</c:v>
                </c:pt>
                <c:pt idx="16">
                  <c:v>Total</c:v>
                </c:pt>
              </c:strCache>
            </c:strRef>
          </c:cat>
          <c:val>
            <c:numRef>
              <c:f>'Fig 5'!$E$4:$E$20</c:f>
              <c:numCache>
                <c:formatCode>0%</c:formatCode>
                <c:ptCount val="17"/>
                <c:pt idx="0">
                  <c:v>0.1276595744680851</c:v>
                </c:pt>
                <c:pt idx="1">
                  <c:v>0.18085106382978725</c:v>
                </c:pt>
                <c:pt idx="2">
                  <c:v>0.18085106382978725</c:v>
                </c:pt>
                <c:pt idx="3">
                  <c:v>0.24468085106382978</c:v>
                </c:pt>
                <c:pt idx="4">
                  <c:v>0.30851063829787234</c:v>
                </c:pt>
                <c:pt idx="5">
                  <c:v>0.30851063829787234</c:v>
                </c:pt>
                <c:pt idx="6">
                  <c:v>0.31914893617021278</c:v>
                </c:pt>
                <c:pt idx="7">
                  <c:v>0.31914893617021278</c:v>
                </c:pt>
                <c:pt idx="8">
                  <c:v>0.32978723404255317</c:v>
                </c:pt>
                <c:pt idx="9">
                  <c:v>0.37234042553191488</c:v>
                </c:pt>
                <c:pt idx="10">
                  <c:v>0.61702127659574468</c:v>
                </c:pt>
                <c:pt idx="11">
                  <c:v>0.63829787234042556</c:v>
                </c:pt>
                <c:pt idx="12">
                  <c:v>0.64893617021276595</c:v>
                </c:pt>
                <c:pt idx="13">
                  <c:v>0.72340425531914898</c:v>
                </c:pt>
                <c:pt idx="14">
                  <c:v>0.74468085106382975</c:v>
                </c:pt>
                <c:pt idx="15">
                  <c:v>0.76595744680851063</c:v>
                </c:pt>
                <c:pt idx="16">
                  <c:v>0.51063829787234039</c:v>
                </c:pt>
              </c:numCache>
            </c:numRef>
          </c:val>
          <c:extLst>
            <c:ext xmlns:c16="http://schemas.microsoft.com/office/drawing/2014/chart" uri="{C3380CC4-5D6E-409C-BE32-E72D297353CC}">
              <c16:uniqueId val="{00000003-F8E6-4921-9123-125D67BE28FD}"/>
            </c:ext>
          </c:extLst>
        </c:ser>
        <c:dLbls>
          <c:showLegendKey val="0"/>
          <c:showVal val="0"/>
          <c:showCatName val="0"/>
          <c:showSerName val="0"/>
          <c:showPercent val="0"/>
          <c:showBubbleSize val="0"/>
        </c:dLbls>
        <c:gapWidth val="125"/>
        <c:overlap val="-25"/>
        <c:axId val="30690496"/>
        <c:axId val="31197456"/>
      </c:barChart>
      <c:catAx>
        <c:axId val="30690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97456"/>
        <c:crosses val="autoZero"/>
        <c:auto val="1"/>
        <c:lblAlgn val="ctr"/>
        <c:lblOffset val="100"/>
        <c:noMultiLvlLbl val="0"/>
      </c:catAx>
      <c:valAx>
        <c:axId val="31197456"/>
        <c:scaling>
          <c:orientation val="minMax"/>
          <c:max val="1"/>
          <c:min val="0"/>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690496"/>
        <c:crosses val="autoZero"/>
        <c:crossBetween val="between"/>
        <c:majorUnit val="0.2"/>
      </c:valAx>
      <c:spPr>
        <a:noFill/>
        <a:ln>
          <a:noFill/>
        </a:ln>
        <a:effectLst/>
      </c:spPr>
    </c:plotArea>
    <c:legend>
      <c:legendPos val="t"/>
      <c:legendEntry>
        <c:idx val="1"/>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ayout>
        <c:manualLayout>
          <c:xMode val="edge"/>
          <c:yMode val="edge"/>
          <c:x val="0.15032603346456694"/>
          <c:y val="8.0741032370953633E-2"/>
          <c:w val="0.772925667945353"/>
          <c:h val="4.648792867833669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a:solidFill>
                  <a:schemeClr val="tx1">
                    <a:lumMod val="65000"/>
                    <a:lumOff val="35000"/>
                  </a:schemeClr>
                </a:solidFill>
              </a:rPr>
              <a:t>Share of metro areas that saw increases in perceived</a:t>
            </a:r>
            <a:r>
              <a:rPr lang="en-US" sz="1100" baseline="0">
                <a:solidFill>
                  <a:schemeClr val="tx1">
                    <a:lumMod val="65000"/>
                    <a:lumOff val="35000"/>
                  </a:schemeClr>
                </a:solidFill>
              </a:rPr>
              <a:t> job density </a:t>
            </a:r>
          </a:p>
          <a:p>
            <a:pPr>
              <a:defRPr/>
            </a:pPr>
            <a:r>
              <a:rPr lang="en-US" sz="1100" baseline="0">
                <a:solidFill>
                  <a:schemeClr val="tx1">
                    <a:lumMod val="65000"/>
                    <a:lumOff val="35000"/>
                  </a:schemeClr>
                </a:solidFill>
              </a:rPr>
              <a:t>by industry sector, </a:t>
            </a:r>
            <a:r>
              <a:rPr lang="en-US" sz="1050" baseline="0">
                <a:solidFill>
                  <a:schemeClr val="tx1">
                    <a:lumMod val="65000"/>
                    <a:lumOff val="35000"/>
                  </a:schemeClr>
                </a:solidFill>
              </a:rPr>
              <a:t>2004 to 2015</a:t>
            </a:r>
            <a:endParaRPr lang="en-US" sz="1050">
              <a:solidFill>
                <a:schemeClr val="tx1">
                  <a:lumMod val="65000"/>
                  <a:lumOff val="35000"/>
                </a:schemeClr>
              </a:solidFill>
            </a:endParaRPr>
          </a:p>
        </c:rich>
      </c:tx>
      <c:layout>
        <c:manualLayout>
          <c:xMode val="edge"/>
          <c:yMode val="edge"/>
          <c:x val="0.27579232283464566"/>
          <c:y val="2.7318460192475944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688547594916972"/>
          <c:y val="0.13765237678623504"/>
          <c:w val="0.74850541545172533"/>
          <c:h val="0.76133293234179056"/>
        </c:manualLayout>
      </c:layout>
      <c:barChart>
        <c:barDir val="bar"/>
        <c:grouping val="clustered"/>
        <c:varyColors val="0"/>
        <c:ser>
          <c:idx val="1"/>
          <c:order val="0"/>
          <c:tx>
            <c:strRef>
              <c:f>'Fig 5'!$C$3</c:f>
              <c:strCache>
                <c:ptCount val="1"/>
                <c:pt idx="0">
                  <c:v>Increases in job density greater than expected</c:v>
                </c:pt>
              </c:strCache>
            </c:strRef>
          </c:tx>
          <c:spPr>
            <a:solidFill>
              <a:schemeClr val="accent1">
                <a:lumMod val="50000"/>
              </a:schemeClr>
            </a:solidFill>
            <a:ln>
              <a:solidFill>
                <a:schemeClr val="accent1">
                  <a:lumMod val="50000"/>
                </a:schemeClr>
              </a:solidFill>
            </a:ln>
            <a:effectLst/>
          </c:spPr>
          <c:invertIfNegative val="0"/>
          <c:val>
            <c:numRef>
              <c:f>'Fig 5'!$F$4:$F$20</c:f>
              <c:numCache>
                <c:formatCode>0%</c:formatCode>
                <c:ptCount val="17"/>
                <c:pt idx="0">
                  <c:v>0.1276595744680851</c:v>
                </c:pt>
                <c:pt idx="1">
                  <c:v>0.15957446808510639</c:v>
                </c:pt>
                <c:pt idx="2">
                  <c:v>8.5106382978723402E-2</c:v>
                </c:pt>
                <c:pt idx="3">
                  <c:v>9.5744680851063829E-2</c:v>
                </c:pt>
                <c:pt idx="4">
                  <c:v>0.20212765957446807</c:v>
                </c:pt>
                <c:pt idx="5">
                  <c:v>0.15957446808510639</c:v>
                </c:pt>
                <c:pt idx="6">
                  <c:v>0.23404255319148937</c:v>
                </c:pt>
                <c:pt idx="7">
                  <c:v>0.1702127659574468</c:v>
                </c:pt>
                <c:pt idx="8">
                  <c:v>0.27659574468085107</c:v>
                </c:pt>
                <c:pt idx="9">
                  <c:v>0.23404255319148937</c:v>
                </c:pt>
                <c:pt idx="10">
                  <c:v>0.19148936170212766</c:v>
                </c:pt>
                <c:pt idx="11">
                  <c:v>0.38297872340425532</c:v>
                </c:pt>
                <c:pt idx="12">
                  <c:v>0.35106382978723405</c:v>
                </c:pt>
                <c:pt idx="13">
                  <c:v>0.22340425531914893</c:v>
                </c:pt>
                <c:pt idx="14">
                  <c:v>0.19148936170212766</c:v>
                </c:pt>
                <c:pt idx="15">
                  <c:v>0.22340425531914893</c:v>
                </c:pt>
                <c:pt idx="16">
                  <c:v>0.1702127659574468</c:v>
                </c:pt>
              </c:numCache>
            </c:numRef>
          </c:val>
          <c:extLst>
            <c:ext xmlns:c16="http://schemas.microsoft.com/office/drawing/2014/chart" uri="{C3380CC4-5D6E-409C-BE32-E72D297353CC}">
              <c16:uniqueId val="{00000000-C2C3-4E0B-A9AF-F29B049E050A}"/>
            </c:ext>
          </c:extLst>
        </c:ser>
        <c:ser>
          <c:idx val="0"/>
          <c:order val="1"/>
          <c:tx>
            <c:strRef>
              <c:f>'Fig 5'!$B$3</c:f>
              <c:strCache>
                <c:ptCount val="1"/>
                <c:pt idx="0">
                  <c:v>Increases in job density</c:v>
                </c:pt>
              </c:strCache>
            </c:strRef>
          </c:tx>
          <c:spPr>
            <a:solidFill>
              <a:schemeClr val="accent1">
                <a:lumMod val="60000"/>
                <a:lumOff val="40000"/>
              </a:schemeClr>
            </a:solidFill>
            <a:ln>
              <a:solidFill>
                <a:schemeClr val="accent1">
                  <a:lumMod val="60000"/>
                  <a:lumOff val="40000"/>
                </a:schemeClr>
              </a:solidFill>
            </a:ln>
            <a:effectLst/>
          </c:spPr>
          <c:invertIfNegative val="0"/>
          <c:dPt>
            <c:idx val="16"/>
            <c:invertIfNegative val="0"/>
            <c:bubble3D val="0"/>
            <c:spPr>
              <a:solidFill>
                <a:schemeClr val="accent1">
                  <a:lumMod val="60000"/>
                  <a:lumOff val="40000"/>
                </a:schemeClr>
              </a:solidFill>
              <a:ln>
                <a:solidFill>
                  <a:schemeClr val="accent1">
                    <a:lumMod val="60000"/>
                    <a:lumOff val="40000"/>
                  </a:schemeClr>
                </a:solidFill>
              </a:ln>
              <a:effectLst/>
            </c:spPr>
            <c:extLst>
              <c:ext xmlns:c16="http://schemas.microsoft.com/office/drawing/2014/chart" uri="{C3380CC4-5D6E-409C-BE32-E72D297353CC}">
                <c16:uniqueId val="{00000002-C2C3-4E0B-A9AF-F29B049E050A}"/>
              </c:ext>
            </c:extLst>
          </c:dPt>
          <c:cat>
            <c:strRef>
              <c:f>'Fig 5'!$A$4:$A$20</c:f>
              <c:strCache>
                <c:ptCount val="17"/>
                <c:pt idx="0">
                  <c:v>Manufacturing (31-33)</c:v>
                </c:pt>
                <c:pt idx="1">
                  <c:v>Information (51)</c:v>
                </c:pt>
                <c:pt idx="2">
                  <c:v>Local Services (81)</c:v>
                </c:pt>
                <c:pt idx="3">
                  <c:v>Retail (44-45)</c:v>
                </c:pt>
                <c:pt idx="4">
                  <c:v>Finance (52)</c:v>
                </c:pt>
                <c:pt idx="5">
                  <c:v>Logistics (48-49)</c:v>
                </c:pt>
                <c:pt idx="6">
                  <c:v>Construction (23)</c:v>
                </c:pt>
                <c:pt idx="7">
                  <c:v>Wholesale (42)</c:v>
                </c:pt>
                <c:pt idx="8">
                  <c:v>Utilities (22)</c:v>
                </c:pt>
                <c:pt idx="9">
                  <c:v>Real Estate (53)</c:v>
                </c:pt>
                <c:pt idx="10">
                  <c:v>Professional (54)</c:v>
                </c:pt>
                <c:pt idx="11">
                  <c:v>Arts/Entertainment (71)</c:v>
                </c:pt>
                <c:pt idx="12">
                  <c:v>Headquarters (55)</c:v>
                </c:pt>
                <c:pt idx="13">
                  <c:v>Education (61)</c:v>
                </c:pt>
                <c:pt idx="14">
                  <c:v>Hospitality (72)</c:v>
                </c:pt>
                <c:pt idx="15">
                  <c:v>Health Care (62)</c:v>
                </c:pt>
                <c:pt idx="16">
                  <c:v>Total</c:v>
                </c:pt>
              </c:strCache>
            </c:strRef>
          </c:cat>
          <c:val>
            <c:numRef>
              <c:f>'Fig 5'!$E$4:$E$20</c:f>
              <c:numCache>
                <c:formatCode>0%</c:formatCode>
                <c:ptCount val="17"/>
                <c:pt idx="0">
                  <c:v>0.1276595744680851</c:v>
                </c:pt>
                <c:pt idx="1">
                  <c:v>0.18085106382978725</c:v>
                </c:pt>
                <c:pt idx="2">
                  <c:v>0.18085106382978725</c:v>
                </c:pt>
                <c:pt idx="3">
                  <c:v>0.24468085106382978</c:v>
                </c:pt>
                <c:pt idx="4">
                  <c:v>0.30851063829787234</c:v>
                </c:pt>
                <c:pt idx="5">
                  <c:v>0.30851063829787234</c:v>
                </c:pt>
                <c:pt idx="6">
                  <c:v>0.31914893617021278</c:v>
                </c:pt>
                <c:pt idx="7">
                  <c:v>0.31914893617021278</c:v>
                </c:pt>
                <c:pt idx="8">
                  <c:v>0.32978723404255317</c:v>
                </c:pt>
                <c:pt idx="9">
                  <c:v>0.37234042553191488</c:v>
                </c:pt>
                <c:pt idx="10">
                  <c:v>0.61702127659574468</c:v>
                </c:pt>
                <c:pt idx="11">
                  <c:v>0.63829787234042556</c:v>
                </c:pt>
                <c:pt idx="12">
                  <c:v>0.64893617021276595</c:v>
                </c:pt>
                <c:pt idx="13">
                  <c:v>0.72340425531914898</c:v>
                </c:pt>
                <c:pt idx="14">
                  <c:v>0.74468085106382975</c:v>
                </c:pt>
                <c:pt idx="15">
                  <c:v>0.76595744680851063</c:v>
                </c:pt>
                <c:pt idx="16">
                  <c:v>0.51063829787234039</c:v>
                </c:pt>
              </c:numCache>
            </c:numRef>
          </c:val>
          <c:extLst>
            <c:ext xmlns:c16="http://schemas.microsoft.com/office/drawing/2014/chart" uri="{C3380CC4-5D6E-409C-BE32-E72D297353CC}">
              <c16:uniqueId val="{00000003-C2C3-4E0B-A9AF-F29B049E050A}"/>
            </c:ext>
          </c:extLst>
        </c:ser>
        <c:dLbls>
          <c:showLegendKey val="0"/>
          <c:showVal val="0"/>
          <c:showCatName val="0"/>
          <c:showSerName val="0"/>
          <c:showPercent val="0"/>
          <c:showBubbleSize val="0"/>
        </c:dLbls>
        <c:gapWidth val="125"/>
        <c:overlap val="-25"/>
        <c:axId val="30690496"/>
        <c:axId val="31197456"/>
      </c:barChart>
      <c:catAx>
        <c:axId val="30690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97456"/>
        <c:crosses val="autoZero"/>
        <c:auto val="1"/>
        <c:lblAlgn val="ctr"/>
        <c:lblOffset val="100"/>
        <c:noMultiLvlLbl val="0"/>
      </c:catAx>
      <c:valAx>
        <c:axId val="31197456"/>
        <c:scaling>
          <c:orientation val="minMax"/>
          <c:max val="1"/>
          <c:min val="0"/>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690496"/>
        <c:crosses val="autoZero"/>
        <c:crossBetween val="between"/>
        <c:majorUnit val="0.2"/>
      </c:valAx>
      <c:spPr>
        <a:noFill/>
        <a:ln>
          <a:noFill/>
        </a:ln>
        <a:effectLst/>
      </c:spPr>
    </c:plotArea>
    <c:legend>
      <c:legendPos val="t"/>
      <c:layout>
        <c:manualLayout>
          <c:xMode val="edge"/>
          <c:yMode val="edge"/>
          <c:x val="0.15032603346456694"/>
          <c:y val="8.0741032370953633E-2"/>
          <c:w val="0.772925667945353"/>
          <c:h val="4.648792867833669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0.16507</cdr:x>
      <cdr:y>0.95573</cdr:y>
    </cdr:from>
    <cdr:to>
      <cdr:x>1</cdr:x>
      <cdr:y>1</cdr:y>
    </cdr:to>
    <cdr:sp macro="" textlink="">
      <cdr:nvSpPr>
        <cdr:cNvPr id="2" name="TextBox 1">
          <a:extLst xmlns:a="http://schemas.openxmlformats.org/drawingml/2006/main">
            <a:ext uri="{FF2B5EF4-FFF2-40B4-BE49-F238E27FC236}">
              <a16:creationId xmlns:a16="http://schemas.microsoft.com/office/drawing/2014/main" id="{39CC831A-9450-4ECA-B05E-75FB61C5612C}"/>
            </a:ext>
          </a:extLst>
        </cdr:cNvPr>
        <cdr:cNvSpPr txBox="1"/>
      </cdr:nvSpPr>
      <cdr:spPr>
        <a:xfrm xmlns:a="http://schemas.openxmlformats.org/drawingml/2006/main">
          <a:off x="981110" y="3495678"/>
          <a:ext cx="4962490" cy="161922"/>
        </a:xfrm>
        <a:prstGeom xmlns:a="http://schemas.openxmlformats.org/drawingml/2006/main" prst="rect">
          <a:avLst/>
        </a:prstGeom>
      </cdr:spPr>
      <cdr:txBody>
        <a:bodyPr xmlns:a="http://schemas.openxmlformats.org/drawingml/2006/main" wrap="square" lIns="0" tIns="0" rIns="0" bIns="0" rtlCol="0" anchor="b" anchorCtr="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800" i="1">
              <a:solidFill>
                <a:schemeClr val="tx1">
                  <a:lumMod val="65000"/>
                  <a:lumOff val="35000"/>
                </a:schemeClr>
              </a:solidFill>
              <a:effectLst/>
              <a:latin typeface="+mn-lt"/>
              <a:ea typeface="+mn-ea"/>
              <a:cs typeface="+mn-cs"/>
            </a:rPr>
            <a:t>Source: Brookings Analysis of Census LEHD Origin-Destination</a:t>
          </a:r>
          <a:r>
            <a:rPr lang="en-US" sz="800" i="1" baseline="0">
              <a:solidFill>
                <a:schemeClr val="tx1">
                  <a:lumMod val="65000"/>
                  <a:lumOff val="35000"/>
                </a:schemeClr>
              </a:solidFill>
              <a:effectLst/>
              <a:latin typeface="+mn-lt"/>
              <a:ea typeface="+mn-ea"/>
              <a:cs typeface="+mn-cs"/>
            </a:rPr>
            <a:t> Employment Statistics.</a:t>
          </a:r>
          <a:endParaRPr lang="en-US" sz="800">
            <a:solidFill>
              <a:schemeClr val="tx1">
                <a:lumMod val="65000"/>
                <a:lumOff val="35000"/>
              </a:schemeClr>
            </a:solidFill>
            <a:effectLst/>
          </a:endParaRPr>
        </a:p>
      </cdr:txBody>
    </cdr:sp>
  </cdr:relSizeAnchor>
</c:userShapes>
</file>

<file path=ppt/drawings/drawing10.xml><?xml version="1.0" encoding="utf-8"?>
<c:userShapes xmlns:c="http://schemas.openxmlformats.org/drawingml/2006/chart">
  <cdr:relSizeAnchor xmlns:cdr="http://schemas.openxmlformats.org/drawingml/2006/chartDrawing">
    <cdr:from>
      <cdr:x>0.1512</cdr:x>
      <cdr:y>0.93941</cdr:y>
    </cdr:from>
    <cdr:to>
      <cdr:x>1</cdr:x>
      <cdr:y>1</cdr:y>
    </cdr:to>
    <cdr:sp macro="" textlink="">
      <cdr:nvSpPr>
        <cdr:cNvPr id="2" name="TextBox 1">
          <a:extLst xmlns:a="http://schemas.openxmlformats.org/drawingml/2006/main">
            <a:ext uri="{FF2B5EF4-FFF2-40B4-BE49-F238E27FC236}">
              <a16:creationId xmlns:a16="http://schemas.microsoft.com/office/drawing/2014/main" id="{E241829C-5B58-40BA-897D-0183AA81B5B0}"/>
            </a:ext>
          </a:extLst>
        </cdr:cNvPr>
        <cdr:cNvSpPr txBox="1"/>
      </cdr:nvSpPr>
      <cdr:spPr>
        <a:xfrm xmlns:a="http://schemas.openxmlformats.org/drawingml/2006/main">
          <a:off x="1106058" y="4295001"/>
          <a:ext cx="6209142" cy="276999"/>
        </a:xfrm>
        <a:prstGeom xmlns:a="http://schemas.openxmlformats.org/drawingml/2006/main" prst="rect">
          <a:avLst/>
        </a:prstGeom>
      </cdr:spPr>
      <cdr:txBody>
        <a:bodyPr xmlns:a="http://schemas.openxmlformats.org/drawingml/2006/main" wrap="square" lIns="0" tIns="0" rIns="0" bIns="0" rtlCol="0" anchor="b" anchorCtr="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lvl="0" algn="r">
            <a:defRPr/>
          </a:pPr>
          <a:r>
            <a:rPr lang="en-US" sz="800" dirty="0">
              <a:solidFill>
                <a:schemeClr val="tx1">
                  <a:lumMod val="65000"/>
                  <a:lumOff val="35000"/>
                </a:schemeClr>
              </a:solidFill>
            </a:rPr>
            <a:t>Note: Not every metropolitan area contains every type of county listed.</a:t>
          </a:r>
          <a:endParaRPr lang="en-US" sz="800" i="1" dirty="0" smtClean="0">
            <a:solidFill>
              <a:schemeClr val="tx1">
                <a:lumMod val="65000"/>
                <a:lumOff val="35000"/>
              </a:schemeClr>
            </a:solidFill>
            <a:effectLst/>
            <a:latin typeface="+mn-lt"/>
            <a:ea typeface="+mn-ea"/>
            <a:cs typeface="+mn-cs"/>
          </a:endParaRPr>
        </a:p>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800" i="1" dirty="0" smtClean="0">
              <a:solidFill>
                <a:schemeClr val="tx1">
                  <a:lumMod val="65000"/>
                  <a:lumOff val="35000"/>
                </a:schemeClr>
              </a:solidFill>
              <a:effectLst/>
              <a:latin typeface="+mn-lt"/>
              <a:ea typeface="+mn-ea"/>
              <a:cs typeface="+mn-cs"/>
            </a:rPr>
            <a:t>Source</a:t>
          </a:r>
          <a:r>
            <a:rPr lang="en-US" sz="800" i="1" dirty="0">
              <a:solidFill>
                <a:schemeClr val="tx1">
                  <a:lumMod val="65000"/>
                  <a:lumOff val="35000"/>
                </a:schemeClr>
              </a:solidFill>
              <a:effectLst/>
              <a:latin typeface="+mn-lt"/>
              <a:ea typeface="+mn-ea"/>
              <a:cs typeface="+mn-cs"/>
            </a:rPr>
            <a:t>: Brookings Analysis of Census LEHD Origin-Destination</a:t>
          </a:r>
          <a:r>
            <a:rPr lang="en-US" sz="800" i="1" baseline="0" dirty="0">
              <a:solidFill>
                <a:schemeClr val="tx1">
                  <a:lumMod val="65000"/>
                  <a:lumOff val="35000"/>
                </a:schemeClr>
              </a:solidFill>
              <a:effectLst/>
              <a:latin typeface="+mn-lt"/>
              <a:ea typeface="+mn-ea"/>
              <a:cs typeface="+mn-cs"/>
            </a:rPr>
            <a:t> Employment Statistics.</a:t>
          </a:r>
          <a:endParaRPr lang="en-US" sz="800" dirty="0">
            <a:solidFill>
              <a:schemeClr val="tx1">
                <a:lumMod val="65000"/>
                <a:lumOff val="35000"/>
              </a:schemeClr>
            </a:solidFill>
            <a:effectLst/>
          </a:endParaRPr>
        </a:p>
      </cdr:txBody>
    </cdr:sp>
  </cdr:relSizeAnchor>
</c:userShapes>
</file>

<file path=ppt/drawings/drawing11.xml><?xml version="1.0" encoding="utf-8"?>
<c:userShapes xmlns:c="http://schemas.openxmlformats.org/drawingml/2006/chart">
  <cdr:relSizeAnchor xmlns:cdr="http://schemas.openxmlformats.org/drawingml/2006/chartDrawing">
    <cdr:from>
      <cdr:x>0.1512</cdr:x>
      <cdr:y>0.93941</cdr:y>
    </cdr:from>
    <cdr:to>
      <cdr:x>1</cdr:x>
      <cdr:y>1</cdr:y>
    </cdr:to>
    <cdr:sp macro="" textlink="">
      <cdr:nvSpPr>
        <cdr:cNvPr id="2" name="TextBox 1">
          <a:extLst xmlns:a="http://schemas.openxmlformats.org/drawingml/2006/main">
            <a:ext uri="{FF2B5EF4-FFF2-40B4-BE49-F238E27FC236}">
              <a16:creationId xmlns:a16="http://schemas.microsoft.com/office/drawing/2014/main" id="{E241829C-5B58-40BA-897D-0183AA81B5B0}"/>
            </a:ext>
          </a:extLst>
        </cdr:cNvPr>
        <cdr:cNvSpPr txBox="1"/>
      </cdr:nvSpPr>
      <cdr:spPr>
        <a:xfrm xmlns:a="http://schemas.openxmlformats.org/drawingml/2006/main">
          <a:off x="1106058" y="4295001"/>
          <a:ext cx="6209142" cy="276999"/>
        </a:xfrm>
        <a:prstGeom xmlns:a="http://schemas.openxmlformats.org/drawingml/2006/main" prst="rect">
          <a:avLst/>
        </a:prstGeom>
      </cdr:spPr>
      <cdr:txBody>
        <a:bodyPr xmlns:a="http://schemas.openxmlformats.org/drawingml/2006/main" wrap="square" lIns="0" tIns="0" rIns="0" bIns="0" rtlCol="0" anchor="b" anchorCtr="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800" dirty="0" smtClean="0">
              <a:solidFill>
                <a:schemeClr val="tx1">
                  <a:lumMod val="65000"/>
                  <a:lumOff val="35000"/>
                </a:schemeClr>
              </a:solidFill>
            </a:rPr>
            <a:t>Note: Not every metropolitan area contains every type of county listed.</a:t>
          </a:r>
          <a:endParaRPr lang="en-US" sz="800" dirty="0" smtClean="0">
            <a:solidFill>
              <a:schemeClr val="tx1">
                <a:lumMod val="65000"/>
                <a:lumOff val="35000"/>
              </a:schemeClr>
            </a:solidFill>
            <a:effectLst/>
          </a:endParaRPr>
        </a:p>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800" i="1" dirty="0" smtClean="0">
              <a:solidFill>
                <a:schemeClr val="tx1">
                  <a:lumMod val="65000"/>
                  <a:lumOff val="35000"/>
                </a:schemeClr>
              </a:solidFill>
              <a:effectLst/>
              <a:latin typeface="+mn-lt"/>
              <a:ea typeface="+mn-ea"/>
              <a:cs typeface="+mn-cs"/>
            </a:rPr>
            <a:t>Source</a:t>
          </a:r>
          <a:r>
            <a:rPr lang="en-US" sz="800" i="1" dirty="0">
              <a:solidFill>
                <a:schemeClr val="tx1">
                  <a:lumMod val="65000"/>
                  <a:lumOff val="35000"/>
                </a:schemeClr>
              </a:solidFill>
              <a:effectLst/>
              <a:latin typeface="+mn-lt"/>
              <a:ea typeface="+mn-ea"/>
              <a:cs typeface="+mn-cs"/>
            </a:rPr>
            <a:t>: Brookings Analysis of Census LEHD Origin-Destination</a:t>
          </a:r>
          <a:r>
            <a:rPr lang="en-US" sz="800" i="1" baseline="0" dirty="0">
              <a:solidFill>
                <a:schemeClr val="tx1">
                  <a:lumMod val="65000"/>
                  <a:lumOff val="35000"/>
                </a:schemeClr>
              </a:solidFill>
              <a:effectLst/>
              <a:latin typeface="+mn-lt"/>
              <a:ea typeface="+mn-ea"/>
              <a:cs typeface="+mn-cs"/>
            </a:rPr>
            <a:t> Employment Statistics.</a:t>
          </a:r>
          <a:endParaRPr lang="en-US" sz="800" dirty="0">
            <a:solidFill>
              <a:schemeClr val="tx1">
                <a:lumMod val="65000"/>
                <a:lumOff val="35000"/>
              </a:schemeClr>
            </a:solidFill>
            <a:effectLst/>
          </a:endParaRPr>
        </a:p>
      </cdr:txBody>
    </cdr:sp>
  </cdr:relSizeAnchor>
</c:userShapes>
</file>

<file path=ppt/drawings/drawing12.xml><?xml version="1.0" encoding="utf-8"?>
<c:userShapes xmlns:c="http://schemas.openxmlformats.org/drawingml/2006/chart">
  <cdr:relSizeAnchor xmlns:cdr="http://schemas.openxmlformats.org/drawingml/2006/chartDrawing">
    <cdr:from>
      <cdr:x>0</cdr:x>
      <cdr:y>0.93956</cdr:y>
    </cdr:from>
    <cdr:to>
      <cdr:x>1</cdr:x>
      <cdr:y>1</cdr:y>
    </cdr:to>
    <cdr:sp macro="" textlink="">
      <cdr:nvSpPr>
        <cdr:cNvPr id="2" name="TextBox 1">
          <a:extLst xmlns:a="http://schemas.openxmlformats.org/drawingml/2006/main">
            <a:ext uri="{FF2B5EF4-FFF2-40B4-BE49-F238E27FC236}">
              <a16:creationId xmlns:a16="http://schemas.microsoft.com/office/drawing/2014/main" id="{BBB8E0CA-F706-4D88-B51D-ED7880BC9071}"/>
            </a:ext>
          </a:extLst>
        </cdr:cNvPr>
        <cdr:cNvSpPr txBox="1"/>
      </cdr:nvSpPr>
      <cdr:spPr>
        <a:xfrm xmlns:a="http://schemas.openxmlformats.org/drawingml/2006/main">
          <a:off x="0" y="3436527"/>
          <a:ext cx="5943600" cy="221073"/>
        </a:xfrm>
        <a:prstGeom xmlns:a="http://schemas.openxmlformats.org/drawingml/2006/main" prst="rect">
          <a:avLst/>
        </a:prstGeom>
      </cdr:spPr>
      <cdr:txBody>
        <a:bodyPr xmlns:a="http://schemas.openxmlformats.org/drawingml/2006/main" wrap="square" lIns="0" tIns="0" rIns="0" bIns="0" rtlCol="0" anchor="b" anchorCtr="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700" i="1" dirty="0">
              <a:solidFill>
                <a:schemeClr val="tx1">
                  <a:lumMod val="65000"/>
                  <a:lumOff val="35000"/>
                </a:schemeClr>
              </a:solidFill>
              <a:effectLst/>
              <a:latin typeface="+mn-lt"/>
              <a:ea typeface="+mn-ea"/>
              <a:cs typeface="+mn-cs"/>
            </a:rPr>
            <a:t>Source: Brookings Analysis of Census LEHD Origin-Destination</a:t>
          </a:r>
          <a:r>
            <a:rPr lang="en-US" sz="700" i="1" baseline="0" dirty="0">
              <a:solidFill>
                <a:schemeClr val="tx1">
                  <a:lumMod val="65000"/>
                  <a:lumOff val="35000"/>
                </a:schemeClr>
              </a:solidFill>
              <a:effectLst/>
              <a:latin typeface="+mn-lt"/>
              <a:ea typeface="+mn-ea"/>
              <a:cs typeface="+mn-cs"/>
            </a:rPr>
            <a:t> Employment Statistics.</a:t>
          </a:r>
          <a:endParaRPr lang="en-US" sz="700" dirty="0">
            <a:solidFill>
              <a:schemeClr val="tx1">
                <a:lumMod val="65000"/>
                <a:lumOff val="35000"/>
              </a:schemeClr>
            </a:solidFill>
            <a:effectLst/>
          </a:endParaRPr>
        </a:p>
      </cdr:txBody>
    </cdr:sp>
  </cdr:relSizeAnchor>
</c:userShapes>
</file>

<file path=ppt/drawings/drawing13.xml><?xml version="1.0" encoding="utf-8"?>
<c:userShapes xmlns:c="http://schemas.openxmlformats.org/drawingml/2006/chart">
  <cdr:relSizeAnchor xmlns:cdr="http://schemas.openxmlformats.org/drawingml/2006/chartDrawing">
    <cdr:from>
      <cdr:x>0.16132</cdr:x>
      <cdr:y>0.93939</cdr:y>
    </cdr:from>
    <cdr:to>
      <cdr:x>1</cdr:x>
      <cdr:y>1</cdr:y>
    </cdr:to>
    <cdr:sp macro="" textlink="">
      <cdr:nvSpPr>
        <cdr:cNvPr id="3" name="TextBox 1"/>
        <cdr:cNvSpPr txBox="1"/>
      </cdr:nvSpPr>
      <cdr:spPr>
        <a:xfrm xmlns:a="http://schemas.openxmlformats.org/drawingml/2006/main">
          <a:off x="958843" y="3435896"/>
          <a:ext cx="4984757" cy="221704"/>
        </a:xfrm>
        <a:prstGeom xmlns:a="http://schemas.openxmlformats.org/drawingml/2006/main" prst="rect">
          <a:avLst/>
        </a:prstGeom>
      </cdr:spPr>
      <cdr:txBody>
        <a:bodyPr xmlns:a="http://schemas.openxmlformats.org/drawingml/2006/main" wrap="square" lIns="0" tIns="0" rIns="0" bIns="0" rtlCol="0" anchor="b" anchorCtr="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800" i="0">
              <a:solidFill>
                <a:schemeClr val="tx1">
                  <a:lumMod val="65000"/>
                  <a:lumOff val="35000"/>
                </a:schemeClr>
              </a:solidFill>
              <a:effectLst/>
              <a:latin typeface="+mn-lt"/>
              <a:ea typeface="+mn-ea"/>
              <a:cs typeface="+mn-cs"/>
            </a:rPr>
            <a:t>*Weighted job density for headquarters was expected to grow by 174% but went up by 162%, not fully shown here.</a:t>
          </a:r>
        </a:p>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800" i="0">
              <a:solidFill>
                <a:schemeClr val="tx1">
                  <a:lumMod val="65000"/>
                  <a:lumOff val="35000"/>
                </a:schemeClr>
              </a:solidFill>
              <a:effectLst/>
              <a:latin typeface="+mn-lt"/>
              <a:ea typeface="+mn-ea"/>
              <a:cs typeface="+mn-cs"/>
            </a:rPr>
            <a:t>Note:</a:t>
          </a:r>
          <a:r>
            <a:rPr lang="en-US" sz="800" i="0" baseline="0">
              <a:solidFill>
                <a:schemeClr val="tx1">
                  <a:lumMod val="65000"/>
                  <a:lumOff val="35000"/>
                </a:schemeClr>
              </a:solidFill>
              <a:effectLst/>
              <a:latin typeface="+mn-lt"/>
              <a:ea typeface="+mn-ea"/>
              <a:cs typeface="+mn-cs"/>
            </a:rPr>
            <a:t> </a:t>
          </a:r>
          <a:r>
            <a:rPr lang="en-US" sz="800" i="0">
              <a:solidFill>
                <a:schemeClr val="tx1">
                  <a:lumMod val="65000"/>
                  <a:lumOff val="35000"/>
                </a:schemeClr>
              </a:solidFill>
              <a:effectLst/>
              <a:latin typeface="+mn-lt"/>
              <a:ea typeface="+mn-ea"/>
              <a:cs typeface="+mn-cs"/>
            </a:rPr>
            <a:t>Agriculture</a:t>
          </a:r>
          <a:r>
            <a:rPr lang="en-US" sz="800" i="0" baseline="0">
              <a:solidFill>
                <a:schemeClr val="tx1">
                  <a:lumMod val="65000"/>
                  <a:lumOff val="35000"/>
                </a:schemeClr>
              </a:solidFill>
              <a:effectLst/>
              <a:latin typeface="+mn-lt"/>
              <a:ea typeface="+mn-ea"/>
              <a:cs typeface="+mn-cs"/>
            </a:rPr>
            <a:t> and mining are not shown due to their small number of jobs but count toward the total.</a:t>
          </a:r>
          <a:endParaRPr lang="en-US" sz="800" i="0">
            <a:solidFill>
              <a:schemeClr val="tx1">
                <a:lumMod val="65000"/>
                <a:lumOff val="35000"/>
              </a:schemeClr>
            </a:solidFill>
            <a:effectLst/>
            <a:latin typeface="+mn-lt"/>
            <a:ea typeface="+mn-ea"/>
            <a:cs typeface="+mn-cs"/>
          </a:endParaRPr>
        </a:p>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800" i="1">
              <a:solidFill>
                <a:schemeClr val="tx1">
                  <a:lumMod val="65000"/>
                  <a:lumOff val="35000"/>
                </a:schemeClr>
              </a:solidFill>
              <a:effectLst/>
              <a:latin typeface="+mn-lt"/>
              <a:ea typeface="+mn-ea"/>
              <a:cs typeface="+mn-cs"/>
            </a:rPr>
            <a:t>Source: Brookings Analysis of Census LEHD Origin-Destination</a:t>
          </a:r>
          <a:r>
            <a:rPr lang="en-US" sz="800" i="1" baseline="0">
              <a:solidFill>
                <a:schemeClr val="tx1">
                  <a:lumMod val="65000"/>
                  <a:lumOff val="35000"/>
                </a:schemeClr>
              </a:solidFill>
              <a:effectLst/>
              <a:latin typeface="+mn-lt"/>
              <a:ea typeface="+mn-ea"/>
              <a:cs typeface="+mn-cs"/>
            </a:rPr>
            <a:t> Employment Statistics.</a:t>
          </a:r>
          <a:endParaRPr lang="en-US" sz="800">
            <a:solidFill>
              <a:schemeClr val="tx1">
                <a:lumMod val="65000"/>
                <a:lumOff val="35000"/>
              </a:schemeClr>
            </a:solidFill>
            <a:effectLst/>
          </a:endParaRPr>
        </a:p>
      </cdr:txBody>
    </cdr:sp>
  </cdr:relSizeAnchor>
</c:userShapes>
</file>

<file path=ppt/drawings/drawing14.xml><?xml version="1.0" encoding="utf-8"?>
<c:userShapes xmlns:c="http://schemas.openxmlformats.org/drawingml/2006/chart">
  <cdr:relSizeAnchor xmlns:cdr="http://schemas.openxmlformats.org/drawingml/2006/chartDrawing">
    <cdr:from>
      <cdr:x>0.16507</cdr:x>
      <cdr:y>0.95573</cdr:y>
    </cdr:from>
    <cdr:to>
      <cdr:x>1</cdr:x>
      <cdr:y>1</cdr:y>
    </cdr:to>
    <cdr:sp macro="" textlink="">
      <cdr:nvSpPr>
        <cdr:cNvPr id="2" name="TextBox 1"/>
        <cdr:cNvSpPr txBox="1"/>
      </cdr:nvSpPr>
      <cdr:spPr>
        <a:xfrm xmlns:a="http://schemas.openxmlformats.org/drawingml/2006/main">
          <a:off x="981110" y="3495678"/>
          <a:ext cx="4962490" cy="161922"/>
        </a:xfrm>
        <a:prstGeom xmlns:a="http://schemas.openxmlformats.org/drawingml/2006/main" prst="rect">
          <a:avLst/>
        </a:prstGeom>
      </cdr:spPr>
      <cdr:txBody>
        <a:bodyPr xmlns:a="http://schemas.openxmlformats.org/drawingml/2006/main" vertOverflow="clip" wrap="square" lIns="0" tIns="0" rIns="0" bIns="0" rtlCol="0" anchor="b" anchorCtr="0"/>
        <a:lstStyle xmlns:a="http://schemas.openxmlformats.org/drawingml/2006/main"/>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700" i="1" dirty="0">
              <a:solidFill>
                <a:schemeClr val="tx1">
                  <a:lumMod val="65000"/>
                  <a:lumOff val="35000"/>
                </a:schemeClr>
              </a:solidFill>
              <a:effectLst/>
              <a:latin typeface="+mn-lt"/>
              <a:ea typeface="+mn-ea"/>
              <a:cs typeface="+mn-cs"/>
            </a:rPr>
            <a:t>Source: Brookings Analysis of Census LEHD Origin-Destination</a:t>
          </a:r>
          <a:r>
            <a:rPr lang="en-US" sz="700" i="1" baseline="0" dirty="0">
              <a:solidFill>
                <a:schemeClr val="tx1">
                  <a:lumMod val="65000"/>
                  <a:lumOff val="35000"/>
                </a:schemeClr>
              </a:solidFill>
              <a:effectLst/>
              <a:latin typeface="+mn-lt"/>
              <a:ea typeface="+mn-ea"/>
              <a:cs typeface="+mn-cs"/>
            </a:rPr>
            <a:t> Employment Statistics.</a:t>
          </a:r>
          <a:endParaRPr lang="en-US" sz="700" dirty="0">
            <a:solidFill>
              <a:schemeClr val="tx1">
                <a:lumMod val="65000"/>
                <a:lumOff val="35000"/>
              </a:schemeClr>
            </a:solidFill>
            <a:effectLst/>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0.16507</cdr:x>
      <cdr:y>0.95573</cdr:y>
    </cdr:from>
    <cdr:to>
      <cdr:x>1</cdr:x>
      <cdr:y>1</cdr:y>
    </cdr:to>
    <cdr:sp macro="" textlink="">
      <cdr:nvSpPr>
        <cdr:cNvPr id="2" name="TextBox 1">
          <a:extLst xmlns:a="http://schemas.openxmlformats.org/drawingml/2006/main">
            <a:ext uri="{FF2B5EF4-FFF2-40B4-BE49-F238E27FC236}">
              <a16:creationId xmlns:a16="http://schemas.microsoft.com/office/drawing/2014/main" id="{39CC831A-9450-4ECA-B05E-75FB61C5612C}"/>
            </a:ext>
          </a:extLst>
        </cdr:cNvPr>
        <cdr:cNvSpPr txBox="1"/>
      </cdr:nvSpPr>
      <cdr:spPr>
        <a:xfrm xmlns:a="http://schemas.openxmlformats.org/drawingml/2006/main">
          <a:off x="981110" y="3495678"/>
          <a:ext cx="4962490" cy="161922"/>
        </a:xfrm>
        <a:prstGeom xmlns:a="http://schemas.openxmlformats.org/drawingml/2006/main" prst="rect">
          <a:avLst/>
        </a:prstGeom>
      </cdr:spPr>
      <cdr:txBody>
        <a:bodyPr xmlns:a="http://schemas.openxmlformats.org/drawingml/2006/main" wrap="square" lIns="0" tIns="0" rIns="0" bIns="0" rtlCol="0" anchor="b" anchorCtr="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800" i="1">
              <a:solidFill>
                <a:schemeClr val="tx1">
                  <a:lumMod val="65000"/>
                  <a:lumOff val="35000"/>
                </a:schemeClr>
              </a:solidFill>
              <a:effectLst/>
              <a:latin typeface="+mn-lt"/>
              <a:ea typeface="+mn-ea"/>
              <a:cs typeface="+mn-cs"/>
            </a:rPr>
            <a:t>Source: Brookings Analysis of Census LEHD Origin-Destination</a:t>
          </a:r>
          <a:r>
            <a:rPr lang="en-US" sz="800" i="1" baseline="0">
              <a:solidFill>
                <a:schemeClr val="tx1">
                  <a:lumMod val="65000"/>
                  <a:lumOff val="35000"/>
                </a:schemeClr>
              </a:solidFill>
              <a:effectLst/>
              <a:latin typeface="+mn-lt"/>
              <a:ea typeface="+mn-ea"/>
              <a:cs typeface="+mn-cs"/>
            </a:rPr>
            <a:t> Employment Statistics.</a:t>
          </a:r>
          <a:endParaRPr lang="en-US" sz="800">
            <a:solidFill>
              <a:schemeClr val="tx1">
                <a:lumMod val="65000"/>
                <a:lumOff val="35000"/>
              </a:schemeClr>
            </a:solidFill>
            <a:effectLst/>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0.16507</cdr:x>
      <cdr:y>0.95573</cdr:y>
    </cdr:from>
    <cdr:to>
      <cdr:x>1</cdr:x>
      <cdr:y>1</cdr:y>
    </cdr:to>
    <cdr:sp macro="" textlink="">
      <cdr:nvSpPr>
        <cdr:cNvPr id="2" name="TextBox 1">
          <a:extLst xmlns:a="http://schemas.openxmlformats.org/drawingml/2006/main">
            <a:ext uri="{FF2B5EF4-FFF2-40B4-BE49-F238E27FC236}">
              <a16:creationId xmlns:a16="http://schemas.microsoft.com/office/drawing/2014/main" id="{39CC831A-9450-4ECA-B05E-75FB61C5612C}"/>
            </a:ext>
          </a:extLst>
        </cdr:cNvPr>
        <cdr:cNvSpPr txBox="1"/>
      </cdr:nvSpPr>
      <cdr:spPr>
        <a:xfrm xmlns:a="http://schemas.openxmlformats.org/drawingml/2006/main">
          <a:off x="981110" y="3495678"/>
          <a:ext cx="4962490" cy="161922"/>
        </a:xfrm>
        <a:prstGeom xmlns:a="http://schemas.openxmlformats.org/drawingml/2006/main" prst="rect">
          <a:avLst/>
        </a:prstGeom>
      </cdr:spPr>
      <cdr:txBody>
        <a:bodyPr xmlns:a="http://schemas.openxmlformats.org/drawingml/2006/main" wrap="square" lIns="0" tIns="0" rIns="0" bIns="0" rtlCol="0" anchor="b" anchorCtr="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800" i="1" dirty="0">
              <a:solidFill>
                <a:schemeClr val="tx1">
                  <a:lumMod val="65000"/>
                  <a:lumOff val="35000"/>
                </a:schemeClr>
              </a:solidFill>
              <a:effectLst/>
              <a:latin typeface="+mn-lt"/>
              <a:ea typeface="+mn-ea"/>
              <a:cs typeface="+mn-cs"/>
            </a:rPr>
            <a:t>Source: Brookings Analysis of Census LEHD Origin-Destination</a:t>
          </a:r>
          <a:r>
            <a:rPr lang="en-US" sz="800" i="1" baseline="0" dirty="0">
              <a:solidFill>
                <a:schemeClr val="tx1">
                  <a:lumMod val="65000"/>
                  <a:lumOff val="35000"/>
                </a:schemeClr>
              </a:solidFill>
              <a:effectLst/>
              <a:latin typeface="+mn-lt"/>
              <a:ea typeface="+mn-ea"/>
              <a:cs typeface="+mn-cs"/>
            </a:rPr>
            <a:t> Employment Statistics.</a:t>
          </a:r>
          <a:endParaRPr lang="en-US" sz="800" dirty="0">
            <a:solidFill>
              <a:schemeClr val="tx1">
                <a:lumMod val="65000"/>
                <a:lumOff val="35000"/>
              </a:schemeClr>
            </a:solidFill>
            <a:effectLst/>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0.16507</cdr:x>
      <cdr:y>0.95573</cdr:y>
    </cdr:from>
    <cdr:to>
      <cdr:x>1</cdr:x>
      <cdr:y>1</cdr:y>
    </cdr:to>
    <cdr:sp macro="" textlink="">
      <cdr:nvSpPr>
        <cdr:cNvPr id="2" name="TextBox 1"/>
        <cdr:cNvSpPr txBox="1"/>
      </cdr:nvSpPr>
      <cdr:spPr>
        <a:xfrm xmlns:a="http://schemas.openxmlformats.org/drawingml/2006/main">
          <a:off x="1207520" y="4369597"/>
          <a:ext cx="6107680" cy="202403"/>
        </a:xfrm>
        <a:prstGeom xmlns:a="http://schemas.openxmlformats.org/drawingml/2006/main" prst="rect">
          <a:avLst/>
        </a:prstGeom>
      </cdr:spPr>
      <cdr:txBody>
        <a:bodyPr xmlns:a="http://schemas.openxmlformats.org/drawingml/2006/main" vertOverflow="clip" wrap="square" lIns="0" tIns="0" rIns="0" bIns="0" rtlCol="0" anchor="b" anchorCtr="0"/>
        <a:lstStyle xmlns:a="http://schemas.openxmlformats.org/drawingml/2006/main"/>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800" i="1" dirty="0">
              <a:solidFill>
                <a:schemeClr val="tx1">
                  <a:lumMod val="65000"/>
                  <a:lumOff val="35000"/>
                </a:schemeClr>
              </a:solidFill>
              <a:effectLst/>
              <a:latin typeface="+mn-lt"/>
              <a:ea typeface="+mn-ea"/>
              <a:cs typeface="+mn-cs"/>
            </a:rPr>
            <a:t>Source: Brookings Analysis of Census LEHD Origin-Destination</a:t>
          </a:r>
          <a:r>
            <a:rPr lang="en-US" sz="800" i="1" baseline="0" dirty="0">
              <a:solidFill>
                <a:schemeClr val="tx1">
                  <a:lumMod val="65000"/>
                  <a:lumOff val="35000"/>
                </a:schemeClr>
              </a:solidFill>
              <a:effectLst/>
              <a:latin typeface="+mn-lt"/>
              <a:ea typeface="+mn-ea"/>
              <a:cs typeface="+mn-cs"/>
            </a:rPr>
            <a:t> Employment Statistics.</a:t>
          </a:r>
          <a:endParaRPr lang="en-US" sz="800" dirty="0">
            <a:solidFill>
              <a:schemeClr val="tx1">
                <a:lumMod val="65000"/>
                <a:lumOff val="35000"/>
              </a:schemeClr>
            </a:solidFill>
            <a:effectLst/>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0.16507</cdr:x>
      <cdr:y>0.95573</cdr:y>
    </cdr:from>
    <cdr:to>
      <cdr:x>1</cdr:x>
      <cdr:y>1</cdr:y>
    </cdr:to>
    <cdr:sp macro="" textlink="">
      <cdr:nvSpPr>
        <cdr:cNvPr id="2" name="TextBox 1"/>
        <cdr:cNvSpPr txBox="1"/>
      </cdr:nvSpPr>
      <cdr:spPr>
        <a:xfrm xmlns:a="http://schemas.openxmlformats.org/drawingml/2006/main">
          <a:off x="1207520" y="4369597"/>
          <a:ext cx="6107680" cy="202403"/>
        </a:xfrm>
        <a:prstGeom xmlns:a="http://schemas.openxmlformats.org/drawingml/2006/main" prst="rect">
          <a:avLst/>
        </a:prstGeom>
      </cdr:spPr>
      <cdr:txBody>
        <a:bodyPr xmlns:a="http://schemas.openxmlformats.org/drawingml/2006/main" vertOverflow="clip" wrap="square" lIns="0" tIns="0" rIns="0" bIns="0" rtlCol="0" anchor="b" anchorCtr="0"/>
        <a:lstStyle xmlns:a="http://schemas.openxmlformats.org/drawingml/2006/main"/>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800" i="1" dirty="0">
              <a:solidFill>
                <a:schemeClr val="tx1">
                  <a:lumMod val="65000"/>
                  <a:lumOff val="35000"/>
                </a:schemeClr>
              </a:solidFill>
              <a:effectLst/>
              <a:latin typeface="+mn-lt"/>
              <a:ea typeface="+mn-ea"/>
              <a:cs typeface="+mn-cs"/>
            </a:rPr>
            <a:t>Source: Brookings Analysis of Census LEHD Origin-Destination</a:t>
          </a:r>
          <a:r>
            <a:rPr lang="en-US" sz="800" i="1" baseline="0" dirty="0">
              <a:solidFill>
                <a:schemeClr val="tx1">
                  <a:lumMod val="65000"/>
                  <a:lumOff val="35000"/>
                </a:schemeClr>
              </a:solidFill>
              <a:effectLst/>
              <a:latin typeface="+mn-lt"/>
              <a:ea typeface="+mn-ea"/>
              <a:cs typeface="+mn-cs"/>
            </a:rPr>
            <a:t> Employment Statistics.</a:t>
          </a:r>
          <a:endParaRPr lang="en-US" sz="800" dirty="0">
            <a:solidFill>
              <a:schemeClr val="tx1">
                <a:lumMod val="65000"/>
                <a:lumOff val="35000"/>
              </a:schemeClr>
            </a:solidFill>
            <a:effectLst/>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0.25683</cdr:x>
      <cdr:y>0.95396</cdr:y>
    </cdr:from>
    <cdr:to>
      <cdr:x>1</cdr:x>
      <cdr:y>1</cdr:y>
    </cdr:to>
    <cdr:sp macro="" textlink="">
      <cdr:nvSpPr>
        <cdr:cNvPr id="2" name="TextBox 1">
          <a:extLst xmlns:a="http://schemas.openxmlformats.org/drawingml/2006/main">
            <a:ext uri="{FF2B5EF4-FFF2-40B4-BE49-F238E27FC236}">
              <a16:creationId xmlns:a16="http://schemas.microsoft.com/office/drawing/2014/main" id="{BB7A8F92-98E9-4DF8-95CD-D59A75FDE74B}"/>
            </a:ext>
          </a:extLst>
        </cdr:cNvPr>
        <cdr:cNvSpPr txBox="1"/>
      </cdr:nvSpPr>
      <cdr:spPr>
        <a:xfrm xmlns:a="http://schemas.openxmlformats.org/drawingml/2006/main">
          <a:off x="1878763" y="4361505"/>
          <a:ext cx="5436437" cy="210495"/>
        </a:xfrm>
        <a:prstGeom xmlns:a="http://schemas.openxmlformats.org/drawingml/2006/main" prst="rect">
          <a:avLst/>
        </a:prstGeom>
      </cdr:spPr>
      <cdr:txBody>
        <a:bodyPr xmlns:a="http://schemas.openxmlformats.org/drawingml/2006/main" wrap="square" lIns="0" tIns="0" rIns="0" bIns="0" rtlCol="0" anchor="b" anchorCtr="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defRPr/>
          </a:pPr>
          <a:r>
            <a:rPr lang="en-US" sz="800" dirty="0">
              <a:solidFill>
                <a:schemeClr val="tx1">
                  <a:lumMod val="65000"/>
                  <a:lumOff val="35000"/>
                </a:schemeClr>
              </a:solidFill>
            </a:rPr>
            <a:t>Note: Agriculture and mining are not shown due to their small number of jobs in metropolitan America but count toward the total.</a:t>
          </a:r>
        </a:p>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800" i="1" dirty="0" smtClean="0">
              <a:solidFill>
                <a:schemeClr val="tx1">
                  <a:lumMod val="65000"/>
                  <a:lumOff val="35000"/>
                </a:schemeClr>
              </a:solidFill>
              <a:effectLst/>
              <a:latin typeface="+mn-lt"/>
              <a:ea typeface="+mn-ea"/>
              <a:cs typeface="+mn-cs"/>
            </a:rPr>
            <a:t>Source</a:t>
          </a:r>
          <a:r>
            <a:rPr lang="en-US" sz="800" i="1" dirty="0">
              <a:solidFill>
                <a:schemeClr val="tx1">
                  <a:lumMod val="65000"/>
                  <a:lumOff val="35000"/>
                </a:schemeClr>
              </a:solidFill>
              <a:effectLst/>
              <a:latin typeface="+mn-lt"/>
              <a:ea typeface="+mn-ea"/>
              <a:cs typeface="+mn-cs"/>
            </a:rPr>
            <a:t>: Brookings Analysis of Census LEHD Origin-Destination</a:t>
          </a:r>
          <a:r>
            <a:rPr lang="en-US" sz="800" i="1" baseline="0" dirty="0">
              <a:solidFill>
                <a:schemeClr val="tx1">
                  <a:lumMod val="65000"/>
                  <a:lumOff val="35000"/>
                </a:schemeClr>
              </a:solidFill>
              <a:effectLst/>
              <a:latin typeface="+mn-lt"/>
              <a:ea typeface="+mn-ea"/>
              <a:cs typeface="+mn-cs"/>
            </a:rPr>
            <a:t> Employment Statistics.</a:t>
          </a:r>
          <a:endParaRPr lang="en-US" sz="800" dirty="0">
            <a:solidFill>
              <a:schemeClr val="tx1">
                <a:lumMod val="65000"/>
                <a:lumOff val="35000"/>
              </a:schemeClr>
            </a:solidFill>
            <a:effectLst/>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0.25683</cdr:x>
      <cdr:y>0.95396</cdr:y>
    </cdr:from>
    <cdr:to>
      <cdr:x>1</cdr:x>
      <cdr:y>1</cdr:y>
    </cdr:to>
    <cdr:sp macro="" textlink="">
      <cdr:nvSpPr>
        <cdr:cNvPr id="2" name="TextBox 1">
          <a:extLst xmlns:a="http://schemas.openxmlformats.org/drawingml/2006/main">
            <a:ext uri="{FF2B5EF4-FFF2-40B4-BE49-F238E27FC236}">
              <a16:creationId xmlns:a16="http://schemas.microsoft.com/office/drawing/2014/main" id="{BB7A8F92-98E9-4DF8-95CD-D59A75FDE74B}"/>
            </a:ext>
          </a:extLst>
        </cdr:cNvPr>
        <cdr:cNvSpPr txBox="1"/>
      </cdr:nvSpPr>
      <cdr:spPr>
        <a:xfrm xmlns:a="http://schemas.openxmlformats.org/drawingml/2006/main">
          <a:off x="1878763" y="4361505"/>
          <a:ext cx="5436437" cy="210495"/>
        </a:xfrm>
        <a:prstGeom xmlns:a="http://schemas.openxmlformats.org/drawingml/2006/main" prst="rect">
          <a:avLst/>
        </a:prstGeom>
      </cdr:spPr>
      <cdr:txBody>
        <a:bodyPr xmlns:a="http://schemas.openxmlformats.org/drawingml/2006/main" wrap="square" lIns="0" tIns="0" rIns="0" bIns="0" rtlCol="0" anchor="b" anchorCtr="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defRPr/>
          </a:pPr>
          <a:r>
            <a:rPr lang="en-US" sz="800" dirty="0">
              <a:solidFill>
                <a:schemeClr val="tx1">
                  <a:lumMod val="65000"/>
                  <a:lumOff val="35000"/>
                </a:schemeClr>
              </a:solidFill>
            </a:rPr>
            <a:t>Note: Agriculture and mining are not shown due to their small number of jobs in metropolitan America but count toward the total.</a:t>
          </a:r>
        </a:p>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800" i="1" dirty="0" smtClean="0">
              <a:solidFill>
                <a:schemeClr val="tx1">
                  <a:lumMod val="65000"/>
                  <a:lumOff val="35000"/>
                </a:schemeClr>
              </a:solidFill>
              <a:effectLst/>
              <a:latin typeface="+mn-lt"/>
              <a:ea typeface="+mn-ea"/>
              <a:cs typeface="+mn-cs"/>
            </a:rPr>
            <a:t>Source</a:t>
          </a:r>
          <a:r>
            <a:rPr lang="en-US" sz="800" i="1" dirty="0">
              <a:solidFill>
                <a:schemeClr val="tx1">
                  <a:lumMod val="65000"/>
                  <a:lumOff val="35000"/>
                </a:schemeClr>
              </a:solidFill>
              <a:effectLst/>
              <a:latin typeface="+mn-lt"/>
              <a:ea typeface="+mn-ea"/>
              <a:cs typeface="+mn-cs"/>
            </a:rPr>
            <a:t>: Brookings Analysis of Census LEHD Origin-Destination</a:t>
          </a:r>
          <a:r>
            <a:rPr lang="en-US" sz="800" i="1" baseline="0" dirty="0">
              <a:solidFill>
                <a:schemeClr val="tx1">
                  <a:lumMod val="65000"/>
                  <a:lumOff val="35000"/>
                </a:schemeClr>
              </a:solidFill>
              <a:effectLst/>
              <a:latin typeface="+mn-lt"/>
              <a:ea typeface="+mn-ea"/>
              <a:cs typeface="+mn-cs"/>
            </a:rPr>
            <a:t> Employment Statistics.</a:t>
          </a:r>
          <a:endParaRPr lang="en-US" sz="800" dirty="0">
            <a:solidFill>
              <a:schemeClr val="tx1">
                <a:lumMod val="65000"/>
                <a:lumOff val="35000"/>
              </a:schemeClr>
            </a:solidFill>
            <a:effectLst/>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0.08494</cdr:x>
      <cdr:y>0.95561</cdr:y>
    </cdr:from>
    <cdr:to>
      <cdr:x>1</cdr:x>
      <cdr:y>1</cdr:y>
    </cdr:to>
    <cdr:sp macro="" textlink="">
      <cdr:nvSpPr>
        <cdr:cNvPr id="2" name="TextBox 1">
          <a:extLst xmlns:a="http://schemas.openxmlformats.org/drawingml/2006/main">
            <a:ext uri="{FF2B5EF4-FFF2-40B4-BE49-F238E27FC236}">
              <a16:creationId xmlns:a16="http://schemas.microsoft.com/office/drawing/2014/main" id="{E241829C-5B58-40BA-897D-0183AA81B5B0}"/>
            </a:ext>
          </a:extLst>
        </cdr:cNvPr>
        <cdr:cNvSpPr txBox="1"/>
      </cdr:nvSpPr>
      <cdr:spPr>
        <a:xfrm xmlns:a="http://schemas.openxmlformats.org/drawingml/2006/main">
          <a:off x="504825" y="5242859"/>
          <a:ext cx="5438775" cy="243541"/>
        </a:xfrm>
        <a:prstGeom xmlns:a="http://schemas.openxmlformats.org/drawingml/2006/main" prst="rect">
          <a:avLst/>
        </a:prstGeom>
      </cdr:spPr>
      <cdr:txBody>
        <a:bodyPr xmlns:a="http://schemas.openxmlformats.org/drawingml/2006/main" wrap="square" lIns="0" tIns="0" rIns="0" bIns="0" rtlCol="0" anchor="b" anchorCtr="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800" i="0" baseline="0" dirty="0">
              <a:solidFill>
                <a:schemeClr val="tx1">
                  <a:lumMod val="65000"/>
                  <a:lumOff val="35000"/>
                </a:schemeClr>
              </a:solidFill>
              <a:effectLst/>
              <a:latin typeface="+mn-lt"/>
              <a:ea typeface="+mn-ea"/>
              <a:cs typeface="+mn-cs"/>
            </a:rPr>
            <a:t>Note: Agriculture and mining are not shown due to their small number of jobs in metropolitan America but count toward the total.</a:t>
          </a:r>
          <a:endParaRPr lang="en-US" sz="800" i="0" dirty="0">
            <a:solidFill>
              <a:schemeClr val="tx1">
                <a:lumMod val="65000"/>
                <a:lumOff val="35000"/>
              </a:schemeClr>
            </a:solidFill>
            <a:effectLst/>
            <a:latin typeface="+mn-lt"/>
            <a:ea typeface="+mn-ea"/>
            <a:cs typeface="+mn-cs"/>
          </a:endParaRPr>
        </a:p>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800" i="1" dirty="0">
              <a:solidFill>
                <a:schemeClr val="tx1">
                  <a:lumMod val="65000"/>
                  <a:lumOff val="35000"/>
                </a:schemeClr>
              </a:solidFill>
              <a:effectLst/>
              <a:latin typeface="+mn-lt"/>
              <a:ea typeface="+mn-ea"/>
              <a:cs typeface="+mn-cs"/>
            </a:rPr>
            <a:t>Source: Brookings Analysis of Census LEHD Origin-Destination</a:t>
          </a:r>
          <a:r>
            <a:rPr lang="en-US" sz="800" i="1" baseline="0" dirty="0">
              <a:solidFill>
                <a:schemeClr val="tx1">
                  <a:lumMod val="65000"/>
                  <a:lumOff val="35000"/>
                </a:schemeClr>
              </a:solidFill>
              <a:effectLst/>
              <a:latin typeface="+mn-lt"/>
              <a:ea typeface="+mn-ea"/>
              <a:cs typeface="+mn-cs"/>
            </a:rPr>
            <a:t> Employment Statistics.</a:t>
          </a:r>
          <a:endParaRPr lang="en-US" sz="800" dirty="0">
            <a:solidFill>
              <a:schemeClr val="tx1">
                <a:lumMod val="65000"/>
                <a:lumOff val="35000"/>
              </a:schemeClr>
            </a:solidFill>
            <a:effectLst/>
          </a:endParaRPr>
        </a:p>
      </cdr:txBody>
    </cdr:sp>
  </cdr:relSizeAnchor>
</c:userShapes>
</file>

<file path=ppt/drawings/drawing9.xml><?xml version="1.0" encoding="utf-8"?>
<c:userShapes xmlns:c="http://schemas.openxmlformats.org/drawingml/2006/chart">
  <cdr:relSizeAnchor xmlns:cdr="http://schemas.openxmlformats.org/drawingml/2006/chartDrawing">
    <cdr:from>
      <cdr:x>0.08494</cdr:x>
      <cdr:y>0.95561</cdr:y>
    </cdr:from>
    <cdr:to>
      <cdr:x>1</cdr:x>
      <cdr:y>1</cdr:y>
    </cdr:to>
    <cdr:sp macro="" textlink="">
      <cdr:nvSpPr>
        <cdr:cNvPr id="2" name="TextBox 1">
          <a:extLst xmlns:a="http://schemas.openxmlformats.org/drawingml/2006/main">
            <a:ext uri="{FF2B5EF4-FFF2-40B4-BE49-F238E27FC236}">
              <a16:creationId xmlns:a16="http://schemas.microsoft.com/office/drawing/2014/main" id="{E241829C-5B58-40BA-897D-0183AA81B5B0}"/>
            </a:ext>
          </a:extLst>
        </cdr:cNvPr>
        <cdr:cNvSpPr txBox="1"/>
      </cdr:nvSpPr>
      <cdr:spPr>
        <a:xfrm xmlns:a="http://schemas.openxmlformats.org/drawingml/2006/main">
          <a:off x="504825" y="5242859"/>
          <a:ext cx="5438775" cy="243541"/>
        </a:xfrm>
        <a:prstGeom xmlns:a="http://schemas.openxmlformats.org/drawingml/2006/main" prst="rect">
          <a:avLst/>
        </a:prstGeom>
      </cdr:spPr>
      <cdr:txBody>
        <a:bodyPr xmlns:a="http://schemas.openxmlformats.org/drawingml/2006/main" wrap="square" lIns="0" tIns="0" rIns="0" bIns="0" rtlCol="0" anchor="b" anchorCtr="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800" i="0" dirty="0">
              <a:solidFill>
                <a:schemeClr val="tx1">
                  <a:lumMod val="65000"/>
                  <a:lumOff val="35000"/>
                </a:schemeClr>
              </a:solidFill>
              <a:effectLst/>
              <a:latin typeface="+mn-lt"/>
              <a:ea typeface="+mn-ea"/>
              <a:cs typeface="+mn-cs"/>
            </a:rPr>
            <a:t>Note: </a:t>
          </a:r>
          <a:r>
            <a:rPr lang="en-US" sz="800" i="0" baseline="0" dirty="0">
              <a:solidFill>
                <a:schemeClr val="tx1">
                  <a:lumMod val="65000"/>
                  <a:lumOff val="35000"/>
                </a:schemeClr>
              </a:solidFill>
              <a:effectLst/>
              <a:latin typeface="+mn-lt"/>
              <a:ea typeface="+mn-ea"/>
              <a:cs typeface="+mn-cs"/>
            </a:rPr>
            <a:t>Agriculture and mining are not shown due to their small number of jobs in metropolitan America but count toward the total.</a:t>
          </a:r>
          <a:endParaRPr lang="en-US" sz="800" i="0" dirty="0">
            <a:solidFill>
              <a:schemeClr val="tx1">
                <a:lumMod val="65000"/>
                <a:lumOff val="35000"/>
              </a:schemeClr>
            </a:solidFill>
            <a:effectLst/>
            <a:latin typeface="+mn-lt"/>
            <a:ea typeface="+mn-ea"/>
            <a:cs typeface="+mn-cs"/>
          </a:endParaRPr>
        </a:p>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800" i="1" dirty="0">
              <a:solidFill>
                <a:schemeClr val="tx1">
                  <a:lumMod val="65000"/>
                  <a:lumOff val="35000"/>
                </a:schemeClr>
              </a:solidFill>
              <a:effectLst/>
              <a:latin typeface="+mn-lt"/>
              <a:ea typeface="+mn-ea"/>
              <a:cs typeface="+mn-cs"/>
            </a:rPr>
            <a:t>Source: Brookings Analysis of Census LEHD Origin-Destination</a:t>
          </a:r>
          <a:r>
            <a:rPr lang="en-US" sz="800" i="1" baseline="0" dirty="0">
              <a:solidFill>
                <a:schemeClr val="tx1">
                  <a:lumMod val="65000"/>
                  <a:lumOff val="35000"/>
                </a:schemeClr>
              </a:solidFill>
              <a:effectLst/>
              <a:latin typeface="+mn-lt"/>
              <a:ea typeface="+mn-ea"/>
              <a:cs typeface="+mn-cs"/>
            </a:rPr>
            <a:t> Employment Statistics.</a:t>
          </a:r>
          <a:endParaRPr lang="en-US" sz="800" dirty="0">
            <a:solidFill>
              <a:schemeClr val="tx1">
                <a:lumMod val="65000"/>
                <a:lumOff val="35000"/>
              </a:schemeClr>
            </a:solidFill>
            <a:effectLst/>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FA5018A-5ED6-4F36-BF8B-865E75E4BD48}"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0E2FB-65F9-4CC4-A034-346575D38452}" type="slidenum">
              <a:rPr lang="en-US" smtClean="0"/>
              <a:t>‹#›</a:t>
            </a:fld>
            <a:endParaRPr lang="en-US"/>
          </a:p>
        </p:txBody>
      </p:sp>
    </p:spTree>
    <p:extLst>
      <p:ext uri="{BB962C8B-B14F-4D97-AF65-F5344CB8AC3E}">
        <p14:creationId xmlns:p14="http://schemas.microsoft.com/office/powerpoint/2010/main" val="405027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A5018A-5ED6-4F36-BF8B-865E75E4BD48}"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0E2FB-65F9-4CC4-A034-346575D38452}" type="slidenum">
              <a:rPr lang="en-US" smtClean="0"/>
              <a:t>‹#›</a:t>
            </a:fld>
            <a:endParaRPr lang="en-US"/>
          </a:p>
        </p:txBody>
      </p:sp>
    </p:spTree>
    <p:extLst>
      <p:ext uri="{BB962C8B-B14F-4D97-AF65-F5344CB8AC3E}">
        <p14:creationId xmlns:p14="http://schemas.microsoft.com/office/powerpoint/2010/main" val="29371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A5018A-5ED6-4F36-BF8B-865E75E4BD48}"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0E2FB-65F9-4CC4-A034-346575D38452}" type="slidenum">
              <a:rPr lang="en-US" smtClean="0"/>
              <a:t>‹#›</a:t>
            </a:fld>
            <a:endParaRPr lang="en-US"/>
          </a:p>
        </p:txBody>
      </p:sp>
    </p:spTree>
    <p:extLst>
      <p:ext uri="{BB962C8B-B14F-4D97-AF65-F5344CB8AC3E}">
        <p14:creationId xmlns:p14="http://schemas.microsoft.com/office/powerpoint/2010/main" val="125289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A5018A-5ED6-4F36-BF8B-865E75E4BD48}"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0E2FB-65F9-4CC4-A034-346575D38452}" type="slidenum">
              <a:rPr lang="en-US" smtClean="0"/>
              <a:t>‹#›</a:t>
            </a:fld>
            <a:endParaRPr lang="en-US"/>
          </a:p>
        </p:txBody>
      </p:sp>
    </p:spTree>
    <p:extLst>
      <p:ext uri="{BB962C8B-B14F-4D97-AF65-F5344CB8AC3E}">
        <p14:creationId xmlns:p14="http://schemas.microsoft.com/office/powerpoint/2010/main" val="3151970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A5018A-5ED6-4F36-BF8B-865E75E4BD48}"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0E2FB-65F9-4CC4-A034-346575D38452}" type="slidenum">
              <a:rPr lang="en-US" smtClean="0"/>
              <a:t>‹#›</a:t>
            </a:fld>
            <a:endParaRPr lang="en-US"/>
          </a:p>
        </p:txBody>
      </p:sp>
    </p:spTree>
    <p:extLst>
      <p:ext uri="{BB962C8B-B14F-4D97-AF65-F5344CB8AC3E}">
        <p14:creationId xmlns:p14="http://schemas.microsoft.com/office/powerpoint/2010/main" val="854023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A5018A-5ED6-4F36-BF8B-865E75E4BD48}"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0E2FB-65F9-4CC4-A034-346575D38452}" type="slidenum">
              <a:rPr lang="en-US" smtClean="0"/>
              <a:t>‹#›</a:t>
            </a:fld>
            <a:endParaRPr lang="en-US"/>
          </a:p>
        </p:txBody>
      </p:sp>
    </p:spTree>
    <p:extLst>
      <p:ext uri="{BB962C8B-B14F-4D97-AF65-F5344CB8AC3E}">
        <p14:creationId xmlns:p14="http://schemas.microsoft.com/office/powerpoint/2010/main" val="179655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A5018A-5ED6-4F36-BF8B-865E75E4BD48}" type="datetimeFigureOut">
              <a:rPr lang="en-US" smtClean="0"/>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C0E2FB-65F9-4CC4-A034-346575D38452}" type="slidenum">
              <a:rPr lang="en-US" smtClean="0"/>
              <a:t>‹#›</a:t>
            </a:fld>
            <a:endParaRPr lang="en-US"/>
          </a:p>
        </p:txBody>
      </p:sp>
    </p:spTree>
    <p:extLst>
      <p:ext uri="{BB962C8B-B14F-4D97-AF65-F5344CB8AC3E}">
        <p14:creationId xmlns:p14="http://schemas.microsoft.com/office/powerpoint/2010/main" val="168169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A5018A-5ED6-4F36-BF8B-865E75E4BD48}" type="datetimeFigureOut">
              <a:rPr lang="en-US" smtClean="0"/>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C0E2FB-65F9-4CC4-A034-346575D38452}" type="slidenum">
              <a:rPr lang="en-US" smtClean="0"/>
              <a:t>‹#›</a:t>
            </a:fld>
            <a:endParaRPr lang="en-US"/>
          </a:p>
        </p:txBody>
      </p:sp>
    </p:spTree>
    <p:extLst>
      <p:ext uri="{BB962C8B-B14F-4D97-AF65-F5344CB8AC3E}">
        <p14:creationId xmlns:p14="http://schemas.microsoft.com/office/powerpoint/2010/main" val="334762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5018A-5ED6-4F36-BF8B-865E75E4BD48}" type="datetimeFigureOut">
              <a:rPr lang="en-US" smtClean="0"/>
              <a:t>5/1/2019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C0E2FB-65F9-4CC4-A034-346575D38452}" type="slidenum">
              <a:rPr lang="en-US" smtClean="0"/>
              <a:t>‹#›</a:t>
            </a:fld>
            <a:endParaRPr lang="en-US"/>
          </a:p>
        </p:txBody>
      </p:sp>
    </p:spTree>
    <p:extLst>
      <p:ext uri="{BB962C8B-B14F-4D97-AF65-F5344CB8AC3E}">
        <p14:creationId xmlns:p14="http://schemas.microsoft.com/office/powerpoint/2010/main" val="1953838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A5018A-5ED6-4F36-BF8B-865E75E4BD48}"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0E2FB-65F9-4CC4-A034-346575D38452}" type="slidenum">
              <a:rPr lang="en-US" smtClean="0"/>
              <a:t>‹#›</a:t>
            </a:fld>
            <a:endParaRPr lang="en-US"/>
          </a:p>
        </p:txBody>
      </p:sp>
    </p:spTree>
    <p:extLst>
      <p:ext uri="{BB962C8B-B14F-4D97-AF65-F5344CB8AC3E}">
        <p14:creationId xmlns:p14="http://schemas.microsoft.com/office/powerpoint/2010/main" val="327172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A5018A-5ED6-4F36-BF8B-865E75E4BD48}"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0E2FB-65F9-4CC4-A034-346575D38452}" type="slidenum">
              <a:rPr lang="en-US" smtClean="0"/>
              <a:t>‹#›</a:t>
            </a:fld>
            <a:endParaRPr lang="en-US"/>
          </a:p>
        </p:txBody>
      </p:sp>
    </p:spTree>
    <p:extLst>
      <p:ext uri="{BB962C8B-B14F-4D97-AF65-F5344CB8AC3E}">
        <p14:creationId xmlns:p14="http://schemas.microsoft.com/office/powerpoint/2010/main" val="295401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5018A-5ED6-4F36-BF8B-865E75E4BD48}" type="datetimeFigureOut">
              <a:rPr lang="en-US" smtClean="0"/>
              <a:t>5/1/2019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C0E2FB-65F9-4CC4-A034-346575D38452}" type="slidenum">
              <a:rPr lang="en-US" smtClean="0"/>
              <a:t>‹#›</a:t>
            </a:fld>
            <a:endParaRPr lang="en-US"/>
          </a:p>
        </p:txBody>
      </p:sp>
    </p:spTree>
    <p:extLst>
      <p:ext uri="{BB962C8B-B14F-4D97-AF65-F5344CB8AC3E}">
        <p14:creationId xmlns:p14="http://schemas.microsoft.com/office/powerpoint/2010/main" val="1426588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4.xml"/><Relationship Id="rId4" Type="http://schemas.openxmlformats.org/officeDocument/2006/relationships/chart" Target="../charts/char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slide" Target="slide17.xml"/><Relationship Id="rId4" Type="http://schemas.openxmlformats.org/officeDocument/2006/relationships/slide" Target="slide1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5431" b="25383"/>
          <a:stretch/>
        </p:blipFill>
        <p:spPr>
          <a:xfrm>
            <a:off x="0" y="0"/>
            <a:ext cx="12192000" cy="6882938"/>
          </a:xfrm>
          <a:prstGeom prst="rect">
            <a:avLst/>
          </a:prstGeom>
        </p:spPr>
      </p:pic>
      <p:sp>
        <p:nvSpPr>
          <p:cNvPr id="2" name="Title 1"/>
          <p:cNvSpPr>
            <a:spLocks noGrp="1"/>
          </p:cNvSpPr>
          <p:nvPr>
            <p:ph type="ctrTitle"/>
          </p:nvPr>
        </p:nvSpPr>
        <p:spPr>
          <a:xfrm>
            <a:off x="1384717" y="1040253"/>
            <a:ext cx="9144000" cy="1808294"/>
          </a:xfrm>
          <a:effectLst>
            <a:outerShdw blurRad="50800" dist="38100" dir="2700000" algn="tl" rotWithShape="0">
              <a:prstClr val="black">
                <a:alpha val="40000"/>
              </a:prstClr>
            </a:outerShdw>
          </a:effectLst>
        </p:spPr>
        <p:txBody>
          <a:bodyPr>
            <a:normAutofit/>
          </a:bodyPr>
          <a:lstStyle/>
          <a:p>
            <a:r>
              <a:rPr lang="en-US" sz="6600" b="1" dirty="0">
                <a:ln>
                  <a:solidFill>
                    <a:schemeClr val="tx1">
                      <a:lumMod val="65000"/>
                      <a:lumOff val="35000"/>
                    </a:schemeClr>
                  </a:solidFill>
                </a:ln>
                <a:solidFill>
                  <a:schemeClr val="bg1"/>
                </a:solidFill>
                <a:effectLst>
                  <a:outerShdw blurRad="50800" dist="38100" dir="2700000" algn="tl" rotWithShape="0">
                    <a:prstClr val="black">
                      <a:alpha val="40000"/>
                    </a:prstClr>
                  </a:outerShdw>
                </a:effectLst>
                <a:latin typeface="+mn-lt"/>
              </a:rPr>
              <a:t>Trends in Job Density</a:t>
            </a:r>
          </a:p>
        </p:txBody>
      </p:sp>
      <p:sp>
        <p:nvSpPr>
          <p:cNvPr id="8" name="TextBox 7">
            <a:extLst>
              <a:ext uri="{FF2B5EF4-FFF2-40B4-BE49-F238E27FC236}">
                <a16:creationId xmlns:a16="http://schemas.microsoft.com/office/drawing/2014/main" id="{301DC6B7-15A1-48A6-855C-8E24E811309D}"/>
              </a:ext>
            </a:extLst>
          </p:cNvPr>
          <p:cNvSpPr txBox="1"/>
          <p:nvPr/>
        </p:nvSpPr>
        <p:spPr>
          <a:xfrm>
            <a:off x="2723626" y="2848547"/>
            <a:ext cx="6744748" cy="400110"/>
          </a:xfrm>
          <a:prstGeom prst="rect">
            <a:avLst/>
          </a:prstGeom>
          <a:noFill/>
        </p:spPr>
        <p:txBody>
          <a:bodyPr wrap="square" rtlCol="0">
            <a:spAutoFit/>
          </a:bodyPr>
          <a:lstStyle/>
          <a:p>
            <a:r>
              <a:rPr lang="en-US" sz="2000" dirty="0">
                <a:ln>
                  <a:solidFill>
                    <a:schemeClr val="bg1"/>
                  </a:solidFill>
                </a:ln>
                <a:solidFill>
                  <a:schemeClr val="bg1"/>
                </a:solidFill>
                <a:effectLst>
                  <a:outerShdw blurRad="50800" dist="38100" algn="l" rotWithShape="0">
                    <a:prstClr val="black">
                      <a:alpha val="40000"/>
                    </a:prstClr>
                  </a:outerShdw>
                </a:effectLst>
              </a:rPr>
              <a:t>By Chad Shearer, Joanne Kim, and Jennifer Vey</a:t>
            </a:r>
          </a:p>
        </p:txBody>
      </p:sp>
    </p:spTree>
    <p:extLst>
      <p:ext uri="{BB962C8B-B14F-4D97-AF65-F5344CB8AC3E}">
        <p14:creationId xmlns:p14="http://schemas.microsoft.com/office/powerpoint/2010/main" val="488732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8600"/>
            <a:ext cx="10792970" cy="1600200"/>
          </a:xfrm>
        </p:spPr>
        <p:txBody>
          <a:bodyPr>
            <a:normAutofit/>
          </a:bodyPr>
          <a:lstStyle/>
          <a:p>
            <a:r>
              <a:rPr lang="en-US" sz="3600" b="1" dirty="0"/>
              <a:t>[META HEADER 1: Job density on average]</a:t>
            </a:r>
            <a:r>
              <a:rPr lang="en-US" sz="3600" dirty="0"/>
              <a:t/>
            </a:r>
            <a:br>
              <a:rPr lang="en-US" sz="3600" dirty="0"/>
            </a:br>
            <a:r>
              <a:rPr lang="en-US" sz="3000" b="1" dirty="0"/>
              <a:t>Most sectors’ job density increased in metropolitan America</a:t>
            </a:r>
            <a:br>
              <a:rPr lang="en-US" sz="3000" b="1" dirty="0"/>
            </a:br>
            <a:endParaRPr lang="en-US" sz="3000" dirty="0"/>
          </a:p>
        </p:txBody>
      </p:sp>
      <p:sp>
        <p:nvSpPr>
          <p:cNvPr id="4" name="Text Placeholder 3"/>
          <p:cNvSpPr>
            <a:spLocks noGrp="1"/>
          </p:cNvSpPr>
          <p:nvPr>
            <p:ph type="body" sz="half" idx="2"/>
          </p:nvPr>
        </p:nvSpPr>
        <p:spPr>
          <a:xfrm>
            <a:off x="914400" y="2011680"/>
            <a:ext cx="2743200" cy="3657600"/>
          </a:xfrm>
        </p:spPr>
        <p:txBody>
          <a:bodyPr/>
          <a:lstStyle/>
          <a:p>
            <a:r>
              <a:rPr lang="en-US" dirty="0"/>
              <a:t>Figure 3(A)</a:t>
            </a:r>
          </a:p>
          <a:p>
            <a:r>
              <a:rPr lang="en-US" b="1" dirty="0"/>
              <a:t>ANNOTATION:</a:t>
            </a:r>
          </a:p>
          <a:p>
            <a:r>
              <a:rPr lang="en-US" dirty="0"/>
              <a:t>Most sectors’ job density indeed increased. 12 of 16 major sectors of the economy actually saw greater-than-expected increases in job density, while manufacturing and logistics sectors saw a decrease in job density of about 25 percent. </a:t>
            </a:r>
          </a:p>
        </p:txBody>
      </p:sp>
      <p:sp>
        <p:nvSpPr>
          <p:cNvPr id="9" name="TextBox 8"/>
          <p:cNvSpPr txBox="1"/>
          <p:nvPr/>
        </p:nvSpPr>
        <p:spPr>
          <a:xfrm>
            <a:off x="839788" y="6123801"/>
            <a:ext cx="1746504" cy="276999"/>
          </a:xfrm>
          <a:prstGeom prst="rect">
            <a:avLst/>
          </a:prstGeom>
          <a:noFill/>
        </p:spPr>
        <p:txBody>
          <a:bodyPr wrap="square" rtlCol="0">
            <a:spAutoFit/>
          </a:bodyPr>
          <a:lstStyle/>
          <a:p>
            <a:r>
              <a:rPr lang="en-US" sz="1200" i="1" dirty="0"/>
              <a:t>(Keep scrolling)</a:t>
            </a:r>
          </a:p>
        </p:txBody>
      </p:sp>
      <p:graphicFrame>
        <p:nvGraphicFramePr>
          <p:cNvPr id="7" name="Content Placeholder 6">
            <a:extLst>
              <a:ext uri="{FF2B5EF4-FFF2-40B4-BE49-F238E27FC236}">
                <a16:creationId xmlns:a16="http://schemas.microsoft.com/office/drawing/2014/main" id="{063B8303-752D-416E-A664-16BEDA4D59D3}"/>
              </a:ext>
            </a:extLst>
          </p:cNvPr>
          <p:cNvGraphicFramePr>
            <a:graphicFrameLocks noGrp="1"/>
          </p:cNvGraphicFramePr>
          <p:nvPr>
            <p:ph idx="1"/>
            <p:extLst>
              <p:ext uri="{D42A27DB-BD31-4B8C-83A1-F6EECF244321}">
                <p14:modId xmlns:p14="http://schemas.microsoft.com/office/powerpoint/2010/main" val="349815438"/>
              </p:ext>
            </p:extLst>
          </p:nvPr>
        </p:nvGraphicFramePr>
        <p:xfrm>
          <a:off x="4297680" y="182880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6831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8600"/>
            <a:ext cx="10792970" cy="1600200"/>
          </a:xfrm>
        </p:spPr>
        <p:txBody>
          <a:bodyPr>
            <a:normAutofit/>
          </a:bodyPr>
          <a:lstStyle/>
          <a:p>
            <a:r>
              <a:rPr lang="en-US" sz="3600" b="1" dirty="0"/>
              <a:t>[META HEADER 2: Job density trends across metro areas]</a:t>
            </a:r>
            <a:r>
              <a:rPr lang="en-US" sz="3600" dirty="0"/>
              <a:t/>
            </a:r>
            <a:br>
              <a:rPr lang="en-US" sz="3600" dirty="0"/>
            </a:br>
            <a:r>
              <a:rPr lang="en-US" sz="3000" b="1" dirty="0"/>
              <a:t>Job density trends varied among large metro areas</a:t>
            </a:r>
            <a:br>
              <a:rPr lang="en-US" sz="3000" b="1" dirty="0"/>
            </a:br>
            <a:endParaRPr lang="en-US" sz="3000" dirty="0"/>
          </a:p>
        </p:txBody>
      </p:sp>
      <p:sp>
        <p:nvSpPr>
          <p:cNvPr id="4" name="Text Placeholder 3"/>
          <p:cNvSpPr>
            <a:spLocks noGrp="1"/>
          </p:cNvSpPr>
          <p:nvPr>
            <p:ph type="body" sz="half" idx="2"/>
          </p:nvPr>
        </p:nvSpPr>
        <p:spPr>
          <a:xfrm>
            <a:off x="914400" y="2011680"/>
            <a:ext cx="2743200" cy="3657600"/>
          </a:xfrm>
        </p:spPr>
        <p:txBody>
          <a:bodyPr/>
          <a:lstStyle/>
          <a:p>
            <a:r>
              <a:rPr lang="en-US" dirty="0"/>
              <a:t>Figure 4</a:t>
            </a:r>
          </a:p>
          <a:p>
            <a:r>
              <a:rPr lang="en-US" b="1" dirty="0"/>
              <a:t>ANNOTATION:</a:t>
            </a:r>
            <a:r>
              <a:rPr lang="en-US" dirty="0"/>
              <a:t> </a:t>
            </a:r>
            <a:endParaRPr lang="en-US" b="1" dirty="0"/>
          </a:p>
          <a:p>
            <a:r>
              <a:rPr lang="en-US" dirty="0"/>
              <a:t>Although metropolitan America saw a notable increase in job density as a whole, this trend was not widespread across metro areas. Out of 94 large metro areas, only 48 posted increases in perceived job density during the period. </a:t>
            </a:r>
          </a:p>
          <a:p>
            <a:endParaRPr lang="en-US" dirty="0"/>
          </a:p>
        </p:txBody>
      </p:sp>
      <p:sp>
        <p:nvSpPr>
          <p:cNvPr id="9" name="TextBox 8"/>
          <p:cNvSpPr txBox="1"/>
          <p:nvPr/>
        </p:nvSpPr>
        <p:spPr>
          <a:xfrm>
            <a:off x="839788" y="6123801"/>
            <a:ext cx="1746504" cy="276999"/>
          </a:xfrm>
          <a:prstGeom prst="rect">
            <a:avLst/>
          </a:prstGeom>
          <a:noFill/>
        </p:spPr>
        <p:txBody>
          <a:bodyPr wrap="square" rtlCol="0">
            <a:spAutoFit/>
          </a:bodyPr>
          <a:lstStyle/>
          <a:p>
            <a:r>
              <a:rPr lang="en-US" sz="1200" i="1" dirty="0"/>
              <a:t>(Keep scrolling)</a:t>
            </a:r>
          </a:p>
        </p:txBody>
      </p:sp>
      <p:pic>
        <p:nvPicPr>
          <p:cNvPr id="8" name="Content Placeholder 7"/>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821" t="7379" r="1819" b="6762"/>
          <a:stretch/>
        </p:blipFill>
        <p:spPr>
          <a:xfrm>
            <a:off x="4946904" y="1828800"/>
            <a:ext cx="6640494" cy="4572000"/>
          </a:xfrm>
        </p:spPr>
      </p:pic>
    </p:spTree>
    <p:extLst>
      <p:ext uri="{BB962C8B-B14F-4D97-AF65-F5344CB8AC3E}">
        <p14:creationId xmlns:p14="http://schemas.microsoft.com/office/powerpoint/2010/main" val="970462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8600"/>
            <a:ext cx="10792970" cy="1600200"/>
          </a:xfrm>
        </p:spPr>
        <p:txBody>
          <a:bodyPr>
            <a:normAutofit/>
          </a:bodyPr>
          <a:lstStyle/>
          <a:p>
            <a:r>
              <a:rPr lang="en-US" sz="3600" b="1" dirty="0"/>
              <a:t>[META HEADER 2: Job density trends across metro areas]</a:t>
            </a:r>
            <a:r>
              <a:rPr lang="en-US" sz="3600" dirty="0"/>
              <a:t/>
            </a:r>
            <a:br>
              <a:rPr lang="en-US" sz="3600" dirty="0"/>
            </a:br>
            <a:r>
              <a:rPr lang="en-US" sz="3000" b="1" dirty="0"/>
              <a:t>Several sectors of the economy saw widespread increases in job density</a:t>
            </a:r>
            <a:endParaRPr lang="en-US" sz="3000" dirty="0"/>
          </a:p>
        </p:txBody>
      </p:sp>
      <p:sp>
        <p:nvSpPr>
          <p:cNvPr id="4" name="Text Placeholder 3"/>
          <p:cNvSpPr>
            <a:spLocks noGrp="1"/>
          </p:cNvSpPr>
          <p:nvPr>
            <p:ph type="body" sz="half" idx="2"/>
          </p:nvPr>
        </p:nvSpPr>
        <p:spPr>
          <a:xfrm>
            <a:off x="914399" y="2011680"/>
            <a:ext cx="2743200" cy="3657600"/>
          </a:xfrm>
        </p:spPr>
        <p:txBody>
          <a:bodyPr>
            <a:noAutofit/>
          </a:bodyPr>
          <a:lstStyle/>
          <a:p>
            <a:r>
              <a:rPr lang="en-US" dirty="0"/>
              <a:t>Figure 5(A)</a:t>
            </a:r>
          </a:p>
          <a:p>
            <a:r>
              <a:rPr lang="en-US" b="1" dirty="0"/>
              <a:t>ANNOTATION: </a:t>
            </a:r>
          </a:p>
          <a:p>
            <a:r>
              <a:rPr lang="en-US" dirty="0"/>
              <a:t>Across large metro areas, six sectors of the economy saw widespread increases in perceived job density from 2004 to 2015. For instance, jobs in the health care sector grew denser in 77, or 77 percent, of 94 large metro areas. The perceived density of professional jobs increased in 62 percent of large metro areas.</a:t>
            </a:r>
          </a:p>
        </p:txBody>
      </p:sp>
      <p:sp>
        <p:nvSpPr>
          <p:cNvPr id="9" name="TextBox 8"/>
          <p:cNvSpPr txBox="1"/>
          <p:nvPr/>
        </p:nvSpPr>
        <p:spPr>
          <a:xfrm>
            <a:off x="839788" y="6123801"/>
            <a:ext cx="1746504" cy="276999"/>
          </a:xfrm>
          <a:prstGeom prst="rect">
            <a:avLst/>
          </a:prstGeom>
          <a:noFill/>
        </p:spPr>
        <p:txBody>
          <a:bodyPr wrap="square" rtlCol="0">
            <a:spAutoFit/>
          </a:bodyPr>
          <a:lstStyle/>
          <a:p>
            <a:r>
              <a:rPr lang="en-US" sz="1200" i="1" dirty="0"/>
              <a:t>(Keep scrolling)</a:t>
            </a:r>
          </a:p>
        </p:txBody>
      </p:sp>
      <p:graphicFrame>
        <p:nvGraphicFramePr>
          <p:cNvPr id="10" name="Content Placeholder 6">
            <a:extLst>
              <a:ext uri="{FF2B5EF4-FFF2-40B4-BE49-F238E27FC236}">
                <a16:creationId xmlns:a16="http://schemas.microsoft.com/office/drawing/2014/main" id="{00000000-0008-0000-0500-000004000000}"/>
              </a:ext>
            </a:extLst>
          </p:cNvPr>
          <p:cNvGraphicFramePr>
            <a:graphicFrameLocks/>
          </p:cNvGraphicFramePr>
          <p:nvPr>
            <p:extLst>
              <p:ext uri="{D42A27DB-BD31-4B8C-83A1-F6EECF244321}">
                <p14:modId xmlns:p14="http://schemas.microsoft.com/office/powerpoint/2010/main" val="1434557906"/>
              </p:ext>
            </p:extLst>
          </p:nvPr>
        </p:nvGraphicFramePr>
        <p:xfrm>
          <a:off x="4297680" y="182880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3827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8600"/>
            <a:ext cx="10792970" cy="1600200"/>
          </a:xfrm>
        </p:spPr>
        <p:txBody>
          <a:bodyPr>
            <a:normAutofit/>
          </a:bodyPr>
          <a:lstStyle/>
          <a:p>
            <a:r>
              <a:rPr lang="en-US" sz="3600" b="1" dirty="0"/>
              <a:t>[META HEADER 2: Job density trends across metro areas]</a:t>
            </a:r>
            <a:r>
              <a:rPr lang="en-US" sz="3600" dirty="0"/>
              <a:t/>
            </a:r>
            <a:br>
              <a:rPr lang="en-US" sz="3600" dirty="0"/>
            </a:br>
            <a:r>
              <a:rPr lang="en-US" sz="3000" b="1" dirty="0"/>
              <a:t>Several sectors of the economy saw widespread increases in job density</a:t>
            </a:r>
            <a:endParaRPr lang="en-US" sz="3000" dirty="0"/>
          </a:p>
        </p:txBody>
      </p:sp>
      <p:sp>
        <p:nvSpPr>
          <p:cNvPr id="4" name="Text Placeholder 3"/>
          <p:cNvSpPr>
            <a:spLocks noGrp="1"/>
          </p:cNvSpPr>
          <p:nvPr>
            <p:ph type="body" sz="half" idx="2"/>
          </p:nvPr>
        </p:nvSpPr>
        <p:spPr>
          <a:xfrm>
            <a:off x="914400" y="2011680"/>
            <a:ext cx="2743200" cy="3657600"/>
          </a:xfrm>
        </p:spPr>
        <p:txBody>
          <a:bodyPr/>
          <a:lstStyle/>
          <a:p>
            <a:r>
              <a:rPr lang="en-US" dirty="0"/>
              <a:t>Figure 5(B)</a:t>
            </a:r>
          </a:p>
          <a:p>
            <a:r>
              <a:rPr lang="en-US" b="1" dirty="0"/>
              <a:t>ANNOTATION:</a:t>
            </a:r>
          </a:p>
          <a:p>
            <a:r>
              <a:rPr lang="en-US" dirty="0"/>
              <a:t>However, in almost every sector, increases in job density fell short of expected ones in most large metro areas. This implies that jobs in most sectors spread disproportionately to less-dense parts of most metro areas from 2004 to 2015, and that the job densification trends seemed to be isolated to a small number of metro areas. </a:t>
            </a:r>
          </a:p>
          <a:p>
            <a:endParaRPr lang="en-US" dirty="0"/>
          </a:p>
        </p:txBody>
      </p:sp>
      <p:sp>
        <p:nvSpPr>
          <p:cNvPr id="9" name="TextBox 8"/>
          <p:cNvSpPr txBox="1"/>
          <p:nvPr/>
        </p:nvSpPr>
        <p:spPr>
          <a:xfrm>
            <a:off x="839788" y="6123801"/>
            <a:ext cx="1746504" cy="276999"/>
          </a:xfrm>
          <a:prstGeom prst="rect">
            <a:avLst/>
          </a:prstGeom>
          <a:noFill/>
        </p:spPr>
        <p:txBody>
          <a:bodyPr wrap="square" rtlCol="0">
            <a:spAutoFit/>
          </a:bodyPr>
          <a:lstStyle/>
          <a:p>
            <a:r>
              <a:rPr lang="en-US" sz="1200" i="1" dirty="0"/>
              <a:t>(Keep scrolling)</a:t>
            </a:r>
          </a:p>
        </p:txBody>
      </p:sp>
      <p:graphicFrame>
        <p:nvGraphicFramePr>
          <p:cNvPr id="7" name="Content Placeholder 6">
            <a:extLst>
              <a:ext uri="{FF2B5EF4-FFF2-40B4-BE49-F238E27FC236}">
                <a16:creationId xmlns:a16="http://schemas.microsoft.com/office/drawing/2014/main" id="{00000000-0008-0000-0500-000004000000}"/>
              </a:ext>
            </a:extLst>
          </p:cNvPr>
          <p:cNvGraphicFramePr>
            <a:graphicFrameLocks noGrp="1"/>
          </p:cNvGraphicFramePr>
          <p:nvPr>
            <p:ph idx="1"/>
            <p:extLst>
              <p:ext uri="{D42A27DB-BD31-4B8C-83A1-F6EECF244321}">
                <p14:modId xmlns:p14="http://schemas.microsoft.com/office/powerpoint/2010/main" val="275053770"/>
              </p:ext>
            </p:extLst>
          </p:nvPr>
        </p:nvGraphicFramePr>
        <p:xfrm>
          <a:off x="4297680" y="182880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7854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8600"/>
            <a:ext cx="10792970" cy="1600200"/>
          </a:xfrm>
        </p:spPr>
        <p:txBody>
          <a:bodyPr>
            <a:normAutofit/>
          </a:bodyPr>
          <a:lstStyle/>
          <a:p>
            <a:r>
              <a:rPr lang="en-US" sz="3600" b="1" dirty="0"/>
              <a:t>[META HEADER 2: Job density trends across metro areas]</a:t>
            </a:r>
            <a:r>
              <a:rPr lang="en-US" sz="3600" dirty="0"/>
              <a:t/>
            </a:r>
            <a:br>
              <a:rPr lang="en-US" sz="3600" dirty="0"/>
            </a:br>
            <a:r>
              <a:rPr lang="en-US" sz="3000" b="1" dirty="0"/>
              <a:t>Job density trends varied within metro areas</a:t>
            </a:r>
            <a:br>
              <a:rPr lang="en-US" sz="3000" b="1" dirty="0"/>
            </a:br>
            <a:endParaRPr lang="en-US" sz="3000" dirty="0"/>
          </a:p>
        </p:txBody>
      </p:sp>
      <p:sp>
        <p:nvSpPr>
          <p:cNvPr id="4" name="Text Placeholder 3"/>
          <p:cNvSpPr>
            <a:spLocks noGrp="1"/>
          </p:cNvSpPr>
          <p:nvPr>
            <p:ph type="body" sz="half" idx="2"/>
          </p:nvPr>
        </p:nvSpPr>
        <p:spPr>
          <a:xfrm>
            <a:off x="914400" y="2011680"/>
            <a:ext cx="2743200" cy="3657600"/>
          </a:xfrm>
        </p:spPr>
        <p:txBody>
          <a:bodyPr>
            <a:normAutofit/>
          </a:bodyPr>
          <a:lstStyle/>
          <a:p>
            <a:r>
              <a:rPr lang="en-US" dirty="0"/>
              <a:t>Figure 6(A)</a:t>
            </a:r>
          </a:p>
          <a:p>
            <a:r>
              <a:rPr lang="en-US" b="1" dirty="0"/>
              <a:t>ANNOTATION: </a:t>
            </a:r>
          </a:p>
          <a:p>
            <a:r>
              <a:rPr lang="en-US" dirty="0"/>
              <a:t>Looking within metro areas we see a similar pattern—that is, much of the job densification trends seemed to be driven by a small set of already-dense parts of metro areas. While 64 percent of metro areas with core urban counties saw an increase in perceived job density in such counties, just 25 percent of metro areas saw perceived job density increase in their exurban counties.</a:t>
            </a:r>
          </a:p>
        </p:txBody>
      </p:sp>
      <p:sp>
        <p:nvSpPr>
          <p:cNvPr id="9" name="TextBox 8"/>
          <p:cNvSpPr txBox="1"/>
          <p:nvPr/>
        </p:nvSpPr>
        <p:spPr>
          <a:xfrm>
            <a:off x="839788" y="6123801"/>
            <a:ext cx="1746504" cy="276999"/>
          </a:xfrm>
          <a:prstGeom prst="rect">
            <a:avLst/>
          </a:prstGeom>
          <a:noFill/>
        </p:spPr>
        <p:txBody>
          <a:bodyPr wrap="square" rtlCol="0">
            <a:spAutoFit/>
          </a:bodyPr>
          <a:lstStyle/>
          <a:p>
            <a:r>
              <a:rPr lang="en-US" sz="1200" i="1" dirty="0"/>
              <a:t>(Keep scrolling)</a:t>
            </a:r>
          </a:p>
        </p:txBody>
      </p:sp>
      <p:graphicFrame>
        <p:nvGraphicFramePr>
          <p:cNvPr id="7" name="Chart 6">
            <a:extLst>
              <a:ext uri="{FF2B5EF4-FFF2-40B4-BE49-F238E27FC236}">
                <a16:creationId xmlns:a16="http://schemas.microsoft.com/office/drawing/2014/main" id="{00000000-0008-0000-0600-000003000000}"/>
              </a:ext>
            </a:extLst>
          </p:cNvPr>
          <p:cNvGraphicFramePr>
            <a:graphicFrameLocks/>
          </p:cNvGraphicFramePr>
          <p:nvPr>
            <p:extLst>
              <p:ext uri="{D42A27DB-BD31-4B8C-83A1-F6EECF244321}">
                <p14:modId xmlns:p14="http://schemas.microsoft.com/office/powerpoint/2010/main" val="2220211942"/>
              </p:ext>
            </p:extLst>
          </p:nvPr>
        </p:nvGraphicFramePr>
        <p:xfrm>
          <a:off x="4297680" y="182880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441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8600"/>
            <a:ext cx="10792970" cy="1600200"/>
          </a:xfrm>
        </p:spPr>
        <p:txBody>
          <a:bodyPr>
            <a:normAutofit/>
          </a:bodyPr>
          <a:lstStyle/>
          <a:p>
            <a:r>
              <a:rPr lang="en-US" sz="3600" b="1" dirty="0"/>
              <a:t>[META HEADER 2: Job density trends across metro areas]</a:t>
            </a:r>
            <a:r>
              <a:rPr lang="en-US" sz="3600" dirty="0"/>
              <a:t/>
            </a:r>
            <a:br>
              <a:rPr lang="en-US" sz="3600" dirty="0"/>
            </a:br>
            <a:r>
              <a:rPr lang="en-US" sz="3000" b="1" dirty="0"/>
              <a:t>Job density trends varied within metro areas</a:t>
            </a:r>
            <a:br>
              <a:rPr lang="en-US" sz="3000" b="1" dirty="0"/>
            </a:br>
            <a:endParaRPr lang="en-US" sz="3000" dirty="0"/>
          </a:p>
        </p:txBody>
      </p:sp>
      <p:sp>
        <p:nvSpPr>
          <p:cNvPr id="4" name="Text Placeholder 3"/>
          <p:cNvSpPr>
            <a:spLocks noGrp="1"/>
          </p:cNvSpPr>
          <p:nvPr>
            <p:ph type="body" sz="half" idx="2"/>
          </p:nvPr>
        </p:nvSpPr>
        <p:spPr>
          <a:xfrm>
            <a:off x="914400" y="2011680"/>
            <a:ext cx="2743200" cy="3657600"/>
          </a:xfrm>
        </p:spPr>
        <p:txBody>
          <a:bodyPr/>
          <a:lstStyle/>
          <a:p>
            <a:r>
              <a:rPr lang="en-US" dirty="0"/>
              <a:t>Figure 6(B)</a:t>
            </a:r>
          </a:p>
          <a:p>
            <a:r>
              <a:rPr lang="en-US" b="1" dirty="0"/>
              <a:t>ANNOTATION:</a:t>
            </a:r>
          </a:p>
          <a:p>
            <a:r>
              <a:rPr lang="en-US" dirty="0"/>
              <a:t>Increases in job density however were seldom as great as would be expected. For example, only 30 percent of metro areas with core urban counties saw greater-than-expected increases from 2004 to 2015, indicating that jobs tended to spread out to less-dense parts of these counties. </a:t>
            </a:r>
          </a:p>
        </p:txBody>
      </p:sp>
      <p:sp>
        <p:nvSpPr>
          <p:cNvPr id="9" name="TextBox 8"/>
          <p:cNvSpPr txBox="1"/>
          <p:nvPr/>
        </p:nvSpPr>
        <p:spPr>
          <a:xfrm>
            <a:off x="839788" y="6123801"/>
            <a:ext cx="1746504" cy="276999"/>
          </a:xfrm>
          <a:prstGeom prst="rect">
            <a:avLst/>
          </a:prstGeom>
          <a:noFill/>
        </p:spPr>
        <p:txBody>
          <a:bodyPr wrap="square" rtlCol="0">
            <a:spAutoFit/>
          </a:bodyPr>
          <a:lstStyle/>
          <a:p>
            <a:r>
              <a:rPr lang="en-US" sz="1200" i="1" dirty="0"/>
              <a:t>(Keep scrolling)</a:t>
            </a:r>
          </a:p>
        </p:txBody>
      </p:sp>
      <p:graphicFrame>
        <p:nvGraphicFramePr>
          <p:cNvPr id="7" name="Chart 6">
            <a:extLst>
              <a:ext uri="{FF2B5EF4-FFF2-40B4-BE49-F238E27FC236}">
                <a16:creationId xmlns:a16="http://schemas.microsoft.com/office/drawing/2014/main" id="{00000000-0008-0000-0600-000003000000}"/>
              </a:ext>
            </a:extLst>
          </p:cNvPr>
          <p:cNvGraphicFramePr>
            <a:graphicFrameLocks/>
          </p:cNvGraphicFramePr>
          <p:nvPr>
            <p:extLst>
              <p:ext uri="{D42A27DB-BD31-4B8C-83A1-F6EECF244321}">
                <p14:modId xmlns:p14="http://schemas.microsoft.com/office/powerpoint/2010/main" val="2084380298"/>
              </p:ext>
            </p:extLst>
          </p:nvPr>
        </p:nvGraphicFramePr>
        <p:xfrm>
          <a:off x="4297680" y="182880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2060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409E-F065-4A22-81D7-CAB75C83819A}"/>
              </a:ext>
            </a:extLst>
          </p:cNvPr>
          <p:cNvSpPr>
            <a:spLocks noGrp="1"/>
          </p:cNvSpPr>
          <p:nvPr>
            <p:ph type="ctrTitle"/>
          </p:nvPr>
        </p:nvSpPr>
        <p:spPr/>
        <p:txBody>
          <a:bodyPr/>
          <a:lstStyle/>
          <a:p>
            <a:r>
              <a:rPr lang="en-US" dirty="0"/>
              <a:t>[Summary text]</a:t>
            </a:r>
          </a:p>
        </p:txBody>
      </p:sp>
      <p:sp>
        <p:nvSpPr>
          <p:cNvPr id="3" name="Subtitle 2">
            <a:extLst>
              <a:ext uri="{FF2B5EF4-FFF2-40B4-BE49-F238E27FC236}">
                <a16:creationId xmlns:a16="http://schemas.microsoft.com/office/drawing/2014/main" id="{7FEA4C54-FCAF-42CB-BC78-8695EDC03862}"/>
              </a:ext>
            </a:extLst>
          </p:cNvPr>
          <p:cNvSpPr>
            <a:spLocks noGrp="1"/>
          </p:cNvSpPr>
          <p:nvPr>
            <p:ph type="subTitle" idx="1"/>
          </p:nvPr>
        </p:nvSpPr>
        <p:spPr/>
        <p:txBody>
          <a:bodyPr/>
          <a:lstStyle/>
          <a:p>
            <a:r>
              <a:rPr lang="en-US" dirty="0"/>
              <a:t>[Transition to Metro dashboard]</a:t>
            </a:r>
          </a:p>
        </p:txBody>
      </p:sp>
    </p:spTree>
    <p:extLst>
      <p:ext uri="{BB962C8B-B14F-4D97-AF65-F5344CB8AC3E}">
        <p14:creationId xmlns:p14="http://schemas.microsoft.com/office/powerpoint/2010/main" val="3694047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01DE-D4D9-45AD-A5F0-EDBFAF5BB1AF}"/>
              </a:ext>
            </a:extLst>
          </p:cNvPr>
          <p:cNvSpPr>
            <a:spLocks noGrp="1"/>
          </p:cNvSpPr>
          <p:nvPr>
            <p:ph type="title"/>
          </p:nvPr>
        </p:nvSpPr>
        <p:spPr>
          <a:xfrm>
            <a:off x="653642" y="13178"/>
            <a:ext cx="10515600" cy="1325563"/>
          </a:xfrm>
        </p:spPr>
        <p:txBody>
          <a:bodyPr>
            <a:normAutofit/>
          </a:bodyPr>
          <a:lstStyle/>
          <a:p>
            <a:r>
              <a:rPr lang="en-US" sz="4000" b="1" dirty="0"/>
              <a:t>[META HEADER 3: Job density trends in each metro]</a:t>
            </a:r>
            <a:r>
              <a:rPr lang="en-US" dirty="0"/>
              <a:t/>
            </a:r>
            <a:br>
              <a:rPr lang="en-US" dirty="0"/>
            </a:br>
            <a:r>
              <a:rPr lang="en-US" sz="3300" b="1" dirty="0">
                <a:latin typeface="+mn-lt"/>
              </a:rPr>
              <a:t>What do job density trends look like in your metro area?</a:t>
            </a:r>
          </a:p>
        </p:txBody>
      </p:sp>
      <p:sp>
        <p:nvSpPr>
          <p:cNvPr id="3" name="Content Placeholder 2">
            <a:extLst>
              <a:ext uri="{FF2B5EF4-FFF2-40B4-BE49-F238E27FC236}">
                <a16:creationId xmlns:a16="http://schemas.microsoft.com/office/drawing/2014/main" id="{CC753F2B-7E60-4905-984A-942C89F98A8E}"/>
              </a:ext>
            </a:extLst>
          </p:cNvPr>
          <p:cNvSpPr>
            <a:spLocks noGrp="1"/>
          </p:cNvSpPr>
          <p:nvPr>
            <p:ph sz="half" idx="1"/>
          </p:nvPr>
        </p:nvSpPr>
        <p:spPr>
          <a:xfrm>
            <a:off x="771088" y="1467073"/>
            <a:ext cx="4396530" cy="534449"/>
          </a:xfrm>
        </p:spPr>
        <p:style>
          <a:lnRef idx="2">
            <a:schemeClr val="accent1"/>
          </a:lnRef>
          <a:fillRef idx="1">
            <a:schemeClr val="lt1"/>
          </a:fillRef>
          <a:effectRef idx="0">
            <a:schemeClr val="accent1"/>
          </a:effectRef>
          <a:fontRef idx="minor">
            <a:schemeClr val="dk1"/>
          </a:fontRef>
        </p:style>
        <p:txBody>
          <a:bodyPr anchor="ctr">
            <a:normAutofit/>
          </a:bodyPr>
          <a:lstStyle/>
          <a:p>
            <a:pPr marL="0" indent="0" algn="ctr">
              <a:buNone/>
            </a:pPr>
            <a:r>
              <a:rPr lang="en-US" sz="2400" b="1" dirty="0"/>
              <a:t>Baltimore-Columbia-Towson, MD</a:t>
            </a:r>
          </a:p>
        </p:txBody>
      </p:sp>
      <p:graphicFrame>
        <p:nvGraphicFramePr>
          <p:cNvPr id="5" name="Chart 4">
            <a:extLst>
              <a:ext uri="{FF2B5EF4-FFF2-40B4-BE49-F238E27FC236}">
                <a16:creationId xmlns:a16="http://schemas.microsoft.com/office/drawing/2014/main" id="{C3AC44AA-49D4-4955-B062-94D0EEEFD403}"/>
              </a:ext>
            </a:extLst>
          </p:cNvPr>
          <p:cNvGraphicFramePr>
            <a:graphicFrameLocks/>
          </p:cNvGraphicFramePr>
          <p:nvPr>
            <p:extLst>
              <p:ext uri="{D42A27DB-BD31-4B8C-83A1-F6EECF244321}">
                <p14:modId xmlns:p14="http://schemas.microsoft.com/office/powerpoint/2010/main" val="3591243731"/>
              </p:ext>
            </p:extLst>
          </p:nvPr>
        </p:nvGraphicFramePr>
        <p:xfrm>
          <a:off x="6760633" y="3806085"/>
          <a:ext cx="5029200" cy="29260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558E3AE7-A55B-40C6-AB97-82140E693199}"/>
              </a:ext>
            </a:extLst>
          </p:cNvPr>
          <p:cNvGraphicFramePr>
            <a:graphicFrameLocks/>
          </p:cNvGraphicFramePr>
          <p:nvPr>
            <p:extLst>
              <p:ext uri="{D42A27DB-BD31-4B8C-83A1-F6EECF244321}">
                <p14:modId xmlns:p14="http://schemas.microsoft.com/office/powerpoint/2010/main" val="4017138696"/>
              </p:ext>
            </p:extLst>
          </p:nvPr>
        </p:nvGraphicFramePr>
        <p:xfrm>
          <a:off x="427106" y="2664304"/>
          <a:ext cx="6019800"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0000000-0008-0000-0000-000008000000}"/>
              </a:ext>
            </a:extLst>
          </p:cNvPr>
          <p:cNvGraphicFramePr>
            <a:graphicFrameLocks/>
          </p:cNvGraphicFramePr>
          <p:nvPr>
            <p:extLst>
              <p:ext uri="{D42A27DB-BD31-4B8C-83A1-F6EECF244321}">
                <p14:modId xmlns:p14="http://schemas.microsoft.com/office/powerpoint/2010/main" val="3198592149"/>
              </p:ext>
            </p:extLst>
          </p:nvPr>
        </p:nvGraphicFramePr>
        <p:xfrm>
          <a:off x="6760633" y="1264640"/>
          <a:ext cx="5029200" cy="2286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7881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6A23B-4B54-44C3-828F-06F6B34B7428}"/>
              </a:ext>
            </a:extLst>
          </p:cNvPr>
          <p:cNvSpPr txBox="1">
            <a:spLocks/>
          </p:cNvSpPr>
          <p:nvPr/>
        </p:nvSpPr>
        <p:spPr>
          <a:xfrm>
            <a:off x="696210" y="748145"/>
            <a:ext cx="10729520" cy="2238543"/>
          </a:xfrm>
          <a:prstGeom prst="rect">
            <a:avLst/>
          </a:prstGeom>
          <a:noFill/>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[Intro text]</a:t>
            </a:r>
          </a:p>
          <a:p>
            <a:pPr algn="l"/>
            <a:endParaRPr lang="en-US" sz="2000" b="1" dirty="0"/>
          </a:p>
          <a:p>
            <a:pPr algn="l"/>
            <a:r>
              <a:rPr lang="en-US" sz="2000" b="1" dirty="0"/>
              <a:t> TK </a:t>
            </a:r>
          </a:p>
          <a:p>
            <a:pPr algn="l"/>
            <a:endParaRPr lang="en-US" sz="2000" b="1" dirty="0"/>
          </a:p>
          <a:p>
            <a:pPr algn="l"/>
            <a:endParaRPr lang="en-US" sz="2000" b="1" dirty="0">
              <a:effectLst>
                <a:outerShdw blurRad="50800" dist="38100" algn="l" rotWithShape="0">
                  <a:prstClr val="black">
                    <a:alpha val="40000"/>
                  </a:prstClr>
                </a:outerShdw>
              </a:effectLst>
            </a:endParaRPr>
          </a:p>
          <a:p>
            <a:pPr algn="l"/>
            <a:endParaRPr lang="en-US" sz="2000"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519197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5BAEFF-E218-48AF-A76B-9CC282CE5747}"/>
              </a:ext>
            </a:extLst>
          </p:cNvPr>
          <p:cNvSpPr/>
          <p:nvPr/>
        </p:nvSpPr>
        <p:spPr>
          <a:xfrm>
            <a:off x="0" y="2623"/>
            <a:ext cx="12192000" cy="5840536"/>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C4687BBC-E6BD-4CE6-BC6F-3AFB36B527D6}"/>
              </a:ext>
            </a:extLst>
          </p:cNvPr>
          <p:cNvGrpSpPr/>
          <p:nvPr/>
        </p:nvGrpSpPr>
        <p:grpSpPr>
          <a:xfrm>
            <a:off x="6317228" y="50445"/>
            <a:ext cx="5244554" cy="2295978"/>
            <a:chOff x="1031140" y="3920668"/>
            <a:chExt cx="5244554" cy="2295978"/>
          </a:xfrm>
        </p:grpSpPr>
        <p:grpSp>
          <p:nvGrpSpPr>
            <p:cNvPr id="5" name="Group 4">
              <a:extLst>
                <a:ext uri="{FF2B5EF4-FFF2-40B4-BE49-F238E27FC236}">
                  <a16:creationId xmlns:a16="http://schemas.microsoft.com/office/drawing/2014/main" id="{AD333ACD-AA55-4AD8-B758-E678506C8C12}"/>
                </a:ext>
              </a:extLst>
            </p:cNvPr>
            <p:cNvGrpSpPr/>
            <p:nvPr/>
          </p:nvGrpSpPr>
          <p:grpSpPr>
            <a:xfrm>
              <a:off x="1031140" y="4173909"/>
              <a:ext cx="5112423" cy="2042737"/>
              <a:chOff x="4269640" y="659184"/>
              <a:chExt cx="5112423" cy="2042737"/>
            </a:xfrm>
          </p:grpSpPr>
          <p:pic>
            <p:nvPicPr>
              <p:cNvPr id="7" name="Picture 6">
                <a:extLst>
                  <a:ext uri="{FF2B5EF4-FFF2-40B4-BE49-F238E27FC236}">
                    <a16:creationId xmlns:a16="http://schemas.microsoft.com/office/drawing/2014/main" id="{33F86204-030D-4EA5-9CF8-3D7261EF69E3}"/>
                  </a:ext>
                </a:extLst>
              </p:cNvPr>
              <p:cNvPicPr>
                <a:picLocks noChangeAspect="1"/>
              </p:cNvPicPr>
              <p:nvPr/>
            </p:nvPicPr>
            <p:blipFill>
              <a:blip r:embed="rId2"/>
              <a:stretch>
                <a:fillRect/>
              </a:stretch>
            </p:blipFill>
            <p:spPr>
              <a:xfrm>
                <a:off x="4462165" y="844063"/>
                <a:ext cx="4919898" cy="1390008"/>
              </a:xfrm>
              <a:prstGeom prst="rect">
                <a:avLst/>
              </a:prstGeom>
            </p:spPr>
          </p:pic>
          <p:grpSp>
            <p:nvGrpSpPr>
              <p:cNvPr id="8" name="Group 7">
                <a:extLst>
                  <a:ext uri="{FF2B5EF4-FFF2-40B4-BE49-F238E27FC236}">
                    <a16:creationId xmlns:a16="http://schemas.microsoft.com/office/drawing/2014/main" id="{729E2256-4F9B-4915-8B84-7040B25F5982}"/>
                  </a:ext>
                </a:extLst>
              </p:cNvPr>
              <p:cNvGrpSpPr/>
              <p:nvPr/>
            </p:nvGrpSpPr>
            <p:grpSpPr>
              <a:xfrm>
                <a:off x="4269640" y="659184"/>
                <a:ext cx="5112423" cy="2042737"/>
                <a:chOff x="4269640" y="659184"/>
                <a:chExt cx="5112423" cy="2042737"/>
              </a:xfrm>
            </p:grpSpPr>
            <p:grpSp>
              <p:nvGrpSpPr>
                <p:cNvPr id="9" name="Group 8">
                  <a:extLst>
                    <a:ext uri="{FF2B5EF4-FFF2-40B4-BE49-F238E27FC236}">
                      <a16:creationId xmlns:a16="http://schemas.microsoft.com/office/drawing/2014/main" id="{E94ADF69-A7D7-4023-A5CE-9F8008E46163}"/>
                    </a:ext>
                  </a:extLst>
                </p:cNvPr>
                <p:cNvGrpSpPr/>
                <p:nvPr/>
              </p:nvGrpSpPr>
              <p:grpSpPr>
                <a:xfrm>
                  <a:off x="4269640" y="659184"/>
                  <a:ext cx="1576658" cy="2042737"/>
                  <a:chOff x="4269640" y="659184"/>
                  <a:chExt cx="1576658" cy="2042737"/>
                </a:xfrm>
              </p:grpSpPr>
              <p:grpSp>
                <p:nvGrpSpPr>
                  <p:cNvPr id="34" name="Group 33">
                    <a:extLst>
                      <a:ext uri="{FF2B5EF4-FFF2-40B4-BE49-F238E27FC236}">
                        <a16:creationId xmlns:a16="http://schemas.microsoft.com/office/drawing/2014/main" id="{F7D6D27E-32BE-4DD5-BEDD-5D732507ABA9}"/>
                      </a:ext>
                    </a:extLst>
                  </p:cNvPr>
                  <p:cNvGrpSpPr/>
                  <p:nvPr/>
                </p:nvGrpSpPr>
                <p:grpSpPr>
                  <a:xfrm>
                    <a:off x="4474698" y="1022389"/>
                    <a:ext cx="1371600" cy="1679532"/>
                    <a:chOff x="4474698" y="1022389"/>
                    <a:chExt cx="1371600" cy="1679532"/>
                  </a:xfrm>
                </p:grpSpPr>
                <p:sp>
                  <p:nvSpPr>
                    <p:cNvPr id="44" name="TextBox 43">
                      <a:extLst>
                        <a:ext uri="{FF2B5EF4-FFF2-40B4-BE49-F238E27FC236}">
                          <a16:creationId xmlns:a16="http://schemas.microsoft.com/office/drawing/2014/main" id="{4C598152-5843-4A69-B205-3D6D7F4891F8}"/>
                        </a:ext>
                      </a:extLst>
                    </p:cNvPr>
                    <p:cNvSpPr txBox="1"/>
                    <p:nvPr/>
                  </p:nvSpPr>
                  <p:spPr>
                    <a:xfrm>
                      <a:off x="4474698" y="2224867"/>
                      <a:ext cx="1371600" cy="477054"/>
                    </a:xfrm>
                    <a:prstGeom prst="rect">
                      <a:avLst/>
                    </a:prstGeom>
                    <a:noFill/>
                  </p:spPr>
                  <p:txBody>
                    <a:bodyPr wrap="square" lIns="0" rIns="0" rtlCol="0">
                      <a:spAutoFit/>
                    </a:bodyPr>
                    <a:lstStyle/>
                    <a:p>
                      <a:r>
                        <a:rPr lang="en-US" sz="900" b="1" dirty="0">
                          <a:solidFill>
                            <a:schemeClr val="tx1">
                              <a:lumMod val="75000"/>
                              <a:lumOff val="25000"/>
                            </a:schemeClr>
                          </a:solidFill>
                        </a:rPr>
                        <a:t>Ex 1. Low perceived density</a:t>
                      </a:r>
                    </a:p>
                    <a:p>
                      <a:r>
                        <a:rPr lang="en-US" sz="800" dirty="0">
                          <a:solidFill>
                            <a:schemeClr val="tx1">
                              <a:lumMod val="75000"/>
                              <a:lumOff val="25000"/>
                            </a:schemeClr>
                          </a:solidFill>
                        </a:rPr>
                        <a:t>Standard density: 1 job/mi</a:t>
                      </a:r>
                      <a:r>
                        <a:rPr lang="en-US" sz="800" baseline="30000" dirty="0">
                          <a:solidFill>
                            <a:schemeClr val="tx1">
                              <a:lumMod val="75000"/>
                              <a:lumOff val="25000"/>
                            </a:schemeClr>
                          </a:solidFill>
                        </a:rPr>
                        <a:t>2</a:t>
                      </a:r>
                      <a:endParaRPr lang="en-US" sz="800" dirty="0">
                        <a:solidFill>
                          <a:schemeClr val="tx1">
                            <a:lumMod val="75000"/>
                            <a:lumOff val="25000"/>
                          </a:schemeClr>
                        </a:solidFill>
                      </a:endParaRPr>
                    </a:p>
                    <a:p>
                      <a:r>
                        <a:rPr lang="en-US" sz="800" dirty="0">
                          <a:solidFill>
                            <a:schemeClr val="tx1">
                              <a:lumMod val="75000"/>
                              <a:lumOff val="25000"/>
                            </a:schemeClr>
                          </a:solidFill>
                        </a:rPr>
                        <a:t>Perceived density: 1 job/mi</a:t>
                      </a:r>
                      <a:r>
                        <a:rPr lang="en-US" sz="800" baseline="30000" dirty="0">
                          <a:solidFill>
                            <a:schemeClr val="tx1">
                              <a:lumMod val="75000"/>
                              <a:lumOff val="25000"/>
                            </a:schemeClr>
                          </a:solidFill>
                        </a:rPr>
                        <a:t>2</a:t>
                      </a:r>
                    </a:p>
                  </p:txBody>
                </p:sp>
                <p:grpSp>
                  <p:nvGrpSpPr>
                    <p:cNvPr id="45" name="Group 44">
                      <a:extLst>
                        <a:ext uri="{FF2B5EF4-FFF2-40B4-BE49-F238E27FC236}">
                          <a16:creationId xmlns:a16="http://schemas.microsoft.com/office/drawing/2014/main" id="{F4C9D1C1-D340-4F67-B4E6-B8A6AAED4C3E}"/>
                        </a:ext>
                      </a:extLst>
                    </p:cNvPr>
                    <p:cNvGrpSpPr/>
                    <p:nvPr/>
                  </p:nvGrpSpPr>
                  <p:grpSpPr>
                    <a:xfrm>
                      <a:off x="4668170" y="1022389"/>
                      <a:ext cx="984656" cy="1019597"/>
                      <a:chOff x="4668170" y="1022389"/>
                      <a:chExt cx="984656" cy="1019597"/>
                    </a:xfrm>
                  </p:grpSpPr>
                  <p:sp>
                    <p:nvSpPr>
                      <p:cNvPr id="46" name="Oval 45">
                        <a:extLst>
                          <a:ext uri="{FF2B5EF4-FFF2-40B4-BE49-F238E27FC236}">
                            <a16:creationId xmlns:a16="http://schemas.microsoft.com/office/drawing/2014/main" id="{BD15B424-C747-45AD-8F91-0BD7D385CF7E}"/>
                          </a:ext>
                        </a:extLst>
                      </p:cNvPr>
                      <p:cNvSpPr/>
                      <p:nvPr/>
                    </p:nvSpPr>
                    <p:spPr>
                      <a:xfrm>
                        <a:off x="4668170" y="1022389"/>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47" name="Oval 46">
                        <a:extLst>
                          <a:ext uri="{FF2B5EF4-FFF2-40B4-BE49-F238E27FC236}">
                            <a16:creationId xmlns:a16="http://schemas.microsoft.com/office/drawing/2014/main" id="{A238096C-B6B8-4698-9417-D92ACC9EC265}"/>
                          </a:ext>
                        </a:extLst>
                      </p:cNvPr>
                      <p:cNvSpPr/>
                      <p:nvPr/>
                    </p:nvSpPr>
                    <p:spPr>
                      <a:xfrm>
                        <a:off x="5117736" y="1022389"/>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48" name="Oval 47">
                        <a:extLst>
                          <a:ext uri="{FF2B5EF4-FFF2-40B4-BE49-F238E27FC236}">
                            <a16:creationId xmlns:a16="http://schemas.microsoft.com/office/drawing/2014/main" id="{78B6D8F1-E360-49C3-81CF-DD1E9D43107D}"/>
                          </a:ext>
                        </a:extLst>
                      </p:cNvPr>
                      <p:cNvSpPr/>
                      <p:nvPr/>
                    </p:nvSpPr>
                    <p:spPr>
                      <a:xfrm>
                        <a:off x="5559308" y="1022389"/>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49" name="Oval 48">
                        <a:extLst>
                          <a:ext uri="{FF2B5EF4-FFF2-40B4-BE49-F238E27FC236}">
                            <a16:creationId xmlns:a16="http://schemas.microsoft.com/office/drawing/2014/main" id="{3A84308B-FAD2-4F27-AD66-D35272AB2C34}"/>
                          </a:ext>
                        </a:extLst>
                      </p:cNvPr>
                      <p:cNvSpPr/>
                      <p:nvPr/>
                    </p:nvSpPr>
                    <p:spPr>
                      <a:xfrm>
                        <a:off x="4668170" y="1492622"/>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0" name="Oval 49">
                        <a:extLst>
                          <a:ext uri="{FF2B5EF4-FFF2-40B4-BE49-F238E27FC236}">
                            <a16:creationId xmlns:a16="http://schemas.microsoft.com/office/drawing/2014/main" id="{FB0D86DC-0F1A-4F6C-9C66-DA40C17C5A06}"/>
                          </a:ext>
                        </a:extLst>
                      </p:cNvPr>
                      <p:cNvSpPr/>
                      <p:nvPr/>
                    </p:nvSpPr>
                    <p:spPr>
                      <a:xfrm>
                        <a:off x="5114980" y="1492622"/>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1" name="Oval 50">
                        <a:extLst>
                          <a:ext uri="{FF2B5EF4-FFF2-40B4-BE49-F238E27FC236}">
                            <a16:creationId xmlns:a16="http://schemas.microsoft.com/office/drawing/2014/main" id="{2D7C91A1-F902-492C-B38A-4824C344E56B}"/>
                          </a:ext>
                        </a:extLst>
                      </p:cNvPr>
                      <p:cNvSpPr/>
                      <p:nvPr/>
                    </p:nvSpPr>
                    <p:spPr>
                      <a:xfrm>
                        <a:off x="5559308" y="1492622"/>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2" name="Oval 51">
                        <a:extLst>
                          <a:ext uri="{FF2B5EF4-FFF2-40B4-BE49-F238E27FC236}">
                            <a16:creationId xmlns:a16="http://schemas.microsoft.com/office/drawing/2014/main" id="{F2AD32A9-6387-4062-9D7F-BD867B60B005}"/>
                          </a:ext>
                        </a:extLst>
                      </p:cNvPr>
                      <p:cNvSpPr/>
                      <p:nvPr/>
                    </p:nvSpPr>
                    <p:spPr>
                      <a:xfrm>
                        <a:off x="4668170" y="1950546"/>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3" name="Oval 52">
                        <a:extLst>
                          <a:ext uri="{FF2B5EF4-FFF2-40B4-BE49-F238E27FC236}">
                            <a16:creationId xmlns:a16="http://schemas.microsoft.com/office/drawing/2014/main" id="{29916F10-90B9-49E7-8D0B-F5080FF3A789}"/>
                          </a:ext>
                        </a:extLst>
                      </p:cNvPr>
                      <p:cNvSpPr/>
                      <p:nvPr/>
                    </p:nvSpPr>
                    <p:spPr>
                      <a:xfrm>
                        <a:off x="5113739" y="1950546"/>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4" name="Oval 53">
                        <a:extLst>
                          <a:ext uri="{FF2B5EF4-FFF2-40B4-BE49-F238E27FC236}">
                            <a16:creationId xmlns:a16="http://schemas.microsoft.com/office/drawing/2014/main" id="{EDAF5DA9-3919-4985-9E13-3AD65A37F94A}"/>
                          </a:ext>
                        </a:extLst>
                      </p:cNvPr>
                      <p:cNvSpPr/>
                      <p:nvPr/>
                    </p:nvSpPr>
                    <p:spPr>
                      <a:xfrm>
                        <a:off x="5559308" y="1950546"/>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grpSp>
              <p:grpSp>
                <p:nvGrpSpPr>
                  <p:cNvPr id="35" name="Group 34">
                    <a:extLst>
                      <a:ext uri="{FF2B5EF4-FFF2-40B4-BE49-F238E27FC236}">
                        <a16:creationId xmlns:a16="http://schemas.microsoft.com/office/drawing/2014/main" id="{AE04EAC7-1746-47AA-AE8C-149F53862634}"/>
                      </a:ext>
                    </a:extLst>
                  </p:cNvPr>
                  <p:cNvGrpSpPr/>
                  <p:nvPr/>
                </p:nvGrpSpPr>
                <p:grpSpPr>
                  <a:xfrm>
                    <a:off x="4269640" y="659184"/>
                    <a:ext cx="656767" cy="657745"/>
                    <a:chOff x="4269640" y="659184"/>
                    <a:chExt cx="656767" cy="657745"/>
                  </a:xfrm>
                </p:grpSpPr>
                <p:grpSp>
                  <p:nvGrpSpPr>
                    <p:cNvPr id="36" name="Group 35">
                      <a:extLst>
                        <a:ext uri="{FF2B5EF4-FFF2-40B4-BE49-F238E27FC236}">
                          <a16:creationId xmlns:a16="http://schemas.microsoft.com/office/drawing/2014/main" id="{E5A81E9D-262B-47A7-BEDA-B8F552FF3A57}"/>
                        </a:ext>
                      </a:extLst>
                    </p:cNvPr>
                    <p:cNvGrpSpPr/>
                    <p:nvPr/>
                  </p:nvGrpSpPr>
                  <p:grpSpPr>
                    <a:xfrm>
                      <a:off x="4269640" y="865219"/>
                      <a:ext cx="200055" cy="451710"/>
                      <a:chOff x="4269640" y="865219"/>
                      <a:chExt cx="200055" cy="451710"/>
                    </a:xfrm>
                  </p:grpSpPr>
                  <p:cxnSp>
                    <p:nvCxnSpPr>
                      <p:cNvPr id="41" name="Straight Arrow Connector 40">
                        <a:extLst>
                          <a:ext uri="{FF2B5EF4-FFF2-40B4-BE49-F238E27FC236}">
                            <a16:creationId xmlns:a16="http://schemas.microsoft.com/office/drawing/2014/main" id="{5ABF0478-0852-457D-AE9A-D26DBFD61445}"/>
                          </a:ext>
                        </a:extLst>
                      </p:cNvPr>
                      <p:cNvCxnSpPr/>
                      <p:nvPr/>
                    </p:nvCxnSpPr>
                    <p:spPr>
                      <a:xfrm flipH="1" flipV="1">
                        <a:off x="4369667" y="865219"/>
                        <a:ext cx="0" cy="118495"/>
                      </a:xfrm>
                      <a:prstGeom prst="straightConnector1">
                        <a:avLst/>
                      </a:prstGeom>
                      <a:ln w="6350">
                        <a:solidFill>
                          <a:schemeClr val="tx1">
                            <a:lumMod val="65000"/>
                            <a:lumOff val="3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EF1D39F-AA1E-4F7E-B6B1-BDB39CDBA6BE}"/>
                          </a:ext>
                        </a:extLst>
                      </p:cNvPr>
                      <p:cNvSpPr txBox="1"/>
                      <p:nvPr/>
                    </p:nvSpPr>
                    <p:spPr>
                      <a:xfrm rot="16200000">
                        <a:off x="4174118" y="968081"/>
                        <a:ext cx="391099" cy="200055"/>
                      </a:xfrm>
                      <a:prstGeom prst="rect">
                        <a:avLst/>
                      </a:prstGeom>
                      <a:noFill/>
                    </p:spPr>
                    <p:txBody>
                      <a:bodyPr wrap="square" rtlCol="0">
                        <a:spAutoFit/>
                      </a:bodyPr>
                      <a:lstStyle/>
                      <a:p>
                        <a:r>
                          <a:rPr lang="en-US" sz="700" dirty="0">
                            <a:solidFill>
                              <a:schemeClr val="tx1">
                                <a:lumMod val="75000"/>
                                <a:lumOff val="25000"/>
                              </a:schemeClr>
                            </a:solidFill>
                          </a:rPr>
                          <a:t>1 mi</a:t>
                        </a:r>
                      </a:p>
                    </p:txBody>
                  </p:sp>
                  <p:cxnSp>
                    <p:nvCxnSpPr>
                      <p:cNvPr id="43" name="Straight Arrow Connector 42">
                        <a:extLst>
                          <a:ext uri="{FF2B5EF4-FFF2-40B4-BE49-F238E27FC236}">
                            <a16:creationId xmlns:a16="http://schemas.microsoft.com/office/drawing/2014/main" id="{1E086300-6BBA-4A4F-8B23-FACFC56D93E3}"/>
                          </a:ext>
                        </a:extLst>
                      </p:cNvPr>
                      <p:cNvCxnSpPr/>
                      <p:nvPr/>
                    </p:nvCxnSpPr>
                    <p:spPr>
                      <a:xfrm flipH="1" flipV="1">
                        <a:off x="4369667" y="1198434"/>
                        <a:ext cx="0" cy="118495"/>
                      </a:xfrm>
                      <a:prstGeom prst="straightConnector1">
                        <a:avLst/>
                      </a:prstGeom>
                      <a:ln w="6350">
                        <a:solidFill>
                          <a:schemeClr val="tx1">
                            <a:lumMod val="65000"/>
                            <a:lumOff val="3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55967118-69BC-4A1A-8DD6-98F98DE1B81D}"/>
                        </a:ext>
                      </a:extLst>
                    </p:cNvPr>
                    <p:cNvGrpSpPr/>
                    <p:nvPr/>
                  </p:nvGrpSpPr>
                  <p:grpSpPr>
                    <a:xfrm>
                      <a:off x="4474697" y="659184"/>
                      <a:ext cx="451710" cy="200055"/>
                      <a:chOff x="4474697" y="659184"/>
                      <a:chExt cx="451710" cy="200055"/>
                    </a:xfrm>
                  </p:grpSpPr>
                  <p:cxnSp>
                    <p:nvCxnSpPr>
                      <p:cNvPr id="38" name="Straight Arrow Connector 37">
                        <a:extLst>
                          <a:ext uri="{FF2B5EF4-FFF2-40B4-BE49-F238E27FC236}">
                            <a16:creationId xmlns:a16="http://schemas.microsoft.com/office/drawing/2014/main" id="{C33EEF50-DF25-4CE2-85A0-9593C22C63D1}"/>
                          </a:ext>
                        </a:extLst>
                      </p:cNvPr>
                      <p:cNvCxnSpPr/>
                      <p:nvPr/>
                    </p:nvCxnSpPr>
                    <p:spPr>
                      <a:xfrm rot="5400000" flipH="1" flipV="1">
                        <a:off x="4867160" y="699963"/>
                        <a:ext cx="0" cy="118495"/>
                      </a:xfrm>
                      <a:prstGeom prst="straightConnector1">
                        <a:avLst/>
                      </a:prstGeom>
                      <a:ln w="6350">
                        <a:solidFill>
                          <a:schemeClr val="tx1">
                            <a:lumMod val="65000"/>
                            <a:lumOff val="3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42F04CF-1046-44BE-A158-470A68F9C3AA}"/>
                          </a:ext>
                        </a:extLst>
                      </p:cNvPr>
                      <p:cNvSpPr txBox="1"/>
                      <p:nvPr/>
                    </p:nvSpPr>
                    <p:spPr>
                      <a:xfrm>
                        <a:off x="4527969" y="659184"/>
                        <a:ext cx="391099" cy="200055"/>
                      </a:xfrm>
                      <a:prstGeom prst="rect">
                        <a:avLst/>
                      </a:prstGeom>
                      <a:noFill/>
                    </p:spPr>
                    <p:txBody>
                      <a:bodyPr wrap="square" rtlCol="0">
                        <a:spAutoFit/>
                      </a:bodyPr>
                      <a:lstStyle/>
                      <a:p>
                        <a:r>
                          <a:rPr lang="en-US" sz="700" dirty="0">
                            <a:solidFill>
                              <a:schemeClr val="tx1">
                                <a:lumMod val="75000"/>
                                <a:lumOff val="25000"/>
                              </a:schemeClr>
                            </a:solidFill>
                          </a:rPr>
                          <a:t>1 mi</a:t>
                        </a:r>
                      </a:p>
                    </p:txBody>
                  </p:sp>
                  <p:cxnSp>
                    <p:nvCxnSpPr>
                      <p:cNvPr id="40" name="Straight Arrow Connector 39">
                        <a:extLst>
                          <a:ext uri="{FF2B5EF4-FFF2-40B4-BE49-F238E27FC236}">
                            <a16:creationId xmlns:a16="http://schemas.microsoft.com/office/drawing/2014/main" id="{7E27ABA9-0C5C-4CE7-B4B0-8E21B4BB0D80}"/>
                          </a:ext>
                        </a:extLst>
                      </p:cNvPr>
                      <p:cNvCxnSpPr/>
                      <p:nvPr/>
                    </p:nvCxnSpPr>
                    <p:spPr>
                      <a:xfrm rot="5400000" flipH="1" flipV="1">
                        <a:off x="4533945" y="699963"/>
                        <a:ext cx="0" cy="118495"/>
                      </a:xfrm>
                      <a:prstGeom prst="straightConnector1">
                        <a:avLst/>
                      </a:prstGeom>
                      <a:ln w="3175" cmpd="sng">
                        <a:solidFill>
                          <a:schemeClr val="tx1">
                            <a:lumMod val="65000"/>
                            <a:lumOff val="3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grpSp>
            <p:grpSp>
              <p:nvGrpSpPr>
                <p:cNvPr id="10" name="Group 9">
                  <a:extLst>
                    <a:ext uri="{FF2B5EF4-FFF2-40B4-BE49-F238E27FC236}">
                      <a16:creationId xmlns:a16="http://schemas.microsoft.com/office/drawing/2014/main" id="{E4C5FBB1-5DE7-46DA-B4E8-B6BF428F04D1}"/>
                    </a:ext>
                  </a:extLst>
                </p:cNvPr>
                <p:cNvGrpSpPr/>
                <p:nvPr/>
              </p:nvGrpSpPr>
              <p:grpSpPr>
                <a:xfrm>
                  <a:off x="6244646" y="1022389"/>
                  <a:ext cx="1604621" cy="1679532"/>
                  <a:chOff x="5996996" y="1022389"/>
                  <a:chExt cx="1604621" cy="1679532"/>
                </a:xfrm>
              </p:grpSpPr>
              <p:sp>
                <p:nvSpPr>
                  <p:cNvPr id="23" name="TextBox 22">
                    <a:extLst>
                      <a:ext uri="{FF2B5EF4-FFF2-40B4-BE49-F238E27FC236}">
                        <a16:creationId xmlns:a16="http://schemas.microsoft.com/office/drawing/2014/main" id="{8A05097F-093D-429D-BCCC-573EF5DCC8DF}"/>
                      </a:ext>
                    </a:extLst>
                  </p:cNvPr>
                  <p:cNvSpPr txBox="1"/>
                  <p:nvPr/>
                </p:nvSpPr>
                <p:spPr>
                  <a:xfrm>
                    <a:off x="5996996" y="2224867"/>
                    <a:ext cx="1604621" cy="477054"/>
                  </a:xfrm>
                  <a:prstGeom prst="rect">
                    <a:avLst/>
                  </a:prstGeom>
                  <a:noFill/>
                </p:spPr>
                <p:txBody>
                  <a:bodyPr wrap="square" lIns="0" rIns="0" rtlCol="0">
                    <a:spAutoFit/>
                  </a:bodyPr>
                  <a:lstStyle/>
                  <a:p>
                    <a:r>
                      <a:rPr lang="en-US" sz="900" b="1" dirty="0">
                        <a:solidFill>
                          <a:schemeClr val="tx1">
                            <a:lumMod val="75000"/>
                            <a:lumOff val="25000"/>
                          </a:schemeClr>
                        </a:solidFill>
                      </a:rPr>
                      <a:t>Ex 2. Medium perceived density</a:t>
                    </a:r>
                  </a:p>
                  <a:p>
                    <a:r>
                      <a:rPr lang="en-US" sz="800" dirty="0">
                        <a:solidFill>
                          <a:schemeClr val="tx1">
                            <a:lumMod val="75000"/>
                            <a:lumOff val="25000"/>
                          </a:schemeClr>
                        </a:solidFill>
                      </a:rPr>
                      <a:t>Standard density: 1 job/mi</a:t>
                    </a:r>
                    <a:r>
                      <a:rPr lang="en-US" sz="800" baseline="30000" dirty="0">
                        <a:solidFill>
                          <a:schemeClr val="tx1">
                            <a:lumMod val="75000"/>
                            <a:lumOff val="25000"/>
                          </a:schemeClr>
                        </a:solidFill>
                      </a:rPr>
                      <a:t>2</a:t>
                    </a:r>
                    <a:endParaRPr lang="en-US" sz="800" dirty="0">
                      <a:solidFill>
                        <a:schemeClr val="tx1">
                          <a:lumMod val="75000"/>
                          <a:lumOff val="25000"/>
                        </a:schemeClr>
                      </a:solidFill>
                    </a:endParaRPr>
                  </a:p>
                  <a:p>
                    <a:r>
                      <a:rPr lang="en-US" sz="800" dirty="0">
                        <a:solidFill>
                          <a:schemeClr val="tx1">
                            <a:lumMod val="75000"/>
                            <a:lumOff val="25000"/>
                          </a:schemeClr>
                        </a:solidFill>
                      </a:rPr>
                      <a:t>Perceived density: 2.3 jobs/mi</a:t>
                    </a:r>
                    <a:r>
                      <a:rPr lang="en-US" sz="800" baseline="30000" dirty="0">
                        <a:solidFill>
                          <a:schemeClr val="tx1">
                            <a:lumMod val="75000"/>
                            <a:lumOff val="25000"/>
                          </a:schemeClr>
                        </a:solidFill>
                      </a:rPr>
                      <a:t>2</a:t>
                    </a:r>
                  </a:p>
                </p:txBody>
              </p:sp>
              <p:grpSp>
                <p:nvGrpSpPr>
                  <p:cNvPr id="24" name="Group 23">
                    <a:extLst>
                      <a:ext uri="{FF2B5EF4-FFF2-40B4-BE49-F238E27FC236}">
                        <a16:creationId xmlns:a16="http://schemas.microsoft.com/office/drawing/2014/main" id="{70F8BA42-8F1A-49E8-A66D-2A3D44F9318B}"/>
                      </a:ext>
                    </a:extLst>
                  </p:cNvPr>
                  <p:cNvGrpSpPr/>
                  <p:nvPr/>
                </p:nvGrpSpPr>
                <p:grpSpPr>
                  <a:xfrm>
                    <a:off x="6190469" y="1022389"/>
                    <a:ext cx="1085649" cy="1115542"/>
                    <a:chOff x="6190469" y="1022389"/>
                    <a:chExt cx="1085649" cy="1115542"/>
                  </a:xfrm>
                </p:grpSpPr>
                <p:sp>
                  <p:nvSpPr>
                    <p:cNvPr id="25" name="Oval 24">
                      <a:extLst>
                        <a:ext uri="{FF2B5EF4-FFF2-40B4-BE49-F238E27FC236}">
                          <a16:creationId xmlns:a16="http://schemas.microsoft.com/office/drawing/2014/main" id="{19929FDA-D22E-408B-A8AF-430FEEDA65D7}"/>
                        </a:ext>
                      </a:extLst>
                    </p:cNvPr>
                    <p:cNvSpPr/>
                    <p:nvPr/>
                  </p:nvSpPr>
                  <p:spPr>
                    <a:xfrm>
                      <a:off x="6550400" y="1370339"/>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6" name="Oval 25">
                      <a:extLst>
                        <a:ext uri="{FF2B5EF4-FFF2-40B4-BE49-F238E27FC236}">
                          <a16:creationId xmlns:a16="http://schemas.microsoft.com/office/drawing/2014/main" id="{8C1B39A4-0B2D-4A35-BBC6-7C62F71A53FA}"/>
                        </a:ext>
                      </a:extLst>
                    </p:cNvPr>
                    <p:cNvSpPr/>
                    <p:nvPr/>
                  </p:nvSpPr>
                  <p:spPr>
                    <a:xfrm>
                      <a:off x="6640035" y="1022389"/>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7" name="Oval 26">
                      <a:extLst>
                        <a:ext uri="{FF2B5EF4-FFF2-40B4-BE49-F238E27FC236}">
                          <a16:creationId xmlns:a16="http://schemas.microsoft.com/office/drawing/2014/main" id="{42F61991-34E0-4709-9E7D-CA0989651611}"/>
                        </a:ext>
                      </a:extLst>
                    </p:cNvPr>
                    <p:cNvSpPr/>
                    <p:nvPr/>
                  </p:nvSpPr>
                  <p:spPr>
                    <a:xfrm>
                      <a:off x="7182600" y="1855360"/>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8" name="Oval 27">
                      <a:extLst>
                        <a:ext uri="{FF2B5EF4-FFF2-40B4-BE49-F238E27FC236}">
                          <a16:creationId xmlns:a16="http://schemas.microsoft.com/office/drawing/2014/main" id="{E11639A7-8F04-4906-94EF-8906AFA319FD}"/>
                        </a:ext>
                      </a:extLst>
                    </p:cNvPr>
                    <p:cNvSpPr/>
                    <p:nvPr/>
                  </p:nvSpPr>
                  <p:spPr>
                    <a:xfrm>
                      <a:off x="6729556" y="1485852"/>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9" name="Oval 28">
                      <a:extLst>
                        <a:ext uri="{FF2B5EF4-FFF2-40B4-BE49-F238E27FC236}">
                          <a16:creationId xmlns:a16="http://schemas.microsoft.com/office/drawing/2014/main" id="{04B361F2-29FA-458F-9953-417BD080EF5B}"/>
                        </a:ext>
                      </a:extLst>
                    </p:cNvPr>
                    <p:cNvSpPr/>
                    <p:nvPr/>
                  </p:nvSpPr>
                  <p:spPr>
                    <a:xfrm>
                      <a:off x="6550400" y="1595957"/>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0" name="Oval 29">
                      <a:extLst>
                        <a:ext uri="{FF2B5EF4-FFF2-40B4-BE49-F238E27FC236}">
                          <a16:creationId xmlns:a16="http://schemas.microsoft.com/office/drawing/2014/main" id="{EDC2360E-2ED0-463B-98B6-36616993C8A9}"/>
                        </a:ext>
                      </a:extLst>
                    </p:cNvPr>
                    <p:cNvSpPr/>
                    <p:nvPr/>
                  </p:nvSpPr>
                  <p:spPr>
                    <a:xfrm>
                      <a:off x="7081607" y="1492622"/>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1" name="Oval 30">
                      <a:extLst>
                        <a:ext uri="{FF2B5EF4-FFF2-40B4-BE49-F238E27FC236}">
                          <a16:creationId xmlns:a16="http://schemas.microsoft.com/office/drawing/2014/main" id="{45495F13-DFCD-42F0-9255-E7DF83EFE377}"/>
                        </a:ext>
                      </a:extLst>
                    </p:cNvPr>
                    <p:cNvSpPr/>
                    <p:nvPr/>
                  </p:nvSpPr>
                  <p:spPr>
                    <a:xfrm>
                      <a:off x="6190469" y="1950546"/>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2" name="Oval 31">
                      <a:extLst>
                        <a:ext uri="{FF2B5EF4-FFF2-40B4-BE49-F238E27FC236}">
                          <a16:creationId xmlns:a16="http://schemas.microsoft.com/office/drawing/2014/main" id="{BBC5549B-0453-4284-980A-252E4F92D5D0}"/>
                        </a:ext>
                      </a:extLst>
                    </p:cNvPr>
                    <p:cNvSpPr/>
                    <p:nvPr/>
                  </p:nvSpPr>
                  <p:spPr>
                    <a:xfrm>
                      <a:off x="6988089" y="1855360"/>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3" name="Oval 32">
                      <a:extLst>
                        <a:ext uri="{FF2B5EF4-FFF2-40B4-BE49-F238E27FC236}">
                          <a16:creationId xmlns:a16="http://schemas.microsoft.com/office/drawing/2014/main" id="{D7A693C3-CBFC-428A-9766-BC5E69D85CA9}"/>
                        </a:ext>
                      </a:extLst>
                    </p:cNvPr>
                    <p:cNvSpPr/>
                    <p:nvPr/>
                  </p:nvSpPr>
                  <p:spPr>
                    <a:xfrm>
                      <a:off x="7089082" y="2046491"/>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grpSp>
            <p:grpSp>
              <p:nvGrpSpPr>
                <p:cNvPr id="11" name="Group 10">
                  <a:extLst>
                    <a:ext uri="{FF2B5EF4-FFF2-40B4-BE49-F238E27FC236}">
                      <a16:creationId xmlns:a16="http://schemas.microsoft.com/office/drawing/2014/main" id="{395CF17B-3CD6-4B00-82B5-D9E7F227C8BD}"/>
                    </a:ext>
                  </a:extLst>
                </p:cNvPr>
                <p:cNvGrpSpPr/>
                <p:nvPr/>
              </p:nvGrpSpPr>
              <p:grpSpPr>
                <a:xfrm>
                  <a:off x="8010463" y="1334619"/>
                  <a:ext cx="1371600" cy="1367302"/>
                  <a:chOff x="7524688" y="1334619"/>
                  <a:chExt cx="1371600" cy="1367302"/>
                </a:xfrm>
              </p:grpSpPr>
              <p:sp>
                <p:nvSpPr>
                  <p:cNvPr id="12" name="TextBox 11">
                    <a:extLst>
                      <a:ext uri="{FF2B5EF4-FFF2-40B4-BE49-F238E27FC236}">
                        <a16:creationId xmlns:a16="http://schemas.microsoft.com/office/drawing/2014/main" id="{C3427C9B-D079-4239-939A-F44C6B0264BA}"/>
                      </a:ext>
                    </a:extLst>
                  </p:cNvPr>
                  <p:cNvSpPr txBox="1"/>
                  <p:nvPr/>
                </p:nvSpPr>
                <p:spPr>
                  <a:xfrm>
                    <a:off x="7524688" y="2224867"/>
                    <a:ext cx="1371600" cy="477054"/>
                  </a:xfrm>
                  <a:prstGeom prst="rect">
                    <a:avLst/>
                  </a:prstGeom>
                  <a:noFill/>
                </p:spPr>
                <p:txBody>
                  <a:bodyPr wrap="square" lIns="0" rIns="0" rtlCol="0">
                    <a:spAutoFit/>
                  </a:bodyPr>
                  <a:lstStyle/>
                  <a:p>
                    <a:r>
                      <a:rPr lang="en-US" sz="900" b="1" dirty="0">
                        <a:solidFill>
                          <a:schemeClr val="tx1">
                            <a:lumMod val="75000"/>
                            <a:lumOff val="25000"/>
                          </a:schemeClr>
                        </a:solidFill>
                      </a:rPr>
                      <a:t>Ex 3. High perceived density</a:t>
                    </a:r>
                  </a:p>
                  <a:p>
                    <a:r>
                      <a:rPr lang="en-US" sz="800" dirty="0">
                        <a:solidFill>
                          <a:schemeClr val="tx1">
                            <a:lumMod val="75000"/>
                            <a:lumOff val="25000"/>
                          </a:schemeClr>
                        </a:solidFill>
                      </a:rPr>
                      <a:t>Standard density: 1 job/mi</a:t>
                    </a:r>
                    <a:r>
                      <a:rPr lang="en-US" sz="800" baseline="30000" dirty="0">
                        <a:solidFill>
                          <a:schemeClr val="tx1">
                            <a:lumMod val="75000"/>
                            <a:lumOff val="25000"/>
                          </a:schemeClr>
                        </a:solidFill>
                      </a:rPr>
                      <a:t>2</a:t>
                    </a:r>
                    <a:endParaRPr lang="en-US" sz="800" dirty="0">
                      <a:solidFill>
                        <a:schemeClr val="tx1">
                          <a:lumMod val="75000"/>
                          <a:lumOff val="25000"/>
                        </a:schemeClr>
                      </a:solidFill>
                    </a:endParaRPr>
                  </a:p>
                  <a:p>
                    <a:r>
                      <a:rPr lang="en-US" sz="800" dirty="0">
                        <a:solidFill>
                          <a:schemeClr val="tx1">
                            <a:lumMod val="75000"/>
                            <a:lumOff val="25000"/>
                          </a:schemeClr>
                        </a:solidFill>
                      </a:rPr>
                      <a:t>Perceived density: 9 jobs/mi</a:t>
                    </a:r>
                    <a:r>
                      <a:rPr lang="en-US" sz="800" baseline="30000" dirty="0">
                        <a:solidFill>
                          <a:schemeClr val="tx1">
                            <a:lumMod val="75000"/>
                            <a:lumOff val="25000"/>
                          </a:schemeClr>
                        </a:solidFill>
                      </a:rPr>
                      <a:t>2</a:t>
                    </a:r>
                  </a:p>
                </p:txBody>
              </p:sp>
              <p:grpSp>
                <p:nvGrpSpPr>
                  <p:cNvPr id="13" name="Group 12">
                    <a:extLst>
                      <a:ext uri="{FF2B5EF4-FFF2-40B4-BE49-F238E27FC236}">
                        <a16:creationId xmlns:a16="http://schemas.microsoft.com/office/drawing/2014/main" id="{395182C8-A83A-4BCE-AABC-9D2B90BAD86F}"/>
                      </a:ext>
                    </a:extLst>
                  </p:cNvPr>
                  <p:cNvGrpSpPr/>
                  <p:nvPr/>
                </p:nvGrpSpPr>
                <p:grpSpPr>
                  <a:xfrm>
                    <a:off x="7994845" y="1334619"/>
                    <a:ext cx="404614" cy="411878"/>
                    <a:chOff x="7994845" y="1334619"/>
                    <a:chExt cx="404614" cy="411878"/>
                  </a:xfrm>
                </p:grpSpPr>
                <p:sp>
                  <p:nvSpPr>
                    <p:cNvPr id="14" name="Oval 13">
                      <a:extLst>
                        <a:ext uri="{FF2B5EF4-FFF2-40B4-BE49-F238E27FC236}">
                          <a16:creationId xmlns:a16="http://schemas.microsoft.com/office/drawing/2014/main" id="{0911F6B2-4C48-4EA9-A326-EA39B2E6C5AB}"/>
                        </a:ext>
                      </a:extLst>
                    </p:cNvPr>
                    <p:cNvSpPr/>
                    <p:nvPr/>
                  </p:nvSpPr>
                  <p:spPr>
                    <a:xfrm>
                      <a:off x="7994845" y="1334619"/>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5" name="Oval 14">
                      <a:extLst>
                        <a:ext uri="{FF2B5EF4-FFF2-40B4-BE49-F238E27FC236}">
                          <a16:creationId xmlns:a16="http://schemas.microsoft.com/office/drawing/2014/main" id="{80DF96DC-1F46-40E4-A586-26C32726BD5E}"/>
                        </a:ext>
                      </a:extLst>
                    </p:cNvPr>
                    <p:cNvSpPr/>
                    <p:nvPr/>
                  </p:nvSpPr>
                  <p:spPr>
                    <a:xfrm>
                      <a:off x="8305941" y="1334619"/>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6" name="Oval 15">
                      <a:extLst>
                        <a:ext uri="{FF2B5EF4-FFF2-40B4-BE49-F238E27FC236}">
                          <a16:creationId xmlns:a16="http://schemas.microsoft.com/office/drawing/2014/main" id="{D7B45B9F-58B6-438F-94FC-B8ED8EA43881}"/>
                        </a:ext>
                      </a:extLst>
                    </p:cNvPr>
                    <p:cNvSpPr/>
                    <p:nvPr/>
                  </p:nvSpPr>
                  <p:spPr>
                    <a:xfrm>
                      <a:off x="8305941" y="1655057"/>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Oval 16">
                      <a:extLst>
                        <a:ext uri="{FF2B5EF4-FFF2-40B4-BE49-F238E27FC236}">
                          <a16:creationId xmlns:a16="http://schemas.microsoft.com/office/drawing/2014/main" id="{E49307F6-3B87-40E5-9A3F-7194F30F8F58}"/>
                        </a:ext>
                      </a:extLst>
                    </p:cNvPr>
                    <p:cNvSpPr/>
                    <p:nvPr/>
                  </p:nvSpPr>
                  <p:spPr>
                    <a:xfrm>
                      <a:off x="8150902" y="1334619"/>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8" name="Oval 17">
                      <a:extLst>
                        <a:ext uri="{FF2B5EF4-FFF2-40B4-BE49-F238E27FC236}">
                          <a16:creationId xmlns:a16="http://schemas.microsoft.com/office/drawing/2014/main" id="{DA3DA916-6361-4314-9738-741DB7D634F4}"/>
                        </a:ext>
                      </a:extLst>
                    </p:cNvPr>
                    <p:cNvSpPr/>
                    <p:nvPr/>
                  </p:nvSpPr>
                  <p:spPr>
                    <a:xfrm>
                      <a:off x="8147019" y="1492622"/>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9" name="Oval 18">
                      <a:extLst>
                        <a:ext uri="{FF2B5EF4-FFF2-40B4-BE49-F238E27FC236}">
                          <a16:creationId xmlns:a16="http://schemas.microsoft.com/office/drawing/2014/main" id="{8BCF1138-8C41-4228-B8EA-5FB1A3398B15}"/>
                        </a:ext>
                      </a:extLst>
                    </p:cNvPr>
                    <p:cNvSpPr/>
                    <p:nvPr/>
                  </p:nvSpPr>
                  <p:spPr>
                    <a:xfrm>
                      <a:off x="8305941" y="1494792"/>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0" name="Oval 19">
                      <a:extLst>
                        <a:ext uri="{FF2B5EF4-FFF2-40B4-BE49-F238E27FC236}">
                          <a16:creationId xmlns:a16="http://schemas.microsoft.com/office/drawing/2014/main" id="{467F1C67-BB07-4303-8D45-08D409442790}"/>
                        </a:ext>
                      </a:extLst>
                    </p:cNvPr>
                    <p:cNvSpPr/>
                    <p:nvPr/>
                  </p:nvSpPr>
                  <p:spPr>
                    <a:xfrm>
                      <a:off x="7994845" y="1494792"/>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1" name="Oval 20">
                      <a:extLst>
                        <a:ext uri="{FF2B5EF4-FFF2-40B4-BE49-F238E27FC236}">
                          <a16:creationId xmlns:a16="http://schemas.microsoft.com/office/drawing/2014/main" id="{BC85C0C5-623F-4B4A-8E03-42D86FE00BC9}"/>
                        </a:ext>
                      </a:extLst>
                    </p:cNvPr>
                    <p:cNvSpPr/>
                    <p:nvPr/>
                  </p:nvSpPr>
                  <p:spPr>
                    <a:xfrm>
                      <a:off x="7994845" y="1655057"/>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2" name="Oval 21">
                      <a:extLst>
                        <a:ext uri="{FF2B5EF4-FFF2-40B4-BE49-F238E27FC236}">
                          <a16:creationId xmlns:a16="http://schemas.microsoft.com/office/drawing/2014/main" id="{29868760-9C41-411A-8BA7-939AFEC88D13}"/>
                        </a:ext>
                      </a:extLst>
                    </p:cNvPr>
                    <p:cNvSpPr/>
                    <p:nvPr/>
                  </p:nvSpPr>
                  <p:spPr>
                    <a:xfrm>
                      <a:off x="8145045" y="1655057"/>
                      <a:ext cx="93518" cy="91440"/>
                    </a:xfrm>
                    <a:prstGeom prst="ellips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grpSp>
          </p:grpSp>
        </p:grpSp>
        <p:sp>
          <p:nvSpPr>
            <p:cNvPr id="6" name="TextBox 5">
              <a:extLst>
                <a:ext uri="{FF2B5EF4-FFF2-40B4-BE49-F238E27FC236}">
                  <a16:creationId xmlns:a16="http://schemas.microsoft.com/office/drawing/2014/main" id="{4995C45F-7D05-46B8-89E9-F41A5A85F92C}"/>
                </a:ext>
              </a:extLst>
            </p:cNvPr>
            <p:cNvSpPr txBox="1"/>
            <p:nvPr/>
          </p:nvSpPr>
          <p:spPr>
            <a:xfrm>
              <a:off x="1031140" y="3920668"/>
              <a:ext cx="5244554" cy="261610"/>
            </a:xfrm>
            <a:prstGeom prst="rect">
              <a:avLst/>
            </a:prstGeom>
            <a:noFill/>
          </p:spPr>
          <p:txBody>
            <a:bodyPr wrap="square" lIns="0" rIns="0" rtlCol="0">
              <a:spAutoFit/>
            </a:bodyPr>
            <a:lstStyle/>
            <a:p>
              <a:pPr algn="ctr"/>
              <a:r>
                <a:rPr lang="en-US" sz="1100" dirty="0">
                  <a:solidFill>
                    <a:schemeClr val="tx1">
                      <a:lumMod val="75000"/>
                      <a:lumOff val="25000"/>
                    </a:schemeClr>
                  </a:solidFill>
                </a:rPr>
                <a:t>Average versus perceived density of jobs under three scenarios</a:t>
              </a:r>
            </a:p>
          </p:txBody>
        </p:sp>
      </p:grpSp>
      <p:sp>
        <p:nvSpPr>
          <p:cNvPr id="79" name="Text Placeholder 3">
            <a:extLst>
              <a:ext uri="{FF2B5EF4-FFF2-40B4-BE49-F238E27FC236}">
                <a16:creationId xmlns:a16="http://schemas.microsoft.com/office/drawing/2014/main" id="{F9A2E1C9-FDE8-434E-91BA-94A3E6F68822}"/>
              </a:ext>
            </a:extLst>
          </p:cNvPr>
          <p:cNvSpPr txBox="1">
            <a:spLocks/>
          </p:cNvSpPr>
          <p:nvPr/>
        </p:nvSpPr>
        <p:spPr>
          <a:xfrm>
            <a:off x="575179" y="303686"/>
            <a:ext cx="4739073" cy="18238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All the findings on job density here refer to the weighted or “perceived” density of jobs in metro areas. Perceived job density measures the job density of the place in which the average job is located, revealing the average number of jobs in the vicinity of each job. Therefore, perceived job density provides a better approximation of how dense a metro area feels and how compactly its jobs are concentrated.</a:t>
            </a:r>
            <a:endParaRPr lang="en-US" sz="2000" dirty="0"/>
          </a:p>
        </p:txBody>
      </p:sp>
      <p:grpSp>
        <p:nvGrpSpPr>
          <p:cNvPr id="105" name="Group 104">
            <a:extLst>
              <a:ext uri="{FF2B5EF4-FFF2-40B4-BE49-F238E27FC236}">
                <a16:creationId xmlns:a16="http://schemas.microsoft.com/office/drawing/2014/main" id="{68AAF820-CAE5-4035-8170-354B69621FDD}"/>
              </a:ext>
            </a:extLst>
          </p:cNvPr>
          <p:cNvGrpSpPr/>
          <p:nvPr/>
        </p:nvGrpSpPr>
        <p:grpSpPr>
          <a:xfrm>
            <a:off x="5873838" y="2402296"/>
            <a:ext cx="5943600" cy="3459310"/>
            <a:chOff x="604720" y="2738814"/>
            <a:chExt cx="5943600" cy="3439873"/>
          </a:xfrm>
        </p:grpSpPr>
        <p:sp>
          <p:nvSpPr>
            <p:cNvPr id="106" name="TextBox 105">
              <a:extLst>
                <a:ext uri="{FF2B5EF4-FFF2-40B4-BE49-F238E27FC236}">
                  <a16:creationId xmlns:a16="http://schemas.microsoft.com/office/drawing/2014/main" id="{833EFA38-416F-4AB9-A032-59342C86C676}"/>
                </a:ext>
              </a:extLst>
            </p:cNvPr>
            <p:cNvSpPr txBox="1"/>
            <p:nvPr/>
          </p:nvSpPr>
          <p:spPr>
            <a:xfrm>
              <a:off x="2583857" y="5209970"/>
              <a:ext cx="1030696" cy="553998"/>
            </a:xfrm>
            <a:prstGeom prst="rect">
              <a:avLst/>
            </a:prstGeom>
            <a:noFill/>
          </p:spPr>
          <p:txBody>
            <a:bodyPr wrap="square" rtlCol="0">
              <a:spAutoFit/>
            </a:bodyPr>
            <a:lstStyle/>
            <a:p>
              <a:pPr algn="ctr"/>
              <a:r>
                <a:rPr lang="en-US" sz="1000" dirty="0">
                  <a:solidFill>
                    <a:schemeClr val="tx1">
                      <a:lumMod val="75000"/>
                      <a:lumOff val="25000"/>
                    </a:schemeClr>
                  </a:solidFill>
                </a:rPr>
                <a:t>Expected change in density</a:t>
              </a:r>
            </a:p>
          </p:txBody>
        </p:sp>
        <p:sp>
          <p:nvSpPr>
            <p:cNvPr id="107" name="TextBox 106">
              <a:extLst>
                <a:ext uri="{FF2B5EF4-FFF2-40B4-BE49-F238E27FC236}">
                  <a16:creationId xmlns:a16="http://schemas.microsoft.com/office/drawing/2014/main" id="{4A336C9A-75C4-4BF4-B2A2-2E2034EF1DFD}"/>
                </a:ext>
              </a:extLst>
            </p:cNvPr>
            <p:cNvSpPr txBox="1"/>
            <p:nvPr/>
          </p:nvSpPr>
          <p:spPr>
            <a:xfrm>
              <a:off x="3530565" y="5209970"/>
              <a:ext cx="1030696" cy="553998"/>
            </a:xfrm>
            <a:prstGeom prst="rect">
              <a:avLst/>
            </a:prstGeom>
            <a:noFill/>
          </p:spPr>
          <p:txBody>
            <a:bodyPr wrap="square" rtlCol="0">
              <a:spAutoFit/>
            </a:bodyPr>
            <a:lstStyle/>
            <a:p>
              <a:pPr algn="ctr"/>
              <a:r>
                <a:rPr lang="en-US" sz="1000" dirty="0">
                  <a:solidFill>
                    <a:schemeClr val="tx1">
                      <a:lumMod val="75000"/>
                      <a:lumOff val="25000"/>
                    </a:schemeClr>
                  </a:solidFill>
                </a:rPr>
                <a:t>Unexpected change in density</a:t>
              </a:r>
            </a:p>
          </p:txBody>
        </p:sp>
        <p:sp>
          <p:nvSpPr>
            <p:cNvPr id="108" name="Rectangle 107">
              <a:extLst>
                <a:ext uri="{FF2B5EF4-FFF2-40B4-BE49-F238E27FC236}">
                  <a16:creationId xmlns:a16="http://schemas.microsoft.com/office/drawing/2014/main" id="{481F9A1C-6844-49C0-9F4B-C51A12D7B12E}"/>
                </a:ext>
              </a:extLst>
            </p:cNvPr>
            <p:cNvSpPr/>
            <p:nvPr/>
          </p:nvSpPr>
          <p:spPr>
            <a:xfrm>
              <a:off x="1958987" y="4140199"/>
              <a:ext cx="457200" cy="1075241"/>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09" name="Rectangle 108">
              <a:extLst>
                <a:ext uri="{FF2B5EF4-FFF2-40B4-BE49-F238E27FC236}">
                  <a16:creationId xmlns:a16="http://schemas.microsoft.com/office/drawing/2014/main" id="{96AA3B68-8C20-4587-91DF-63679120880A}"/>
                </a:ext>
              </a:extLst>
            </p:cNvPr>
            <p:cNvSpPr/>
            <p:nvPr/>
          </p:nvSpPr>
          <p:spPr>
            <a:xfrm>
              <a:off x="4730567" y="3085556"/>
              <a:ext cx="457200" cy="2125335"/>
            </a:xfrm>
            <a:prstGeom prst="rect">
              <a:avLst/>
            </a:prstGeom>
            <a:ln>
              <a:solidFill>
                <a:schemeClr val="tx1">
                  <a:lumMod val="65000"/>
                  <a:lumOff val="3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lumMod val="75000"/>
                    <a:lumOff val="25000"/>
                  </a:schemeClr>
                </a:solidFill>
              </a:endParaRPr>
            </a:p>
          </p:txBody>
        </p:sp>
        <p:sp>
          <p:nvSpPr>
            <p:cNvPr id="110" name="Rectangle 109">
              <a:extLst>
                <a:ext uri="{FF2B5EF4-FFF2-40B4-BE49-F238E27FC236}">
                  <a16:creationId xmlns:a16="http://schemas.microsoft.com/office/drawing/2014/main" id="{240E6649-D71C-47F0-84F8-8F4712F9EAC0}"/>
                </a:ext>
              </a:extLst>
            </p:cNvPr>
            <p:cNvSpPr/>
            <p:nvPr/>
          </p:nvSpPr>
          <p:spPr>
            <a:xfrm>
              <a:off x="3821304" y="3084303"/>
              <a:ext cx="457200" cy="506114"/>
            </a:xfrm>
            <a:prstGeom prst="rect">
              <a:avLst/>
            </a:prstGeom>
            <a:pattFill prst="wdUpDiag">
              <a:fgClr>
                <a:schemeClr val="bg1">
                  <a:lumMod val="65000"/>
                </a:schemeClr>
              </a:fgClr>
              <a:bgClr>
                <a:schemeClr val="bg1"/>
              </a:bgClr>
            </a:pattFill>
            <a:ln>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lumMod val="75000"/>
                    <a:lumOff val="25000"/>
                  </a:schemeClr>
                </a:solidFill>
              </a:endParaRPr>
            </a:p>
          </p:txBody>
        </p:sp>
        <p:sp>
          <p:nvSpPr>
            <p:cNvPr id="111" name="Left Brace 110">
              <a:extLst>
                <a:ext uri="{FF2B5EF4-FFF2-40B4-BE49-F238E27FC236}">
                  <a16:creationId xmlns:a16="http://schemas.microsoft.com/office/drawing/2014/main" id="{3A979A1D-7763-4A65-9ADD-22AE355F06B3}"/>
                </a:ext>
              </a:extLst>
            </p:cNvPr>
            <p:cNvSpPr/>
            <p:nvPr/>
          </p:nvSpPr>
          <p:spPr>
            <a:xfrm>
              <a:off x="1792731" y="3592573"/>
              <a:ext cx="133552" cy="161647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1">
                    <a:lumMod val="75000"/>
                    <a:lumOff val="25000"/>
                  </a:schemeClr>
                </a:solidFill>
              </a:endParaRPr>
            </a:p>
          </p:txBody>
        </p:sp>
        <p:sp>
          <p:nvSpPr>
            <p:cNvPr id="112" name="TextBox 111">
              <a:extLst>
                <a:ext uri="{FF2B5EF4-FFF2-40B4-BE49-F238E27FC236}">
                  <a16:creationId xmlns:a16="http://schemas.microsoft.com/office/drawing/2014/main" id="{60A4A79A-E87D-4113-B33B-2155E7094DE2}"/>
                </a:ext>
              </a:extLst>
            </p:cNvPr>
            <p:cNvSpPr txBox="1"/>
            <p:nvPr/>
          </p:nvSpPr>
          <p:spPr>
            <a:xfrm>
              <a:off x="943304" y="4112933"/>
              <a:ext cx="926490" cy="577081"/>
            </a:xfrm>
            <a:prstGeom prst="rect">
              <a:avLst/>
            </a:prstGeom>
            <a:noFill/>
          </p:spPr>
          <p:txBody>
            <a:bodyPr wrap="square" rtlCol="0">
              <a:spAutoFit/>
            </a:bodyPr>
            <a:lstStyle/>
            <a:p>
              <a:r>
                <a:rPr lang="en-US" sz="1050" dirty="0">
                  <a:solidFill>
                    <a:schemeClr val="tx1">
                      <a:lumMod val="75000"/>
                      <a:lumOff val="25000"/>
                    </a:schemeClr>
                  </a:solidFill>
                </a:rPr>
                <a:t>This year’s expected job density</a:t>
              </a:r>
            </a:p>
          </p:txBody>
        </p:sp>
        <p:sp>
          <p:nvSpPr>
            <p:cNvPr id="113" name="Right Brace 112">
              <a:extLst>
                <a:ext uri="{FF2B5EF4-FFF2-40B4-BE49-F238E27FC236}">
                  <a16:creationId xmlns:a16="http://schemas.microsoft.com/office/drawing/2014/main" id="{2D327EEF-2C43-4E4A-A31B-C9A662AC6201}"/>
                </a:ext>
              </a:extLst>
            </p:cNvPr>
            <p:cNvSpPr/>
            <p:nvPr/>
          </p:nvSpPr>
          <p:spPr>
            <a:xfrm>
              <a:off x="5239487" y="3080728"/>
              <a:ext cx="129184" cy="2113245"/>
            </a:xfrm>
            <a:prstGeom prst="rightBrace">
              <a:avLst>
                <a:gd name="adj1" fmla="val 8333"/>
                <a:gd name="adj2" fmla="val 4980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1">
                    <a:lumMod val="75000"/>
                    <a:lumOff val="25000"/>
                  </a:schemeClr>
                </a:solidFill>
              </a:endParaRPr>
            </a:p>
          </p:txBody>
        </p:sp>
        <p:sp>
          <p:nvSpPr>
            <p:cNvPr id="114" name="TextBox 113">
              <a:extLst>
                <a:ext uri="{FF2B5EF4-FFF2-40B4-BE49-F238E27FC236}">
                  <a16:creationId xmlns:a16="http://schemas.microsoft.com/office/drawing/2014/main" id="{075345AB-252D-4FB5-942A-BCF7FC8D0AB9}"/>
                </a:ext>
              </a:extLst>
            </p:cNvPr>
            <p:cNvSpPr txBox="1"/>
            <p:nvPr/>
          </p:nvSpPr>
          <p:spPr>
            <a:xfrm>
              <a:off x="5396965" y="3848831"/>
              <a:ext cx="936396" cy="577081"/>
            </a:xfrm>
            <a:prstGeom prst="rect">
              <a:avLst/>
            </a:prstGeom>
            <a:noFill/>
          </p:spPr>
          <p:txBody>
            <a:bodyPr wrap="square" rtlCol="0">
              <a:spAutoFit/>
            </a:bodyPr>
            <a:lstStyle/>
            <a:p>
              <a:r>
                <a:rPr lang="en-US" sz="1050" dirty="0">
                  <a:solidFill>
                    <a:schemeClr val="tx1">
                      <a:lumMod val="75000"/>
                      <a:lumOff val="25000"/>
                    </a:schemeClr>
                  </a:solidFill>
                </a:rPr>
                <a:t>This year’s</a:t>
              </a:r>
            </a:p>
            <a:p>
              <a:r>
                <a:rPr lang="en-US" sz="1050" dirty="0">
                  <a:solidFill>
                    <a:schemeClr val="tx1">
                      <a:lumMod val="75000"/>
                      <a:lumOff val="25000"/>
                    </a:schemeClr>
                  </a:solidFill>
                </a:rPr>
                <a:t>actual job density</a:t>
              </a:r>
            </a:p>
          </p:txBody>
        </p:sp>
        <p:sp>
          <p:nvSpPr>
            <p:cNvPr id="115" name="Rectangle 114">
              <a:extLst>
                <a:ext uri="{FF2B5EF4-FFF2-40B4-BE49-F238E27FC236}">
                  <a16:creationId xmlns:a16="http://schemas.microsoft.com/office/drawing/2014/main" id="{A341F7DE-E103-4756-83C1-348927AFB0F1}"/>
                </a:ext>
              </a:extLst>
            </p:cNvPr>
            <p:cNvSpPr/>
            <p:nvPr/>
          </p:nvSpPr>
          <p:spPr>
            <a:xfrm>
              <a:off x="2875434" y="3865426"/>
              <a:ext cx="457200" cy="274320"/>
            </a:xfrm>
            <a:prstGeom prst="rect">
              <a:avLst/>
            </a:prstGeom>
            <a:pattFill prst="wdUpDiag">
              <a:fgClr>
                <a:schemeClr val="accent4"/>
              </a:fgClr>
              <a:bgClr>
                <a:schemeClr val="bg1"/>
              </a:bgClr>
            </a:pattFill>
            <a:ln>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75000"/>
                    <a:lumOff val="25000"/>
                  </a:schemeClr>
                </a:solidFill>
              </a:endParaRPr>
            </a:p>
          </p:txBody>
        </p:sp>
        <p:sp>
          <p:nvSpPr>
            <p:cNvPr id="116" name="Rectangle 115">
              <a:extLst>
                <a:ext uri="{FF2B5EF4-FFF2-40B4-BE49-F238E27FC236}">
                  <a16:creationId xmlns:a16="http://schemas.microsoft.com/office/drawing/2014/main" id="{8DB9FDB7-621A-4348-BF37-A13269F7172F}"/>
                </a:ext>
              </a:extLst>
            </p:cNvPr>
            <p:cNvSpPr/>
            <p:nvPr/>
          </p:nvSpPr>
          <p:spPr>
            <a:xfrm>
              <a:off x="2875434" y="3590827"/>
              <a:ext cx="457200" cy="274320"/>
            </a:xfrm>
            <a:prstGeom prst="rect">
              <a:avLst/>
            </a:prstGeom>
            <a:pattFill prst="wdUpDiag">
              <a:fgClr>
                <a:srgbClr val="7030A0"/>
              </a:fgClr>
              <a:bgClr>
                <a:schemeClr val="bg1"/>
              </a:bgClr>
            </a:patt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75000"/>
                    <a:lumOff val="25000"/>
                  </a:schemeClr>
                </a:solidFill>
              </a:endParaRPr>
            </a:p>
          </p:txBody>
        </p:sp>
        <p:sp>
          <p:nvSpPr>
            <p:cNvPr id="117" name="TextBox 116">
              <a:extLst>
                <a:ext uri="{FF2B5EF4-FFF2-40B4-BE49-F238E27FC236}">
                  <a16:creationId xmlns:a16="http://schemas.microsoft.com/office/drawing/2014/main" id="{AF0A289A-5D18-48AC-8553-8EFCB4801A4F}"/>
                </a:ext>
              </a:extLst>
            </p:cNvPr>
            <p:cNvSpPr txBox="1"/>
            <p:nvPr/>
          </p:nvSpPr>
          <p:spPr>
            <a:xfrm>
              <a:off x="1701053" y="5209970"/>
              <a:ext cx="966792" cy="400110"/>
            </a:xfrm>
            <a:prstGeom prst="rect">
              <a:avLst/>
            </a:prstGeom>
            <a:noFill/>
          </p:spPr>
          <p:txBody>
            <a:bodyPr wrap="square" rtlCol="0">
              <a:spAutoFit/>
            </a:bodyPr>
            <a:lstStyle/>
            <a:p>
              <a:pPr algn="ctr"/>
              <a:r>
                <a:rPr lang="en-US" sz="1000" dirty="0">
                  <a:solidFill>
                    <a:schemeClr val="tx1">
                      <a:lumMod val="75000"/>
                      <a:lumOff val="25000"/>
                    </a:schemeClr>
                  </a:solidFill>
                </a:rPr>
                <a:t>Actual density last year</a:t>
              </a:r>
            </a:p>
          </p:txBody>
        </p:sp>
        <p:cxnSp>
          <p:nvCxnSpPr>
            <p:cNvPr id="118" name="Straight Connector 117">
              <a:extLst>
                <a:ext uri="{FF2B5EF4-FFF2-40B4-BE49-F238E27FC236}">
                  <a16:creationId xmlns:a16="http://schemas.microsoft.com/office/drawing/2014/main" id="{67673AE7-2F07-439B-8855-0BE7EC01DD14}"/>
                </a:ext>
              </a:extLst>
            </p:cNvPr>
            <p:cNvCxnSpPr/>
            <p:nvPr/>
          </p:nvCxnSpPr>
          <p:spPr>
            <a:xfrm>
              <a:off x="1954438" y="4140308"/>
              <a:ext cx="1382425"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83C2208B-46F9-4FD9-8184-A4B77033078D}"/>
                </a:ext>
              </a:extLst>
            </p:cNvPr>
            <p:cNvSpPr txBox="1"/>
            <p:nvPr/>
          </p:nvSpPr>
          <p:spPr>
            <a:xfrm>
              <a:off x="4477273" y="5209970"/>
              <a:ext cx="966792" cy="400110"/>
            </a:xfrm>
            <a:prstGeom prst="rect">
              <a:avLst/>
            </a:prstGeom>
            <a:noFill/>
          </p:spPr>
          <p:txBody>
            <a:bodyPr wrap="square" rtlCol="0">
              <a:spAutoFit/>
            </a:bodyPr>
            <a:lstStyle/>
            <a:p>
              <a:pPr algn="ctr"/>
              <a:r>
                <a:rPr lang="en-US" sz="1000" dirty="0">
                  <a:solidFill>
                    <a:schemeClr val="tx1">
                      <a:lumMod val="75000"/>
                      <a:lumOff val="25000"/>
                    </a:schemeClr>
                  </a:solidFill>
                </a:rPr>
                <a:t>Actual density this year</a:t>
              </a:r>
            </a:p>
          </p:txBody>
        </p:sp>
        <p:cxnSp>
          <p:nvCxnSpPr>
            <p:cNvPr id="120" name="Straight Connector 119">
              <a:extLst>
                <a:ext uri="{FF2B5EF4-FFF2-40B4-BE49-F238E27FC236}">
                  <a16:creationId xmlns:a16="http://schemas.microsoft.com/office/drawing/2014/main" id="{513E5D34-D3F9-4FF7-9937-4E633DD05F0F}"/>
                </a:ext>
              </a:extLst>
            </p:cNvPr>
            <p:cNvCxnSpPr/>
            <p:nvPr/>
          </p:nvCxnSpPr>
          <p:spPr>
            <a:xfrm flipV="1">
              <a:off x="1666784" y="5211411"/>
              <a:ext cx="3819473" cy="15383"/>
            </a:xfrm>
            <a:prstGeom prst="line">
              <a:avLst/>
            </a:prstGeom>
            <a:ln w="127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7EE75D04-DAD2-4B85-92D3-D67BDF58B989}"/>
                </a:ext>
              </a:extLst>
            </p:cNvPr>
            <p:cNvCxnSpPr/>
            <p:nvPr/>
          </p:nvCxnSpPr>
          <p:spPr>
            <a:xfrm>
              <a:off x="2870796" y="3590969"/>
              <a:ext cx="1412550"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94D20D5-90ED-41A6-BC50-311EE5C7676F}"/>
                </a:ext>
              </a:extLst>
            </p:cNvPr>
            <p:cNvCxnSpPr/>
            <p:nvPr/>
          </p:nvCxnSpPr>
          <p:spPr>
            <a:xfrm>
              <a:off x="3817263" y="3084438"/>
              <a:ext cx="1378763"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CC3A7A58-CB4A-43CD-8A48-88DEC9D91BC7}"/>
                </a:ext>
              </a:extLst>
            </p:cNvPr>
            <p:cNvGrpSpPr/>
            <p:nvPr/>
          </p:nvGrpSpPr>
          <p:grpSpPr>
            <a:xfrm>
              <a:off x="1140502" y="5762101"/>
              <a:ext cx="4905815" cy="416586"/>
              <a:chOff x="1093024" y="5756813"/>
              <a:chExt cx="4905815" cy="416586"/>
            </a:xfrm>
          </p:grpSpPr>
          <p:sp>
            <p:nvSpPr>
              <p:cNvPr id="125" name="TextBox 124">
                <a:extLst>
                  <a:ext uri="{FF2B5EF4-FFF2-40B4-BE49-F238E27FC236}">
                    <a16:creationId xmlns:a16="http://schemas.microsoft.com/office/drawing/2014/main" id="{54CC1FD7-CFEA-4443-B3F8-C6FBB059C2F3}"/>
                  </a:ext>
                </a:extLst>
              </p:cNvPr>
              <p:cNvSpPr txBox="1"/>
              <p:nvPr/>
            </p:nvSpPr>
            <p:spPr>
              <a:xfrm>
                <a:off x="1282209" y="5773289"/>
                <a:ext cx="2194560" cy="400110"/>
              </a:xfrm>
              <a:prstGeom prst="rect">
                <a:avLst/>
              </a:prstGeom>
              <a:noFill/>
            </p:spPr>
            <p:txBody>
              <a:bodyPr wrap="square" rtlCol="0">
                <a:spAutoFit/>
              </a:bodyPr>
              <a:lstStyle/>
              <a:p>
                <a:r>
                  <a:rPr lang="en-US" sz="1000" dirty="0">
                    <a:solidFill>
                      <a:schemeClr val="tx1">
                        <a:lumMod val="75000"/>
                        <a:lumOff val="25000"/>
                      </a:schemeClr>
                    </a:solidFill>
                  </a:rPr>
                  <a:t>Expected change in density due to metro area job growth</a:t>
                </a:r>
              </a:p>
            </p:txBody>
          </p:sp>
          <p:sp>
            <p:nvSpPr>
              <p:cNvPr id="126" name="Rectangle 125">
                <a:extLst>
                  <a:ext uri="{FF2B5EF4-FFF2-40B4-BE49-F238E27FC236}">
                    <a16:creationId xmlns:a16="http://schemas.microsoft.com/office/drawing/2014/main" id="{38728BD2-6A5C-4B12-B4F8-910442D7152C}"/>
                  </a:ext>
                </a:extLst>
              </p:cNvPr>
              <p:cNvSpPr/>
              <p:nvPr/>
            </p:nvSpPr>
            <p:spPr>
              <a:xfrm>
                <a:off x="1093024" y="5881905"/>
                <a:ext cx="182880" cy="182880"/>
              </a:xfrm>
              <a:prstGeom prst="rect">
                <a:avLst/>
              </a:prstGeom>
              <a:pattFill prst="wdUpDiag">
                <a:fgClr>
                  <a:schemeClr val="accent4"/>
                </a:fgClr>
                <a:bgClr>
                  <a:schemeClr val="bg1"/>
                </a:bgClr>
              </a:pattFill>
              <a:ln>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75000"/>
                      <a:lumOff val="25000"/>
                    </a:schemeClr>
                  </a:solidFill>
                </a:endParaRPr>
              </a:p>
            </p:txBody>
          </p:sp>
          <p:sp>
            <p:nvSpPr>
              <p:cNvPr id="127" name="Rectangle 126">
                <a:extLst>
                  <a:ext uri="{FF2B5EF4-FFF2-40B4-BE49-F238E27FC236}">
                    <a16:creationId xmlns:a16="http://schemas.microsoft.com/office/drawing/2014/main" id="{A8F46A93-F2BC-4EEB-8E54-587E818F4E97}"/>
                  </a:ext>
                </a:extLst>
              </p:cNvPr>
              <p:cNvSpPr/>
              <p:nvPr/>
            </p:nvSpPr>
            <p:spPr>
              <a:xfrm>
                <a:off x="3597380" y="5881905"/>
                <a:ext cx="182880" cy="182880"/>
              </a:xfrm>
              <a:prstGeom prst="rect">
                <a:avLst/>
              </a:prstGeom>
              <a:pattFill prst="wdUpDiag">
                <a:fgClr>
                  <a:srgbClr val="7030A0"/>
                </a:fgClr>
                <a:bgClr>
                  <a:schemeClr val="bg1"/>
                </a:bgClr>
              </a:patt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75000"/>
                      <a:lumOff val="25000"/>
                    </a:schemeClr>
                  </a:solidFill>
                </a:endParaRPr>
              </a:p>
            </p:txBody>
          </p:sp>
          <p:sp>
            <p:nvSpPr>
              <p:cNvPr id="128" name="TextBox 127">
                <a:extLst>
                  <a:ext uri="{FF2B5EF4-FFF2-40B4-BE49-F238E27FC236}">
                    <a16:creationId xmlns:a16="http://schemas.microsoft.com/office/drawing/2014/main" id="{56C26512-968E-41FA-B488-56FDB4BC9697}"/>
                  </a:ext>
                </a:extLst>
              </p:cNvPr>
              <p:cNvSpPr txBox="1"/>
              <p:nvPr/>
            </p:nvSpPr>
            <p:spPr>
              <a:xfrm>
                <a:off x="3804279" y="5756813"/>
                <a:ext cx="2194560" cy="400110"/>
              </a:xfrm>
              <a:prstGeom prst="rect">
                <a:avLst/>
              </a:prstGeom>
              <a:noFill/>
            </p:spPr>
            <p:txBody>
              <a:bodyPr wrap="square" rtlCol="0">
                <a:spAutoFit/>
              </a:bodyPr>
              <a:lstStyle/>
              <a:p>
                <a:r>
                  <a:rPr lang="en-US" sz="1000" dirty="0">
                    <a:solidFill>
                      <a:schemeClr val="tx1">
                        <a:lumMod val="75000"/>
                        <a:lumOff val="25000"/>
                      </a:schemeClr>
                    </a:solidFill>
                  </a:rPr>
                  <a:t>Expected additional change in density due to job growth within each sector </a:t>
                </a:r>
              </a:p>
            </p:txBody>
          </p:sp>
        </p:grpSp>
        <p:sp>
          <p:nvSpPr>
            <p:cNvPr id="124" name="TextBox 123">
              <a:extLst>
                <a:ext uri="{FF2B5EF4-FFF2-40B4-BE49-F238E27FC236}">
                  <a16:creationId xmlns:a16="http://schemas.microsoft.com/office/drawing/2014/main" id="{9DF55EF9-B43A-410B-A613-2D7BBC2DC08B}"/>
                </a:ext>
              </a:extLst>
            </p:cNvPr>
            <p:cNvSpPr txBox="1"/>
            <p:nvPr/>
          </p:nvSpPr>
          <p:spPr>
            <a:xfrm>
              <a:off x="604720" y="2738814"/>
              <a:ext cx="5943600" cy="261610"/>
            </a:xfrm>
            <a:prstGeom prst="rect">
              <a:avLst/>
            </a:prstGeom>
            <a:noFill/>
          </p:spPr>
          <p:txBody>
            <a:bodyPr wrap="square" lIns="0" rIns="0" rtlCol="0">
              <a:spAutoFit/>
            </a:bodyPr>
            <a:lstStyle/>
            <a:p>
              <a:pPr algn="ctr"/>
              <a:r>
                <a:rPr lang="en-US" sz="1100" dirty="0">
                  <a:solidFill>
                    <a:schemeClr val="tx1">
                      <a:lumMod val="75000"/>
                      <a:lumOff val="25000"/>
                    </a:schemeClr>
                  </a:solidFill>
                </a:rPr>
                <a:t>Calculating expected versus actual change in local-area job density</a:t>
              </a:r>
            </a:p>
          </p:txBody>
        </p:sp>
      </p:grpSp>
      <p:sp>
        <p:nvSpPr>
          <p:cNvPr id="129" name="Text Placeholder 3">
            <a:extLst>
              <a:ext uri="{FF2B5EF4-FFF2-40B4-BE49-F238E27FC236}">
                <a16:creationId xmlns:a16="http://schemas.microsoft.com/office/drawing/2014/main" id="{328FBBE2-6987-45D6-85EF-DF125E3D7F4B}"/>
              </a:ext>
            </a:extLst>
          </p:cNvPr>
          <p:cNvSpPr txBox="1">
            <a:spLocks/>
          </p:cNvSpPr>
          <p:nvPr/>
        </p:nvSpPr>
        <p:spPr>
          <a:xfrm>
            <a:off x="575179" y="2657778"/>
            <a:ext cx="4739073" cy="16164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To understand how and why job density has changed, we examine both the actual trends as well as counterfactual or “expected” trends in perceived job density. Expected changes are estimated using a shift-share analysis as described in the figure, indicating the change in a metro area’s job density predicted from its job growth alone. </a:t>
            </a:r>
            <a:endParaRPr lang="en-US" sz="2000" dirty="0"/>
          </a:p>
        </p:txBody>
      </p:sp>
      <p:sp>
        <p:nvSpPr>
          <p:cNvPr id="130" name="TextBox 129">
            <a:hlinkClick r:id="rId3" action="ppaction://hlinksldjump"/>
            <a:extLst>
              <a:ext uri="{FF2B5EF4-FFF2-40B4-BE49-F238E27FC236}">
                <a16:creationId xmlns:a16="http://schemas.microsoft.com/office/drawing/2014/main" id="{D88D9BE2-DA76-4312-B3C3-3A2A61B4A5BB}"/>
              </a:ext>
            </a:extLst>
          </p:cNvPr>
          <p:cNvSpPr txBox="1"/>
          <p:nvPr/>
        </p:nvSpPr>
        <p:spPr>
          <a:xfrm>
            <a:off x="570056" y="5951294"/>
            <a:ext cx="3496943" cy="817245"/>
          </a:xfrm>
          <a:prstGeom prst="roundRect">
            <a:avLst/>
          </a:prstGeom>
          <a:solidFill>
            <a:schemeClr val="accent5"/>
          </a:solidFill>
          <a:ln w="28575">
            <a:solidFill>
              <a:schemeClr val="accent5">
                <a:lumMod val="75000"/>
              </a:schemeClr>
            </a:solidFill>
          </a:ln>
        </p:spPr>
        <p:txBody>
          <a:bodyPr wrap="square" rtlCol="0">
            <a:spAutoFit/>
          </a:bodyPr>
          <a:lstStyle/>
          <a:p>
            <a:r>
              <a:rPr lang="en-US" sz="2100" b="1" dirty="0">
                <a:solidFill>
                  <a:schemeClr val="bg1"/>
                </a:solidFill>
              </a:rPr>
              <a:t>Job density trends on average</a:t>
            </a:r>
            <a:endParaRPr lang="en-US" sz="2100" dirty="0">
              <a:solidFill>
                <a:schemeClr val="bg1"/>
              </a:solidFill>
            </a:endParaRPr>
          </a:p>
        </p:txBody>
      </p:sp>
      <p:sp>
        <p:nvSpPr>
          <p:cNvPr id="131" name="TextBox 130">
            <a:hlinkClick r:id="rId4" action="ppaction://hlinksldjump"/>
            <a:extLst>
              <a:ext uri="{FF2B5EF4-FFF2-40B4-BE49-F238E27FC236}">
                <a16:creationId xmlns:a16="http://schemas.microsoft.com/office/drawing/2014/main" id="{E391E0A0-739D-4108-A36A-6C1995072F4C}"/>
              </a:ext>
            </a:extLst>
          </p:cNvPr>
          <p:cNvSpPr txBox="1"/>
          <p:nvPr/>
        </p:nvSpPr>
        <p:spPr>
          <a:xfrm>
            <a:off x="4203471" y="5951294"/>
            <a:ext cx="3496943" cy="813816"/>
          </a:xfrm>
          <a:prstGeom prst="roundRect">
            <a:avLst/>
          </a:prstGeom>
          <a:solidFill>
            <a:schemeClr val="accent5"/>
          </a:solidFill>
          <a:ln w="28575">
            <a:solidFill>
              <a:schemeClr val="accent5">
                <a:lumMod val="75000"/>
              </a:schemeClr>
            </a:solidFill>
          </a:ln>
        </p:spPr>
        <p:txBody>
          <a:bodyPr wrap="square" rtlCol="0">
            <a:spAutoFit/>
          </a:bodyPr>
          <a:lstStyle/>
          <a:p>
            <a:r>
              <a:rPr lang="en-US" sz="2100" b="1" dirty="0">
                <a:solidFill>
                  <a:schemeClr val="bg1"/>
                </a:solidFill>
              </a:rPr>
              <a:t>Job density trends across metro areas</a:t>
            </a:r>
            <a:endParaRPr lang="en-US" sz="2100" dirty="0">
              <a:solidFill>
                <a:schemeClr val="bg1"/>
              </a:solidFill>
            </a:endParaRPr>
          </a:p>
        </p:txBody>
      </p:sp>
      <p:sp>
        <p:nvSpPr>
          <p:cNvPr id="132" name="TextBox 131">
            <a:hlinkClick r:id="rId5" action="ppaction://hlinksldjump"/>
            <a:extLst>
              <a:ext uri="{FF2B5EF4-FFF2-40B4-BE49-F238E27FC236}">
                <a16:creationId xmlns:a16="http://schemas.microsoft.com/office/drawing/2014/main" id="{156C4A74-4877-4B04-B0AE-455C0CA2482D}"/>
              </a:ext>
            </a:extLst>
          </p:cNvPr>
          <p:cNvSpPr txBox="1"/>
          <p:nvPr/>
        </p:nvSpPr>
        <p:spPr>
          <a:xfrm>
            <a:off x="7836886" y="5951294"/>
            <a:ext cx="3496943" cy="817245"/>
          </a:xfrm>
          <a:prstGeom prst="roundRect">
            <a:avLst/>
          </a:prstGeom>
          <a:solidFill>
            <a:schemeClr val="accent5"/>
          </a:solidFill>
          <a:ln w="28575">
            <a:solidFill>
              <a:schemeClr val="accent5">
                <a:lumMod val="75000"/>
              </a:schemeClr>
            </a:solidFill>
          </a:ln>
        </p:spPr>
        <p:txBody>
          <a:bodyPr wrap="square" rtlCol="0">
            <a:spAutoFit/>
          </a:bodyPr>
          <a:lstStyle/>
          <a:p>
            <a:r>
              <a:rPr lang="en-US" sz="2100" b="1" dirty="0">
                <a:solidFill>
                  <a:schemeClr val="bg1"/>
                </a:solidFill>
              </a:rPr>
              <a:t>Job density trends in each metro area</a:t>
            </a:r>
          </a:p>
        </p:txBody>
      </p:sp>
    </p:spTree>
    <p:extLst>
      <p:ext uri="{BB962C8B-B14F-4D97-AF65-F5344CB8AC3E}">
        <p14:creationId xmlns:p14="http://schemas.microsoft.com/office/powerpoint/2010/main" val="864904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8600"/>
            <a:ext cx="10792970" cy="1600200"/>
          </a:xfrm>
        </p:spPr>
        <p:txBody>
          <a:bodyPr>
            <a:normAutofit/>
          </a:bodyPr>
          <a:lstStyle/>
          <a:p>
            <a:r>
              <a:rPr lang="en-US" sz="3600" b="1" dirty="0"/>
              <a:t>[META HEADER 1: Job density on average]</a:t>
            </a:r>
            <a:r>
              <a:rPr lang="en-US" dirty="0"/>
              <a:t/>
            </a:r>
            <a:br>
              <a:rPr lang="en-US" dirty="0"/>
            </a:br>
            <a:r>
              <a:rPr lang="en-US" sz="3000" b="1" dirty="0"/>
              <a:t>Metropolitan America saw a large increase in job density from 2004 to 2015</a:t>
            </a:r>
          </a:p>
        </p:txBody>
      </p:sp>
      <p:sp>
        <p:nvSpPr>
          <p:cNvPr id="4" name="Text Placeholder 3"/>
          <p:cNvSpPr>
            <a:spLocks noGrp="1"/>
          </p:cNvSpPr>
          <p:nvPr>
            <p:ph type="body" sz="half" idx="2"/>
          </p:nvPr>
        </p:nvSpPr>
        <p:spPr>
          <a:xfrm>
            <a:off x="914400" y="2011680"/>
            <a:ext cx="3196206" cy="4114800"/>
          </a:xfrm>
        </p:spPr>
        <p:txBody>
          <a:bodyPr/>
          <a:lstStyle/>
          <a:p>
            <a:r>
              <a:rPr lang="en-US" dirty="0"/>
              <a:t>Figure 1(A)</a:t>
            </a:r>
          </a:p>
          <a:p>
            <a:r>
              <a:rPr lang="en-US" b="1" dirty="0"/>
              <a:t>ANNOTATION: </a:t>
            </a:r>
          </a:p>
          <a:p>
            <a:r>
              <a:rPr lang="en-US" dirty="0"/>
              <a:t>The perceived job density of all 94 large metro areas taken together increased nearly 30 percent, indicating job growth was highly concentrated in dense urban areas from 2004 to 2015. </a:t>
            </a:r>
          </a:p>
          <a:p>
            <a:r>
              <a:rPr lang="en-US" dirty="0"/>
              <a:t>During the Great Recession from 2007 to 2009, the average perceived job density increased more than 10 percent as suburban and exurban areas shed their jobs faster than denser urban areas. Perceived job density has steadily increased since 2009. </a:t>
            </a:r>
          </a:p>
        </p:txBody>
      </p:sp>
      <p:sp>
        <p:nvSpPr>
          <p:cNvPr id="6" name="TextBox 5"/>
          <p:cNvSpPr txBox="1"/>
          <p:nvPr/>
        </p:nvSpPr>
        <p:spPr>
          <a:xfrm>
            <a:off x="839788" y="6123801"/>
            <a:ext cx="1746504" cy="276999"/>
          </a:xfrm>
          <a:prstGeom prst="rect">
            <a:avLst/>
          </a:prstGeom>
          <a:noFill/>
        </p:spPr>
        <p:txBody>
          <a:bodyPr wrap="square" rtlCol="0">
            <a:spAutoFit/>
          </a:bodyPr>
          <a:lstStyle/>
          <a:p>
            <a:r>
              <a:rPr lang="en-US" sz="1200" i="1" dirty="0"/>
              <a:t>(Keep scrolling)</a:t>
            </a:r>
          </a:p>
        </p:txBody>
      </p:sp>
      <p:graphicFrame>
        <p:nvGraphicFramePr>
          <p:cNvPr id="8" name="Chart 7">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3365548696"/>
              </p:ext>
            </p:extLst>
          </p:nvPr>
        </p:nvGraphicFramePr>
        <p:xfrm>
          <a:off x="4297680" y="182880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5635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8600"/>
            <a:ext cx="10792970" cy="1600200"/>
          </a:xfrm>
        </p:spPr>
        <p:txBody>
          <a:bodyPr>
            <a:normAutofit/>
          </a:bodyPr>
          <a:lstStyle/>
          <a:p>
            <a:r>
              <a:rPr lang="en-US" sz="3600" b="1" dirty="0"/>
              <a:t>[META HEADER 1: Job density on average]</a:t>
            </a:r>
            <a:r>
              <a:rPr lang="en-US" dirty="0"/>
              <a:t/>
            </a:r>
            <a:br>
              <a:rPr lang="en-US" dirty="0"/>
            </a:br>
            <a:r>
              <a:rPr lang="en-US" sz="3000" b="1" dirty="0"/>
              <a:t>Metropolitan America saw a large increase in job density from 2004 to 2015</a:t>
            </a:r>
            <a:endParaRPr lang="en-US" sz="3000" dirty="0"/>
          </a:p>
        </p:txBody>
      </p:sp>
      <p:sp>
        <p:nvSpPr>
          <p:cNvPr id="4" name="Text Placeholder 3"/>
          <p:cNvSpPr>
            <a:spLocks noGrp="1"/>
          </p:cNvSpPr>
          <p:nvPr>
            <p:ph type="body" sz="half" idx="2"/>
          </p:nvPr>
        </p:nvSpPr>
        <p:spPr>
          <a:xfrm>
            <a:off x="914400" y="2011680"/>
            <a:ext cx="2743200" cy="3657600"/>
          </a:xfrm>
        </p:spPr>
        <p:txBody>
          <a:bodyPr>
            <a:normAutofit/>
          </a:bodyPr>
          <a:lstStyle/>
          <a:p>
            <a:r>
              <a:rPr lang="en-US" dirty="0"/>
              <a:t>Figure 1(B)</a:t>
            </a:r>
          </a:p>
          <a:p>
            <a:r>
              <a:rPr lang="en-US" b="1" dirty="0"/>
              <a:t>ANNOTATION: </a:t>
            </a:r>
          </a:p>
          <a:p>
            <a:r>
              <a:rPr lang="en-US" dirty="0"/>
              <a:t>These overall trends in job density however were greatly influenced by a set of four extremely dense metro areas – New York, Chicago, San Francisco, and Seattle. These four metro areas saw an even greater increase in job density, accounting for about 90 percent of the increase in job density seen among all 94 large metro areas during this period.</a:t>
            </a:r>
          </a:p>
          <a:p>
            <a:endParaRPr lang="en-US" dirty="0"/>
          </a:p>
        </p:txBody>
      </p:sp>
      <p:sp>
        <p:nvSpPr>
          <p:cNvPr id="9" name="TextBox 8"/>
          <p:cNvSpPr txBox="1"/>
          <p:nvPr/>
        </p:nvSpPr>
        <p:spPr>
          <a:xfrm>
            <a:off x="839788" y="6123801"/>
            <a:ext cx="1746504" cy="276999"/>
          </a:xfrm>
          <a:prstGeom prst="rect">
            <a:avLst/>
          </a:prstGeom>
          <a:noFill/>
        </p:spPr>
        <p:txBody>
          <a:bodyPr wrap="square" rtlCol="0">
            <a:spAutoFit/>
          </a:bodyPr>
          <a:lstStyle/>
          <a:p>
            <a:r>
              <a:rPr lang="en-US" sz="1200" i="1" dirty="0"/>
              <a:t>(Keep scrolling)</a:t>
            </a:r>
          </a:p>
        </p:txBody>
      </p:sp>
      <p:graphicFrame>
        <p:nvGraphicFramePr>
          <p:cNvPr id="7" name="Chart 6">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3856833285"/>
              </p:ext>
            </p:extLst>
          </p:nvPr>
        </p:nvGraphicFramePr>
        <p:xfrm>
          <a:off x="4297680" y="182880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2081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8600"/>
            <a:ext cx="10792970" cy="1600200"/>
          </a:xfrm>
        </p:spPr>
        <p:txBody>
          <a:bodyPr>
            <a:normAutofit/>
          </a:bodyPr>
          <a:lstStyle/>
          <a:p>
            <a:r>
              <a:rPr lang="en-US" sz="3600" b="1" dirty="0"/>
              <a:t>[META HEADER 1: Job density on average]</a:t>
            </a:r>
            <a:r>
              <a:rPr lang="en-US" sz="3600" dirty="0"/>
              <a:t/>
            </a:r>
            <a:br>
              <a:rPr lang="en-US" sz="3600" dirty="0"/>
            </a:br>
            <a:r>
              <a:rPr lang="en-US" sz="3000" b="1" dirty="0"/>
              <a:t>Metropolitan America saw a large increase in job density from 2004 to 2015</a:t>
            </a:r>
            <a:endParaRPr lang="en-US" sz="3000" dirty="0"/>
          </a:p>
        </p:txBody>
      </p:sp>
      <p:sp>
        <p:nvSpPr>
          <p:cNvPr id="4" name="Text Placeholder 3"/>
          <p:cNvSpPr>
            <a:spLocks noGrp="1"/>
          </p:cNvSpPr>
          <p:nvPr>
            <p:ph type="body" sz="half" idx="2"/>
          </p:nvPr>
        </p:nvSpPr>
        <p:spPr>
          <a:xfrm>
            <a:off x="914400" y="2011680"/>
            <a:ext cx="2743200" cy="3657600"/>
          </a:xfrm>
        </p:spPr>
        <p:txBody>
          <a:bodyPr/>
          <a:lstStyle/>
          <a:p>
            <a:r>
              <a:rPr lang="en-US" dirty="0"/>
              <a:t>Figure 1(C)</a:t>
            </a:r>
          </a:p>
          <a:p>
            <a:r>
              <a:rPr lang="en-US" b="1" dirty="0"/>
              <a:t>ANNOTATION: </a:t>
            </a:r>
          </a:p>
          <a:p>
            <a:r>
              <a:rPr lang="en-US" dirty="0"/>
              <a:t>In contrast to job density trends in the four extremely dense metro areas, job density in the other 90 large metro areas increased only 9 percent on average.</a:t>
            </a:r>
          </a:p>
          <a:p>
            <a:r>
              <a:rPr lang="en-US" dirty="0"/>
              <a:t>However, these metro areas also show considerable variation in the direction and extent of changes in job density during this </a:t>
            </a:r>
            <a:r>
              <a:rPr lang="en-US" dirty="0" smtClean="0"/>
              <a:t>period.</a:t>
            </a:r>
            <a:endParaRPr lang="en-US" dirty="0"/>
          </a:p>
        </p:txBody>
      </p:sp>
      <p:sp>
        <p:nvSpPr>
          <p:cNvPr id="9" name="TextBox 8"/>
          <p:cNvSpPr txBox="1"/>
          <p:nvPr/>
        </p:nvSpPr>
        <p:spPr>
          <a:xfrm>
            <a:off x="839788" y="6123801"/>
            <a:ext cx="1746504" cy="276999"/>
          </a:xfrm>
          <a:prstGeom prst="rect">
            <a:avLst/>
          </a:prstGeom>
          <a:noFill/>
        </p:spPr>
        <p:txBody>
          <a:bodyPr wrap="square" rtlCol="0">
            <a:spAutoFit/>
          </a:bodyPr>
          <a:lstStyle/>
          <a:p>
            <a:r>
              <a:rPr lang="en-US" sz="1200" i="1" dirty="0"/>
              <a:t>(Keep scrolling)</a:t>
            </a:r>
          </a:p>
        </p:txBody>
      </p:sp>
      <p:graphicFrame>
        <p:nvGraphicFramePr>
          <p:cNvPr id="7" name="Chart 6">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247828194"/>
              </p:ext>
            </p:extLst>
          </p:nvPr>
        </p:nvGraphicFramePr>
        <p:xfrm>
          <a:off x="4297680" y="182880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9560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8600"/>
            <a:ext cx="10792970" cy="1600200"/>
          </a:xfrm>
        </p:spPr>
        <p:txBody>
          <a:bodyPr>
            <a:normAutofit/>
          </a:bodyPr>
          <a:lstStyle/>
          <a:p>
            <a:r>
              <a:rPr lang="en-US" sz="3600" b="1" dirty="0"/>
              <a:t>[META HEADER 1: Job density on average]</a:t>
            </a:r>
            <a:r>
              <a:rPr lang="en-US" sz="3600" dirty="0"/>
              <a:t/>
            </a:r>
            <a:br>
              <a:rPr lang="en-US" sz="3600" dirty="0"/>
            </a:br>
            <a:r>
              <a:rPr lang="en-US" sz="3000" b="1" dirty="0"/>
              <a:t>Jobs in metropolitan America grew denser than expected from 2004 to 2015</a:t>
            </a:r>
            <a:endParaRPr lang="en-US" sz="3000" dirty="0"/>
          </a:p>
        </p:txBody>
      </p:sp>
      <p:sp>
        <p:nvSpPr>
          <p:cNvPr id="4" name="Text Placeholder 3"/>
          <p:cNvSpPr>
            <a:spLocks noGrp="1"/>
          </p:cNvSpPr>
          <p:nvPr>
            <p:ph type="body" sz="half" idx="2"/>
          </p:nvPr>
        </p:nvSpPr>
        <p:spPr>
          <a:xfrm>
            <a:off x="914400" y="2011680"/>
            <a:ext cx="2743200" cy="3657600"/>
          </a:xfrm>
        </p:spPr>
        <p:txBody>
          <a:bodyPr/>
          <a:lstStyle/>
          <a:p>
            <a:r>
              <a:rPr lang="en-US" dirty="0"/>
              <a:t>Figure 2(A)</a:t>
            </a:r>
          </a:p>
          <a:p>
            <a:r>
              <a:rPr lang="en-US" b="1" dirty="0"/>
              <a:t>ANNOTATION:</a:t>
            </a:r>
            <a:r>
              <a:rPr lang="en-US" dirty="0"/>
              <a:t> </a:t>
            </a:r>
          </a:p>
          <a:p>
            <a:r>
              <a:rPr lang="en-US" dirty="0"/>
              <a:t>94 large metropolitan areas as a whole would have expected their overall job density to steadily increase about 20 percent from 2004 to 2015.</a:t>
            </a:r>
          </a:p>
          <a:p>
            <a:endParaRPr lang="en-US" dirty="0"/>
          </a:p>
        </p:txBody>
      </p:sp>
      <p:sp>
        <p:nvSpPr>
          <p:cNvPr id="9" name="TextBox 8"/>
          <p:cNvSpPr txBox="1"/>
          <p:nvPr/>
        </p:nvSpPr>
        <p:spPr>
          <a:xfrm>
            <a:off x="839788" y="6123801"/>
            <a:ext cx="1746504" cy="276999"/>
          </a:xfrm>
          <a:prstGeom prst="rect">
            <a:avLst/>
          </a:prstGeom>
          <a:noFill/>
        </p:spPr>
        <p:txBody>
          <a:bodyPr wrap="square" rtlCol="0">
            <a:spAutoFit/>
          </a:bodyPr>
          <a:lstStyle/>
          <a:p>
            <a:r>
              <a:rPr lang="en-US" sz="1200" i="1" dirty="0"/>
              <a:t>(Keep scrolling)</a:t>
            </a:r>
          </a:p>
        </p:txBody>
      </p:sp>
      <p:graphicFrame>
        <p:nvGraphicFramePr>
          <p:cNvPr id="11" name="Content Placeholder 10">
            <a:extLst>
              <a:ext uri="{FF2B5EF4-FFF2-40B4-BE49-F238E27FC236}">
                <a16:creationId xmlns:a16="http://schemas.microsoft.com/office/drawing/2014/main" id="{00000000-0008-0000-0200-000002000000}"/>
              </a:ext>
            </a:extLst>
          </p:cNvPr>
          <p:cNvGraphicFramePr>
            <a:graphicFrameLocks noGrp="1"/>
          </p:cNvGraphicFramePr>
          <p:nvPr>
            <p:ph idx="1"/>
            <p:extLst>
              <p:ext uri="{D42A27DB-BD31-4B8C-83A1-F6EECF244321}">
                <p14:modId xmlns:p14="http://schemas.microsoft.com/office/powerpoint/2010/main" val="820209653"/>
              </p:ext>
            </p:extLst>
          </p:nvPr>
        </p:nvGraphicFramePr>
        <p:xfrm>
          <a:off x="4297680" y="182880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919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8600"/>
            <a:ext cx="10792970" cy="1600200"/>
          </a:xfrm>
        </p:spPr>
        <p:txBody>
          <a:bodyPr>
            <a:normAutofit/>
          </a:bodyPr>
          <a:lstStyle/>
          <a:p>
            <a:r>
              <a:rPr lang="en-US" sz="3600" b="1" dirty="0"/>
              <a:t>[META HEADER 1: Job density on average]</a:t>
            </a:r>
            <a:r>
              <a:rPr lang="en-US" sz="3600" dirty="0"/>
              <a:t/>
            </a:r>
            <a:br>
              <a:rPr lang="en-US" sz="3600" dirty="0"/>
            </a:br>
            <a:r>
              <a:rPr lang="en-US" sz="3000" b="1" dirty="0"/>
              <a:t>Jobs in metropolitan America grew denser than expected from 2004 to 2015</a:t>
            </a:r>
            <a:endParaRPr lang="en-US" sz="3000" dirty="0"/>
          </a:p>
        </p:txBody>
      </p:sp>
      <p:sp>
        <p:nvSpPr>
          <p:cNvPr id="4" name="Text Placeholder 3"/>
          <p:cNvSpPr>
            <a:spLocks noGrp="1"/>
          </p:cNvSpPr>
          <p:nvPr>
            <p:ph type="body" sz="half" idx="2"/>
          </p:nvPr>
        </p:nvSpPr>
        <p:spPr>
          <a:xfrm>
            <a:off x="914400" y="2011680"/>
            <a:ext cx="2743200" cy="3657600"/>
          </a:xfrm>
        </p:spPr>
        <p:txBody>
          <a:bodyPr/>
          <a:lstStyle/>
          <a:p>
            <a:r>
              <a:rPr lang="en-US" dirty="0"/>
              <a:t>Figure 2(B)</a:t>
            </a:r>
          </a:p>
          <a:p>
            <a:r>
              <a:rPr lang="en-US" b="1" dirty="0"/>
              <a:t>ANNOTATION:</a:t>
            </a:r>
            <a:r>
              <a:rPr lang="en-US" dirty="0"/>
              <a:t> </a:t>
            </a:r>
          </a:p>
          <a:p>
            <a:r>
              <a:rPr lang="en-US" dirty="0"/>
              <a:t>94 large metro areas together actually saw an </a:t>
            </a:r>
            <a:r>
              <a:rPr lang="en-US"/>
              <a:t>even greater </a:t>
            </a:r>
            <a:r>
              <a:rPr lang="en-US" dirty="0"/>
              <a:t>increase in job density of 30 percent–an increase that is 50 percent greater than expected–suggesting that jobs and job growth disproportionately favored already-dense parts of metro areas. </a:t>
            </a:r>
          </a:p>
        </p:txBody>
      </p:sp>
      <p:sp>
        <p:nvSpPr>
          <p:cNvPr id="9" name="TextBox 8"/>
          <p:cNvSpPr txBox="1"/>
          <p:nvPr/>
        </p:nvSpPr>
        <p:spPr>
          <a:xfrm>
            <a:off x="839788" y="6123801"/>
            <a:ext cx="1746504" cy="276999"/>
          </a:xfrm>
          <a:prstGeom prst="rect">
            <a:avLst/>
          </a:prstGeom>
          <a:noFill/>
        </p:spPr>
        <p:txBody>
          <a:bodyPr wrap="square" rtlCol="0">
            <a:spAutoFit/>
          </a:bodyPr>
          <a:lstStyle/>
          <a:p>
            <a:r>
              <a:rPr lang="en-US" sz="1200" i="1" dirty="0"/>
              <a:t>(Keep scrolling)</a:t>
            </a:r>
          </a:p>
        </p:txBody>
      </p:sp>
      <p:graphicFrame>
        <p:nvGraphicFramePr>
          <p:cNvPr id="11" name="Content Placeholder 10">
            <a:extLst>
              <a:ext uri="{FF2B5EF4-FFF2-40B4-BE49-F238E27FC236}">
                <a16:creationId xmlns:a16="http://schemas.microsoft.com/office/drawing/2014/main" id="{00000000-0008-0000-0200-000002000000}"/>
              </a:ext>
            </a:extLst>
          </p:cNvPr>
          <p:cNvGraphicFramePr>
            <a:graphicFrameLocks noGrp="1"/>
          </p:cNvGraphicFramePr>
          <p:nvPr>
            <p:ph idx="1"/>
            <p:extLst>
              <p:ext uri="{D42A27DB-BD31-4B8C-83A1-F6EECF244321}">
                <p14:modId xmlns:p14="http://schemas.microsoft.com/office/powerpoint/2010/main" val="944364996"/>
              </p:ext>
            </p:extLst>
          </p:nvPr>
        </p:nvGraphicFramePr>
        <p:xfrm>
          <a:off x="4297680" y="182880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7857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8600"/>
            <a:ext cx="10792970" cy="1600200"/>
          </a:xfrm>
        </p:spPr>
        <p:txBody>
          <a:bodyPr>
            <a:normAutofit/>
          </a:bodyPr>
          <a:lstStyle/>
          <a:p>
            <a:r>
              <a:rPr lang="en-US" sz="3600" b="1" dirty="0"/>
              <a:t>[META HEADER 1: Job density on average]</a:t>
            </a:r>
            <a:r>
              <a:rPr lang="en-US" sz="3600" dirty="0"/>
              <a:t/>
            </a:r>
            <a:br>
              <a:rPr lang="en-US" sz="3600" dirty="0"/>
            </a:br>
            <a:r>
              <a:rPr lang="en-US" sz="3000" b="1" dirty="0"/>
              <a:t>Most sectors’ job density increased in metropolitan America</a:t>
            </a:r>
            <a:br>
              <a:rPr lang="en-US" sz="3000" b="1" dirty="0"/>
            </a:br>
            <a:endParaRPr lang="en-US" sz="3000" dirty="0"/>
          </a:p>
        </p:txBody>
      </p:sp>
      <p:sp>
        <p:nvSpPr>
          <p:cNvPr id="4" name="Text Placeholder 3"/>
          <p:cNvSpPr>
            <a:spLocks noGrp="1"/>
          </p:cNvSpPr>
          <p:nvPr>
            <p:ph type="body" sz="half" idx="2"/>
          </p:nvPr>
        </p:nvSpPr>
        <p:spPr>
          <a:xfrm>
            <a:off x="914400" y="2011680"/>
            <a:ext cx="2743200" cy="3657600"/>
          </a:xfrm>
        </p:spPr>
        <p:txBody>
          <a:bodyPr/>
          <a:lstStyle/>
          <a:p>
            <a:r>
              <a:rPr lang="en-US" dirty="0"/>
              <a:t>Figure 3(A)</a:t>
            </a:r>
          </a:p>
          <a:p>
            <a:r>
              <a:rPr lang="en-US" b="1" dirty="0"/>
              <a:t>ANNOTATION:</a:t>
            </a:r>
          </a:p>
          <a:p>
            <a:r>
              <a:rPr lang="en-US" dirty="0"/>
              <a:t>94 large metro areas together would have predicted jobs in every industry sector except manufacturing and wholesale grew denser </a:t>
            </a:r>
            <a:r>
              <a:rPr lang="en-US" dirty="0" smtClean="0"/>
              <a:t>from </a:t>
            </a:r>
            <a:r>
              <a:rPr lang="en-US" dirty="0"/>
              <a:t>2004 to 2015, based on the growth and changing distribution of jobs in those sectors. </a:t>
            </a:r>
          </a:p>
          <a:p>
            <a:endParaRPr lang="en-US" dirty="0"/>
          </a:p>
        </p:txBody>
      </p:sp>
      <p:sp>
        <p:nvSpPr>
          <p:cNvPr id="9" name="TextBox 8"/>
          <p:cNvSpPr txBox="1"/>
          <p:nvPr/>
        </p:nvSpPr>
        <p:spPr>
          <a:xfrm>
            <a:off x="839788" y="6123801"/>
            <a:ext cx="1746504" cy="276999"/>
          </a:xfrm>
          <a:prstGeom prst="rect">
            <a:avLst/>
          </a:prstGeom>
          <a:noFill/>
        </p:spPr>
        <p:txBody>
          <a:bodyPr wrap="square" rtlCol="0">
            <a:spAutoFit/>
          </a:bodyPr>
          <a:lstStyle/>
          <a:p>
            <a:r>
              <a:rPr lang="en-US" sz="1200" i="1" dirty="0"/>
              <a:t>(Keep scrolling)</a:t>
            </a:r>
          </a:p>
        </p:txBody>
      </p:sp>
      <p:graphicFrame>
        <p:nvGraphicFramePr>
          <p:cNvPr id="7" name="Content Placeholder 6">
            <a:extLst>
              <a:ext uri="{FF2B5EF4-FFF2-40B4-BE49-F238E27FC236}">
                <a16:creationId xmlns:a16="http://schemas.microsoft.com/office/drawing/2014/main" id="{063B8303-752D-416E-A664-16BEDA4D59D3}"/>
              </a:ext>
            </a:extLst>
          </p:cNvPr>
          <p:cNvGraphicFramePr>
            <a:graphicFrameLocks noGrp="1"/>
          </p:cNvGraphicFramePr>
          <p:nvPr>
            <p:ph idx="1"/>
            <p:extLst>
              <p:ext uri="{D42A27DB-BD31-4B8C-83A1-F6EECF244321}">
                <p14:modId xmlns:p14="http://schemas.microsoft.com/office/powerpoint/2010/main" val="138565154"/>
              </p:ext>
            </p:extLst>
          </p:nvPr>
        </p:nvGraphicFramePr>
        <p:xfrm>
          <a:off x="4297680" y="182880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6414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1797</TotalTime>
  <Words>1682</Words>
  <Application>Microsoft Office PowerPoint</Application>
  <PresentationFormat>Widescreen</PresentationFormat>
  <Paragraphs>143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Trends in Job Density</vt:lpstr>
      <vt:lpstr>PowerPoint Presentation</vt:lpstr>
      <vt:lpstr>PowerPoint Presentation</vt:lpstr>
      <vt:lpstr>[META HEADER 1: Job density on average] Metropolitan America saw a large increase in job density from 2004 to 2015</vt:lpstr>
      <vt:lpstr>[META HEADER 1: Job density on average] Metropolitan America saw a large increase in job density from 2004 to 2015</vt:lpstr>
      <vt:lpstr>[META HEADER 1: Job density on average] Metropolitan America saw a large increase in job density from 2004 to 2015</vt:lpstr>
      <vt:lpstr>[META HEADER 1: Job density on average] Jobs in metropolitan America grew denser than expected from 2004 to 2015</vt:lpstr>
      <vt:lpstr>[META HEADER 1: Job density on average] Jobs in metropolitan America grew denser than expected from 2004 to 2015</vt:lpstr>
      <vt:lpstr>[META HEADER 1: Job density on average] Most sectors’ job density increased in metropolitan America </vt:lpstr>
      <vt:lpstr>[META HEADER 1: Job density on average] Most sectors’ job density increased in metropolitan America </vt:lpstr>
      <vt:lpstr>[META HEADER 2: Job density trends across metro areas] Job density trends varied among large metro areas </vt:lpstr>
      <vt:lpstr>[META HEADER 2: Job density trends across metro areas] Several sectors of the economy saw widespread increases in job density</vt:lpstr>
      <vt:lpstr>[META HEADER 2: Job density trends across metro areas] Several sectors of the economy saw widespread increases in job density</vt:lpstr>
      <vt:lpstr>[META HEADER 2: Job density trends across metro areas] Job density trends varied within metro areas </vt:lpstr>
      <vt:lpstr>[META HEADER 2: Job density trends across metro areas] Job density trends varied within metro areas </vt:lpstr>
      <vt:lpstr>[Summary text]</vt:lpstr>
      <vt:lpstr>[META HEADER 3: Job density trends in each metro] What do job density trends look like in your metro area?</vt:lpstr>
    </vt:vector>
  </TitlesOfParts>
  <Company>The Brookings Institution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Trends in Job density</dc:title>
  <dc:creator>Joanne Kim</dc:creator>
  <cp:lastModifiedBy>Joanne Kim</cp:lastModifiedBy>
  <cp:revision>90</cp:revision>
  <dcterms:created xsi:type="dcterms:W3CDTF">2019-04-23T20:28:38Z</dcterms:created>
  <dcterms:modified xsi:type="dcterms:W3CDTF">2019-05-01T20:32:59Z</dcterms:modified>
</cp:coreProperties>
</file>