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B6F9F-5DCC-49BD-9DDD-45F95C260F4D}" type="datetimeFigureOut">
              <a:rPr lang="es-ES" smtClean="0"/>
              <a:t>26/08/2024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26C9A-3099-4027-9C84-9F32B0FF13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8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42360-A1FA-2DFA-419B-D4634D82A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EC28A0-00E3-613B-09D7-63F8FFF9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8796A-E03A-FB61-E620-0ACC9762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F105-0B4E-4B68-A8B9-5ABA4615EBDF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416149-711C-BB58-C219-00781F85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59C8C2-DCAE-FFE1-B317-998E2662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4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B5874-45D6-2732-FD5F-EA53F0B8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AAC699-73EF-15F6-5EF5-684BCD254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6F6860-72B6-33FC-5D5A-B7A2597A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5438-97CD-4A4A-9CB4-04E1CD6A9BC1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29FB8-87C1-D815-7A08-B7C6EE63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02E69-8424-712A-1F3F-96BEFD02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90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C5EB8F-4093-34F2-82AC-826A07438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E2DE3-1975-1124-CC8E-5A2814AD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7030BD-2C72-9B1A-0DE0-9A4BFFD8F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57235-4250-49FF-BA4F-DBF70E3D88EC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5DBFE-3E6D-D508-C2E0-FB1C0588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D6589-7B5F-ECAE-FB62-97171A2D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51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E7396-D072-C9F5-BE0A-7DAB51D2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83A41-1F5B-C4C9-FFAA-762F9F51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8798F-9425-37C8-212D-0C9874B7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72B7-CCC5-4CB0-95C2-CCE3448F3DE5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FCC0E-5E1B-EE30-23C2-B18EBC44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E8970-2EC7-1F55-7AF4-677B0B8A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95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CCDB3-967B-444B-7B2E-38CF4C38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A5200C-8232-536E-B15C-2728004DB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16511D-0461-BFDE-07E1-F6EB3B6B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5B20-98EE-4392-B9B2-F619E8A3021C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8B4D8-F8E4-E0AC-AF52-AE6DFD17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90CD2-3FCC-F5F7-6463-5502D953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59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CB7A5-9708-F759-729C-3D96C8A6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B0A87-6ACF-9CD9-6DC0-1E7AA4BCF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508563-C22C-A31D-55C6-24448749B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230B1F-1743-1F25-C147-908ADCA3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0BBC-454B-4CAF-A14A-A5BDD42A8195}" type="datetime1">
              <a:rPr lang="es-ES" smtClean="0"/>
              <a:t>26/08/2024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A543EF-5878-8610-857E-36E6C448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13895D-DB2E-0218-8FB0-2A6CC21A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82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6E561-8CBC-1C96-C0BA-18C1A191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424833-E392-A7B5-01ED-D5F06DF9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2FD0CA-B751-54DE-4304-95BFFCBA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2472CE-6659-02E5-1B1D-0E68293C8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A96C86-D0A9-661E-4F27-4D02F6A8A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0584EF-D701-E96D-EF94-D909F02E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EADF-5656-4541-B4CB-149BDC466ED3}" type="datetime1">
              <a:rPr lang="es-ES" smtClean="0"/>
              <a:t>26/08/2024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DC1030-06FB-28BA-E7D7-962C8CFA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65E323-601A-602B-093E-53D2DCE9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31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508D2-7213-9D8F-9456-37C0EF02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FBD0-5D58-0EC2-40BD-676B480D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AEB4-840B-4E4F-9D00-9B1B8680741F}" type="datetime1">
              <a:rPr lang="es-ES" smtClean="0"/>
              <a:t>26/08/2024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1796109-5F7B-7F56-926C-D7FB788E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09024E-ABA5-134F-4BE2-E7860025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39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016A97-B7F8-2C1C-6D02-E4CF9482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CA62-791D-44C0-B7E9-C9B34B09C7F1}" type="datetime1">
              <a:rPr lang="es-ES" smtClean="0"/>
              <a:t>26/08/2024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9AC34D-53EF-CAE8-EBE2-6BC5C69F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34155C-A447-9E11-3B94-A31F153B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0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B63D-E3A9-A846-6D05-E9551C21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27506-4DEA-F58E-46BC-42751DDD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37F0D-952B-A242-3BF8-10C16F6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BA5684-0D5A-1D5F-F788-8070E6F2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3E65-16EC-407E-A4BC-E605D3A19896}" type="datetime1">
              <a:rPr lang="es-ES" smtClean="0"/>
              <a:t>26/08/2024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5AB4E3-2B81-A0DD-1323-8120E1C8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6FD522-2D26-8203-4227-5ECA11D5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87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F15DE-EF27-FD72-38A3-FDE48990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1332AE-52A7-675C-5A91-0B2603BCE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6291A-F801-D00E-0DEC-4D1FF2749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51D0E9-B38F-5FDD-F57F-26E77CF9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4AA4-91C9-4503-BBE8-B70D62C96736}" type="datetime1">
              <a:rPr lang="es-ES" smtClean="0"/>
              <a:t>26/08/2024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99A559-2E94-76DF-C178-C25E8E5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10D3A3-A882-F583-C9BB-EE176386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01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AE26E2-4F15-051E-5938-68326A12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E4A6FE-CD54-B5A7-DD42-B53A7A1E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98756-269B-9257-37A1-AA8105343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D99B5-7CB7-4D67-9E66-0F66A1299653}" type="datetime1">
              <a:rPr lang="es-ES" smtClean="0"/>
              <a:t>26/08/2024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DC8FE-815D-82EA-6E0E-B4EE0644B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8EF316-10E2-9C11-87DC-E9424A92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5C90A-BDCF-45B9-89CD-20DA3B21E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13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KghJ7_1fsQ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r.io/blog/git-cheat-sheet" TargetMode="External"/><Relationship Id="rId2" Type="http://schemas.openxmlformats.org/officeDocument/2006/relationships/hyperlink" Target="https://www.youtube.com/watch?v=KiZRXFJbG9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CVQgSyjCkI&amp;list=PLQxX2eiEaqby-qh4raiKfYyb4T7WyHsfW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40D7F-836F-F6B6-08C8-1F7BFB5B1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GESTIÓN DE TECNOLOGÍA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9BD3F9-BA93-0AF6-A978-808482D24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9738"/>
            <a:ext cx="9144000" cy="1427162"/>
          </a:xfrm>
        </p:spPr>
        <p:txBody>
          <a:bodyPr/>
          <a:lstStyle/>
          <a:p>
            <a:r>
              <a:rPr lang="es-ES" dirty="0"/>
              <a:t>ANDRES FELIPE CRUZ ERASO</a:t>
            </a:r>
          </a:p>
          <a:p>
            <a:r>
              <a:rPr lang="es-ES" dirty="0"/>
              <a:t>INSTITUCIÓN UNIVERSITARIA COLEGIO MAYOR DEL CAUCA</a:t>
            </a:r>
          </a:p>
          <a:p>
            <a:r>
              <a:rPr lang="es-ES" dirty="0"/>
              <a:t>2024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1D3694-EF5A-2DC4-C786-992F8A3D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78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Universidad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 </a:t>
            </a: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s-CO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UNIDAD 6. GESTIÓN Y TRANSFERENCIA DE TECNOLOGÍA EN LA EMPRESA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Propiedad intelectual y derechos de autor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Ética en el uso y gestión de la tecnología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Regulaciones y normativas tecnológicas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17BA1B-BA74-5109-B710-5B68B4A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4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Universidad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 </a:t>
            </a: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s-CO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s-CO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UNIDAD 7</a:t>
            </a: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. Tendencias y Futuro de la Tecnología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Análisis de tendencias tecnológicas actuales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Impacto de la inteligencia artificial y el </a:t>
            </a:r>
            <a:r>
              <a:rPr lang="es-ES_tradnl" sz="1800" dirty="0" err="1">
                <a:effectLst/>
                <a:latin typeface="Futura Bt"/>
                <a:ea typeface="Calibri" panose="020F0502020204030204" pitchFamily="34" charset="0"/>
                <a:cs typeface="Futura"/>
              </a:rPr>
              <a:t>big</a:t>
            </a: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 data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Preparación para futuros avances tecnológicos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F375AA-CC89-93B2-63E3-21D05EE8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92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Universidad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 </a:t>
            </a: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s-CO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  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s-CO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UNIDAD 8. Gestión del Conocimiento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Fases y desarrollo de la gestión del conocimiento e Innovación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Administración del conocimiento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Valor del conocimiento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CF58E5-299B-76E5-5A0A-63E58F9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51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Universidad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s-CO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UNIDAD 9. Arquitectura Empresarial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Definición e Importancia 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Modelos de Gestión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Aplicación en entorno real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B0C590-F38B-E1FB-057F-80D250B1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02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0. Introducción al programa- 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Preséntese a los demás participantes en el programa- 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La evolución de la tecnología y sus diferentes definiciones- 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Qué es la hoja de ruta tecnológica</a:t>
            </a: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81F913-E783-C577-3B4D-E0838A0A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70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1. ¿Qué es la tecnología? 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Comprender los principios fundamentales y las definiciones de tecnología.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Aprender los fundamentos de la Metodología del Proceso Objeto.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 Adquirir una comprensión global del Marco de Gestión Tecnológica.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2A5C45-C41E-3AFD-6A91-F46182D2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10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1. ¿Qué es la tecnología? 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Comprender los principios fundamentales y las definiciones de tecnología.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Aprender los fundamentos de la Metodología del Proceso Objeto.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 Adquirir una comprensión global del Marco de Gestión Tecnológica.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B4E683-ECCD-E966-E8F6-BF973789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59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1. ¿Qué es la tecnología? 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 1. Principios fundamentales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1.1. Características de la tecnología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1.2. Ejemplos de tecnologías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1.3. Definiciones de tecnología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 ¿Qué es la metodología del proceso objeto?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2.1. Ejemplo de OPM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2.2. Introducción a OPM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2.3. Conceptos clave de OPM</a:t>
            </a:r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3. ¿Qué es el marco de gestión tecnológica?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52CCEC-2F7C-C917-8F6E-DE3C7A35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3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2. El ser humano y la tecnología: Historia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Traza los avances tecnológicos desde la era prehistórica.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Recordar las principales revoluciones tecnológicas a lo largo de la historia de la humanidad.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Comprender el nexo evolutivo entre el ser humano, la naturaleza y la tecnología.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504F19-EA01-DEB9-0D30-24FE8E80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95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2. El ser humano y la tecnología: Historia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 Prehistoria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 Las primeras tecnologías y los primeros tecnólogos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3. De la electrificación a la revolución de la información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4. La tecnología en la naturaleza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5. </a:t>
            </a:r>
            <a:r>
              <a:rPr lang="es-ES" sz="1800" dirty="0" err="1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Cyborgs</a:t>
            </a: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7256C5-055C-0965-BD1A-2A6CEF45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65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D6B95-385A-6A68-77C2-EFF2D17B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2EF97-C4B6-8266-66D0-9D35354F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1. OBJETIVOS</a:t>
            </a:r>
          </a:p>
          <a:p>
            <a:pPr marL="0" indent="0">
              <a:buNone/>
            </a:pPr>
            <a:r>
              <a:rPr lang="es-ES" dirty="0"/>
              <a:t>2. ACORDAR DE METODOLOGÍA DE EVALUACIÓN</a:t>
            </a:r>
          </a:p>
          <a:p>
            <a:pPr marL="0" indent="0">
              <a:buNone/>
            </a:pPr>
            <a:r>
              <a:rPr lang="es-ES" dirty="0"/>
              <a:t>3. PLATEAMIENTO DE CONTENIDOS DE MANERA CONJUNTA</a:t>
            </a:r>
          </a:p>
          <a:p>
            <a:pPr marL="0" indent="0">
              <a:buNone/>
            </a:pPr>
            <a:r>
              <a:rPr lang="es-ES" dirty="0"/>
              <a:t>4. DEFINICIÓN DE GESTIÓN TECNOLÓGICA</a:t>
            </a:r>
          </a:p>
          <a:p>
            <a:pPr marL="0" indent="0">
              <a:buNone/>
            </a:pPr>
            <a:r>
              <a:rPr lang="es-ES" dirty="0"/>
              <a:t>5. PROPUESTA DE RETOS O PROYECTOS GRUPALES</a:t>
            </a:r>
          </a:p>
          <a:p>
            <a:pPr marL="0" indent="0">
              <a:buNone/>
            </a:pPr>
            <a:r>
              <a:rPr lang="es-ES" dirty="0"/>
              <a:t>6. REVISIÓN CONOCIMIENTOS TÉCNICOS GITHUB Y REPRESENTACIÓN DE DATOS</a:t>
            </a:r>
          </a:p>
          <a:p>
            <a:pPr marL="0" indent="0">
              <a:buNone/>
            </a:pPr>
            <a:r>
              <a:rPr lang="es-ES" dirty="0"/>
              <a:t>7. PROPOSICIONES  Y VARIOS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C9BBB3-342E-A4A2-A978-C7177068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26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3. Cuantificación del progreso tecnológico Cuantificación del progreso tecnológico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Definir, construir y utilizar figuras de mérito para cuantificar la tecnología y seguir su progreso en el tiempo.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progreso a lo largo del tiempo.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Observar y comprender las trayectorias tecnológicas para predecir futuros ritmos de progresión.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progresión.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Describir y comparar distintos modelos para cuantificar la progresión de la tecnología (curvas en S,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la Ley de Moore y el modelo de desplazamiento de Pareto).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2B87B4-3F18-B5CD-968F-D8A0068B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703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3. Cuantificación del progreso tecnológico Cuantificación del progreso tecnológico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 Figuras de mérito (FOM)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1.1. Cómo construir una </a:t>
            </a:r>
            <a:r>
              <a:rPr lang="es-ES" sz="1800" dirty="0" err="1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FoM</a:t>
            </a: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1.2. Definición de las </a:t>
            </a:r>
            <a:r>
              <a:rPr lang="es-ES" sz="1800" dirty="0" err="1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FoM</a:t>
            </a: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1.3. Tipos de términos de referencia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 Trayectorias tecnológicas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3. Curvas S y límites asintóticos fundamentales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3.1 Pruebas de la curva 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9376FD-4795-1F60-7053-589D89D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602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4. Patentes y tecnología Patentes y tecnología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Comprender los fundamentos de las patentes y la propiedad intelectual.- Analizar las tendencias recientes en la gestión de la propiedad intelectual.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Examinar otras formas de protección como los secretos comerciales.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11ED76-2320-9B71-FBD7-EB4CD25F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401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4. Patentes y tecnología Patentes y tecnología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 ¿Qué es una patente?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 Tipos de patentes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3. Una perspectiva global de las patentes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4. Estrategia de propiedad intelectual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C955AC-E250-7631-B53C-1B02A77F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15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5. Difusión y disrupción tecnológicas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Analizar conceptos importantes en la adopción y difusión de tecnología, incluyendo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innovadores, adoptadores tempranos y adoptadores tardíos.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Identificar las causas de la disrupción de los mercados o cadenas de valor existentes y discutir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varios ejemplos.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Comparar las innovaciones disruptivas con las innovaciones tecnológicas.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E6C666-706B-FAA1-8FF3-614AE9AA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321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5. Difusión y disrupción tecnológicas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 Adopción y difusión de la tecnología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1.1. Incertidumbre epistémica y sistemas de difusión tecnológica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 No adopción de nuevas tecnologías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3. Cambio tecnológico y disrupción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4. El dilema del innovador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4D22E7-A1EC-A71D-284D-3FCF73BA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97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Module 6. Case 1: The Automobile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• Analyze the roots of the automobile and how it ushered in the age of mass production.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• Understand the architectural competition between the combustion engine,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electric vehicles, and hybrids.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• Speculate on the future of automobiles and the automotive industry</a:t>
            </a: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29F2F5-68BC-03C4-EA86-296CDA20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420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 Evolution of the Automobile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 Technological Innovations in the Automobile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3. New Age of Architectural Competition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4. The Future of Automobiles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C90242-0D96-FAAF-BDF8-F44B29F3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216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Module 7. What is Technology </a:t>
            </a:r>
            <a:r>
              <a:rPr lang="en-US" sz="1800" dirty="0" err="1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Roadmapping</a:t>
            </a: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• Define what a technology roadmap is, its main purpose and different versions of tech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 err="1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nology</a:t>
            </a: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 roadmaps.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• Analyze an example of the solar-electric roadmap.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• Observe how other organizations (specifically NASA) have used roadmaps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and acquaint yourself with Advanced Technology Roadmap Architecture (ATRA).</a:t>
            </a:r>
            <a:endParaRPr lang="es-ES" sz="1800" dirty="0"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20DEAD-D827-CCD3-8C7C-7E0E2C5E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695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Module 7. What is Technology </a:t>
            </a:r>
            <a:r>
              <a:rPr lang="en-US" sz="1800" dirty="0" err="1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Roadmapping</a:t>
            </a: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 1. ¿Qué es una hoja de ruta tecnológica?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1.1. La historia de la hoja de ruta tecnológica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 Ejemplo de hoja de ruta tecnológica: Avión eléctrico solar 2SEA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3. Las hojas de ruta tecnológicas de la NASA (TA1-15)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4. Arquitectura de hojas de ruta tecnológicas avanzadas (ATRA)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5. Escala de madurez de las hojas de ruta tecnológicas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D51431-A56E-5426-CFF3-C48078E4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091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9368-A88A-2836-B1D1-A18F6C23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B39C8-FFE5-444A-0124-E618AFF5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marL="0" indent="0">
              <a:buNone/>
            </a:pPr>
            <a:r>
              <a:rPr lang="es-ES" dirty="0"/>
              <a:t>1. Realizar una definición previa de la gestión de tecnología</a:t>
            </a:r>
          </a:p>
          <a:p>
            <a:pPr marL="0" indent="0">
              <a:buNone/>
            </a:pPr>
            <a:r>
              <a:rPr lang="es-ES" dirty="0"/>
              <a:t>2. Revisar vídeos de gestión de tecnología Nacional e Internacional</a:t>
            </a:r>
          </a:p>
          <a:p>
            <a:pPr marL="0" indent="0">
              <a:buNone/>
            </a:pPr>
            <a:r>
              <a:rPr lang="es-ES" dirty="0"/>
              <a:t>3. Configurar de manera conjunta contenidos, metodología de evaluación propuesta y proyectos finales.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DF483D-82C1-109C-720A-A4CCFFE2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841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Module M8. Technology strategy and competition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• Interpret competition as a major driver for technological progress, both in military and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commercial contexts.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• Analyze when two major players dominate a particular market creating a duopoly that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can be stable or unstable.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• Examine the modeling of technological competition as a game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to estimate the existence of one or more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Nash equilibria and help inform a company’s technology and pricing strategy</a:t>
            </a: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834424-C4E2-0235-0737-2DE8A1D1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020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Module M8. Technology strategy and competition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1.Competition as a Driver of Technology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 The Cold War and the Technological Arms Race - Strategic Game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3. Competition and Duopolies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4. Game Theory and Technological Competition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5. Industry Standards and Technological Competition</a:t>
            </a: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B30599-FCA9-31EB-2E4F-19E0D01E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26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9. Caso 2: El avión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Analice la historia y la evolución del avión.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Observe las numerosas nuevas tecnologías que han hecho posible el sistema de transporte aéreo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aéreo que tenemos hoy en día.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- Observe las tendencias futuras de la aviación y establezca una lista de retos en lo que respecta a las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futuras tecnologías de la aviación.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462EF7-F182-3852-BA45-186F5CDF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485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MIT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Módulo 9. Caso 2: El avión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1. Principios del vuelo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2. Pioneros: De </a:t>
            </a:r>
            <a:r>
              <a:rPr lang="es-ES" sz="1800" dirty="0" err="1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Lilienthal</a:t>
            </a: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 a los hermanos Wright pasando por Amelia </a:t>
            </a:r>
            <a:r>
              <a:rPr lang="es-ES" sz="1800" dirty="0" err="1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Earhat</a:t>
            </a: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3. La ecuación de autonomía y resistencia de </a:t>
            </a:r>
            <a:r>
              <a:rPr lang="es-ES" sz="1800" dirty="0" err="1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Bréguet</a:t>
            </a:r>
            <a:endParaRPr lang="es-ES" sz="1800" dirty="0">
              <a:effectLst/>
              <a:latin typeface="Futura B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4. El DC-3 y el comienzo de la aviación comercial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5. Evolución tecnológica de la aviación a principios del siglo XXI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6. Tendencias futuras de la aviación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FDF91-DA3C-13FE-0D52-99F0C84C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653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DEFINICIÓN DE GESTIÓN DE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Definición 1:</a:t>
            </a:r>
          </a:p>
          <a:p>
            <a:pPr marL="0" indent="0" algn="just">
              <a:buNone/>
            </a:pPr>
            <a:r>
              <a:rPr lang="es-ES" sz="2200" dirty="0"/>
              <a:t>Campo interdisciplinario que mezcla conocimientos de ingeniería, ciencia y administración con el fin de planear, desarrollar e implantar soluciones tecnológicas que contribuyan al logro de objetivos estratégicos y tácticos de una organización</a:t>
            </a:r>
          </a:p>
          <a:p>
            <a:pPr marL="0" indent="0" algn="just">
              <a:buNone/>
            </a:pPr>
            <a:r>
              <a:rPr lang="es-ES" sz="2200" dirty="0"/>
              <a:t>Fuente:  </a:t>
            </a:r>
            <a:r>
              <a:rPr lang="es-ES" sz="2200" dirty="0">
                <a:hlinkClick r:id="rId2"/>
              </a:rPr>
              <a:t>https://www.youtube.com/watch?v=LKghJ7_1fsQ</a:t>
            </a: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https://youtu.be/_06Mfb_--sY?si=djc9V3NTstOA_PPO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Definición 2:</a:t>
            </a:r>
          </a:p>
          <a:p>
            <a:pPr marL="0" indent="0" algn="just">
              <a:buNone/>
            </a:pPr>
            <a:r>
              <a:rPr lang="es-ES" sz="2200" dirty="0"/>
              <a:t>El ámbito polifacético de la </a:t>
            </a:r>
            <a:r>
              <a:rPr lang="es-ES" sz="2200" dirty="0" err="1"/>
              <a:t>MoT</a:t>
            </a:r>
            <a:r>
              <a:rPr lang="es-ES" sz="2200" dirty="0"/>
              <a:t>, compuesto por: Ingeniería, ciencia, marketing, operaciones, recursos humanos y otras disciplinas de gestión para formular estrategias, desarrollar capacidades tecnológicas y utilizarlas plantea retos teóricos y teóricos y prácticos.</a:t>
            </a:r>
          </a:p>
          <a:p>
            <a:pPr marL="0" indent="0" algn="just">
              <a:buNone/>
            </a:pPr>
            <a:r>
              <a:rPr lang="es-ES" sz="2200" dirty="0"/>
              <a:t>Fuente: https://ieeexplore.ieee.org/document/10094045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3E50D9-3C07-E926-9B14-9B927666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512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PROPUESTA DE PROYECTOS GRUPALES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endParaRPr lang="es-ES" sz="2200" dirty="0"/>
          </a:p>
          <a:p>
            <a:pPr marL="457200" indent="-457200" algn="just">
              <a:buAutoNum type="arabicPeriod"/>
            </a:pPr>
            <a:endParaRPr lang="es-ES" sz="2200" dirty="0"/>
          </a:p>
          <a:p>
            <a:pPr marL="457200" indent="-457200" algn="just">
              <a:buAutoNum type="arabicPeriod"/>
            </a:pPr>
            <a:r>
              <a:rPr lang="es-ES" sz="2200" dirty="0"/>
              <a:t>Medio ambiente dispositivo para crear medición de señales en productor de abono orgánico en casa</a:t>
            </a:r>
          </a:p>
          <a:p>
            <a:pPr marL="457200" indent="-457200" algn="just">
              <a:buAutoNum type="arabicPeriod"/>
            </a:pPr>
            <a:r>
              <a:rPr lang="es-ES" sz="2200" dirty="0"/>
              <a:t>Sitio web de autoconocimiento con análisis de datos e IA</a:t>
            </a:r>
          </a:p>
          <a:p>
            <a:pPr marL="457200" indent="-457200" algn="just">
              <a:buAutoNum type="arabicPeriod"/>
            </a:pPr>
            <a:r>
              <a:rPr lang="es-ES" sz="2200" dirty="0"/>
              <a:t>Proyecto propio.</a:t>
            </a:r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A6388C-D0E4-DB77-7E3C-F382DD05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487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REVISION CONOCIMIENTOS GIT Y GIT 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s-ES" sz="2200" dirty="0"/>
              <a:t>Control de versiones</a:t>
            </a:r>
          </a:p>
          <a:p>
            <a:pPr marL="0" indent="0" algn="just">
              <a:buNone/>
            </a:pPr>
            <a:r>
              <a:rPr lang="es-ES" sz="2200" dirty="0">
                <a:hlinkClick r:id="rId2"/>
              </a:rPr>
              <a:t>https://www.youtube.com/watch?v=KiZRXFJbG98</a:t>
            </a: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>
                <a:hlinkClick r:id="rId3"/>
              </a:rPr>
              <a:t>https://hackr.io/blog/git-cheat-sheet</a:t>
            </a: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>
                <a:hlinkClick r:id="rId4"/>
              </a:rPr>
              <a:t>https://www.youtube.com/watch?v=mCVQgSyjCkI&amp;list=PLQxX2eiEaqby-qh4raiKfYyb4T7WyHsfW</a:t>
            </a: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43F431-DDE2-2C17-DB43-2207535C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329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PROPOSICIONES Y VARIOS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Leer plan de desarrollo de Popayán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Leer plan de desarrollo de Cauca</a:t>
            </a:r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4517C5-718A-908B-B3E2-CCDDC59D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727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F92166-A309-C4EE-9BBE-D870B89B6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11" y="147485"/>
            <a:ext cx="11522496" cy="6533534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544B715-AD14-AEA7-0AC7-338A0568D2F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bg1"/>
                </a:solidFill>
              </a:rPr>
              <a:t>MUCHAS GRACIAS</a:t>
            </a:r>
          </a:p>
          <a:p>
            <a:r>
              <a:rPr lang="es-ES" b="1" dirty="0">
                <a:solidFill>
                  <a:srgbClr val="002060"/>
                </a:solidFill>
              </a:rPr>
              <a:t>afecreer@gmail.com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4BC287A-9AC5-6AD8-6A7C-5CA31AF3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2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CONCERTACIÓN DE METODOLOGÍA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PROPUESTA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EXAMEN EN LÍNEA 25 %</a:t>
            </a:r>
          </a:p>
          <a:p>
            <a:pPr marL="0" indent="0" algn="just">
              <a:buNone/>
            </a:pPr>
            <a:r>
              <a:rPr lang="es-ES" sz="2200" dirty="0"/>
              <a:t>EXPOSICIÓN             20 %</a:t>
            </a:r>
          </a:p>
          <a:p>
            <a:pPr marL="0" indent="0" algn="just">
              <a:buNone/>
            </a:pPr>
            <a:r>
              <a:rPr lang="es-ES" sz="2200" dirty="0"/>
              <a:t>PRACTICAS                20 %</a:t>
            </a:r>
          </a:p>
          <a:p>
            <a:pPr marL="0" indent="0" algn="just">
              <a:buNone/>
            </a:pPr>
            <a:r>
              <a:rPr lang="es-ES" sz="2200" dirty="0"/>
              <a:t>PROYECTO GRUPAL 25 %</a:t>
            </a:r>
          </a:p>
          <a:p>
            <a:pPr marL="0" indent="0" algn="just">
              <a:buNone/>
            </a:pPr>
            <a:r>
              <a:rPr lang="es-ES" sz="2200" dirty="0"/>
              <a:t>ASISTENCIA	             5 %</a:t>
            </a:r>
          </a:p>
          <a:p>
            <a:pPr marL="0" indent="0" algn="just">
              <a:buNone/>
            </a:pPr>
            <a:r>
              <a:rPr lang="es-ES" sz="2200" dirty="0"/>
              <a:t>COMPORTAMIENTO   5 %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A47AF4-ECBF-B73D-BD5C-62FB713F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02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Universidad</a:t>
            </a:r>
          </a:p>
          <a:p>
            <a:pPr indent="0">
              <a:lnSpc>
                <a:spcPct val="115000"/>
              </a:lnSpc>
              <a:spcAft>
                <a:spcPts val="600"/>
              </a:spcAft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CO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UNIDAD 1. Introducción a la Gestión de la tecnología e Innovación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Conceptos Generales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Importancia de la tecnología en los negocios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Impacto de la globalización en la competitividad tecnológica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Rol de la Tecnología en la trasformación digital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2E4CC-62B8-426C-54A6-E2B3DA11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Universidad</a:t>
            </a:r>
          </a:p>
          <a:p>
            <a:pPr marL="0" indent="0" algn="just"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s-CO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UNIDAD 2. Herramientas y Metodologías de la Gestión de la Tecnología e Innovación.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Sistemas de información y ERP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Gestión de Proyectos tecnológicos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Futura Bt"/>
              <a:buChar char="-"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Análisis de viabilidad tecnológica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06FE11-6437-AEE3-CC4E-115612FC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98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Universidad</a:t>
            </a:r>
          </a:p>
          <a:p>
            <a:pPr marL="0" indent="0" algn="just">
              <a:buNone/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s-CO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UNIDAD 3. Innovación Tecnológica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Conceptos y tipos de innovación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Estrategias de innovación en empresas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Casos de éxito en innovación tecnológica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2F533-4AFB-848B-5E2F-391CFF36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38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Universidad</a:t>
            </a:r>
          </a:p>
          <a:p>
            <a:pPr marL="0" indent="0" algn="just">
              <a:buNone/>
            </a:pPr>
            <a:endParaRPr lang="es-ES" sz="2200" dirty="0"/>
          </a:p>
          <a:p>
            <a:pPr algn="just">
              <a:spcAft>
                <a:spcPts val="600"/>
              </a:spcAft>
            </a:pPr>
            <a:r>
              <a:rPr lang="es-ES" sz="1800" dirty="0">
                <a:effectLst/>
                <a:latin typeface="Futura B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 UNIDAD 4. Liderazgo y Gestión de Equipos Tecnológicos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Habilidades de liderazgo en tecnología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Gestión de talento en equipos tecnológicos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Resolución de conflictos y toma de decisiones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1030A4-6077-7DC3-7C8F-C0EFE0FE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50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8B51F-8A76-B1EA-230A-89D7729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PLANTEAMIENTO DE CONTENIDOS DE LA MATERIA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00AD3-B71E-F0C6-FF8B-A2192B4C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7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200" dirty="0"/>
              <a:t>Contenidos Universidad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 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UNIDAD 5. Emprendimiento y Tecnologías Emergentes</a:t>
            </a:r>
            <a:endParaRPr lang="es-E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Creación y gestión de startups tecnológicas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Tecnologías emergentes y su impacto en los negocios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Futura Bt"/>
              <a:buChar char="-"/>
            </a:pPr>
            <a:r>
              <a:rPr lang="es-ES_tradnl" sz="1800" dirty="0">
                <a:effectLst/>
                <a:latin typeface="Futura Bt"/>
                <a:ea typeface="Calibri" panose="020F0502020204030204" pitchFamily="34" charset="0"/>
                <a:cs typeface="Futura"/>
              </a:rPr>
              <a:t>Modelos de negocio basados en tecnología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ES" sz="2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62A48F-0436-951A-E848-B7EB46EB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C90A-BDCF-45B9-89CD-20DA3B21E1B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710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1919</Words>
  <Application>Microsoft Office PowerPoint</Application>
  <PresentationFormat>Panorámica</PresentationFormat>
  <Paragraphs>319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Aptos</vt:lpstr>
      <vt:lpstr>Aptos Display</vt:lpstr>
      <vt:lpstr>Arial</vt:lpstr>
      <vt:lpstr>Calibri</vt:lpstr>
      <vt:lpstr>Futura Bt</vt:lpstr>
      <vt:lpstr>Times New Roman</vt:lpstr>
      <vt:lpstr>Tema de Office</vt:lpstr>
      <vt:lpstr>GESTIÓN DE TECNOLOGÍA</vt:lpstr>
      <vt:lpstr>AGENDA</vt:lpstr>
      <vt:lpstr>OBJETIVOS</vt:lpstr>
      <vt:lpstr>CONCERTACIÓN DE METODOLOGÍA DE EVALUACIÓN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PLANTEAMIENTO DE CONTENIDOS DE LA MATERIA</vt:lpstr>
      <vt:lpstr>DEFINICIÓN DE GESTIÓN DE TECNOLOGÍA</vt:lpstr>
      <vt:lpstr>PROPUESTA DE PROYECTOS GRUPALES</vt:lpstr>
      <vt:lpstr>REVISION CONOCIMIENTOS GIT Y GIT HUB</vt:lpstr>
      <vt:lpstr>PROPOSICIONES Y VARIOS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TECNOLOGÍA</dc:title>
  <dc:creator>Felipe Cruz</dc:creator>
  <cp:lastModifiedBy>Felipe Cruz</cp:lastModifiedBy>
  <cp:revision>13</cp:revision>
  <cp:lastPrinted>2024-08-21T03:28:39Z</cp:lastPrinted>
  <dcterms:created xsi:type="dcterms:W3CDTF">2024-08-20T19:35:16Z</dcterms:created>
  <dcterms:modified xsi:type="dcterms:W3CDTF">2024-08-26T20:12:20Z</dcterms:modified>
</cp:coreProperties>
</file>