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4" r:id="rId5"/>
    <p:sldId id="287" r:id="rId6"/>
    <p:sldId id="297" r:id="rId7"/>
    <p:sldId id="285" r:id="rId8"/>
    <p:sldId id="298" r:id="rId9"/>
    <p:sldId id="299" r:id="rId10"/>
    <p:sldId id="300" r:id="rId11"/>
    <p:sldId id="301" r:id="rId12"/>
    <p:sldId id="288" r:id="rId13"/>
    <p:sldId id="302" r:id="rId14"/>
    <p:sldId id="290" r:id="rId15"/>
    <p:sldId id="289"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653"/>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onfused-hands-up-unsure-perplexed-2681507/" TargetMode="Externa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crazy-irate-angry-mad-upset-person-young-woman-isolated-wallpaper-aojqi"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ikist.com/free-photo-vxnhv"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s://www.rawpixel.com/search/black%20woman%20shocked?page=1&amp;sort=curated" TargetMode="External"/><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2682240" y="816962"/>
            <a:ext cx="5183566" cy="1709928"/>
          </a:xfrm>
        </p:spPr>
        <p:txBody>
          <a:bodyPr/>
          <a:lstStyle/>
          <a:p>
            <a:r>
              <a:rPr lang="en-US" dirty="0"/>
              <a:t> Inconvenient Camera App</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8148975" y="1580486"/>
            <a:ext cx="4873752" cy="630936"/>
          </a:xfrm>
        </p:spPr>
        <p:txBody>
          <a:bodyPr/>
          <a:lstStyle/>
          <a:p>
            <a:r>
              <a:rPr lang="en-US" dirty="0"/>
              <a:t>Rohan Shyam</a:t>
            </a:r>
          </a:p>
          <a:p>
            <a:r>
              <a:rPr lang="en-US" dirty="0"/>
              <a:t>Afeef Rahman​</a:t>
            </a:r>
          </a:p>
          <a:p>
            <a:endParaRPr lang="en-US" dirty="0"/>
          </a:p>
        </p:txBody>
      </p:sp>
      <p:pic>
        <p:nvPicPr>
          <p:cNvPr id="7" name="Picture Placeholder 6">
            <a:extLst>
              <a:ext uri="{FF2B5EF4-FFF2-40B4-BE49-F238E27FC236}">
                <a16:creationId xmlns:a16="http://schemas.microsoft.com/office/drawing/2014/main" id="{103422AC-F334-E6CE-01BB-149EEDC130C2}"/>
              </a:ext>
            </a:extLst>
          </p:cNvPr>
          <p:cNvPicPr>
            <a:picLocks noGrp="1" noChangeAspect="1"/>
          </p:cNvPicPr>
          <p:nvPr>
            <p:ph type="pic" sz="quarter" idx="10"/>
          </p:nvPr>
        </p:nvPicPr>
        <p:blipFill>
          <a:blip r:embed="rId2"/>
          <a:srcRect t="21256" b="21256"/>
          <a:stretch>
            <a:fillRect/>
          </a:stretch>
        </p:blipFill>
        <p:spPr>
          <a:xfrm>
            <a:off x="860425" y="2527300"/>
            <a:ext cx="10220325" cy="3213100"/>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30C7-551F-0C82-F498-22BF700F96E9}"/>
              </a:ext>
            </a:extLst>
          </p:cNvPr>
          <p:cNvSpPr>
            <a:spLocks noGrp="1"/>
          </p:cNvSpPr>
          <p:nvPr>
            <p:ph type="title"/>
          </p:nvPr>
        </p:nvSpPr>
        <p:spPr/>
        <p:txBody>
          <a:bodyPr/>
          <a:lstStyle/>
          <a:p>
            <a:r>
              <a:rPr lang="en-IN" i="1" u="sng" dirty="0"/>
              <a:t>LINKS</a:t>
            </a:r>
          </a:p>
        </p:txBody>
      </p:sp>
      <p:sp>
        <p:nvSpPr>
          <p:cNvPr id="3" name="Slide Number Placeholder 2">
            <a:extLst>
              <a:ext uri="{FF2B5EF4-FFF2-40B4-BE49-F238E27FC236}">
                <a16:creationId xmlns:a16="http://schemas.microsoft.com/office/drawing/2014/main" id="{3335A96F-29E1-99D9-0382-D7497850B7CA}"/>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FF3B00D4-221C-49D1-D52D-9BBB996E32EA}"/>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A80F511-A021-0E80-AA4E-DBD1A46EC47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1270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Meet our team</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Takuma Hayashi</a:t>
            </a:r>
          </a:p>
        </p:txBody>
      </p:sp>
      <p:pic>
        <p:nvPicPr>
          <p:cNvPr id="22" name="Picture Placeholder 21" descr="Team member headshot">
            <a:extLst>
              <a:ext uri="{FF2B5EF4-FFF2-40B4-BE49-F238E27FC236}">
                <a16:creationId xmlns:a16="http://schemas.microsoft.com/office/drawing/2014/main" id="{8FAB5C75-9A85-EB45-88BB-F6986F9DADC5}"/>
              </a:ext>
            </a:extLst>
          </p:cNvPr>
          <p:cNvPicPr>
            <a:picLocks noGrp="1"/>
          </p:cNvPicPr>
          <p:nvPr>
            <p:ph type="pic" sz="quarter" idx="13"/>
          </p:nvPr>
        </p:nvPicPr>
        <p:blipFill rotWithShape="1">
          <a:blip r:embed="rId2"/>
          <a:srcRect l="484" r="484"/>
          <a:stretch/>
        </p:blipFill>
        <p:spPr/>
      </p:pic>
      <p:sp>
        <p:nvSpPr>
          <p:cNvPr id="5" name="Text Placeholder 4">
            <a:extLst>
              <a:ext uri="{FF2B5EF4-FFF2-40B4-BE49-F238E27FC236}">
                <a16:creationId xmlns:a16="http://schemas.microsoft.com/office/drawing/2014/main" id="{C8A5AB26-ED69-C202-1AFB-A4A19E16DC1E}"/>
              </a:ext>
            </a:extLst>
          </p:cNvPr>
          <p:cNvSpPr>
            <a:spLocks noGrp="1"/>
          </p:cNvSpPr>
          <p:nvPr>
            <p:ph type="body" sz="quarter" idx="15"/>
          </p:nvPr>
        </p:nvSpPr>
        <p:spPr/>
        <p:txBody>
          <a:bodyPr/>
          <a:lstStyle/>
          <a:p>
            <a:r>
              <a:rPr lang="en-US" dirty="0"/>
              <a:t>Presiden</a:t>
            </a:r>
            <a:r>
              <a:rPr lang="en-US" altLang="zh-CN" dirty="0"/>
              <a:t>t</a:t>
            </a:r>
            <a:endParaRPr lang="en-US"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Mirjam Nilsson</a:t>
            </a:r>
          </a:p>
        </p:txBody>
      </p:sp>
      <p:pic>
        <p:nvPicPr>
          <p:cNvPr id="20" name="Picture Placeholder 19" descr="Team member headshot">
            <a:extLst>
              <a:ext uri="{FF2B5EF4-FFF2-40B4-BE49-F238E27FC236}">
                <a16:creationId xmlns:a16="http://schemas.microsoft.com/office/drawing/2014/main" id="{EC0F062A-37EA-357D-BB68-A7AA0DBCCBDD}"/>
              </a:ext>
            </a:extLst>
          </p:cNvPr>
          <p:cNvPicPr>
            <a:picLocks noGrp="1"/>
          </p:cNvPicPr>
          <p:nvPr>
            <p:ph type="pic" sz="quarter" idx="17"/>
          </p:nvPr>
        </p:nvPicPr>
        <p:blipFill rotWithShape="1">
          <a:blip r:embed="rId3"/>
          <a:srcRect l="604" r="604"/>
          <a:stretch/>
        </p:blipFill>
        <p:spPr/>
      </p:pic>
      <p:sp>
        <p:nvSpPr>
          <p:cNvPr id="8" name="Text Placeholder 7">
            <a:extLst>
              <a:ext uri="{FF2B5EF4-FFF2-40B4-BE49-F238E27FC236}">
                <a16:creationId xmlns:a16="http://schemas.microsoft.com/office/drawing/2014/main" id="{CEE43B57-52A2-C8A5-CFEA-59973049F942}"/>
              </a:ext>
            </a:extLst>
          </p:cNvPr>
          <p:cNvSpPr>
            <a:spLocks noGrp="1"/>
          </p:cNvSpPr>
          <p:nvPr>
            <p:ph type="body" sz="quarter" idx="18"/>
          </p:nvPr>
        </p:nvSpPr>
        <p:spPr/>
        <p:txBody>
          <a:bodyPr/>
          <a:lstStyle/>
          <a:p>
            <a:r>
              <a:rPr lang="en-US" dirty="0"/>
              <a:t>Chief Executive Officer</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Flora Berggren</a:t>
            </a:r>
          </a:p>
        </p:txBody>
      </p:sp>
      <p:pic>
        <p:nvPicPr>
          <p:cNvPr id="18" name="Picture Placeholder 17" descr="Team member headshot">
            <a:extLst>
              <a:ext uri="{FF2B5EF4-FFF2-40B4-BE49-F238E27FC236}">
                <a16:creationId xmlns:a16="http://schemas.microsoft.com/office/drawing/2014/main" id="{BA813023-271D-01D1-8CA4-56120BA12FDA}"/>
              </a:ext>
            </a:extLst>
          </p:cNvPr>
          <p:cNvPicPr>
            <a:picLocks noGrp="1"/>
          </p:cNvPicPr>
          <p:nvPr>
            <p:ph type="pic" sz="quarter" idx="20"/>
          </p:nvPr>
        </p:nvPicPr>
        <p:blipFill rotWithShape="1">
          <a:blip r:embed="rId4"/>
          <a:srcRect l="604" r="604"/>
          <a:stretch/>
        </p:blipFill>
        <p:spPr/>
      </p:pic>
      <p:sp>
        <p:nvSpPr>
          <p:cNvPr id="11" name="Text Placeholder 10">
            <a:extLst>
              <a:ext uri="{FF2B5EF4-FFF2-40B4-BE49-F238E27FC236}">
                <a16:creationId xmlns:a16="http://schemas.microsoft.com/office/drawing/2014/main" id="{2CF4A809-29D8-165B-1C85-5FB69DA2EC4A}"/>
              </a:ext>
            </a:extLst>
          </p:cNvPr>
          <p:cNvSpPr>
            <a:spLocks noGrp="1"/>
          </p:cNvSpPr>
          <p:nvPr>
            <p:ph type="body" sz="quarter" idx="21"/>
          </p:nvPr>
        </p:nvSpPr>
        <p:spPr/>
        <p:txBody>
          <a:bodyPr/>
          <a:lstStyle/>
          <a:p>
            <a:r>
              <a:rPr lang="en-US" dirty="0"/>
              <a:t>Chief Operations Officer</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Presentation title</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sp>
        <p:nvSpPr>
          <p:cNvPr id="19" name="Rectangle 18">
            <a:extLst>
              <a:ext uri="{FF2B5EF4-FFF2-40B4-BE49-F238E27FC236}">
                <a16:creationId xmlns:a16="http://schemas.microsoft.com/office/drawing/2014/main" id="{3FAED898-D565-370C-164F-7D3491005157}"/>
              </a:ext>
            </a:extLst>
          </p:cNvPr>
          <p:cNvSpPr/>
          <p:nvPr/>
        </p:nvSpPr>
        <p:spPr>
          <a:xfrm>
            <a:off x="9114503" y="2074606"/>
            <a:ext cx="2959510" cy="3706762"/>
          </a:xfrm>
          <a:prstGeom prst="rect">
            <a:avLst/>
          </a:prstGeom>
          <a:solidFill>
            <a:srgbClr val="264653"/>
          </a:solidFill>
          <a:ln>
            <a:solidFill>
              <a:srgbClr val="2646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5DF45463-BC06-453F-41CE-D022527990AF}"/>
              </a:ext>
            </a:extLst>
          </p:cNvPr>
          <p:cNvSpPr/>
          <p:nvPr/>
        </p:nvSpPr>
        <p:spPr>
          <a:xfrm>
            <a:off x="452284" y="1769806"/>
            <a:ext cx="2841522" cy="4188542"/>
          </a:xfrm>
          <a:prstGeom prst="rect">
            <a:avLst/>
          </a:prstGeom>
          <a:solidFill>
            <a:srgbClr val="264653"/>
          </a:solidFill>
          <a:ln>
            <a:solidFill>
              <a:srgbClr val="2646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180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Timeline</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dirty="0"/>
              <a:t>Sep 20XX</a:t>
            </a:r>
          </a:p>
          <a:p>
            <a:pPr lvl="1"/>
            <a:r>
              <a:rPr lang="en-US" altLang="zh-CN" dirty="0"/>
              <a:t>Synergize scalable </a:t>
            </a:r>
            <a:br>
              <a:rPr lang="en-US" altLang="zh-CN" dirty="0"/>
            </a:br>
            <a:r>
              <a:rPr lang="en-US" altLang="zh-CN" dirty="0"/>
              <a:t>e-commerce</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dirty="0"/>
              <a:t>Jan 20XX</a:t>
            </a:r>
          </a:p>
          <a:p>
            <a:pPr lvl="1"/>
            <a:r>
              <a:rPr lang="en-US" altLang="zh-CN" dirty="0"/>
              <a:t>Coordinate e-business applications</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dirty="0"/>
              <a:t>May 20XX</a:t>
            </a:r>
          </a:p>
          <a:p>
            <a:pPr lvl="1"/>
            <a:r>
              <a:rPr lang="en-US" altLang="zh-CN" dirty="0"/>
              <a:t>Deploy strategy networks with compelling e-business needs</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dirty="0"/>
              <a:t>Nov 20XX</a:t>
            </a:r>
          </a:p>
          <a:p>
            <a:pPr lvl="1"/>
            <a:r>
              <a:rPr lang="en-US" altLang="zh-CN" dirty="0"/>
              <a:t>Disseminate standardized </a:t>
            </a:r>
            <a:br>
              <a:rPr lang="en-US" altLang="zh-CN" dirty="0"/>
            </a:br>
            <a:r>
              <a:rPr lang="en-US" altLang="zh-CN" dirty="0"/>
              <a:t>metrics</a:t>
            </a:r>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dirty="0"/>
              <a:t>Mar 20XX</a:t>
            </a:r>
          </a:p>
          <a:p>
            <a:pPr lvl="1"/>
            <a:r>
              <a:rPr lang="en-US" altLang="zh-CN" dirty="0"/>
              <a:t>Foster holistically superior methodologies</a:t>
            </a:r>
          </a:p>
          <a:p>
            <a:endParaRPr lang="en-US" dirty="0"/>
          </a:p>
        </p:txBody>
      </p:sp>
    </p:spTree>
    <p:extLst>
      <p:ext uri="{BB962C8B-B14F-4D97-AF65-F5344CB8AC3E}">
        <p14:creationId xmlns:p14="http://schemas.microsoft.com/office/powerpoint/2010/main" val="55935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Areas of focus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B2B market </a:t>
            </a:r>
            <a:br>
              <a:rPr lang="en-US" dirty="0"/>
            </a:br>
            <a:r>
              <a:rPr lang="en-US" dirty="0"/>
              <a:t>scenarios​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Cloud-based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Iterative approaches to corporate strategy</a:t>
            </a:r>
          </a:p>
          <a:p>
            <a:r>
              <a:rPr lang="en-US" dirty="0"/>
              <a:t>Establish a management framework from the inside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How we get there​</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ROI​</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dirty="0"/>
              <a:t>Envision multimedia-based expertise and cross-media growth strategies​</a:t>
            </a:r>
            <a:br>
              <a:rPr lang="en-US" dirty="0"/>
            </a:br>
            <a:br>
              <a:rPr lang="en-US" dirty="0"/>
            </a:br>
            <a:r>
              <a:rPr lang="en-US" dirty="0"/>
              <a:t>Visualize quality intellectual capital​</a:t>
            </a:r>
            <a:br>
              <a:rPr lang="en-US" dirty="0"/>
            </a:br>
            <a:br>
              <a:rPr lang="en-US" dirty="0"/>
            </a:br>
            <a:r>
              <a:rPr lang="en-US" dirty="0"/>
              <a:t>Engage worldwide methodologies with web-enabled technologies​</a:t>
            </a:r>
            <a:br>
              <a:rPr lang="en-US" dirty="0"/>
            </a:br>
            <a:r>
              <a:rPr lang="en-US"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dirty="0"/>
              <a:t>Niche markets</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dirty="0"/>
              <a:t>Pursue scalable customer service through sustainable strategies​</a:t>
            </a:r>
            <a:br>
              <a:rPr lang="en-US" dirty="0"/>
            </a:br>
            <a:br>
              <a:rPr lang="en-US" dirty="0"/>
            </a:br>
            <a:r>
              <a:rPr lang="en-US" dirty="0"/>
              <a:t>Engage top-line web services with cutting-edge deliverables​</a:t>
            </a:r>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Supply chains​</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Cultivate one-to-one customer service with robust ideas​</a:t>
            </a:r>
            <a:br>
              <a:rPr lang="en-US" dirty="0"/>
            </a:br>
            <a:br>
              <a:rPr lang="en-US" dirty="0"/>
            </a:br>
            <a:r>
              <a:rPr lang="en-US" dirty="0"/>
              <a:t>Maximize timely deliverables for real-time schemas</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pic>
        <p:nvPicPr>
          <p:cNvPr id="12" name="Picture Placeholder 11" descr="Shoulder bag with golden chain on plain background">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223" r="223"/>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Tree>
    <p:extLst>
      <p:ext uri="{BB962C8B-B14F-4D97-AF65-F5344CB8AC3E}">
        <p14:creationId xmlns:p14="http://schemas.microsoft.com/office/powerpoint/2010/main" val="59172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982876"/>
            <a:ext cx="5038344" cy="1709928"/>
          </a:xfrm>
        </p:spPr>
        <p:txBody>
          <a:bodyPr/>
          <a:lstStyle/>
          <a:p>
            <a:r>
              <a:rPr lang="en-US" sz="5400" i="1" u="sng" dirty="0">
                <a:sym typeface="DM Sans Medium"/>
              </a:rPr>
              <a:t>Why this App</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01195" y="2513322"/>
            <a:ext cx="5010912" cy="2130552"/>
          </a:xfrm>
        </p:spPr>
        <p:txBody>
          <a:bodyPr/>
          <a:lstStyle/>
          <a:p>
            <a:r>
              <a:rPr lang="en-US" sz="2000" dirty="0"/>
              <a:t>Taking photos has become too easy. No legal accountability, no emotional weight—just snap and go. In a world where everything is instant, we felt people weren’t earning their photos and they should go through some inconvenience.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1037" r="31037"/>
          <a:stretch/>
        </p:blipFill>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A4079-B473-FFBF-0EB3-E4B8EEBB79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86654C-BBDC-4A46-744F-C4B2A65FBBCB}"/>
              </a:ext>
            </a:extLst>
          </p:cNvPr>
          <p:cNvSpPr>
            <a:spLocks noGrp="1"/>
          </p:cNvSpPr>
          <p:nvPr>
            <p:ph type="title"/>
          </p:nvPr>
        </p:nvSpPr>
        <p:spPr>
          <a:xfrm>
            <a:off x="1389887" y="982876"/>
            <a:ext cx="5512357" cy="1709928"/>
          </a:xfrm>
        </p:spPr>
        <p:txBody>
          <a:bodyPr/>
          <a:lstStyle/>
          <a:p>
            <a:r>
              <a:rPr lang="en-US" sz="4400" i="1" u="sng" dirty="0">
                <a:sym typeface="DM Sans Medium"/>
              </a:rPr>
              <a:t>About Our Product</a:t>
            </a:r>
            <a:br>
              <a:rPr lang="en-US" dirty="0">
                <a:sym typeface="DM Sans Medium"/>
              </a:rPr>
            </a:br>
            <a:endParaRPr lang="en-US" dirty="0"/>
          </a:p>
        </p:txBody>
      </p:sp>
      <p:sp>
        <p:nvSpPr>
          <p:cNvPr id="4" name="Content Placeholder 3">
            <a:extLst>
              <a:ext uri="{FF2B5EF4-FFF2-40B4-BE49-F238E27FC236}">
                <a16:creationId xmlns:a16="http://schemas.microsoft.com/office/drawing/2014/main" id="{7577C05D-1C40-6325-3788-3038E215CBE4}"/>
              </a:ext>
            </a:extLst>
          </p:cNvPr>
          <p:cNvSpPr>
            <a:spLocks noGrp="1"/>
          </p:cNvSpPr>
          <p:nvPr>
            <p:ph idx="1"/>
          </p:nvPr>
        </p:nvSpPr>
        <p:spPr>
          <a:xfrm>
            <a:off x="1456944" y="2198690"/>
            <a:ext cx="5010912" cy="2130552"/>
          </a:xfrm>
        </p:spPr>
        <p:txBody>
          <a:bodyPr/>
          <a:lstStyle/>
          <a:p>
            <a:r>
              <a:rPr lang="en-US" sz="2000" dirty="0"/>
              <a:t>An Android camera app that places a deliberately inconvenient barrier between the user and the camera. Before taking a photo, users are forced to go through an unnecessarily tedious verification process involving Terms and Conditions—every single time. The app is designed to frustrate, delay, and question why you even wanted to take a photo in the first place</a:t>
            </a:r>
            <a:r>
              <a:rPr lang="en-US" dirty="0"/>
              <a:t>.</a:t>
            </a:r>
          </a:p>
        </p:txBody>
      </p:sp>
      <p:sp>
        <p:nvSpPr>
          <p:cNvPr id="7" name="Slide Number Placeholder 6">
            <a:extLst>
              <a:ext uri="{FF2B5EF4-FFF2-40B4-BE49-F238E27FC236}">
                <a16:creationId xmlns:a16="http://schemas.microsoft.com/office/drawing/2014/main" id="{F619FDE9-AC00-8959-75CD-9874B8AF46E7}"/>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C7AA08CE-508E-86F0-122A-FAB104578BE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1056" r="31056"/>
          <a:stretch/>
        </p:blipFill>
        <p:spPr/>
      </p:pic>
    </p:spTree>
    <p:extLst>
      <p:ext uri="{BB962C8B-B14F-4D97-AF65-F5344CB8AC3E}">
        <p14:creationId xmlns:p14="http://schemas.microsoft.com/office/powerpoint/2010/main" val="219658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p:txBody>
          <a:bodyPr/>
          <a:lstStyle/>
          <a:p>
            <a:r>
              <a:rPr lang="en-US" dirty="0"/>
              <a:t>Primary</a:t>
            </a:r>
            <a:br>
              <a:rPr lang="en-US" dirty="0"/>
            </a:br>
            <a:r>
              <a:rPr lang="en-US" dirty="0"/>
              <a:t>goals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p:txBody>
          <a:bodyPr/>
          <a:lstStyle/>
          <a:p>
            <a:r>
              <a:rPr lang="en-US" dirty="0"/>
              <a:t>The app is designed to frustrate, delay, and question why you even wanted to take a photo in the first place.</a:t>
            </a:r>
            <a:endParaRPr lang="en-US" altLang="zh-CN" dirty="0"/>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6648" r="16648"/>
          <a:stretch/>
        </p:blipFill>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083D-F1CF-E9B8-6D4E-52C909EDFD2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307CE7-6F47-6A85-2981-0A0B5AE8F6B5}"/>
              </a:ext>
            </a:extLst>
          </p:cNvPr>
          <p:cNvSpPr>
            <a:spLocks noGrp="1"/>
          </p:cNvSpPr>
          <p:nvPr>
            <p:ph type="body" idx="1"/>
          </p:nvPr>
        </p:nvSpPr>
        <p:spPr/>
        <p:txBody>
          <a:bodyPr/>
          <a:lstStyle/>
          <a:p>
            <a:endParaRPr lang="en-IN"/>
          </a:p>
        </p:txBody>
      </p:sp>
      <p:sp>
        <p:nvSpPr>
          <p:cNvPr id="4" name="Picture Placeholder 3">
            <a:extLst>
              <a:ext uri="{FF2B5EF4-FFF2-40B4-BE49-F238E27FC236}">
                <a16:creationId xmlns:a16="http://schemas.microsoft.com/office/drawing/2014/main" id="{9225D1C0-730C-9F4C-EDF4-ED16219A912B}"/>
              </a:ext>
            </a:extLst>
          </p:cNvPr>
          <p:cNvSpPr>
            <a:spLocks noGrp="1"/>
          </p:cNvSpPr>
          <p:nvPr>
            <p:ph type="pic" sz="quarter" idx="10"/>
          </p:nvPr>
        </p:nvSpPr>
        <p:spPr/>
      </p:sp>
      <p:sp>
        <p:nvSpPr>
          <p:cNvPr id="5" name="Rectangle 4">
            <a:extLst>
              <a:ext uri="{FF2B5EF4-FFF2-40B4-BE49-F238E27FC236}">
                <a16:creationId xmlns:a16="http://schemas.microsoft.com/office/drawing/2014/main" id="{70667035-7586-5167-B0A8-416D69B01863}"/>
              </a:ext>
            </a:extLst>
          </p:cNvPr>
          <p:cNvSpPr/>
          <p:nvPr/>
        </p:nvSpPr>
        <p:spPr>
          <a:xfrm>
            <a:off x="0" y="0"/>
            <a:ext cx="12565626" cy="6858000"/>
          </a:xfrm>
          <a:prstGeom prst="rect">
            <a:avLst/>
          </a:prstGeom>
          <a:solidFill>
            <a:schemeClr val="accent5">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accent1">
                    <a:lumMod val="50000"/>
                  </a:schemeClr>
                </a:solidFill>
                <a:latin typeface="Arial Black" panose="020B0A04020102020204" pitchFamily="34" charset="0"/>
              </a:rPr>
              <a:t>Some Screenshots</a:t>
            </a:r>
          </a:p>
        </p:txBody>
      </p:sp>
    </p:spTree>
    <p:extLst>
      <p:ext uri="{BB962C8B-B14F-4D97-AF65-F5344CB8AC3E}">
        <p14:creationId xmlns:p14="http://schemas.microsoft.com/office/powerpoint/2010/main" val="165375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11B889-E4C7-4141-17AE-B8A944ACA68A}"/>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3" name="Footer Placeholder 2">
            <a:extLst>
              <a:ext uri="{FF2B5EF4-FFF2-40B4-BE49-F238E27FC236}">
                <a16:creationId xmlns:a16="http://schemas.microsoft.com/office/drawing/2014/main" id="{F0D499AE-F017-ACDC-086F-710EAD10F68C}"/>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FBC907BC-F298-5264-2897-B965F1E5C3BB}"/>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3BDF7B6B-1C32-F8D9-BC1B-437103BAF7E7}"/>
              </a:ext>
            </a:extLst>
          </p:cNvPr>
          <p:cNvPicPr>
            <a:picLocks noChangeAspect="1"/>
          </p:cNvPicPr>
          <p:nvPr/>
        </p:nvPicPr>
        <p:blipFill>
          <a:blip r:embed="rId2"/>
          <a:stretch>
            <a:fillRect/>
          </a:stretch>
        </p:blipFill>
        <p:spPr>
          <a:xfrm>
            <a:off x="1356708" y="105104"/>
            <a:ext cx="2991506" cy="6647792"/>
          </a:xfrm>
          <a:prstGeom prst="rect">
            <a:avLst/>
          </a:prstGeom>
        </p:spPr>
      </p:pic>
      <p:pic>
        <p:nvPicPr>
          <p:cNvPr id="8" name="Picture 7">
            <a:extLst>
              <a:ext uri="{FF2B5EF4-FFF2-40B4-BE49-F238E27FC236}">
                <a16:creationId xmlns:a16="http://schemas.microsoft.com/office/drawing/2014/main" id="{47AE4FB9-FD22-D422-E3FF-81ECE01071B8}"/>
              </a:ext>
            </a:extLst>
          </p:cNvPr>
          <p:cNvPicPr>
            <a:picLocks noChangeAspect="1"/>
          </p:cNvPicPr>
          <p:nvPr/>
        </p:nvPicPr>
        <p:blipFill>
          <a:blip r:embed="rId3"/>
          <a:stretch>
            <a:fillRect/>
          </a:stretch>
        </p:blipFill>
        <p:spPr>
          <a:xfrm>
            <a:off x="7957679" y="105104"/>
            <a:ext cx="2991506" cy="6647792"/>
          </a:xfrm>
          <a:prstGeom prst="rect">
            <a:avLst/>
          </a:prstGeom>
        </p:spPr>
      </p:pic>
    </p:spTree>
    <p:extLst>
      <p:ext uri="{BB962C8B-B14F-4D97-AF65-F5344CB8AC3E}">
        <p14:creationId xmlns:p14="http://schemas.microsoft.com/office/powerpoint/2010/main" val="376872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68E625-FD33-E6B7-4B07-BFE31D29D65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3" name="Footer Placeholder 2">
            <a:extLst>
              <a:ext uri="{FF2B5EF4-FFF2-40B4-BE49-F238E27FC236}">
                <a16:creationId xmlns:a16="http://schemas.microsoft.com/office/drawing/2014/main" id="{9F46470A-492F-7A9D-0CE2-CC1E7C559CD5}"/>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1FDA1B7B-66E8-AC9C-0014-1259B16585A6}"/>
              </a:ext>
            </a:extLst>
          </p:cNvPr>
          <p:cNvSpPr>
            <a:spLocks noGrp="1"/>
          </p:cNvSpPr>
          <p:nvPr>
            <p:ph type="dt" sz="half" idx="10"/>
          </p:nvPr>
        </p:nvSpPr>
        <p:spPr/>
        <p:txBody>
          <a:bodyPr/>
          <a:lstStyle/>
          <a:p>
            <a:r>
              <a:rPr lang="en-US" noProof="0"/>
              <a:t>20XX</a:t>
            </a:r>
          </a:p>
        </p:txBody>
      </p:sp>
      <p:pic>
        <p:nvPicPr>
          <p:cNvPr id="12" name="Picture 11">
            <a:extLst>
              <a:ext uri="{FF2B5EF4-FFF2-40B4-BE49-F238E27FC236}">
                <a16:creationId xmlns:a16="http://schemas.microsoft.com/office/drawing/2014/main" id="{D03BE371-DB72-6275-16DC-37859C55C5D2}"/>
              </a:ext>
            </a:extLst>
          </p:cNvPr>
          <p:cNvPicPr>
            <a:picLocks noChangeAspect="1"/>
          </p:cNvPicPr>
          <p:nvPr/>
        </p:nvPicPr>
        <p:blipFill>
          <a:blip r:embed="rId2"/>
          <a:stretch>
            <a:fillRect/>
          </a:stretch>
        </p:blipFill>
        <p:spPr>
          <a:xfrm>
            <a:off x="329565" y="144433"/>
            <a:ext cx="2956110" cy="6569134"/>
          </a:xfrm>
          <a:prstGeom prst="rect">
            <a:avLst/>
          </a:prstGeom>
        </p:spPr>
      </p:pic>
      <p:pic>
        <p:nvPicPr>
          <p:cNvPr id="14" name="Picture 13">
            <a:extLst>
              <a:ext uri="{FF2B5EF4-FFF2-40B4-BE49-F238E27FC236}">
                <a16:creationId xmlns:a16="http://schemas.microsoft.com/office/drawing/2014/main" id="{DAA5E075-4B71-6363-1542-57B67B5F0D8C}"/>
              </a:ext>
            </a:extLst>
          </p:cNvPr>
          <p:cNvPicPr>
            <a:picLocks noChangeAspect="1"/>
          </p:cNvPicPr>
          <p:nvPr/>
        </p:nvPicPr>
        <p:blipFill>
          <a:blip r:embed="rId3"/>
          <a:stretch>
            <a:fillRect/>
          </a:stretch>
        </p:blipFill>
        <p:spPr>
          <a:xfrm>
            <a:off x="4552950" y="144433"/>
            <a:ext cx="2956110" cy="6569134"/>
          </a:xfrm>
          <a:prstGeom prst="rect">
            <a:avLst/>
          </a:prstGeom>
        </p:spPr>
      </p:pic>
      <p:pic>
        <p:nvPicPr>
          <p:cNvPr id="16" name="Picture 15">
            <a:extLst>
              <a:ext uri="{FF2B5EF4-FFF2-40B4-BE49-F238E27FC236}">
                <a16:creationId xmlns:a16="http://schemas.microsoft.com/office/drawing/2014/main" id="{FD80FA2C-2E40-550F-657B-3212CB20DEB2}"/>
              </a:ext>
            </a:extLst>
          </p:cNvPr>
          <p:cNvPicPr>
            <a:picLocks noChangeAspect="1"/>
          </p:cNvPicPr>
          <p:nvPr/>
        </p:nvPicPr>
        <p:blipFill>
          <a:blip r:embed="rId4"/>
          <a:stretch>
            <a:fillRect/>
          </a:stretch>
        </p:blipFill>
        <p:spPr>
          <a:xfrm>
            <a:off x="8997131" y="144433"/>
            <a:ext cx="2956110" cy="6569134"/>
          </a:xfrm>
          <a:prstGeom prst="rect">
            <a:avLst/>
          </a:prstGeom>
        </p:spPr>
      </p:pic>
    </p:spTree>
    <p:extLst>
      <p:ext uri="{BB962C8B-B14F-4D97-AF65-F5344CB8AC3E}">
        <p14:creationId xmlns:p14="http://schemas.microsoft.com/office/powerpoint/2010/main" val="355087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7F6956-AC9F-142C-A272-34742A625096}"/>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3" name="Footer Placeholder 2">
            <a:extLst>
              <a:ext uri="{FF2B5EF4-FFF2-40B4-BE49-F238E27FC236}">
                <a16:creationId xmlns:a16="http://schemas.microsoft.com/office/drawing/2014/main" id="{524636FD-46F6-1232-F303-B4E229FAE949}"/>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977BC3E9-E067-D885-6AFB-1A0AB01BE252}"/>
              </a:ext>
            </a:extLst>
          </p:cNvPr>
          <p:cNvSpPr>
            <a:spLocks noGrp="1"/>
          </p:cNvSpPr>
          <p:nvPr>
            <p:ph type="dt" sz="half" idx="10"/>
          </p:nvPr>
        </p:nvSpPr>
        <p:spPr/>
        <p:txBody>
          <a:bodyPr/>
          <a:lstStyle/>
          <a:p>
            <a:r>
              <a:rPr lang="en-US" noProof="0"/>
              <a:t>20XX</a:t>
            </a:r>
          </a:p>
        </p:txBody>
      </p:sp>
      <p:sp>
        <p:nvSpPr>
          <p:cNvPr id="5" name="Rectangle 4">
            <a:extLst>
              <a:ext uri="{FF2B5EF4-FFF2-40B4-BE49-F238E27FC236}">
                <a16:creationId xmlns:a16="http://schemas.microsoft.com/office/drawing/2014/main" id="{58433F85-6AA9-3D66-052E-7FE8008B38B3}"/>
              </a:ext>
            </a:extLst>
          </p:cNvPr>
          <p:cNvSpPr/>
          <p:nvPr/>
        </p:nvSpPr>
        <p:spPr>
          <a:xfrm>
            <a:off x="-2903" y="0"/>
            <a:ext cx="1219200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E7C1B8D-9DDF-956A-4450-870F4B4FFC41}"/>
              </a:ext>
            </a:extLst>
          </p:cNvPr>
          <p:cNvSpPr txBox="1"/>
          <p:nvPr/>
        </p:nvSpPr>
        <p:spPr>
          <a:xfrm>
            <a:off x="1357476" y="501610"/>
            <a:ext cx="10018512" cy="923330"/>
          </a:xfrm>
          <a:prstGeom prst="rect">
            <a:avLst/>
          </a:prstGeom>
          <a:noFill/>
        </p:spPr>
        <p:txBody>
          <a:bodyPr wrap="none" rtlCol="0">
            <a:spAutoFit/>
          </a:bodyPr>
          <a:lstStyle/>
          <a:p>
            <a:r>
              <a:rPr lang="en-IN" sz="5400" dirty="0">
                <a:solidFill>
                  <a:schemeClr val="accent5">
                    <a:lumMod val="10000"/>
                  </a:schemeClr>
                </a:solidFill>
                <a:latin typeface="Arial Black" panose="020B0A04020102020204" pitchFamily="34" charset="0"/>
              </a:rPr>
              <a:t>Isn’t Just WOWWWWWWW</a:t>
            </a:r>
          </a:p>
        </p:txBody>
      </p:sp>
      <p:pic>
        <p:nvPicPr>
          <p:cNvPr id="8" name="Picture 7">
            <a:extLst>
              <a:ext uri="{FF2B5EF4-FFF2-40B4-BE49-F238E27FC236}">
                <a16:creationId xmlns:a16="http://schemas.microsoft.com/office/drawing/2014/main" id="{DD099401-8B62-5EA8-4523-B30676F75E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76800" y="1600200"/>
            <a:ext cx="3352800" cy="5029200"/>
          </a:xfrm>
          <a:prstGeom prst="rect">
            <a:avLst/>
          </a:prstGeom>
        </p:spPr>
      </p:pic>
    </p:spTree>
    <p:extLst>
      <p:ext uri="{BB962C8B-B14F-4D97-AF65-F5344CB8AC3E}">
        <p14:creationId xmlns:p14="http://schemas.microsoft.com/office/powerpoint/2010/main" val="340391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dirty="0"/>
              <a:t>"Finally, a camera app that makes you question all your life choices”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Richard Branson</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9</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{8E9F3127-1EB3-4B61-B07B-64DCF8DE0E1D}tf11429527_win32</Template>
  <TotalTime>169</TotalTime>
  <Words>449</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DM Sans Medium</vt:lpstr>
      <vt:lpstr>Karla</vt:lpstr>
      <vt:lpstr>Univers Condensed Light</vt:lpstr>
      <vt:lpstr>Office Theme</vt:lpstr>
      <vt:lpstr> Inconvenient Camera App</vt:lpstr>
      <vt:lpstr>Why this App </vt:lpstr>
      <vt:lpstr>About Our Product </vt:lpstr>
      <vt:lpstr>Primary goals</vt:lpstr>
      <vt:lpstr>PowerPoint Presentation</vt:lpstr>
      <vt:lpstr>PowerPoint Presentation</vt:lpstr>
      <vt:lpstr>PowerPoint Presentation</vt:lpstr>
      <vt:lpstr>PowerPoint Presentation</vt:lpstr>
      <vt:lpstr>"Finally, a camera app that makes you question all your life choices”</vt:lpstr>
      <vt:lpstr>LINKS</vt:lpstr>
      <vt:lpstr>Meet our team</vt:lpstr>
      <vt:lpstr>Timeline</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Shehzad C</dc:creator>
  <cp:lastModifiedBy>Muhammed Shehzad C</cp:lastModifiedBy>
  <cp:revision>1</cp:revision>
  <dcterms:created xsi:type="dcterms:W3CDTF">2025-08-02T02:51:45Z</dcterms:created>
  <dcterms:modified xsi:type="dcterms:W3CDTF">2025-08-02T05:41:26Z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