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1" r:id="rId5"/>
    <p:sldId id="259" r:id="rId6"/>
    <p:sldId id="260" r:id="rId7"/>
    <p:sldId id="262" r:id="rId8"/>
    <p:sldId id="266" r:id="rId9"/>
    <p:sldId id="263" r:id="rId10"/>
    <p:sldId id="264"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feefa\Downloads\Statistic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Afeefa\Downloads\Statistic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fr-FR"/>
              <a:t>Salary Distribution</a:t>
            </a:r>
          </a:p>
          <a:p>
            <a:pPr>
              <a:defRPr/>
            </a:pP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Sheet1!$M$135</c:f>
              <c:strCache>
                <c:ptCount val="1"/>
                <c:pt idx="0">
                  <c:v>count</c:v>
                </c:pt>
              </c:strCache>
            </c:strRef>
          </c:tx>
          <c:spPr>
            <a:solidFill>
              <a:srgbClr val="0070C0"/>
            </a:solid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Sheet1!$L$136:$L$143</c:f>
              <c:strCache>
                <c:ptCount val="8"/>
                <c:pt idx="0">
                  <c:v>100-20099</c:v>
                </c:pt>
                <c:pt idx="1">
                  <c:v>20100-40099</c:v>
                </c:pt>
                <c:pt idx="2">
                  <c:v>40100-60099</c:v>
                </c:pt>
                <c:pt idx="3">
                  <c:v>60100-80099</c:v>
                </c:pt>
                <c:pt idx="4">
                  <c:v>80100-100099</c:v>
                </c:pt>
                <c:pt idx="5">
                  <c:v>100100-200099</c:v>
                </c:pt>
                <c:pt idx="6">
                  <c:v>200100-300099</c:v>
                </c:pt>
                <c:pt idx="7">
                  <c:v>300100-400099</c:v>
                </c:pt>
              </c:strCache>
            </c:strRef>
          </c:cat>
          <c:val>
            <c:numRef>
              <c:f>Sheet1!$M$136:$M$143</c:f>
              <c:numCache>
                <c:formatCode>General</c:formatCode>
                <c:ptCount val="8"/>
                <c:pt idx="0">
                  <c:v>1414</c:v>
                </c:pt>
                <c:pt idx="1">
                  <c:v>1424</c:v>
                </c:pt>
                <c:pt idx="2">
                  <c:v>1530</c:v>
                </c:pt>
                <c:pt idx="3">
                  <c:v>1431</c:v>
                </c:pt>
                <c:pt idx="4">
                  <c:v>1365</c:v>
                </c:pt>
                <c:pt idx="5">
                  <c:v>1</c:v>
                </c:pt>
                <c:pt idx="6">
                  <c:v>1</c:v>
                </c:pt>
                <c:pt idx="7">
                  <c:v>1</c:v>
                </c:pt>
              </c:numCache>
            </c:numRef>
          </c:val>
          <c:extLst>
            <c:ext xmlns:c16="http://schemas.microsoft.com/office/drawing/2014/chart" uri="{C3380CC4-5D6E-409C-BE32-E72D297353CC}">
              <c16:uniqueId val="{00000000-70B6-4D2A-AC8B-1F6CDFD529F6}"/>
            </c:ext>
          </c:extLst>
        </c:ser>
        <c:dLbls>
          <c:dLblPos val="outEnd"/>
          <c:showLegendKey val="0"/>
          <c:showVal val="1"/>
          <c:showCatName val="0"/>
          <c:showSerName val="0"/>
          <c:showPercent val="0"/>
          <c:showBubbleSize val="0"/>
        </c:dLbls>
        <c:gapWidth val="315"/>
        <c:overlap val="-40"/>
        <c:axId val="68687391"/>
        <c:axId val="68679903"/>
      </c:barChart>
      <c:catAx>
        <c:axId val="68687391"/>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fr-FR" sz="1200" dirty="0"/>
                  <a:t>Salary</a:t>
                </a:r>
                <a:r>
                  <a:rPr lang="fr-FR" sz="1200" baseline="0" dirty="0"/>
                  <a:t> Class </a:t>
                </a:r>
                <a:r>
                  <a:rPr lang="fr-FR" sz="1200" baseline="0" dirty="0" err="1"/>
                  <a:t>Intervals</a:t>
                </a:r>
                <a:endParaRPr lang="fr-FR" sz="1200" dirty="0"/>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8679903"/>
        <c:crosses val="autoZero"/>
        <c:auto val="1"/>
        <c:lblAlgn val="ctr"/>
        <c:lblOffset val="100"/>
        <c:noMultiLvlLbl val="0"/>
      </c:catAx>
      <c:valAx>
        <c:axId val="68679903"/>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fr-FR" sz="1200" dirty="0"/>
                  <a:t>Frequency</a:t>
                </a:r>
                <a:r>
                  <a:rPr lang="fr-FR" baseline="0" dirty="0"/>
                  <a:t>  </a:t>
                </a:r>
                <a:endParaRPr lang="fr-FR" dirty="0"/>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86873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[Statistics.xlsx]Sheet7!PivotTable3</c:name>
    <c:fmtId val="12"/>
  </c:pivotSource>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a:t>Departmental</a:t>
            </a:r>
            <a:r>
              <a:rPr lang="en-US" baseline="0"/>
              <a:t> Analysis</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Sheet7!$B$3</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9F23-456A-8647-5AD5EC21B3CB}"/>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9F23-456A-8647-5AD5EC21B3CB}"/>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9F23-456A-8647-5AD5EC21B3CB}"/>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9F23-456A-8647-5AD5EC21B3CB}"/>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9F23-456A-8647-5AD5EC21B3CB}"/>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9F23-456A-8647-5AD5EC21B3CB}"/>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9F23-456A-8647-5AD5EC21B3CB}"/>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9F23-456A-8647-5AD5EC21B3CB}"/>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9F23-456A-8647-5AD5EC21B3CB}"/>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Sheet7!$A$4:$A$13</c:f>
              <c:strCache>
                <c:ptCount val="9"/>
                <c:pt idx="0">
                  <c:v>Operations Department</c:v>
                </c:pt>
                <c:pt idx="1">
                  <c:v>Service Department</c:v>
                </c:pt>
                <c:pt idx="2">
                  <c:v>Sales Department</c:v>
                </c:pt>
                <c:pt idx="3">
                  <c:v>Production Department</c:v>
                </c:pt>
                <c:pt idx="4">
                  <c:v>Purchase Department</c:v>
                </c:pt>
                <c:pt idx="5">
                  <c:v>Marketing Department</c:v>
                </c:pt>
                <c:pt idx="6">
                  <c:v>Finance Department</c:v>
                </c:pt>
                <c:pt idx="7">
                  <c:v>General Management</c:v>
                </c:pt>
                <c:pt idx="8">
                  <c:v>Human Resource Department</c:v>
                </c:pt>
              </c:strCache>
            </c:strRef>
          </c:cat>
          <c:val>
            <c:numRef>
              <c:f>Sheet7!$B$4:$B$13</c:f>
              <c:numCache>
                <c:formatCode>General</c:formatCode>
                <c:ptCount val="9"/>
                <c:pt idx="0">
                  <c:v>2771</c:v>
                </c:pt>
                <c:pt idx="1">
                  <c:v>2055</c:v>
                </c:pt>
                <c:pt idx="2">
                  <c:v>747</c:v>
                </c:pt>
                <c:pt idx="3">
                  <c:v>380</c:v>
                </c:pt>
                <c:pt idx="4">
                  <c:v>333</c:v>
                </c:pt>
                <c:pt idx="5">
                  <c:v>325</c:v>
                </c:pt>
                <c:pt idx="6">
                  <c:v>288</c:v>
                </c:pt>
                <c:pt idx="7">
                  <c:v>172</c:v>
                </c:pt>
                <c:pt idx="8">
                  <c:v>97</c:v>
                </c:pt>
              </c:numCache>
            </c:numRef>
          </c:val>
          <c:extLst>
            <c:ext xmlns:c16="http://schemas.microsoft.com/office/drawing/2014/chart" uri="{C3380CC4-5D6E-409C-BE32-E72D297353CC}">
              <c16:uniqueId val="{00000012-9F23-456A-8647-5AD5EC21B3CB}"/>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3708175248440655"/>
          <c:y val="0.29418531537311171"/>
          <c:w val="0.25384855082434254"/>
          <c:h val="0.52297249724852157"/>
        </c:manualLayout>
      </c:layout>
      <c:overlay val="0"/>
      <c:spPr>
        <a:noFill/>
        <a:ln>
          <a:noFill/>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[Statistics.xlsx]Sheet7 (2)!PivotTable3</c:name>
    <c:fmtId val="3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a:t>Position Tier Analysis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a:bevelT w="12700"/>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a:bevelT w="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a:bevelT w="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5363855227316441E-2"/>
          <c:y val="0.28256182607399155"/>
          <c:w val="0.84571831003394093"/>
          <c:h val="0.52815234912356213"/>
        </c:manualLayout>
      </c:layout>
      <c:bar3DChart>
        <c:barDir val="col"/>
        <c:grouping val="clustered"/>
        <c:varyColors val="0"/>
        <c:ser>
          <c:idx val="0"/>
          <c:order val="0"/>
          <c:tx>
            <c:strRef>
              <c:f>'Sheet7 (2)'!$B$3:$B$4</c:f>
              <c:strCache>
                <c:ptCount val="1"/>
                <c:pt idx="0">
                  <c:v>Hired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a:bevelT w="12700"/>
            </a:sp3d>
          </c:spPr>
          <c:invertIfNegative val="0"/>
          <c:cat>
            <c:strRef>
              <c:f>'Sheet7 (2)'!$A$5:$A$20</c:f>
              <c:strCache>
                <c:ptCount val="15"/>
                <c:pt idx="0">
                  <c:v>c9</c:v>
                </c:pt>
                <c:pt idx="1">
                  <c:v>c5</c:v>
                </c:pt>
                <c:pt idx="2">
                  <c:v>i7</c:v>
                </c:pt>
                <c:pt idx="3">
                  <c:v>i5</c:v>
                </c:pt>
                <c:pt idx="4">
                  <c:v>i6</c:v>
                </c:pt>
                <c:pt idx="5">
                  <c:v>b9</c:v>
                </c:pt>
                <c:pt idx="6">
                  <c:v>c8</c:v>
                </c:pt>
                <c:pt idx="7">
                  <c:v>c-10</c:v>
                </c:pt>
                <c:pt idx="8">
                  <c:v>i1</c:v>
                </c:pt>
                <c:pt idx="9">
                  <c:v>i4</c:v>
                </c:pt>
                <c:pt idx="10">
                  <c:v>m6</c:v>
                </c:pt>
                <c:pt idx="11">
                  <c:v>n9</c:v>
                </c:pt>
                <c:pt idx="12">
                  <c:v>n6</c:v>
                </c:pt>
                <c:pt idx="13">
                  <c:v>m7</c:v>
                </c:pt>
                <c:pt idx="14">
                  <c:v>n10</c:v>
                </c:pt>
              </c:strCache>
            </c:strRef>
          </c:cat>
          <c:val>
            <c:numRef>
              <c:f>'Sheet7 (2)'!$B$5:$B$20</c:f>
              <c:numCache>
                <c:formatCode>General</c:formatCode>
                <c:ptCount val="15"/>
                <c:pt idx="0">
                  <c:v>1239</c:v>
                </c:pt>
                <c:pt idx="1">
                  <c:v>1182</c:v>
                </c:pt>
                <c:pt idx="2">
                  <c:v>635</c:v>
                </c:pt>
                <c:pt idx="3">
                  <c:v>511</c:v>
                </c:pt>
                <c:pt idx="4">
                  <c:v>337</c:v>
                </c:pt>
                <c:pt idx="5">
                  <c:v>308</c:v>
                </c:pt>
                <c:pt idx="6">
                  <c:v>193</c:v>
                </c:pt>
                <c:pt idx="7">
                  <c:v>105</c:v>
                </c:pt>
                <c:pt idx="8">
                  <c:v>151</c:v>
                </c:pt>
                <c:pt idx="9">
                  <c:v>32</c:v>
                </c:pt>
                <c:pt idx="10">
                  <c:v>2</c:v>
                </c:pt>
                <c:pt idx="12">
                  <c:v>1</c:v>
                </c:pt>
              </c:numCache>
            </c:numRef>
          </c:val>
          <c:extLst>
            <c:ext xmlns:c16="http://schemas.microsoft.com/office/drawing/2014/chart" uri="{C3380CC4-5D6E-409C-BE32-E72D297353CC}">
              <c16:uniqueId val="{00000000-9774-4CBE-BF64-21F5093B291F}"/>
            </c:ext>
          </c:extLst>
        </c:ser>
        <c:ser>
          <c:idx val="1"/>
          <c:order val="1"/>
          <c:tx>
            <c:strRef>
              <c:f>'Sheet7 (2)'!$C$3:$C$4</c:f>
              <c:strCache>
                <c:ptCount val="1"/>
                <c:pt idx="0">
                  <c:v>Rejected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'Sheet7 (2)'!$A$5:$A$20</c:f>
              <c:strCache>
                <c:ptCount val="15"/>
                <c:pt idx="0">
                  <c:v>c9</c:v>
                </c:pt>
                <c:pt idx="1">
                  <c:v>c5</c:v>
                </c:pt>
                <c:pt idx="2">
                  <c:v>i7</c:v>
                </c:pt>
                <c:pt idx="3">
                  <c:v>i5</c:v>
                </c:pt>
                <c:pt idx="4">
                  <c:v>i6</c:v>
                </c:pt>
                <c:pt idx="5">
                  <c:v>b9</c:v>
                </c:pt>
                <c:pt idx="6">
                  <c:v>c8</c:v>
                </c:pt>
                <c:pt idx="7">
                  <c:v>c-10</c:v>
                </c:pt>
                <c:pt idx="8">
                  <c:v>i1</c:v>
                </c:pt>
                <c:pt idx="9">
                  <c:v>i4</c:v>
                </c:pt>
                <c:pt idx="10">
                  <c:v>m6</c:v>
                </c:pt>
                <c:pt idx="11">
                  <c:v>n9</c:v>
                </c:pt>
                <c:pt idx="12">
                  <c:v>n6</c:v>
                </c:pt>
                <c:pt idx="13">
                  <c:v>m7</c:v>
                </c:pt>
                <c:pt idx="14">
                  <c:v>n10</c:v>
                </c:pt>
              </c:strCache>
            </c:strRef>
          </c:cat>
          <c:val>
            <c:numRef>
              <c:f>'Sheet7 (2)'!$C$5:$C$20</c:f>
              <c:numCache>
                <c:formatCode>General</c:formatCode>
                <c:ptCount val="15"/>
                <c:pt idx="0">
                  <c:v>553</c:v>
                </c:pt>
                <c:pt idx="1">
                  <c:v>565</c:v>
                </c:pt>
                <c:pt idx="2">
                  <c:v>347</c:v>
                </c:pt>
                <c:pt idx="3">
                  <c:v>276</c:v>
                </c:pt>
                <c:pt idx="4">
                  <c:v>190</c:v>
                </c:pt>
                <c:pt idx="5">
                  <c:v>155</c:v>
                </c:pt>
                <c:pt idx="6">
                  <c:v>127</c:v>
                </c:pt>
                <c:pt idx="7">
                  <c:v>127</c:v>
                </c:pt>
                <c:pt idx="8">
                  <c:v>71</c:v>
                </c:pt>
                <c:pt idx="9">
                  <c:v>56</c:v>
                </c:pt>
                <c:pt idx="10">
                  <c:v>1</c:v>
                </c:pt>
                <c:pt idx="11">
                  <c:v>1</c:v>
                </c:pt>
                <c:pt idx="13">
                  <c:v>1</c:v>
                </c:pt>
                <c:pt idx="14">
                  <c:v>1</c:v>
                </c:pt>
              </c:numCache>
            </c:numRef>
          </c:val>
          <c:extLst>
            <c:ext xmlns:c16="http://schemas.microsoft.com/office/drawing/2014/chart" uri="{C3380CC4-5D6E-409C-BE32-E72D297353CC}">
              <c16:uniqueId val="{00000001-9774-4CBE-BF64-21F5093B291F}"/>
            </c:ext>
          </c:extLst>
        </c:ser>
        <c:dLbls>
          <c:showLegendKey val="0"/>
          <c:showVal val="0"/>
          <c:showCatName val="0"/>
          <c:showSerName val="0"/>
          <c:showPercent val="0"/>
          <c:showBubbleSize val="0"/>
        </c:dLbls>
        <c:gapWidth val="150"/>
        <c:shape val="box"/>
        <c:axId val="142038863"/>
        <c:axId val="142028463"/>
        <c:axId val="0"/>
      </c:bar3DChart>
      <c:catAx>
        <c:axId val="14203886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2028463"/>
        <c:crosses val="autoZero"/>
        <c:auto val="1"/>
        <c:lblAlgn val="ctr"/>
        <c:lblOffset val="100"/>
        <c:noMultiLvlLbl val="0"/>
      </c:catAx>
      <c:valAx>
        <c:axId val="142028463"/>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2038863"/>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7C7FE0-5942-4F4D-80F9-4CD9FAA0A975}" type="datetimeFigureOut">
              <a:rPr lang="en-AE" smtClean="0"/>
              <a:t>27/06/2024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01FFA6E7-10EC-4A17-ADED-CDC31DCDEE70}" type="slidenum">
              <a:rPr lang="en-AE" smtClean="0"/>
              <a:t>‹#›</a:t>
            </a:fld>
            <a:endParaRPr lang="en-AE"/>
          </a:p>
        </p:txBody>
      </p:sp>
    </p:spTree>
    <p:extLst>
      <p:ext uri="{BB962C8B-B14F-4D97-AF65-F5344CB8AC3E}">
        <p14:creationId xmlns:p14="http://schemas.microsoft.com/office/powerpoint/2010/main" val="115001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C7FE0-5942-4F4D-80F9-4CD9FAA0A975}" type="datetimeFigureOut">
              <a:rPr lang="en-AE" smtClean="0"/>
              <a:t>27/06/2024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01FFA6E7-10EC-4A17-ADED-CDC31DCDEE70}" type="slidenum">
              <a:rPr lang="en-AE" smtClean="0"/>
              <a:t>‹#›</a:t>
            </a:fld>
            <a:endParaRPr lang="en-AE"/>
          </a:p>
        </p:txBody>
      </p:sp>
    </p:spTree>
    <p:extLst>
      <p:ext uri="{BB962C8B-B14F-4D97-AF65-F5344CB8AC3E}">
        <p14:creationId xmlns:p14="http://schemas.microsoft.com/office/powerpoint/2010/main" val="282598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C7FE0-5942-4F4D-80F9-4CD9FAA0A975}" type="datetimeFigureOut">
              <a:rPr lang="en-AE" smtClean="0"/>
              <a:t>27/06/2024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01FFA6E7-10EC-4A17-ADED-CDC31DCDEE70}" type="slidenum">
              <a:rPr lang="en-AE" smtClean="0"/>
              <a:t>‹#›</a:t>
            </a:fld>
            <a:endParaRPr lang="en-A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07179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C7FE0-5942-4F4D-80F9-4CD9FAA0A975}" type="datetimeFigureOut">
              <a:rPr lang="en-AE" smtClean="0"/>
              <a:t>27/06/2024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01FFA6E7-10EC-4A17-ADED-CDC31DCDEE70}" type="slidenum">
              <a:rPr lang="en-AE" smtClean="0"/>
              <a:t>‹#›</a:t>
            </a:fld>
            <a:endParaRPr lang="en-AE"/>
          </a:p>
        </p:txBody>
      </p:sp>
    </p:spTree>
    <p:extLst>
      <p:ext uri="{BB962C8B-B14F-4D97-AF65-F5344CB8AC3E}">
        <p14:creationId xmlns:p14="http://schemas.microsoft.com/office/powerpoint/2010/main" val="239891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C7FE0-5942-4F4D-80F9-4CD9FAA0A975}" type="datetimeFigureOut">
              <a:rPr lang="en-AE" smtClean="0"/>
              <a:t>27/06/2024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01FFA6E7-10EC-4A17-ADED-CDC31DCDEE70}" type="slidenum">
              <a:rPr lang="en-AE" smtClean="0"/>
              <a:t>‹#›</a:t>
            </a:fld>
            <a:endParaRPr lang="en-A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32642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C7FE0-5942-4F4D-80F9-4CD9FAA0A975}" type="datetimeFigureOut">
              <a:rPr lang="en-AE" smtClean="0"/>
              <a:t>27/06/2024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01FFA6E7-10EC-4A17-ADED-CDC31DCDEE70}" type="slidenum">
              <a:rPr lang="en-AE" smtClean="0"/>
              <a:t>‹#›</a:t>
            </a:fld>
            <a:endParaRPr lang="en-AE"/>
          </a:p>
        </p:txBody>
      </p:sp>
    </p:spTree>
    <p:extLst>
      <p:ext uri="{BB962C8B-B14F-4D97-AF65-F5344CB8AC3E}">
        <p14:creationId xmlns:p14="http://schemas.microsoft.com/office/powerpoint/2010/main" val="2455811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C7FE0-5942-4F4D-80F9-4CD9FAA0A975}" type="datetimeFigureOut">
              <a:rPr lang="en-AE" smtClean="0"/>
              <a:t>27/06/2024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01FFA6E7-10EC-4A17-ADED-CDC31DCDEE70}" type="slidenum">
              <a:rPr lang="en-AE" smtClean="0"/>
              <a:t>‹#›</a:t>
            </a:fld>
            <a:endParaRPr lang="en-AE"/>
          </a:p>
        </p:txBody>
      </p:sp>
    </p:spTree>
    <p:extLst>
      <p:ext uri="{BB962C8B-B14F-4D97-AF65-F5344CB8AC3E}">
        <p14:creationId xmlns:p14="http://schemas.microsoft.com/office/powerpoint/2010/main" val="1169197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C7FE0-5942-4F4D-80F9-4CD9FAA0A975}" type="datetimeFigureOut">
              <a:rPr lang="en-AE" smtClean="0"/>
              <a:t>27/06/2024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01FFA6E7-10EC-4A17-ADED-CDC31DCDEE70}" type="slidenum">
              <a:rPr lang="en-AE" smtClean="0"/>
              <a:t>‹#›</a:t>
            </a:fld>
            <a:endParaRPr lang="en-AE"/>
          </a:p>
        </p:txBody>
      </p:sp>
    </p:spTree>
    <p:extLst>
      <p:ext uri="{BB962C8B-B14F-4D97-AF65-F5344CB8AC3E}">
        <p14:creationId xmlns:p14="http://schemas.microsoft.com/office/powerpoint/2010/main" val="273376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C7FE0-5942-4F4D-80F9-4CD9FAA0A975}" type="datetimeFigureOut">
              <a:rPr lang="en-AE" smtClean="0"/>
              <a:t>27/06/2024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01FFA6E7-10EC-4A17-ADED-CDC31DCDEE70}" type="slidenum">
              <a:rPr lang="en-AE" smtClean="0"/>
              <a:t>‹#›</a:t>
            </a:fld>
            <a:endParaRPr lang="en-AE"/>
          </a:p>
        </p:txBody>
      </p:sp>
    </p:spTree>
    <p:extLst>
      <p:ext uri="{BB962C8B-B14F-4D97-AF65-F5344CB8AC3E}">
        <p14:creationId xmlns:p14="http://schemas.microsoft.com/office/powerpoint/2010/main" val="410054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C7FE0-5942-4F4D-80F9-4CD9FAA0A975}" type="datetimeFigureOut">
              <a:rPr lang="en-AE" smtClean="0"/>
              <a:t>27/06/2024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01FFA6E7-10EC-4A17-ADED-CDC31DCDEE70}" type="slidenum">
              <a:rPr lang="en-AE" smtClean="0"/>
              <a:t>‹#›</a:t>
            </a:fld>
            <a:endParaRPr lang="en-AE"/>
          </a:p>
        </p:txBody>
      </p:sp>
    </p:spTree>
    <p:extLst>
      <p:ext uri="{BB962C8B-B14F-4D97-AF65-F5344CB8AC3E}">
        <p14:creationId xmlns:p14="http://schemas.microsoft.com/office/powerpoint/2010/main" val="3054510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7C7FE0-5942-4F4D-80F9-4CD9FAA0A975}" type="datetimeFigureOut">
              <a:rPr lang="en-AE" smtClean="0"/>
              <a:t>27/06/2024</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01FFA6E7-10EC-4A17-ADED-CDC31DCDEE70}" type="slidenum">
              <a:rPr lang="en-AE" smtClean="0"/>
              <a:t>‹#›</a:t>
            </a:fld>
            <a:endParaRPr lang="en-AE"/>
          </a:p>
        </p:txBody>
      </p:sp>
    </p:spTree>
    <p:extLst>
      <p:ext uri="{BB962C8B-B14F-4D97-AF65-F5344CB8AC3E}">
        <p14:creationId xmlns:p14="http://schemas.microsoft.com/office/powerpoint/2010/main" val="424393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7C7FE0-5942-4F4D-80F9-4CD9FAA0A975}" type="datetimeFigureOut">
              <a:rPr lang="en-AE" smtClean="0"/>
              <a:t>27/06/2024</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01FFA6E7-10EC-4A17-ADED-CDC31DCDEE70}" type="slidenum">
              <a:rPr lang="en-AE" smtClean="0"/>
              <a:t>‹#›</a:t>
            </a:fld>
            <a:endParaRPr lang="en-AE"/>
          </a:p>
        </p:txBody>
      </p:sp>
    </p:spTree>
    <p:extLst>
      <p:ext uri="{BB962C8B-B14F-4D97-AF65-F5344CB8AC3E}">
        <p14:creationId xmlns:p14="http://schemas.microsoft.com/office/powerpoint/2010/main" val="2760647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7C7FE0-5942-4F4D-80F9-4CD9FAA0A975}" type="datetimeFigureOut">
              <a:rPr lang="en-AE" smtClean="0"/>
              <a:t>27/06/2024</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01FFA6E7-10EC-4A17-ADED-CDC31DCDEE70}" type="slidenum">
              <a:rPr lang="en-AE" smtClean="0"/>
              <a:t>‹#›</a:t>
            </a:fld>
            <a:endParaRPr lang="en-AE"/>
          </a:p>
        </p:txBody>
      </p:sp>
    </p:spTree>
    <p:extLst>
      <p:ext uri="{BB962C8B-B14F-4D97-AF65-F5344CB8AC3E}">
        <p14:creationId xmlns:p14="http://schemas.microsoft.com/office/powerpoint/2010/main" val="219575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C7FE0-5942-4F4D-80F9-4CD9FAA0A975}" type="datetimeFigureOut">
              <a:rPr lang="en-AE" smtClean="0"/>
              <a:t>27/06/2024</a:t>
            </a:fld>
            <a:endParaRPr lang="en-AE"/>
          </a:p>
        </p:txBody>
      </p:sp>
      <p:sp>
        <p:nvSpPr>
          <p:cNvPr id="3" name="Footer Placeholder 2"/>
          <p:cNvSpPr>
            <a:spLocks noGrp="1"/>
          </p:cNvSpPr>
          <p:nvPr>
            <p:ph type="ftr" sz="quarter" idx="11"/>
          </p:nvPr>
        </p:nvSpPr>
        <p:spPr/>
        <p:txBody>
          <a:bodyPr/>
          <a:lstStyle/>
          <a:p>
            <a:endParaRPr lang="en-AE"/>
          </a:p>
        </p:txBody>
      </p:sp>
      <p:sp>
        <p:nvSpPr>
          <p:cNvPr id="4" name="Slide Number Placeholder 3"/>
          <p:cNvSpPr>
            <a:spLocks noGrp="1"/>
          </p:cNvSpPr>
          <p:nvPr>
            <p:ph type="sldNum" sz="quarter" idx="12"/>
          </p:nvPr>
        </p:nvSpPr>
        <p:spPr/>
        <p:txBody>
          <a:bodyPr/>
          <a:lstStyle/>
          <a:p>
            <a:fld id="{01FFA6E7-10EC-4A17-ADED-CDC31DCDEE70}" type="slidenum">
              <a:rPr lang="en-AE" smtClean="0"/>
              <a:t>‹#›</a:t>
            </a:fld>
            <a:endParaRPr lang="en-AE"/>
          </a:p>
        </p:txBody>
      </p:sp>
    </p:spTree>
    <p:extLst>
      <p:ext uri="{BB962C8B-B14F-4D97-AF65-F5344CB8AC3E}">
        <p14:creationId xmlns:p14="http://schemas.microsoft.com/office/powerpoint/2010/main" val="2413674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7C7FE0-5942-4F4D-80F9-4CD9FAA0A975}" type="datetimeFigureOut">
              <a:rPr lang="en-AE" smtClean="0"/>
              <a:t>27/06/2024</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01FFA6E7-10EC-4A17-ADED-CDC31DCDEE70}" type="slidenum">
              <a:rPr lang="en-AE" smtClean="0"/>
              <a:t>‹#›</a:t>
            </a:fld>
            <a:endParaRPr lang="en-AE"/>
          </a:p>
        </p:txBody>
      </p:sp>
    </p:spTree>
    <p:extLst>
      <p:ext uri="{BB962C8B-B14F-4D97-AF65-F5344CB8AC3E}">
        <p14:creationId xmlns:p14="http://schemas.microsoft.com/office/powerpoint/2010/main" val="1649507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7C7FE0-5942-4F4D-80F9-4CD9FAA0A975}" type="datetimeFigureOut">
              <a:rPr lang="en-AE" smtClean="0"/>
              <a:t>27/06/2024</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01FFA6E7-10EC-4A17-ADED-CDC31DCDEE70}" type="slidenum">
              <a:rPr lang="en-AE" smtClean="0"/>
              <a:t>‹#›</a:t>
            </a:fld>
            <a:endParaRPr lang="en-AE"/>
          </a:p>
        </p:txBody>
      </p:sp>
    </p:spTree>
    <p:extLst>
      <p:ext uri="{BB962C8B-B14F-4D97-AF65-F5344CB8AC3E}">
        <p14:creationId xmlns:p14="http://schemas.microsoft.com/office/powerpoint/2010/main" val="580065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7C7FE0-5942-4F4D-80F9-4CD9FAA0A975}" type="datetimeFigureOut">
              <a:rPr lang="en-AE" smtClean="0"/>
              <a:t>27/06/2024</a:t>
            </a:fld>
            <a:endParaRPr lang="en-A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1FFA6E7-10EC-4A17-ADED-CDC31DCDEE70}" type="slidenum">
              <a:rPr lang="en-AE" smtClean="0"/>
              <a:t>‹#›</a:t>
            </a:fld>
            <a:endParaRPr lang="en-AE"/>
          </a:p>
        </p:txBody>
      </p:sp>
    </p:spTree>
    <p:extLst>
      <p:ext uri="{BB962C8B-B14F-4D97-AF65-F5344CB8AC3E}">
        <p14:creationId xmlns:p14="http://schemas.microsoft.com/office/powerpoint/2010/main" val="25165744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7E38-FF6A-49AE-9A1E-8B1C594C7D5A}"/>
              </a:ext>
            </a:extLst>
          </p:cNvPr>
          <p:cNvSpPr>
            <a:spLocks noGrp="1"/>
          </p:cNvSpPr>
          <p:nvPr>
            <p:ph type="ctrTitle"/>
          </p:nvPr>
        </p:nvSpPr>
        <p:spPr/>
        <p:txBody>
          <a:bodyPr/>
          <a:lstStyle/>
          <a:p>
            <a:pPr algn="ctr"/>
            <a:r>
              <a:rPr lang="fr-FR" sz="4800" b="1" i="0" dirty="0">
                <a:solidFill>
                  <a:srgbClr val="3C4858"/>
                </a:solidFill>
                <a:effectLst/>
                <a:latin typeface="Arial" panose="020B0604020202020204" pitchFamily="34" charset="0"/>
                <a:cs typeface="Arial" panose="020B0604020202020204" pitchFamily="34" charset="0"/>
              </a:rPr>
              <a:t>Hiring Process Analytics</a:t>
            </a:r>
            <a:br>
              <a:rPr lang="fr-FR" sz="4800" b="1" i="0" dirty="0">
                <a:solidFill>
                  <a:srgbClr val="3C4858"/>
                </a:solidFill>
                <a:effectLst/>
                <a:latin typeface="Manrope"/>
              </a:rPr>
            </a:br>
            <a:endParaRPr lang="en-AE" sz="4800" dirty="0"/>
          </a:p>
        </p:txBody>
      </p:sp>
    </p:spTree>
    <p:extLst>
      <p:ext uri="{BB962C8B-B14F-4D97-AF65-F5344CB8AC3E}">
        <p14:creationId xmlns:p14="http://schemas.microsoft.com/office/powerpoint/2010/main" val="960604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0AA6B2-2A3D-4BB0-9EEE-0BE2FFFB03BB}"/>
              </a:ext>
            </a:extLst>
          </p:cNvPr>
          <p:cNvSpPr>
            <a:spLocks noGrp="1"/>
          </p:cNvSpPr>
          <p:nvPr>
            <p:ph idx="1"/>
          </p:nvPr>
        </p:nvSpPr>
        <p:spPr>
          <a:xfrm>
            <a:off x="677334" y="943897"/>
            <a:ext cx="8596668" cy="5097465"/>
          </a:xfrm>
        </p:spPr>
        <p:txBody>
          <a:bodyPr/>
          <a:lstStyle/>
          <a:p>
            <a:r>
              <a:rPr lang="en-US" b="1" i="0" dirty="0">
                <a:solidFill>
                  <a:schemeClr val="tx1"/>
                </a:solidFill>
                <a:effectLst/>
                <a:latin typeface="Arial" panose="020B0604020202020204" pitchFamily="34" charset="0"/>
                <a:cs typeface="Arial" panose="020B0604020202020204" pitchFamily="34" charset="0"/>
              </a:rPr>
              <a:t>Use a chart or graph to represent the different position tiers within the company. This will help you understand the distribution of positions across different tiers.</a:t>
            </a:r>
          </a:p>
          <a:p>
            <a:r>
              <a:rPr lang="en-US" dirty="0">
                <a:solidFill>
                  <a:schemeClr val="tx1"/>
                </a:solidFill>
                <a:latin typeface="Arial" panose="020B0604020202020204" pitchFamily="34" charset="0"/>
                <a:cs typeface="Arial" panose="020B0604020202020204" pitchFamily="34" charset="0"/>
              </a:rPr>
              <a:t>Chart Position Tiers: Used a Pivot Chart to create a suitable graph showing the distribution of positions across different tiers and different status</a:t>
            </a:r>
            <a:endParaRPr lang="en-AE" dirty="0">
              <a:solidFill>
                <a:schemeClr val="tx1"/>
              </a:solidFill>
              <a:latin typeface="Arial" panose="020B0604020202020204" pitchFamily="34" charset="0"/>
              <a:cs typeface="Arial" panose="020B0604020202020204" pitchFamily="34" charset="0"/>
            </a:endParaRPr>
          </a:p>
        </p:txBody>
      </p:sp>
      <p:graphicFrame>
        <p:nvGraphicFramePr>
          <p:cNvPr id="8" name="Object 7">
            <a:extLst>
              <a:ext uri="{FF2B5EF4-FFF2-40B4-BE49-F238E27FC236}">
                <a16:creationId xmlns:a16="http://schemas.microsoft.com/office/drawing/2014/main" id="{FECB7581-6F75-4560-95BC-549524821F18}"/>
              </a:ext>
            </a:extLst>
          </p:cNvPr>
          <p:cNvGraphicFramePr>
            <a:graphicFrameLocks noChangeAspect="1"/>
          </p:cNvGraphicFramePr>
          <p:nvPr>
            <p:extLst>
              <p:ext uri="{D42A27DB-BD31-4B8C-83A1-F6EECF244321}">
                <p14:modId xmlns:p14="http://schemas.microsoft.com/office/powerpoint/2010/main" val="2675581569"/>
              </p:ext>
            </p:extLst>
          </p:nvPr>
        </p:nvGraphicFramePr>
        <p:xfrm>
          <a:off x="2247900" y="2647950"/>
          <a:ext cx="6000750" cy="4029075"/>
        </p:xfrm>
        <a:graphic>
          <a:graphicData uri="http://schemas.openxmlformats.org/presentationml/2006/ole">
            <mc:AlternateContent xmlns:mc="http://schemas.openxmlformats.org/markup-compatibility/2006">
              <mc:Choice xmlns:v="urn:schemas-microsoft-com:vml" Requires="v">
                <p:oleObj spid="_x0000_s7177" name="Worksheet" r:id="rId3" imgW="3352658" imgH="3299476" progId="Excel.Sheet.12">
                  <p:embed/>
                </p:oleObj>
              </mc:Choice>
              <mc:Fallback>
                <p:oleObj name="Worksheet" r:id="rId3" imgW="3352658" imgH="3299476" progId="Excel.Sheet.12">
                  <p:embed/>
                  <p:pic>
                    <p:nvPicPr>
                      <p:cNvPr id="0" name=""/>
                      <p:cNvPicPr/>
                      <p:nvPr/>
                    </p:nvPicPr>
                    <p:blipFill>
                      <a:blip r:embed="rId4"/>
                      <a:stretch>
                        <a:fillRect/>
                      </a:stretch>
                    </p:blipFill>
                    <p:spPr>
                      <a:xfrm>
                        <a:off x="2247900" y="2647950"/>
                        <a:ext cx="6000750" cy="4029075"/>
                      </a:xfrm>
                      <a:prstGeom prst="rect">
                        <a:avLst/>
                      </a:prstGeom>
                    </p:spPr>
                  </p:pic>
                </p:oleObj>
              </mc:Fallback>
            </mc:AlternateContent>
          </a:graphicData>
        </a:graphic>
      </p:graphicFrame>
    </p:spTree>
    <p:extLst>
      <p:ext uri="{BB962C8B-B14F-4D97-AF65-F5344CB8AC3E}">
        <p14:creationId xmlns:p14="http://schemas.microsoft.com/office/powerpoint/2010/main" val="3206145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DDACC96D-51B5-4397-9956-CE322805D45E}"/>
              </a:ext>
            </a:extLst>
          </p:cNvPr>
          <p:cNvGraphicFramePr>
            <a:graphicFrameLocks noGrp="1"/>
          </p:cNvGraphicFramePr>
          <p:nvPr>
            <p:ph idx="1"/>
            <p:extLst>
              <p:ext uri="{D42A27DB-BD31-4B8C-83A1-F6EECF244321}">
                <p14:modId xmlns:p14="http://schemas.microsoft.com/office/powerpoint/2010/main" val="377008738"/>
              </p:ext>
            </p:extLst>
          </p:nvPr>
        </p:nvGraphicFramePr>
        <p:xfrm>
          <a:off x="677863" y="657225"/>
          <a:ext cx="8856662" cy="53848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22255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8AF9C2-774C-4E52-B5C8-7B8E7C06CF06}"/>
              </a:ext>
            </a:extLst>
          </p:cNvPr>
          <p:cNvSpPr>
            <a:spLocks noGrp="1"/>
          </p:cNvSpPr>
          <p:nvPr>
            <p:ph idx="1"/>
          </p:nvPr>
        </p:nvSpPr>
        <p:spPr>
          <a:xfrm>
            <a:off x="677334" y="495301"/>
            <a:ext cx="8596668" cy="5546062"/>
          </a:xfrm>
        </p:spPr>
        <p:txBody>
          <a:bodyPr>
            <a:normAutofit/>
          </a:bodyPr>
          <a:lstStyle/>
          <a:p>
            <a:pPr algn="just"/>
            <a:r>
              <a:rPr lang="en-US" b="1" dirty="0">
                <a:latin typeface="Arial" panose="020B0604020202020204" pitchFamily="34" charset="0"/>
                <a:cs typeface="Arial" panose="020B0604020202020204" pitchFamily="34" charset="0"/>
              </a:rPr>
              <a:t>Insights</a:t>
            </a:r>
          </a:p>
          <a:p>
            <a:pPr algn="just">
              <a:buFont typeface="+mj-lt"/>
              <a:buAutoNum type="arabicPeriod"/>
            </a:pPr>
            <a:r>
              <a:rPr lang="en-US" b="1" dirty="0">
                <a:latin typeface="Arial" panose="020B0604020202020204" pitchFamily="34" charset="0"/>
                <a:cs typeface="Arial" panose="020B0604020202020204" pitchFamily="34" charset="0"/>
              </a:rPr>
              <a:t>Gender Distribution</a:t>
            </a:r>
            <a:r>
              <a:rPr lang="en-US" dirty="0">
                <a:latin typeface="Arial" panose="020B0604020202020204" pitchFamily="34" charset="0"/>
                <a:cs typeface="Arial" panose="020B0604020202020204" pitchFamily="34" charset="0"/>
              </a:rPr>
              <a:t>: The analysis revealed the gender balance within the company's hiring process. Any significant changes towards one gender provided an opportunity for the company to consider diversity initiatives.</a:t>
            </a:r>
          </a:p>
          <a:p>
            <a:pPr algn="just">
              <a:buFont typeface="+mj-lt"/>
              <a:buAutoNum type="arabicPeriod"/>
            </a:pPr>
            <a:r>
              <a:rPr lang="en-US" b="1" dirty="0">
                <a:latin typeface="Arial" panose="020B0604020202020204" pitchFamily="34" charset="0"/>
                <a:cs typeface="Arial" panose="020B0604020202020204" pitchFamily="34" charset="0"/>
              </a:rPr>
              <a:t>Salary Analysis</a:t>
            </a:r>
            <a:r>
              <a:rPr lang="en-US" dirty="0">
                <a:latin typeface="Arial" panose="020B0604020202020204" pitchFamily="34" charset="0"/>
                <a:cs typeface="Arial" panose="020B0604020202020204" pitchFamily="34" charset="0"/>
              </a:rPr>
              <a:t>: The average salary and detailed class intervals showed a concentration of salaries in the lower ranges, with most salaries below $100000. This suggested the need for further investigation into the roles and regions contributing to these trends.</a:t>
            </a:r>
          </a:p>
          <a:p>
            <a:pPr algn="just">
              <a:buFont typeface="+mj-lt"/>
              <a:buAutoNum type="arabicPeriod"/>
            </a:pPr>
            <a:r>
              <a:rPr lang="en-US" b="1" dirty="0">
                <a:latin typeface="Arial" panose="020B0604020202020204" pitchFamily="34" charset="0"/>
                <a:cs typeface="Arial" panose="020B0604020202020204" pitchFamily="34" charset="0"/>
              </a:rPr>
              <a:t>Departmental Representation</a:t>
            </a:r>
            <a:r>
              <a:rPr lang="en-US" dirty="0">
                <a:latin typeface="Arial" panose="020B0604020202020204" pitchFamily="34" charset="0"/>
                <a:cs typeface="Arial" panose="020B0604020202020204" pitchFamily="34" charset="0"/>
              </a:rPr>
              <a:t>: The department-wise analysis highlighted which departments had the highest and lowest hiring rates. This information is crucial for understanding the resource allocation and workforce planning across departments.</a:t>
            </a:r>
          </a:p>
          <a:p>
            <a:pPr algn="just">
              <a:buFont typeface="+mj-lt"/>
              <a:buAutoNum type="arabicPeriod"/>
            </a:pPr>
            <a:r>
              <a:rPr lang="en-US" b="1" dirty="0">
                <a:latin typeface="Arial" panose="020B0604020202020204" pitchFamily="34" charset="0"/>
                <a:cs typeface="Arial" panose="020B0604020202020204" pitchFamily="34" charset="0"/>
              </a:rPr>
              <a:t>Position Tier Distribution</a:t>
            </a:r>
            <a:r>
              <a:rPr lang="en-US" dirty="0">
                <a:latin typeface="Arial" panose="020B0604020202020204" pitchFamily="34" charset="0"/>
                <a:cs typeface="Arial" panose="020B0604020202020204" pitchFamily="34" charset="0"/>
              </a:rPr>
              <a:t>: By analyzing the position tiers, we understood how employees were distributed across different positions.</a:t>
            </a:r>
          </a:p>
          <a:p>
            <a:pPr marL="0" indent="0">
              <a:buNone/>
            </a:pPr>
            <a:endParaRPr lang="en-AE" dirty="0"/>
          </a:p>
        </p:txBody>
      </p:sp>
    </p:spTree>
    <p:extLst>
      <p:ext uri="{BB962C8B-B14F-4D97-AF65-F5344CB8AC3E}">
        <p14:creationId xmlns:p14="http://schemas.microsoft.com/office/powerpoint/2010/main" val="2804179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6A30D-20EA-4C82-969A-A00FD3AD2F18}"/>
              </a:ext>
            </a:extLst>
          </p:cNvPr>
          <p:cNvSpPr>
            <a:spLocks noGrp="1"/>
          </p:cNvSpPr>
          <p:nvPr>
            <p:ph idx="1"/>
          </p:nvPr>
        </p:nvSpPr>
        <p:spPr>
          <a:xfrm>
            <a:off x="677334" y="304801"/>
            <a:ext cx="8596668" cy="5736562"/>
          </a:xfrm>
        </p:spPr>
        <p:txBody>
          <a:bodyPr>
            <a:normAutofit lnSpcReduction="10000"/>
          </a:bodyPr>
          <a:lstStyle/>
          <a:p>
            <a:pPr algn="just"/>
            <a:r>
              <a:rPr lang="en-US" dirty="0">
                <a:latin typeface="Arial" panose="020B0604020202020204" pitchFamily="34" charset="0"/>
                <a:cs typeface="Arial" panose="020B0604020202020204" pitchFamily="34" charset="0"/>
              </a:rPr>
              <a:t>Through this project, we achieved a comprehensive understanding of the company's hiring process. The key contributions included:</a:t>
            </a:r>
          </a:p>
          <a:p>
            <a:pPr algn="just">
              <a:buFont typeface="+mj-lt"/>
              <a:buAutoNum type="arabicPeriod"/>
            </a:pPr>
            <a:r>
              <a:rPr lang="en-US" b="1" dirty="0">
                <a:latin typeface="Arial" panose="020B0604020202020204" pitchFamily="34" charset="0"/>
                <a:cs typeface="Arial" panose="020B0604020202020204" pitchFamily="34" charset="0"/>
              </a:rPr>
              <a:t>Improved Data Understanding</a:t>
            </a:r>
            <a:r>
              <a:rPr lang="en-US" dirty="0">
                <a:latin typeface="Arial" panose="020B0604020202020204" pitchFamily="34" charset="0"/>
                <a:cs typeface="Arial" panose="020B0604020202020204" pitchFamily="34" charset="0"/>
              </a:rPr>
              <a:t>: Detailed insights into gender distribution, salary structures, departmental hiring patterns, and position tiers provided a clear picture of the current hiring landscape.</a:t>
            </a:r>
          </a:p>
          <a:p>
            <a:pPr algn="just">
              <a:buFont typeface="+mj-lt"/>
              <a:buAutoNum type="arabicPeriod"/>
            </a:pPr>
            <a:r>
              <a:rPr lang="en-US" b="1" dirty="0">
                <a:latin typeface="Arial" panose="020B0604020202020204" pitchFamily="34" charset="0"/>
                <a:cs typeface="Arial" panose="020B0604020202020204" pitchFamily="34" charset="0"/>
              </a:rPr>
              <a:t>Actionable Recommendations</a:t>
            </a:r>
            <a:r>
              <a:rPr lang="en-US" dirty="0">
                <a:latin typeface="Arial" panose="020B0604020202020204" pitchFamily="34" charset="0"/>
                <a:cs typeface="Arial" panose="020B0604020202020204" pitchFamily="34" charset="0"/>
              </a:rPr>
              <a:t>: Based on the analysis, we could recommend potential areas for process improvements, such as adjusting hiring strategies to promote gender diversity, evaluating salary structures to ensure competitiveness, and better understanding departmental needs.</a:t>
            </a:r>
          </a:p>
          <a:p>
            <a:pPr algn="just">
              <a:buFont typeface="+mj-lt"/>
              <a:buAutoNum type="arabicPeriod"/>
            </a:pPr>
            <a:r>
              <a:rPr lang="en-US" b="1" dirty="0">
                <a:latin typeface="Arial" panose="020B0604020202020204" pitchFamily="34" charset="0"/>
                <a:cs typeface="Arial" panose="020B0604020202020204" pitchFamily="34" charset="0"/>
              </a:rPr>
              <a:t>Enhanced Analytical Skills</a:t>
            </a:r>
            <a:r>
              <a:rPr lang="en-US" dirty="0">
                <a:latin typeface="Arial" panose="020B0604020202020204" pitchFamily="34" charset="0"/>
                <a:cs typeface="Arial" panose="020B0604020202020204" pitchFamily="34" charset="0"/>
              </a:rPr>
              <a:t>: The project reinforced the use of Excel for advanced data analysis and visualization. Techniques like class interval creation, using formulas and  Pivot Tables, were crucial for drawing meaningful conclusions.</a:t>
            </a:r>
          </a:p>
          <a:p>
            <a:pPr algn="just">
              <a:buFont typeface="+mj-lt"/>
              <a:buAutoNum type="arabicPeriod"/>
            </a:pPr>
            <a:r>
              <a:rPr lang="en-US" b="1" dirty="0">
                <a:latin typeface="Arial" panose="020B0604020202020204" pitchFamily="34" charset="0"/>
                <a:cs typeface="Arial" panose="020B0604020202020204" pitchFamily="34" charset="0"/>
              </a:rPr>
              <a:t>Strategic Planning</a:t>
            </a:r>
            <a:r>
              <a:rPr lang="en-US" dirty="0">
                <a:latin typeface="Arial" panose="020B0604020202020204" pitchFamily="34" charset="0"/>
                <a:cs typeface="Arial" panose="020B0604020202020204" pitchFamily="34" charset="0"/>
              </a:rPr>
              <a:t>: The insights gained can inform strategic workforce planning and development, ensuring that the company is well-equipped to address future hiring needs and maintain a balanced workforce.</a:t>
            </a:r>
          </a:p>
          <a:p>
            <a:pPr algn="just"/>
            <a:r>
              <a:rPr lang="en-US" dirty="0">
                <a:latin typeface="Arial" panose="020B0604020202020204" pitchFamily="34" charset="0"/>
                <a:cs typeface="Arial" panose="020B0604020202020204" pitchFamily="34" charset="0"/>
              </a:rPr>
              <a:t>Overall, this project provided a structured approach to analyzing hiring process data, resulting in valuable insights that can drive better decision-making and process optimization in the company's recruitment strategies.</a:t>
            </a:r>
          </a:p>
          <a:p>
            <a:pPr algn="just"/>
            <a:endParaRPr lang="en-A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2203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0E94-91B2-4A50-9442-21650B6589CC}"/>
              </a:ext>
            </a:extLst>
          </p:cNvPr>
          <p:cNvSpPr>
            <a:spLocks noGrp="1"/>
          </p:cNvSpPr>
          <p:nvPr>
            <p:ph type="title"/>
          </p:nvPr>
        </p:nvSpPr>
        <p:spPr>
          <a:xfrm>
            <a:off x="677334" y="609600"/>
            <a:ext cx="8596668" cy="838200"/>
          </a:xfrm>
        </p:spPr>
        <p:txBody>
          <a:bodyPr>
            <a:normAutofit fontScale="90000"/>
          </a:bodyPr>
          <a:lstStyle/>
          <a:p>
            <a:r>
              <a:rPr lang="en-US" dirty="0">
                <a:latin typeface="Arial" panose="020B0604020202020204" pitchFamily="34" charset="0"/>
                <a:cs typeface="Arial" panose="020B0604020202020204" pitchFamily="34" charset="0"/>
              </a:rPr>
              <a:t>Project Description:</a:t>
            </a:r>
            <a:br>
              <a:rPr lang="en-US" dirty="0"/>
            </a:br>
            <a:endParaRPr lang="en-AE" dirty="0"/>
          </a:p>
        </p:txBody>
      </p:sp>
      <p:sp>
        <p:nvSpPr>
          <p:cNvPr id="3" name="Content Placeholder 2">
            <a:extLst>
              <a:ext uri="{FF2B5EF4-FFF2-40B4-BE49-F238E27FC236}">
                <a16:creationId xmlns:a16="http://schemas.microsoft.com/office/drawing/2014/main" id="{B300EEA2-8544-41F8-B295-5D49D0F2E693}"/>
              </a:ext>
            </a:extLst>
          </p:cNvPr>
          <p:cNvSpPr>
            <a:spLocks noGrp="1"/>
          </p:cNvSpPr>
          <p:nvPr>
            <p:ph idx="1"/>
          </p:nvPr>
        </p:nvSpPr>
        <p:spPr>
          <a:xfrm>
            <a:off x="677334" y="1447800"/>
            <a:ext cx="8596668" cy="4593562"/>
          </a:xfrm>
        </p:spPr>
        <p:txBody>
          <a:bodyPr/>
          <a:lstStyle/>
          <a:p>
            <a:pPr algn="just"/>
            <a:r>
              <a:rPr lang="en-US" dirty="0">
                <a:latin typeface="Arial" panose="020B0604020202020204" pitchFamily="34" charset="0"/>
                <a:cs typeface="Arial" panose="020B0604020202020204" pitchFamily="34" charset="0"/>
              </a:rPr>
              <a:t>The objective of this project was to analyze the hiring process data of a multinational company to gain insights into various aspects of its recruitment strategies and salary distribution.</a:t>
            </a:r>
          </a:p>
          <a:p>
            <a:pPr algn="just"/>
            <a:r>
              <a:rPr lang="en-US" dirty="0">
                <a:latin typeface="Arial" panose="020B0604020202020204" pitchFamily="34" charset="0"/>
                <a:cs typeface="Arial" panose="020B0604020202020204" pitchFamily="34" charset="0"/>
              </a:rPr>
              <a:t>By scrutinizing the data related to gender distribution, salary offers, departmental representation, and position tiers, we aimed to provide actionable recommendations to optimize the hiring process. </a:t>
            </a:r>
          </a:p>
          <a:p>
            <a:pPr algn="just"/>
            <a:r>
              <a:rPr lang="en-US" dirty="0">
                <a:latin typeface="Arial" panose="020B0604020202020204" pitchFamily="34" charset="0"/>
                <a:cs typeface="Arial" panose="020B0604020202020204" pitchFamily="34" charset="0"/>
              </a:rPr>
              <a:t>The approach involved handling data cleaning, creating class intervals for detailed salary analysis, and visualizing the distribution of employees across departments and position tiers.</a:t>
            </a:r>
            <a:endParaRPr lang="en-A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2782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BF2D9-FE5E-47A3-87DC-507D98C1FA04}"/>
              </a:ext>
            </a:extLst>
          </p:cNvPr>
          <p:cNvSpPr>
            <a:spLocks noGrp="1"/>
          </p:cNvSpPr>
          <p:nvPr>
            <p:ph type="title"/>
          </p:nvPr>
        </p:nvSpPr>
        <p:spPr>
          <a:xfrm>
            <a:off x="677334" y="609600"/>
            <a:ext cx="8596668" cy="885825"/>
          </a:xfrm>
        </p:spPr>
        <p:txBody>
          <a:bodyPr>
            <a:normAutofit/>
          </a:bodyPr>
          <a:lstStyle/>
          <a:p>
            <a:r>
              <a:rPr lang="fr-FR" sz="3200" dirty="0">
                <a:latin typeface="Arial" panose="020B0604020202020204" pitchFamily="34" charset="0"/>
                <a:cs typeface="Arial" panose="020B0604020202020204" pitchFamily="34" charset="0"/>
              </a:rPr>
              <a:t>Tech-Stack </a:t>
            </a:r>
            <a:r>
              <a:rPr lang="fr-FR" sz="3200" dirty="0" err="1">
                <a:latin typeface="Arial" panose="020B0604020202020204" pitchFamily="34" charset="0"/>
                <a:cs typeface="Arial" panose="020B0604020202020204" pitchFamily="34" charset="0"/>
              </a:rPr>
              <a:t>Used</a:t>
            </a:r>
            <a:r>
              <a:rPr lang="fr-FR" sz="3200" dirty="0">
                <a:latin typeface="Arial" panose="020B0604020202020204" pitchFamily="34" charset="0"/>
                <a:cs typeface="Arial" panose="020B0604020202020204" pitchFamily="34" charset="0"/>
              </a:rPr>
              <a:t>:</a:t>
            </a:r>
            <a:endParaRPr lang="en-AE"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D2D4B6-C135-4840-9F8D-D68911E2BA2B}"/>
              </a:ext>
            </a:extLst>
          </p:cNvPr>
          <p:cNvSpPr>
            <a:spLocks noGrp="1"/>
          </p:cNvSpPr>
          <p:nvPr>
            <p:ph idx="1"/>
          </p:nvPr>
        </p:nvSpPr>
        <p:spPr>
          <a:xfrm>
            <a:off x="677334" y="1581151"/>
            <a:ext cx="8596668" cy="4460212"/>
          </a:xfrm>
        </p:spPr>
        <p:txBody>
          <a:bodyPr/>
          <a:lstStyle/>
          <a:p>
            <a:r>
              <a:rPr lang="en-US" dirty="0">
                <a:latin typeface="Arial" panose="020B0604020202020204" pitchFamily="34" charset="0"/>
                <a:cs typeface="Arial" panose="020B0604020202020204" pitchFamily="34" charset="0"/>
              </a:rPr>
              <a:t>Microsoft Excel : Excel was the primary tool used for data analysis and visualization. It facilitated the creation of Pivot Tables and Charts, data cleaning, and handling large datasets with ease.</a:t>
            </a:r>
          </a:p>
          <a:p>
            <a:r>
              <a:rPr lang="en-US" dirty="0">
                <a:latin typeface="Arial" panose="020B0604020202020204" pitchFamily="34" charset="0"/>
                <a:cs typeface="Arial" panose="020B0604020202020204" pitchFamily="34" charset="0"/>
              </a:rPr>
              <a:t>Purpose: Data cleaning, analysis, and visualization through functions, formulas, Pivot Tables, and various charting tools.</a:t>
            </a:r>
          </a:p>
          <a:p>
            <a:r>
              <a:rPr lang="en-US" dirty="0">
                <a:latin typeface="Arial" panose="020B0604020202020204" pitchFamily="34" charset="0"/>
                <a:cs typeface="Arial" panose="020B0604020202020204" pitchFamily="34" charset="0"/>
              </a:rPr>
              <a:t>Excel Functions: Used COUNTIFS, AVERAGE, SUM, and other statistical functions for data manipulation and summarization.</a:t>
            </a:r>
          </a:p>
          <a:p>
            <a:r>
              <a:rPr lang="en-US" dirty="0">
                <a:latin typeface="Arial" panose="020B0604020202020204" pitchFamily="34" charset="0"/>
                <a:cs typeface="Arial" panose="020B0604020202020204" pitchFamily="34" charset="0"/>
              </a:rPr>
              <a:t>Pivot Table and Pivot Chart: Essential for summarizing large datasets and generating visual insights on different aspects of the hiring process.</a:t>
            </a:r>
            <a:endParaRPr lang="en-A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9831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D11C9-EB81-4616-86A0-050BAEF9EABB}"/>
              </a:ext>
            </a:extLst>
          </p:cNvPr>
          <p:cNvSpPr>
            <a:spLocks noGrp="1"/>
          </p:cNvSpPr>
          <p:nvPr>
            <p:ph type="title"/>
          </p:nvPr>
        </p:nvSpPr>
        <p:spPr>
          <a:xfrm>
            <a:off x="677334" y="609600"/>
            <a:ext cx="8596668" cy="628650"/>
          </a:xfrm>
        </p:spPr>
        <p:txBody>
          <a:bodyPr>
            <a:normAutofit/>
          </a:bodyPr>
          <a:lstStyle/>
          <a:p>
            <a:r>
              <a:rPr lang="en-US" sz="3200" dirty="0">
                <a:latin typeface="Arial" panose="020B0604020202020204" pitchFamily="34" charset="0"/>
                <a:cs typeface="Arial" panose="020B0604020202020204" pitchFamily="34" charset="0"/>
              </a:rPr>
              <a:t>Approach</a:t>
            </a:r>
            <a:endParaRPr lang="en-AE"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9DF7154-72FB-4459-82CA-B7666753ABDF}"/>
              </a:ext>
            </a:extLst>
          </p:cNvPr>
          <p:cNvSpPr>
            <a:spLocks noGrp="1"/>
          </p:cNvSpPr>
          <p:nvPr>
            <p:ph idx="1"/>
          </p:nvPr>
        </p:nvSpPr>
        <p:spPr>
          <a:xfrm>
            <a:off x="677334" y="1371601"/>
            <a:ext cx="8596668" cy="4669762"/>
          </a:xfrm>
        </p:spPr>
        <p:txBody>
          <a:bodyPr/>
          <a:lstStyle/>
          <a:p>
            <a:r>
              <a:rPr lang="en-US" b="1" i="0" dirty="0">
                <a:solidFill>
                  <a:schemeClr val="tx1"/>
                </a:solidFill>
                <a:effectLst/>
                <a:latin typeface="Arial" panose="020B0604020202020204" pitchFamily="34" charset="0"/>
                <a:cs typeface="Arial" panose="020B0604020202020204" pitchFamily="34" charset="0"/>
              </a:rPr>
              <a:t>Determine the gender distribution of hires. How many males and females have been hired by the company?</a:t>
            </a:r>
          </a:p>
          <a:p>
            <a:pPr>
              <a:buFont typeface="+mj-lt"/>
              <a:buAutoNum type="alphaUcPeriod"/>
            </a:pPr>
            <a:endParaRPr lang="en-US" b="1" dirty="0">
              <a:solidFill>
                <a:schemeClr val="tx1"/>
              </a:solidFill>
              <a:latin typeface="Arial" panose="020B0604020202020204" pitchFamily="34" charset="0"/>
              <a:cs typeface="Arial" panose="020B0604020202020204" pitchFamily="34" charset="0"/>
            </a:endParaRPr>
          </a:p>
          <a:p>
            <a:pPr>
              <a:buFont typeface="+mj-lt"/>
              <a:buAutoNum type="alphaUcPeriod"/>
            </a:pPr>
            <a:endParaRPr lang="en-US" b="1" i="0" dirty="0">
              <a:solidFill>
                <a:schemeClr val="tx1"/>
              </a:solidFill>
              <a:effectLst/>
              <a:latin typeface="Arial" panose="020B0604020202020204" pitchFamily="34" charset="0"/>
              <a:cs typeface="Arial" panose="020B0604020202020204" pitchFamily="34" charset="0"/>
            </a:endParaRPr>
          </a:p>
          <a:p>
            <a:endParaRPr lang="en-AE" b="1" dirty="0">
              <a:solidFill>
                <a:schemeClr val="tx1"/>
              </a:solidFill>
              <a:latin typeface="Arial" panose="020B0604020202020204" pitchFamily="34" charset="0"/>
              <a:cs typeface="Arial" panose="020B0604020202020204" pitchFamily="34" charset="0"/>
            </a:endParaRPr>
          </a:p>
          <a:p>
            <a:endParaRPr lang="en-AE" b="1" dirty="0">
              <a:solidFill>
                <a:schemeClr val="tx1"/>
              </a:solidFill>
              <a:latin typeface="Arial" panose="020B0604020202020204" pitchFamily="34" charset="0"/>
              <a:cs typeface="Arial" panose="020B0604020202020204" pitchFamily="34" charset="0"/>
            </a:endParaRPr>
          </a:p>
          <a:p>
            <a:endParaRPr lang="en-AE" b="1" dirty="0">
              <a:solidFill>
                <a:schemeClr val="tx1"/>
              </a:solidFill>
              <a:latin typeface="Arial" panose="020B0604020202020204" pitchFamily="34" charset="0"/>
              <a:cs typeface="Arial" panose="020B0604020202020204" pitchFamily="34" charset="0"/>
            </a:endParaRPr>
          </a:p>
          <a:p>
            <a:endParaRPr lang="en-AE" b="1" dirty="0">
              <a:solidFill>
                <a:schemeClr val="tx1"/>
              </a:solidFill>
              <a:latin typeface="Arial" panose="020B0604020202020204" pitchFamily="34" charset="0"/>
              <a:cs typeface="Arial" panose="020B0604020202020204" pitchFamily="34" charset="0"/>
            </a:endParaRPr>
          </a:p>
          <a:p>
            <a:endParaRPr lang="en-AE" b="1" dirty="0">
              <a:solidFill>
                <a:schemeClr val="tx1"/>
              </a:solidFill>
              <a:latin typeface="Arial" panose="020B0604020202020204" pitchFamily="34" charset="0"/>
              <a:cs typeface="Arial" panose="020B0604020202020204" pitchFamily="34" charset="0"/>
            </a:endParaRPr>
          </a:p>
          <a:p>
            <a:endParaRPr lang="en-AE" b="1" dirty="0">
              <a:solidFill>
                <a:schemeClr val="tx1"/>
              </a:solidFill>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D342B234-1522-47B9-9001-DEA7FB040077}"/>
              </a:ext>
            </a:extLst>
          </p:cNvPr>
          <p:cNvGraphicFramePr>
            <a:graphicFrameLocks noGrp="1"/>
          </p:cNvGraphicFramePr>
          <p:nvPr>
            <p:extLst>
              <p:ext uri="{D42A27DB-BD31-4B8C-83A1-F6EECF244321}">
                <p14:modId xmlns:p14="http://schemas.microsoft.com/office/powerpoint/2010/main" val="4143106660"/>
              </p:ext>
            </p:extLst>
          </p:nvPr>
        </p:nvGraphicFramePr>
        <p:xfrm>
          <a:off x="2409825" y="2409825"/>
          <a:ext cx="5849272" cy="1883093"/>
        </p:xfrm>
        <a:graphic>
          <a:graphicData uri="http://schemas.openxmlformats.org/drawingml/2006/table">
            <a:tbl>
              <a:tblPr>
                <a:tableStyleId>{5C22544A-7EE6-4342-B048-85BDC9FD1C3A}</a:tableStyleId>
              </a:tblPr>
              <a:tblGrid>
                <a:gridCol w="1152130">
                  <a:extLst>
                    <a:ext uri="{9D8B030D-6E8A-4147-A177-3AD203B41FA5}">
                      <a16:colId xmlns:a16="http://schemas.microsoft.com/office/drawing/2014/main" val="320583385"/>
                    </a:ext>
                  </a:extLst>
                </a:gridCol>
                <a:gridCol w="1727800">
                  <a:extLst>
                    <a:ext uri="{9D8B030D-6E8A-4147-A177-3AD203B41FA5}">
                      <a16:colId xmlns:a16="http://schemas.microsoft.com/office/drawing/2014/main" val="2682954806"/>
                    </a:ext>
                  </a:extLst>
                </a:gridCol>
                <a:gridCol w="2969342">
                  <a:extLst>
                    <a:ext uri="{9D8B030D-6E8A-4147-A177-3AD203B41FA5}">
                      <a16:colId xmlns:a16="http://schemas.microsoft.com/office/drawing/2014/main" val="1401189048"/>
                    </a:ext>
                  </a:extLst>
                </a:gridCol>
              </a:tblGrid>
              <a:tr h="396441">
                <a:tc>
                  <a:txBody>
                    <a:bodyPr/>
                    <a:lstStyle/>
                    <a:p>
                      <a:pPr algn="ctr" fontAlgn="b"/>
                      <a:r>
                        <a:rPr lang="fr-FR" sz="1400" u="none" strike="noStrike" dirty="0" err="1">
                          <a:effectLst/>
                          <a:latin typeface="Arial" panose="020B0604020202020204" pitchFamily="34" charset="0"/>
                          <a:cs typeface="Arial" panose="020B0604020202020204" pitchFamily="34" charset="0"/>
                        </a:rPr>
                        <a:t>Gender</a:t>
                      </a:r>
                      <a:endParaRPr lang="fr-FR"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fr-FR" sz="1400" u="none" strike="noStrike" dirty="0">
                          <a:effectLst/>
                          <a:latin typeface="Arial" panose="020B0604020202020204" pitchFamily="34" charset="0"/>
                          <a:cs typeface="Arial" panose="020B0604020202020204" pitchFamily="34" charset="0"/>
                        </a:rPr>
                        <a:t>No. Of </a:t>
                      </a:r>
                      <a:r>
                        <a:rPr lang="fr-FR" sz="1400" u="none" strike="noStrike" dirty="0" err="1">
                          <a:effectLst/>
                          <a:latin typeface="Arial" panose="020B0604020202020204" pitchFamily="34" charset="0"/>
                          <a:cs typeface="Arial" panose="020B0604020202020204" pitchFamily="34" charset="0"/>
                        </a:rPr>
                        <a:t>persons</a:t>
                      </a:r>
                      <a:r>
                        <a:rPr lang="fr-FR" sz="1400" u="none" strike="noStrike" dirty="0">
                          <a:effectLst/>
                          <a:latin typeface="Arial" panose="020B0604020202020204" pitchFamily="34" charset="0"/>
                          <a:cs typeface="Arial" panose="020B0604020202020204" pitchFamily="34" charset="0"/>
                        </a:rPr>
                        <a:t> </a:t>
                      </a:r>
                      <a:r>
                        <a:rPr lang="fr-FR" sz="1400" u="none" strike="noStrike" dirty="0" err="1">
                          <a:effectLst/>
                          <a:latin typeface="Arial" panose="020B0604020202020204" pitchFamily="34" charset="0"/>
                          <a:cs typeface="Arial" panose="020B0604020202020204" pitchFamily="34" charset="0"/>
                        </a:rPr>
                        <a:t>Hired</a:t>
                      </a:r>
                      <a:endParaRPr lang="fr-FR"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fr-FR" sz="1400" u="none" strike="noStrike">
                          <a:effectLst/>
                          <a:latin typeface="Arial" panose="020B0604020202020204" pitchFamily="34" charset="0"/>
                          <a:cs typeface="Arial" panose="020B0604020202020204" pitchFamily="34" charset="0"/>
                        </a:rPr>
                        <a:t>Formula</a:t>
                      </a:r>
                      <a:endParaRPr lang="fr-FR"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extLst>
                  <a:ext uri="{0D108BD9-81ED-4DB2-BD59-A6C34878D82A}">
                    <a16:rowId xmlns:a16="http://schemas.microsoft.com/office/drawing/2014/main" val="1371232595"/>
                  </a:ext>
                </a:extLst>
              </a:tr>
              <a:tr h="743326">
                <a:tc>
                  <a:txBody>
                    <a:bodyPr/>
                    <a:lstStyle/>
                    <a:p>
                      <a:pPr algn="ctr" fontAlgn="b"/>
                      <a:r>
                        <a:rPr lang="fr-FR" sz="1400" u="none" strike="noStrike">
                          <a:effectLst/>
                          <a:latin typeface="Arial" panose="020B0604020202020204" pitchFamily="34" charset="0"/>
                          <a:cs typeface="Arial" panose="020B0604020202020204" pitchFamily="34" charset="0"/>
                        </a:rPr>
                        <a:t>Male</a:t>
                      </a:r>
                      <a:endParaRPr lang="fr-FR"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AE" sz="1400" u="none" strike="noStrike" dirty="0">
                          <a:effectLst/>
                          <a:latin typeface="Arial" panose="020B0604020202020204" pitchFamily="34" charset="0"/>
                          <a:cs typeface="Arial" panose="020B0604020202020204" pitchFamily="34" charset="0"/>
                        </a:rPr>
                        <a:t>2563</a:t>
                      </a:r>
                      <a:endParaRPr lang="en-AE"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US" sz="1400" u="none" strike="noStrike" dirty="0">
                          <a:effectLst/>
                          <a:latin typeface="Arial" panose="020B0604020202020204" pitchFamily="34" charset="0"/>
                          <a:cs typeface="Arial" panose="020B0604020202020204" pitchFamily="34" charset="0"/>
                        </a:rPr>
                        <a:t>=COUNTIFS(</a:t>
                      </a:r>
                      <a:r>
                        <a:rPr lang="en-US" sz="1400" u="none" strike="noStrike" dirty="0" err="1">
                          <a:effectLst/>
                          <a:latin typeface="Arial" panose="020B0604020202020204" pitchFamily="34" charset="0"/>
                          <a:cs typeface="Arial" panose="020B0604020202020204" pitchFamily="34" charset="0"/>
                        </a:rPr>
                        <a:t>D:D,"Male",C:C,"Hired</a:t>
                      </a:r>
                      <a:r>
                        <a:rPr lang="en-US" sz="1400" u="none" strike="noStrike" dirty="0">
                          <a:effectLst/>
                          <a:latin typeface="Arial" panose="020B0604020202020204" pitchFamily="34" charset="0"/>
                          <a:cs typeface="Arial" panose="020B0604020202020204" pitchFamily="34" charset="0"/>
                        </a:rPr>
                        <a:t>")</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extLst>
                  <a:ext uri="{0D108BD9-81ED-4DB2-BD59-A6C34878D82A}">
                    <a16:rowId xmlns:a16="http://schemas.microsoft.com/office/drawing/2014/main" val="2981115382"/>
                  </a:ext>
                </a:extLst>
              </a:tr>
              <a:tr h="743326">
                <a:tc>
                  <a:txBody>
                    <a:bodyPr/>
                    <a:lstStyle/>
                    <a:p>
                      <a:pPr algn="ctr" fontAlgn="b"/>
                      <a:r>
                        <a:rPr lang="fr-FR" sz="1400" u="none" strike="noStrike">
                          <a:effectLst/>
                          <a:latin typeface="Arial" panose="020B0604020202020204" pitchFamily="34" charset="0"/>
                          <a:cs typeface="Arial" panose="020B0604020202020204" pitchFamily="34" charset="0"/>
                        </a:rPr>
                        <a:t>Female</a:t>
                      </a:r>
                      <a:endParaRPr lang="fr-FR"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AE" sz="1400" u="none" strike="noStrike" dirty="0">
                          <a:effectLst/>
                          <a:latin typeface="Arial" panose="020B0604020202020204" pitchFamily="34" charset="0"/>
                          <a:cs typeface="Arial" panose="020B0604020202020204" pitchFamily="34" charset="0"/>
                        </a:rPr>
                        <a:t>1856</a:t>
                      </a:r>
                      <a:endParaRPr lang="en-AE"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US" sz="1400" u="none" strike="noStrike" dirty="0">
                          <a:effectLst/>
                          <a:latin typeface="Arial" panose="020B0604020202020204" pitchFamily="34" charset="0"/>
                          <a:cs typeface="Arial" panose="020B0604020202020204" pitchFamily="34" charset="0"/>
                        </a:rPr>
                        <a:t>=COUNTIFS(</a:t>
                      </a:r>
                      <a:r>
                        <a:rPr lang="en-US" sz="1400" u="none" strike="noStrike" dirty="0" err="1">
                          <a:effectLst/>
                          <a:latin typeface="Arial" panose="020B0604020202020204" pitchFamily="34" charset="0"/>
                          <a:cs typeface="Arial" panose="020B0604020202020204" pitchFamily="34" charset="0"/>
                        </a:rPr>
                        <a:t>D:D,"Female",C:C,"Hired</a:t>
                      </a:r>
                      <a:r>
                        <a:rPr lang="en-US" sz="1400" u="none" strike="noStrike" dirty="0">
                          <a:effectLst/>
                          <a:latin typeface="Arial" panose="020B0604020202020204" pitchFamily="34" charset="0"/>
                          <a:cs typeface="Arial" panose="020B0604020202020204" pitchFamily="34" charset="0"/>
                        </a:rPr>
                        <a:t>")</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extLst>
                  <a:ext uri="{0D108BD9-81ED-4DB2-BD59-A6C34878D82A}">
                    <a16:rowId xmlns:a16="http://schemas.microsoft.com/office/drawing/2014/main" val="245412077"/>
                  </a:ext>
                </a:extLst>
              </a:tr>
            </a:tbl>
          </a:graphicData>
        </a:graphic>
      </p:graphicFrame>
    </p:spTree>
    <p:extLst>
      <p:ext uri="{BB962C8B-B14F-4D97-AF65-F5344CB8AC3E}">
        <p14:creationId xmlns:p14="http://schemas.microsoft.com/office/powerpoint/2010/main" val="2414699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A1A199-BE4C-45D7-9E87-0513B2207B2B}"/>
              </a:ext>
            </a:extLst>
          </p:cNvPr>
          <p:cNvSpPr>
            <a:spLocks noGrp="1"/>
          </p:cNvSpPr>
          <p:nvPr>
            <p:ph idx="1"/>
          </p:nvPr>
        </p:nvSpPr>
        <p:spPr>
          <a:xfrm>
            <a:off x="677334" y="771525"/>
            <a:ext cx="8596668" cy="5269837"/>
          </a:xfrm>
        </p:spPr>
        <p:txBody>
          <a:bodyPr/>
          <a:lstStyle/>
          <a:p>
            <a:r>
              <a:rPr lang="en-US" b="1" i="0" dirty="0">
                <a:solidFill>
                  <a:schemeClr val="tx1"/>
                </a:solidFill>
                <a:effectLst/>
                <a:latin typeface="Arial" panose="020B0604020202020204" pitchFamily="34" charset="0"/>
                <a:cs typeface="Arial" panose="020B0604020202020204" pitchFamily="34" charset="0"/>
              </a:rPr>
              <a:t>What is the average salary offered by this company? Use Excel functions to calculate this</a:t>
            </a:r>
            <a:r>
              <a:rPr lang="en-US" i="0" dirty="0">
                <a:solidFill>
                  <a:schemeClr val="tx1"/>
                </a:solidFill>
                <a:effectLst/>
                <a:latin typeface="Arial" panose="020B0604020202020204" pitchFamily="34" charset="0"/>
                <a:cs typeface="Arial" panose="020B0604020202020204" pitchFamily="34" charset="0"/>
              </a:rPr>
              <a:t>.</a:t>
            </a:r>
          </a:p>
          <a:p>
            <a:endParaRPr lang="fr-FR" dirty="0">
              <a:solidFill>
                <a:schemeClr val="tx1"/>
              </a:solidFill>
              <a:latin typeface="Arial" panose="020B0604020202020204" pitchFamily="34" charset="0"/>
              <a:cs typeface="Arial" panose="020B0604020202020204" pitchFamily="34" charset="0"/>
            </a:endParaRPr>
          </a:p>
          <a:p>
            <a:r>
              <a:rPr lang="fr-FR" dirty="0">
                <a:solidFill>
                  <a:schemeClr val="tx1"/>
                </a:solidFill>
                <a:latin typeface="Arial" panose="020B0604020202020204" pitchFamily="34" charset="0"/>
                <a:cs typeface="Arial" panose="020B0604020202020204" pitchFamily="34" charset="0"/>
              </a:rPr>
              <a:t>Average </a:t>
            </a:r>
            <a:r>
              <a:rPr lang="fr-FR" dirty="0" err="1">
                <a:solidFill>
                  <a:schemeClr val="tx1"/>
                </a:solidFill>
                <a:latin typeface="Arial" panose="020B0604020202020204" pitchFamily="34" charset="0"/>
                <a:cs typeface="Arial" panose="020B0604020202020204" pitchFamily="34" charset="0"/>
              </a:rPr>
              <a:t>function</a:t>
            </a:r>
            <a:r>
              <a:rPr lang="fr-FR" dirty="0">
                <a:solidFill>
                  <a:schemeClr val="tx1"/>
                </a:solidFill>
                <a:latin typeface="Arial" panose="020B0604020202020204" pitchFamily="34" charset="0"/>
                <a:cs typeface="Arial" panose="020B0604020202020204" pitchFamily="34" charset="0"/>
              </a:rPr>
              <a:t> </a:t>
            </a:r>
            <a:r>
              <a:rPr lang="fr-FR" dirty="0" err="1">
                <a:solidFill>
                  <a:schemeClr val="tx1"/>
                </a:solidFill>
                <a:latin typeface="Arial" panose="020B0604020202020204" pitchFamily="34" charset="0"/>
                <a:cs typeface="Arial" panose="020B0604020202020204" pitchFamily="34" charset="0"/>
              </a:rPr>
              <a:t>is</a:t>
            </a:r>
            <a:r>
              <a:rPr lang="fr-FR" dirty="0">
                <a:solidFill>
                  <a:schemeClr val="tx1"/>
                </a:solidFill>
                <a:latin typeface="Arial" panose="020B0604020202020204" pitchFamily="34" charset="0"/>
                <a:cs typeface="Arial" panose="020B0604020202020204" pitchFamily="34" charset="0"/>
              </a:rPr>
              <a:t> </a:t>
            </a:r>
            <a:r>
              <a:rPr lang="fr-FR" dirty="0" err="1">
                <a:solidFill>
                  <a:schemeClr val="tx1"/>
                </a:solidFill>
                <a:latin typeface="Arial" panose="020B0604020202020204" pitchFamily="34" charset="0"/>
                <a:cs typeface="Arial" panose="020B0604020202020204" pitchFamily="34" charset="0"/>
              </a:rPr>
              <a:t>used</a:t>
            </a:r>
            <a:r>
              <a:rPr lang="fr-FR" dirty="0">
                <a:solidFill>
                  <a:schemeClr val="tx1"/>
                </a:solidFill>
                <a:latin typeface="Arial" panose="020B0604020202020204" pitchFamily="34" charset="0"/>
                <a:cs typeface="Arial" panose="020B0604020202020204" pitchFamily="34" charset="0"/>
              </a:rPr>
              <a:t> on the </a:t>
            </a:r>
            <a:r>
              <a:rPr lang="fr-FR" dirty="0" err="1">
                <a:solidFill>
                  <a:schemeClr val="tx1"/>
                </a:solidFill>
                <a:latin typeface="Arial" panose="020B0604020202020204" pitchFamily="34" charset="0"/>
                <a:cs typeface="Arial" panose="020B0604020202020204" pitchFamily="34" charset="0"/>
              </a:rPr>
              <a:t>offered</a:t>
            </a:r>
            <a:r>
              <a:rPr lang="fr-FR" dirty="0">
                <a:solidFill>
                  <a:schemeClr val="tx1"/>
                </a:solidFill>
                <a:latin typeface="Arial" panose="020B0604020202020204" pitchFamily="34" charset="0"/>
                <a:cs typeface="Arial" panose="020B0604020202020204" pitchFamily="34" charset="0"/>
              </a:rPr>
              <a:t> </a:t>
            </a:r>
            <a:r>
              <a:rPr lang="fr-FR" dirty="0" err="1">
                <a:solidFill>
                  <a:schemeClr val="tx1"/>
                </a:solidFill>
                <a:latin typeface="Arial" panose="020B0604020202020204" pitchFamily="34" charset="0"/>
                <a:cs typeface="Arial" panose="020B0604020202020204" pitchFamily="34" charset="0"/>
              </a:rPr>
              <a:t>salary</a:t>
            </a:r>
            <a:r>
              <a:rPr lang="fr-FR" dirty="0">
                <a:solidFill>
                  <a:schemeClr val="tx1"/>
                </a:solidFill>
                <a:latin typeface="Arial" panose="020B0604020202020204" pitchFamily="34" charset="0"/>
                <a:cs typeface="Arial" panose="020B0604020202020204" pitchFamily="34" charset="0"/>
              </a:rPr>
              <a:t> </a:t>
            </a:r>
            <a:r>
              <a:rPr lang="fr-FR" dirty="0" err="1">
                <a:solidFill>
                  <a:schemeClr val="tx1"/>
                </a:solidFill>
                <a:latin typeface="Arial" panose="020B0604020202020204" pitchFamily="34" charset="0"/>
                <a:cs typeface="Arial" panose="020B0604020202020204" pitchFamily="34" charset="0"/>
              </a:rPr>
              <a:t>column</a:t>
            </a:r>
            <a:r>
              <a:rPr lang="fr-FR" dirty="0">
                <a:solidFill>
                  <a:schemeClr val="tx1"/>
                </a:solidFill>
                <a:latin typeface="Arial" panose="020B0604020202020204" pitchFamily="34" charset="0"/>
                <a:cs typeface="Arial" panose="020B0604020202020204" pitchFamily="34" charset="0"/>
              </a:rPr>
              <a:t> to </a:t>
            </a:r>
            <a:r>
              <a:rPr lang="fr-FR" dirty="0" err="1">
                <a:solidFill>
                  <a:schemeClr val="tx1"/>
                </a:solidFill>
                <a:latin typeface="Arial" panose="020B0604020202020204" pitchFamily="34" charset="0"/>
                <a:cs typeface="Arial" panose="020B0604020202020204" pitchFamily="34" charset="0"/>
              </a:rPr>
              <a:t>get</a:t>
            </a:r>
            <a:r>
              <a:rPr lang="fr-FR" dirty="0">
                <a:solidFill>
                  <a:schemeClr val="tx1"/>
                </a:solidFill>
                <a:latin typeface="Arial" panose="020B0604020202020204" pitchFamily="34" charset="0"/>
                <a:cs typeface="Arial" panose="020B0604020202020204" pitchFamily="34" charset="0"/>
              </a:rPr>
              <a:t> the </a:t>
            </a:r>
            <a:r>
              <a:rPr lang="fr-FR" dirty="0" err="1">
                <a:solidFill>
                  <a:schemeClr val="tx1"/>
                </a:solidFill>
                <a:latin typeface="Arial" panose="020B0604020202020204" pitchFamily="34" charset="0"/>
                <a:cs typeface="Arial" panose="020B0604020202020204" pitchFamily="34" charset="0"/>
              </a:rPr>
              <a:t>average</a:t>
            </a:r>
            <a:r>
              <a:rPr lang="fr-FR" dirty="0">
                <a:solidFill>
                  <a:schemeClr val="tx1"/>
                </a:solidFill>
                <a:latin typeface="Arial" panose="020B0604020202020204" pitchFamily="34" charset="0"/>
                <a:cs typeface="Arial" panose="020B0604020202020204" pitchFamily="34" charset="0"/>
              </a:rPr>
              <a:t> </a:t>
            </a:r>
            <a:r>
              <a:rPr lang="fr-FR" dirty="0" err="1">
                <a:solidFill>
                  <a:schemeClr val="tx1"/>
                </a:solidFill>
                <a:latin typeface="Arial" panose="020B0604020202020204" pitchFamily="34" charset="0"/>
                <a:cs typeface="Arial" panose="020B0604020202020204" pitchFamily="34" charset="0"/>
              </a:rPr>
              <a:t>salary</a:t>
            </a:r>
            <a:r>
              <a:rPr lang="fr-FR" dirty="0">
                <a:solidFill>
                  <a:schemeClr val="tx1"/>
                </a:solidFill>
                <a:latin typeface="Arial" panose="020B0604020202020204" pitchFamily="34" charset="0"/>
                <a:cs typeface="Arial" panose="020B0604020202020204" pitchFamily="34" charset="0"/>
              </a:rPr>
              <a:t>.</a:t>
            </a:r>
          </a:p>
          <a:p>
            <a:endParaRPr lang="fr-FR" dirty="0">
              <a:solidFill>
                <a:schemeClr val="tx1"/>
              </a:solidFill>
              <a:latin typeface="Arial" panose="020B0604020202020204" pitchFamily="34" charset="0"/>
              <a:cs typeface="Arial" panose="020B0604020202020204" pitchFamily="34" charset="0"/>
            </a:endParaRPr>
          </a:p>
          <a:p>
            <a:pPr marL="0" indent="0">
              <a:buNone/>
            </a:pPr>
            <a:r>
              <a:rPr lang="fr-FR" dirty="0">
                <a:solidFill>
                  <a:schemeClr val="tx1"/>
                </a:solidFill>
                <a:latin typeface="Arial" panose="020B0604020202020204" pitchFamily="34" charset="0"/>
                <a:cs typeface="Arial" panose="020B0604020202020204" pitchFamily="34" charset="0"/>
              </a:rPr>
              <a:t>			</a:t>
            </a:r>
            <a:endParaRPr lang="en-AE" dirty="0">
              <a:solidFill>
                <a:schemeClr val="tx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A88B44-B6EB-480B-BE56-4B60B7959AEB}"/>
              </a:ext>
            </a:extLst>
          </p:cNvPr>
          <p:cNvSpPr txBox="1"/>
          <p:nvPr/>
        </p:nvSpPr>
        <p:spPr>
          <a:xfrm>
            <a:off x="3052763" y="3249096"/>
            <a:ext cx="6105524" cy="369332"/>
          </a:xfrm>
          <a:prstGeom prst="rect">
            <a:avLst/>
          </a:prstGeom>
          <a:noFill/>
        </p:spPr>
        <p:txBody>
          <a:bodyPr wrap="square">
            <a:spAutoFit/>
          </a:bodyPr>
          <a:lstStyle/>
          <a:p>
            <a:endParaRPr lang="en-AE" dirty="0"/>
          </a:p>
        </p:txBody>
      </p:sp>
      <p:graphicFrame>
        <p:nvGraphicFramePr>
          <p:cNvPr id="11" name="Table 10">
            <a:extLst>
              <a:ext uri="{FF2B5EF4-FFF2-40B4-BE49-F238E27FC236}">
                <a16:creationId xmlns:a16="http://schemas.microsoft.com/office/drawing/2014/main" id="{BF785483-2269-41EC-95CA-092810404BAE}"/>
              </a:ext>
            </a:extLst>
          </p:cNvPr>
          <p:cNvGraphicFramePr>
            <a:graphicFrameLocks noGrp="1"/>
          </p:cNvGraphicFramePr>
          <p:nvPr>
            <p:extLst>
              <p:ext uri="{D42A27DB-BD31-4B8C-83A1-F6EECF244321}">
                <p14:modId xmlns:p14="http://schemas.microsoft.com/office/powerpoint/2010/main" val="3343056099"/>
              </p:ext>
            </p:extLst>
          </p:nvPr>
        </p:nvGraphicFramePr>
        <p:xfrm>
          <a:off x="1895474" y="3246438"/>
          <a:ext cx="3838575" cy="1011237"/>
        </p:xfrm>
        <a:graphic>
          <a:graphicData uri="http://schemas.openxmlformats.org/drawingml/2006/table">
            <a:tbl>
              <a:tblPr>
                <a:tableStyleId>{5C22544A-7EE6-4342-B048-85BDC9FD1C3A}</a:tableStyleId>
              </a:tblPr>
              <a:tblGrid>
                <a:gridCol w="1683468">
                  <a:extLst>
                    <a:ext uri="{9D8B030D-6E8A-4147-A177-3AD203B41FA5}">
                      <a16:colId xmlns:a16="http://schemas.microsoft.com/office/drawing/2014/main" val="159171744"/>
                    </a:ext>
                  </a:extLst>
                </a:gridCol>
                <a:gridCol w="2155107">
                  <a:extLst>
                    <a:ext uri="{9D8B030D-6E8A-4147-A177-3AD203B41FA5}">
                      <a16:colId xmlns:a16="http://schemas.microsoft.com/office/drawing/2014/main" val="4166830510"/>
                    </a:ext>
                  </a:extLst>
                </a:gridCol>
              </a:tblGrid>
              <a:tr h="310768">
                <a:tc>
                  <a:txBody>
                    <a:bodyPr/>
                    <a:lstStyle/>
                    <a:p>
                      <a:pPr algn="ctr" fontAlgn="b"/>
                      <a:r>
                        <a:rPr lang="fr-FR" sz="1400" u="none" strike="noStrike" dirty="0">
                          <a:effectLst/>
                          <a:latin typeface="Arial" panose="020B0604020202020204" pitchFamily="34" charset="0"/>
                          <a:cs typeface="Arial" panose="020B0604020202020204" pitchFamily="34" charset="0"/>
                        </a:rPr>
                        <a:t>AVERAGE SALARY</a:t>
                      </a:r>
                      <a:endParaRPr lang="fr-FR"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fr-FR" sz="1400" u="none" strike="noStrike" dirty="0">
                          <a:effectLst/>
                          <a:latin typeface="Arial" panose="020B0604020202020204" pitchFamily="34" charset="0"/>
                          <a:cs typeface="Arial" panose="020B0604020202020204" pitchFamily="34" charset="0"/>
                        </a:rPr>
                        <a:t>FORMULA</a:t>
                      </a:r>
                      <a:endParaRPr lang="fr-FR"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extLst>
                  <a:ext uri="{0D108BD9-81ED-4DB2-BD59-A6C34878D82A}">
                    <a16:rowId xmlns:a16="http://schemas.microsoft.com/office/drawing/2014/main" val="1347401197"/>
                  </a:ext>
                </a:extLst>
              </a:tr>
              <a:tr h="700469">
                <a:tc>
                  <a:txBody>
                    <a:bodyPr/>
                    <a:lstStyle/>
                    <a:p>
                      <a:pPr algn="ctr" fontAlgn="b"/>
                      <a:r>
                        <a:rPr lang="en-AE" sz="1400" u="none" strike="noStrike" dirty="0">
                          <a:effectLst/>
                          <a:latin typeface="Arial" panose="020B0604020202020204" pitchFamily="34" charset="0"/>
                          <a:cs typeface="Arial" panose="020B0604020202020204" pitchFamily="34" charset="0"/>
                        </a:rPr>
                        <a:t>49983</a:t>
                      </a:r>
                      <a:endParaRPr lang="en-AE"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fr-FR" sz="1400" u="none" strike="noStrike" dirty="0">
                          <a:effectLst/>
                          <a:latin typeface="Arial" panose="020B0604020202020204" pitchFamily="34" charset="0"/>
                          <a:cs typeface="Arial" panose="020B0604020202020204" pitchFamily="34" charset="0"/>
                        </a:rPr>
                        <a:t>=AVERAGE(G:G)</a:t>
                      </a:r>
                      <a:endParaRPr lang="fr-FR"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extLst>
                  <a:ext uri="{0D108BD9-81ED-4DB2-BD59-A6C34878D82A}">
                    <a16:rowId xmlns:a16="http://schemas.microsoft.com/office/drawing/2014/main" val="1319822237"/>
                  </a:ext>
                </a:extLst>
              </a:tr>
            </a:tbl>
          </a:graphicData>
        </a:graphic>
      </p:graphicFrame>
    </p:spTree>
    <p:extLst>
      <p:ext uri="{BB962C8B-B14F-4D97-AF65-F5344CB8AC3E}">
        <p14:creationId xmlns:p14="http://schemas.microsoft.com/office/powerpoint/2010/main" val="390800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7DF4F9-8C52-4C6A-8605-452D6AED314E}"/>
              </a:ext>
            </a:extLst>
          </p:cNvPr>
          <p:cNvSpPr>
            <a:spLocks noGrp="1"/>
          </p:cNvSpPr>
          <p:nvPr>
            <p:ph idx="1"/>
          </p:nvPr>
        </p:nvSpPr>
        <p:spPr>
          <a:xfrm>
            <a:off x="677334" y="876301"/>
            <a:ext cx="8596668" cy="5165062"/>
          </a:xfrm>
        </p:spPr>
        <p:txBody>
          <a:bodyPr/>
          <a:lstStyle/>
          <a:p>
            <a:r>
              <a:rPr lang="en-US" b="0" i="0" dirty="0">
                <a:solidFill>
                  <a:srgbClr val="8492A6"/>
                </a:solidFill>
                <a:effectLst/>
                <a:latin typeface="Manrope"/>
              </a:rPr>
              <a:t> </a:t>
            </a:r>
            <a:r>
              <a:rPr lang="en-US" b="1" i="0" dirty="0">
                <a:solidFill>
                  <a:schemeClr val="tx1"/>
                </a:solidFill>
                <a:effectLst/>
                <a:latin typeface="Arial" panose="020B0604020202020204" pitchFamily="34" charset="0"/>
                <a:cs typeface="Arial" panose="020B0604020202020204" pitchFamily="34" charset="0"/>
              </a:rPr>
              <a:t>Create class intervals for the salaries in the company. This will help you understand the salary distribution.</a:t>
            </a:r>
          </a:p>
          <a:p>
            <a:r>
              <a:rPr lang="en-US" dirty="0">
                <a:solidFill>
                  <a:schemeClr val="tx1"/>
                </a:solidFill>
                <a:latin typeface="Arial" panose="020B0604020202020204" pitchFamily="34" charset="0"/>
                <a:cs typeface="Arial" panose="020B0604020202020204" pitchFamily="34" charset="0"/>
              </a:rPr>
              <a:t>Create Salary </a:t>
            </a:r>
            <a:r>
              <a:rPr lang="en-US" dirty="0" err="1">
                <a:solidFill>
                  <a:schemeClr val="tx1"/>
                </a:solidFill>
                <a:latin typeface="Arial" panose="020B0604020202020204" pitchFamily="34" charset="0"/>
                <a:cs typeface="Arial" panose="020B0604020202020204" pitchFamily="34" charset="0"/>
              </a:rPr>
              <a:t>Intervals:Use</a:t>
            </a:r>
            <a:r>
              <a:rPr lang="en-US" dirty="0">
                <a:solidFill>
                  <a:schemeClr val="tx1"/>
                </a:solidFill>
                <a:latin typeface="Arial" panose="020B0604020202020204" pitchFamily="34" charset="0"/>
                <a:cs typeface="Arial" panose="020B0604020202020204" pitchFamily="34" charset="0"/>
              </a:rPr>
              <a:t> Ranges to define salary intervals.</a:t>
            </a:r>
          </a:p>
          <a:p>
            <a:r>
              <a:rPr lang="en-US" dirty="0">
                <a:solidFill>
                  <a:schemeClr val="tx1"/>
                </a:solidFill>
                <a:latin typeface="Arial" panose="020B0604020202020204" pitchFamily="34" charset="0"/>
                <a:cs typeface="Arial" panose="020B0604020202020204" pitchFamily="34" charset="0"/>
              </a:rPr>
              <a:t>Create a frequency table: For the ranges created, count the frequency of people having the salary in the range using </a:t>
            </a:r>
            <a:r>
              <a:rPr lang="en-US" dirty="0" err="1">
                <a:solidFill>
                  <a:schemeClr val="tx1"/>
                </a:solidFill>
                <a:latin typeface="Arial" panose="020B0604020202020204" pitchFamily="34" charset="0"/>
                <a:cs typeface="Arial" panose="020B0604020202020204" pitchFamily="34" charset="0"/>
              </a:rPr>
              <a:t>countifs</a:t>
            </a:r>
            <a:r>
              <a:rPr lang="en-US" dirty="0">
                <a:solidFill>
                  <a:schemeClr val="tx1"/>
                </a:solidFill>
                <a:latin typeface="Arial" panose="020B0604020202020204" pitchFamily="34" charset="0"/>
                <a:cs typeface="Arial" panose="020B0604020202020204" pitchFamily="34" charset="0"/>
              </a:rPr>
              <a:t>().</a:t>
            </a:r>
          </a:p>
          <a:p>
            <a:r>
              <a:rPr lang="en-US" dirty="0">
                <a:solidFill>
                  <a:schemeClr val="tx1"/>
                </a:solidFill>
                <a:latin typeface="Arial" panose="020B0604020202020204" pitchFamily="34" charset="0"/>
                <a:cs typeface="Arial" panose="020B0604020202020204" pitchFamily="34" charset="0"/>
              </a:rPr>
              <a:t>Plot the graph to understand the salary Distribution.</a:t>
            </a:r>
          </a:p>
          <a:p>
            <a:endParaRPr lang="en-US" dirty="0">
              <a:solidFill>
                <a:schemeClr val="tx1"/>
              </a:solidFill>
              <a:latin typeface="Arial" panose="020B0604020202020204" pitchFamily="34" charset="0"/>
              <a:cs typeface="Arial" panose="020B0604020202020204" pitchFamily="34" charset="0"/>
            </a:endParaRPr>
          </a:p>
          <a:p>
            <a:endParaRPr lang="en-AE" dirty="0">
              <a:solidFill>
                <a:schemeClr val="tx1"/>
              </a:solidFill>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81E8FEB1-3319-4269-9B54-EB5EAB317229}"/>
              </a:ext>
            </a:extLst>
          </p:cNvPr>
          <p:cNvGraphicFramePr>
            <a:graphicFrameLocks noGrp="1"/>
          </p:cNvGraphicFramePr>
          <p:nvPr>
            <p:extLst>
              <p:ext uri="{D42A27DB-BD31-4B8C-83A1-F6EECF244321}">
                <p14:modId xmlns:p14="http://schemas.microsoft.com/office/powerpoint/2010/main" val="1710168655"/>
              </p:ext>
            </p:extLst>
          </p:nvPr>
        </p:nvGraphicFramePr>
        <p:xfrm>
          <a:off x="993057" y="3529780"/>
          <a:ext cx="4444181" cy="2595717"/>
        </p:xfrm>
        <a:graphic>
          <a:graphicData uri="http://schemas.openxmlformats.org/drawingml/2006/table">
            <a:tbl>
              <a:tblPr>
                <a:tableStyleId>{5C22544A-7EE6-4342-B048-85BDC9FD1C3A}</a:tableStyleId>
              </a:tblPr>
              <a:tblGrid>
                <a:gridCol w="2182646">
                  <a:extLst>
                    <a:ext uri="{9D8B030D-6E8A-4147-A177-3AD203B41FA5}">
                      <a16:colId xmlns:a16="http://schemas.microsoft.com/office/drawing/2014/main" val="1580455835"/>
                    </a:ext>
                  </a:extLst>
                </a:gridCol>
                <a:gridCol w="2261535">
                  <a:extLst>
                    <a:ext uri="{9D8B030D-6E8A-4147-A177-3AD203B41FA5}">
                      <a16:colId xmlns:a16="http://schemas.microsoft.com/office/drawing/2014/main" val="978189309"/>
                    </a:ext>
                  </a:extLst>
                </a:gridCol>
              </a:tblGrid>
              <a:tr h="288413">
                <a:tc>
                  <a:txBody>
                    <a:bodyPr/>
                    <a:lstStyle/>
                    <a:p>
                      <a:pPr algn="ctr" fontAlgn="b"/>
                      <a:r>
                        <a:rPr lang="fr-FR" sz="1400" u="none" strike="noStrike">
                          <a:effectLst/>
                          <a:latin typeface="Arial" panose="020B0604020202020204" pitchFamily="34" charset="0"/>
                          <a:cs typeface="Arial" panose="020B0604020202020204" pitchFamily="34" charset="0"/>
                        </a:rPr>
                        <a:t>class interval</a:t>
                      </a:r>
                      <a:endParaRPr lang="fr-FR"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fr-FR" sz="1400" u="none" strike="noStrike">
                          <a:effectLst/>
                          <a:latin typeface="Arial" panose="020B0604020202020204" pitchFamily="34" charset="0"/>
                          <a:cs typeface="Arial" panose="020B0604020202020204" pitchFamily="34" charset="0"/>
                        </a:rPr>
                        <a:t>count</a:t>
                      </a:r>
                      <a:endParaRPr lang="fr-FR"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extLst>
                  <a:ext uri="{0D108BD9-81ED-4DB2-BD59-A6C34878D82A}">
                    <a16:rowId xmlns:a16="http://schemas.microsoft.com/office/drawing/2014/main" val="638464167"/>
                  </a:ext>
                </a:extLst>
              </a:tr>
              <a:tr h="288413">
                <a:tc>
                  <a:txBody>
                    <a:bodyPr/>
                    <a:lstStyle/>
                    <a:p>
                      <a:pPr algn="ctr" fontAlgn="b"/>
                      <a:r>
                        <a:rPr lang="en-AE" sz="1400" u="none" strike="noStrike">
                          <a:effectLst/>
                          <a:latin typeface="Arial" panose="020B0604020202020204" pitchFamily="34" charset="0"/>
                          <a:cs typeface="Arial" panose="020B0604020202020204" pitchFamily="34" charset="0"/>
                        </a:rPr>
                        <a:t>100-20099</a:t>
                      </a:r>
                      <a:endParaRPr lang="en-AE"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AE" sz="1400" u="none" strike="noStrike">
                          <a:effectLst/>
                          <a:latin typeface="Arial" panose="020B0604020202020204" pitchFamily="34" charset="0"/>
                          <a:cs typeface="Arial" panose="020B0604020202020204" pitchFamily="34" charset="0"/>
                        </a:rPr>
                        <a:t>1414</a:t>
                      </a:r>
                      <a:endParaRPr lang="en-AE"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extLst>
                  <a:ext uri="{0D108BD9-81ED-4DB2-BD59-A6C34878D82A}">
                    <a16:rowId xmlns:a16="http://schemas.microsoft.com/office/drawing/2014/main" val="4291571660"/>
                  </a:ext>
                </a:extLst>
              </a:tr>
              <a:tr h="288413">
                <a:tc>
                  <a:txBody>
                    <a:bodyPr/>
                    <a:lstStyle/>
                    <a:p>
                      <a:pPr algn="ctr" fontAlgn="b"/>
                      <a:r>
                        <a:rPr lang="en-AE" sz="1400" u="none" strike="noStrike">
                          <a:effectLst/>
                          <a:latin typeface="Arial" panose="020B0604020202020204" pitchFamily="34" charset="0"/>
                          <a:cs typeface="Arial" panose="020B0604020202020204" pitchFamily="34" charset="0"/>
                        </a:rPr>
                        <a:t>20100-40099</a:t>
                      </a:r>
                      <a:endParaRPr lang="en-AE"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AE" sz="1400" u="none" strike="noStrike">
                          <a:effectLst/>
                          <a:latin typeface="Arial" panose="020B0604020202020204" pitchFamily="34" charset="0"/>
                          <a:cs typeface="Arial" panose="020B0604020202020204" pitchFamily="34" charset="0"/>
                        </a:rPr>
                        <a:t>1424</a:t>
                      </a:r>
                      <a:endParaRPr lang="en-AE"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extLst>
                  <a:ext uri="{0D108BD9-81ED-4DB2-BD59-A6C34878D82A}">
                    <a16:rowId xmlns:a16="http://schemas.microsoft.com/office/drawing/2014/main" val="1103959844"/>
                  </a:ext>
                </a:extLst>
              </a:tr>
              <a:tr h="288413">
                <a:tc>
                  <a:txBody>
                    <a:bodyPr/>
                    <a:lstStyle/>
                    <a:p>
                      <a:pPr algn="ctr" fontAlgn="b"/>
                      <a:r>
                        <a:rPr lang="en-AE" sz="1400" u="none" strike="noStrike">
                          <a:effectLst/>
                          <a:latin typeface="Arial" panose="020B0604020202020204" pitchFamily="34" charset="0"/>
                          <a:cs typeface="Arial" panose="020B0604020202020204" pitchFamily="34" charset="0"/>
                        </a:rPr>
                        <a:t>40100-60099</a:t>
                      </a:r>
                      <a:endParaRPr lang="en-AE"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AE" sz="1400" u="none" strike="noStrike">
                          <a:effectLst/>
                          <a:latin typeface="Arial" panose="020B0604020202020204" pitchFamily="34" charset="0"/>
                          <a:cs typeface="Arial" panose="020B0604020202020204" pitchFamily="34" charset="0"/>
                        </a:rPr>
                        <a:t>1530</a:t>
                      </a:r>
                      <a:endParaRPr lang="en-AE"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extLst>
                  <a:ext uri="{0D108BD9-81ED-4DB2-BD59-A6C34878D82A}">
                    <a16:rowId xmlns:a16="http://schemas.microsoft.com/office/drawing/2014/main" val="1278261598"/>
                  </a:ext>
                </a:extLst>
              </a:tr>
              <a:tr h="288413">
                <a:tc>
                  <a:txBody>
                    <a:bodyPr/>
                    <a:lstStyle/>
                    <a:p>
                      <a:pPr algn="ctr" fontAlgn="b"/>
                      <a:r>
                        <a:rPr lang="en-AE" sz="1400" u="none" strike="noStrike">
                          <a:effectLst/>
                          <a:latin typeface="Arial" panose="020B0604020202020204" pitchFamily="34" charset="0"/>
                          <a:cs typeface="Arial" panose="020B0604020202020204" pitchFamily="34" charset="0"/>
                        </a:rPr>
                        <a:t>60100-80099</a:t>
                      </a:r>
                      <a:endParaRPr lang="en-AE"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AE" sz="1400" u="none" strike="noStrike">
                          <a:effectLst/>
                          <a:latin typeface="Arial" panose="020B0604020202020204" pitchFamily="34" charset="0"/>
                          <a:cs typeface="Arial" panose="020B0604020202020204" pitchFamily="34" charset="0"/>
                        </a:rPr>
                        <a:t>1431</a:t>
                      </a:r>
                      <a:endParaRPr lang="en-AE"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extLst>
                  <a:ext uri="{0D108BD9-81ED-4DB2-BD59-A6C34878D82A}">
                    <a16:rowId xmlns:a16="http://schemas.microsoft.com/office/drawing/2014/main" val="3409511459"/>
                  </a:ext>
                </a:extLst>
              </a:tr>
              <a:tr h="288413">
                <a:tc>
                  <a:txBody>
                    <a:bodyPr/>
                    <a:lstStyle/>
                    <a:p>
                      <a:pPr algn="ctr" fontAlgn="b"/>
                      <a:r>
                        <a:rPr lang="en-AE" sz="1400" u="none" strike="noStrike">
                          <a:effectLst/>
                          <a:latin typeface="Arial" panose="020B0604020202020204" pitchFamily="34" charset="0"/>
                          <a:cs typeface="Arial" panose="020B0604020202020204" pitchFamily="34" charset="0"/>
                        </a:rPr>
                        <a:t>80100-100099</a:t>
                      </a:r>
                      <a:endParaRPr lang="en-AE"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AE" sz="1400" u="none" strike="noStrike">
                          <a:effectLst/>
                          <a:latin typeface="Arial" panose="020B0604020202020204" pitchFamily="34" charset="0"/>
                          <a:cs typeface="Arial" panose="020B0604020202020204" pitchFamily="34" charset="0"/>
                        </a:rPr>
                        <a:t>1365</a:t>
                      </a:r>
                      <a:endParaRPr lang="en-AE"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extLst>
                  <a:ext uri="{0D108BD9-81ED-4DB2-BD59-A6C34878D82A}">
                    <a16:rowId xmlns:a16="http://schemas.microsoft.com/office/drawing/2014/main" val="3561892311"/>
                  </a:ext>
                </a:extLst>
              </a:tr>
              <a:tr h="288413">
                <a:tc>
                  <a:txBody>
                    <a:bodyPr/>
                    <a:lstStyle/>
                    <a:p>
                      <a:pPr algn="ctr" fontAlgn="b"/>
                      <a:r>
                        <a:rPr lang="en-AE" sz="1400" u="none" strike="noStrike">
                          <a:effectLst/>
                          <a:latin typeface="Arial" panose="020B0604020202020204" pitchFamily="34" charset="0"/>
                          <a:cs typeface="Arial" panose="020B0604020202020204" pitchFamily="34" charset="0"/>
                        </a:rPr>
                        <a:t>100100-200099</a:t>
                      </a:r>
                      <a:endParaRPr lang="en-AE"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AE" sz="1400" u="none" strike="noStrike">
                          <a:effectLst/>
                          <a:latin typeface="Arial" panose="020B0604020202020204" pitchFamily="34" charset="0"/>
                          <a:cs typeface="Arial" panose="020B0604020202020204" pitchFamily="34" charset="0"/>
                        </a:rPr>
                        <a:t>1</a:t>
                      </a:r>
                      <a:endParaRPr lang="en-AE"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extLst>
                  <a:ext uri="{0D108BD9-81ED-4DB2-BD59-A6C34878D82A}">
                    <a16:rowId xmlns:a16="http://schemas.microsoft.com/office/drawing/2014/main" val="1956519095"/>
                  </a:ext>
                </a:extLst>
              </a:tr>
              <a:tr h="288413">
                <a:tc>
                  <a:txBody>
                    <a:bodyPr/>
                    <a:lstStyle/>
                    <a:p>
                      <a:pPr algn="ctr" fontAlgn="b"/>
                      <a:r>
                        <a:rPr lang="en-AE" sz="1400" u="none" strike="noStrike">
                          <a:effectLst/>
                          <a:latin typeface="Arial" panose="020B0604020202020204" pitchFamily="34" charset="0"/>
                          <a:cs typeface="Arial" panose="020B0604020202020204" pitchFamily="34" charset="0"/>
                        </a:rPr>
                        <a:t>200100-300099</a:t>
                      </a:r>
                      <a:endParaRPr lang="en-AE"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AE" sz="1400" u="none" strike="noStrike">
                          <a:effectLst/>
                          <a:latin typeface="Arial" panose="020B0604020202020204" pitchFamily="34" charset="0"/>
                          <a:cs typeface="Arial" panose="020B0604020202020204" pitchFamily="34" charset="0"/>
                        </a:rPr>
                        <a:t>1</a:t>
                      </a:r>
                      <a:endParaRPr lang="en-AE"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extLst>
                  <a:ext uri="{0D108BD9-81ED-4DB2-BD59-A6C34878D82A}">
                    <a16:rowId xmlns:a16="http://schemas.microsoft.com/office/drawing/2014/main" val="915419877"/>
                  </a:ext>
                </a:extLst>
              </a:tr>
              <a:tr h="288413">
                <a:tc>
                  <a:txBody>
                    <a:bodyPr/>
                    <a:lstStyle/>
                    <a:p>
                      <a:pPr algn="ctr" fontAlgn="b"/>
                      <a:r>
                        <a:rPr lang="en-AE" sz="1400" u="none" strike="noStrike">
                          <a:effectLst/>
                          <a:latin typeface="Arial" panose="020B0604020202020204" pitchFamily="34" charset="0"/>
                          <a:cs typeface="Arial" panose="020B0604020202020204" pitchFamily="34" charset="0"/>
                        </a:rPr>
                        <a:t>300100-400099</a:t>
                      </a:r>
                      <a:endParaRPr lang="en-AE"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AE" sz="1400" u="none" strike="noStrike" dirty="0">
                          <a:effectLst/>
                          <a:latin typeface="Arial" panose="020B0604020202020204" pitchFamily="34" charset="0"/>
                          <a:cs typeface="Arial" panose="020B0604020202020204" pitchFamily="34" charset="0"/>
                        </a:rPr>
                        <a:t>1</a:t>
                      </a:r>
                      <a:endParaRPr lang="en-AE"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extLst>
                  <a:ext uri="{0D108BD9-81ED-4DB2-BD59-A6C34878D82A}">
                    <a16:rowId xmlns:a16="http://schemas.microsoft.com/office/drawing/2014/main" val="3783349960"/>
                  </a:ext>
                </a:extLst>
              </a:tr>
            </a:tbl>
          </a:graphicData>
        </a:graphic>
      </p:graphicFrame>
    </p:spTree>
    <p:extLst>
      <p:ext uri="{BB962C8B-B14F-4D97-AF65-F5344CB8AC3E}">
        <p14:creationId xmlns:p14="http://schemas.microsoft.com/office/powerpoint/2010/main" val="2751758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DB82CD-6F82-430A-9B61-4D0D39FF5FAB}"/>
              </a:ext>
            </a:extLst>
          </p:cNvPr>
          <p:cNvSpPr>
            <a:spLocks noGrp="1"/>
          </p:cNvSpPr>
          <p:nvPr>
            <p:ph idx="1"/>
          </p:nvPr>
        </p:nvSpPr>
        <p:spPr>
          <a:xfrm>
            <a:off x="705909" y="2093914"/>
            <a:ext cx="8596668" cy="3880773"/>
          </a:xfrm>
        </p:spPr>
        <p:txBody>
          <a:bodyPr/>
          <a:lstStyle/>
          <a:p>
            <a:endParaRPr lang="en-AE" dirty="0"/>
          </a:p>
        </p:txBody>
      </p:sp>
      <p:graphicFrame>
        <p:nvGraphicFramePr>
          <p:cNvPr id="4" name="Chart 3">
            <a:extLst>
              <a:ext uri="{FF2B5EF4-FFF2-40B4-BE49-F238E27FC236}">
                <a16:creationId xmlns:a16="http://schemas.microsoft.com/office/drawing/2014/main" id="{60AE9F8F-C264-4850-8058-32DC21CE2139}"/>
              </a:ext>
            </a:extLst>
          </p:cNvPr>
          <p:cNvGraphicFramePr>
            <a:graphicFrameLocks/>
          </p:cNvGraphicFramePr>
          <p:nvPr>
            <p:extLst>
              <p:ext uri="{D42A27DB-BD31-4B8C-83A1-F6EECF244321}">
                <p14:modId xmlns:p14="http://schemas.microsoft.com/office/powerpoint/2010/main" val="394692977"/>
              </p:ext>
            </p:extLst>
          </p:nvPr>
        </p:nvGraphicFramePr>
        <p:xfrm>
          <a:off x="1295707" y="1019175"/>
          <a:ext cx="7838768" cy="44481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0744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407D7-EAD4-4DC0-8713-432978B154E4}"/>
              </a:ext>
            </a:extLst>
          </p:cNvPr>
          <p:cNvSpPr>
            <a:spLocks noGrp="1"/>
          </p:cNvSpPr>
          <p:nvPr>
            <p:ph idx="1"/>
          </p:nvPr>
        </p:nvSpPr>
        <p:spPr>
          <a:xfrm>
            <a:off x="677334" y="1152525"/>
            <a:ext cx="8596668" cy="4888837"/>
          </a:xfrm>
        </p:spPr>
        <p:txBody>
          <a:bodyPr/>
          <a:lstStyle/>
          <a:p>
            <a:r>
              <a:rPr lang="en-US" b="1" i="0" dirty="0">
                <a:solidFill>
                  <a:schemeClr val="tx1"/>
                </a:solidFill>
                <a:effectLst/>
                <a:latin typeface="Arial" panose="020B0604020202020204" pitchFamily="34" charset="0"/>
                <a:cs typeface="Arial" panose="020B0604020202020204" pitchFamily="34" charset="0"/>
              </a:rPr>
              <a:t>Use a pie chart, bar graph, or any other suitable visualization to show the proportion of people working in different departments.</a:t>
            </a:r>
          </a:p>
          <a:p>
            <a:r>
              <a:rPr lang="en-US" dirty="0">
                <a:solidFill>
                  <a:schemeClr val="tx1"/>
                </a:solidFill>
                <a:latin typeface="Arial" panose="020B0604020202020204" pitchFamily="34" charset="0"/>
                <a:cs typeface="Arial" panose="020B0604020202020204" pitchFamily="34" charset="0"/>
              </a:rPr>
              <a:t>Visualize Department </a:t>
            </a:r>
            <a:r>
              <a:rPr lang="en-US" dirty="0" err="1">
                <a:solidFill>
                  <a:schemeClr val="tx1"/>
                </a:solidFill>
                <a:latin typeface="Arial" panose="020B0604020202020204" pitchFamily="34" charset="0"/>
                <a:cs typeface="Arial" panose="020B0604020202020204" pitchFamily="34" charset="0"/>
              </a:rPr>
              <a:t>Distribution:Use</a:t>
            </a:r>
            <a:r>
              <a:rPr lang="en-US" dirty="0">
                <a:solidFill>
                  <a:schemeClr val="tx1"/>
                </a:solidFill>
                <a:latin typeface="Arial" panose="020B0604020202020204" pitchFamily="34" charset="0"/>
                <a:cs typeface="Arial" panose="020B0604020202020204" pitchFamily="34" charset="0"/>
              </a:rPr>
              <a:t> a Pivot Chart to create a Pie Chart or Bar Graph showing the number of employees in each department</a:t>
            </a:r>
            <a:r>
              <a:rPr lang="en-US" b="1" dirty="0">
                <a:solidFill>
                  <a:schemeClr val="tx1"/>
                </a:solidFill>
                <a:latin typeface="Arial" panose="020B0604020202020204" pitchFamily="34" charset="0"/>
                <a:cs typeface="Arial" panose="020B0604020202020204" pitchFamily="34" charset="0"/>
              </a:rPr>
              <a:t>.</a:t>
            </a:r>
          </a:p>
          <a:p>
            <a:pPr marL="0" indent="0">
              <a:buNone/>
            </a:pPr>
            <a:endParaRPr lang="en-AE" dirty="0">
              <a:solidFill>
                <a:schemeClr val="tx1"/>
              </a:solidFill>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425C1132-5B9B-4A4E-B5A4-1C1BA11901DF}"/>
              </a:ext>
            </a:extLst>
          </p:cNvPr>
          <p:cNvGraphicFramePr>
            <a:graphicFrameLocks noGrp="1"/>
          </p:cNvGraphicFramePr>
          <p:nvPr>
            <p:extLst>
              <p:ext uri="{D42A27DB-BD31-4B8C-83A1-F6EECF244321}">
                <p14:modId xmlns:p14="http://schemas.microsoft.com/office/powerpoint/2010/main" val="1921708820"/>
              </p:ext>
            </p:extLst>
          </p:nvPr>
        </p:nvGraphicFramePr>
        <p:xfrm>
          <a:off x="1614002" y="3264309"/>
          <a:ext cx="3862566" cy="2327568"/>
        </p:xfrm>
        <a:graphic>
          <a:graphicData uri="http://schemas.openxmlformats.org/drawingml/2006/table">
            <a:tbl>
              <a:tblPr/>
              <a:tblGrid>
                <a:gridCol w="2177661">
                  <a:extLst>
                    <a:ext uri="{9D8B030D-6E8A-4147-A177-3AD203B41FA5}">
                      <a16:colId xmlns:a16="http://schemas.microsoft.com/office/drawing/2014/main" val="3929541925"/>
                    </a:ext>
                  </a:extLst>
                </a:gridCol>
                <a:gridCol w="1684905">
                  <a:extLst>
                    <a:ext uri="{9D8B030D-6E8A-4147-A177-3AD203B41FA5}">
                      <a16:colId xmlns:a16="http://schemas.microsoft.com/office/drawing/2014/main" val="3668493047"/>
                    </a:ext>
                  </a:extLst>
                </a:gridCol>
              </a:tblGrid>
              <a:tr h="193964">
                <a:tc>
                  <a:txBody>
                    <a:bodyPr/>
                    <a:lstStyle/>
                    <a:p>
                      <a:pPr algn="l" fontAlgn="b"/>
                      <a:endParaRPr lang="en-AE"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A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279322824"/>
                  </a:ext>
                </a:extLst>
              </a:tr>
              <a:tr h="193964">
                <a:tc>
                  <a:txBody>
                    <a:bodyPr/>
                    <a:lstStyle/>
                    <a:p>
                      <a:pPr algn="l" fontAlgn="b"/>
                      <a:r>
                        <a:rPr lang="fr-FR" sz="1100" b="1" i="0" u="none" strike="noStrike" dirty="0">
                          <a:solidFill>
                            <a:srgbClr val="000000"/>
                          </a:solidFill>
                          <a:effectLst/>
                          <a:latin typeface="Calibri" panose="020F0502020204030204" pitchFamily="34" charset="0"/>
                        </a:rPr>
                        <a:t>Row Labels</a:t>
                      </a:r>
                    </a:p>
                  </a:txBody>
                  <a:tcPr marL="7620" marR="7620" marT="762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fr-FR" sz="1100" b="1" i="0" u="none" strike="noStrike">
                          <a:solidFill>
                            <a:srgbClr val="000000"/>
                          </a:solidFill>
                          <a:effectLst/>
                          <a:latin typeface="Calibri" panose="020F0502020204030204" pitchFamily="34" charset="0"/>
                        </a:rPr>
                        <a:t>Count of event_name</a:t>
                      </a:r>
                    </a:p>
                  </a:txBody>
                  <a:tcPr marL="7620" marR="7620" marT="762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213793752"/>
                  </a:ext>
                </a:extLst>
              </a:tr>
              <a:tr h="193964">
                <a:tc>
                  <a:txBody>
                    <a:bodyPr/>
                    <a:lstStyle/>
                    <a:p>
                      <a:pPr algn="l" fontAlgn="b"/>
                      <a:r>
                        <a:rPr lang="fr-FR" sz="1100" b="0" i="0" u="none" strike="noStrike" dirty="0">
                          <a:solidFill>
                            <a:srgbClr val="000000"/>
                          </a:solidFill>
                          <a:effectLst/>
                          <a:latin typeface="Calibri" panose="020F0502020204030204" pitchFamily="34" charset="0"/>
                        </a:rPr>
                        <a:t>Operations </a:t>
                      </a:r>
                      <a:r>
                        <a:rPr lang="fr-FR" sz="1100" b="0" i="0" u="none" strike="noStrike" dirty="0" err="1">
                          <a:solidFill>
                            <a:srgbClr val="000000"/>
                          </a:solidFill>
                          <a:effectLst/>
                          <a:latin typeface="Calibri" panose="020F0502020204030204" pitchFamily="34" charset="0"/>
                        </a:rPr>
                        <a:t>Department</a:t>
                      </a:r>
                      <a:endParaRPr lang="fr-FR" sz="11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AE" sz="1100" b="0" i="0" u="none" strike="noStrike">
                          <a:solidFill>
                            <a:srgbClr val="000000"/>
                          </a:solidFill>
                          <a:effectLst/>
                          <a:latin typeface="Calibri" panose="020F0502020204030204" pitchFamily="34" charset="0"/>
                        </a:rPr>
                        <a:t>2771</a:t>
                      </a:r>
                    </a:p>
                  </a:txBody>
                  <a:tcPr marL="7620" marR="7620" marT="7620"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1508353187"/>
                  </a:ext>
                </a:extLst>
              </a:tr>
              <a:tr h="193964">
                <a:tc>
                  <a:txBody>
                    <a:bodyPr/>
                    <a:lstStyle/>
                    <a:p>
                      <a:pPr algn="l" fontAlgn="b"/>
                      <a:r>
                        <a:rPr lang="fr-FR" sz="1100" b="0" i="0" u="none" strike="noStrike">
                          <a:solidFill>
                            <a:srgbClr val="000000"/>
                          </a:solidFill>
                          <a:effectLst/>
                          <a:latin typeface="Calibri" panose="020F0502020204030204" pitchFamily="34" charset="0"/>
                        </a:rPr>
                        <a:t>Service Department</a:t>
                      </a:r>
                    </a:p>
                  </a:txBody>
                  <a:tcPr marL="7620" marR="7620" marT="7620" marB="0" anchor="b">
                    <a:lnL>
                      <a:noFill/>
                    </a:lnL>
                    <a:lnR>
                      <a:noFill/>
                    </a:lnR>
                    <a:lnT>
                      <a:noFill/>
                    </a:lnT>
                    <a:lnB>
                      <a:noFill/>
                    </a:lnB>
                  </a:tcPr>
                </a:tc>
                <a:tc>
                  <a:txBody>
                    <a:bodyPr/>
                    <a:lstStyle/>
                    <a:p>
                      <a:pPr algn="r" fontAlgn="b"/>
                      <a:r>
                        <a:rPr lang="en-AE" sz="1100" b="0" i="0" u="none" strike="noStrike">
                          <a:solidFill>
                            <a:srgbClr val="000000"/>
                          </a:solidFill>
                          <a:effectLst/>
                          <a:latin typeface="Calibri" panose="020F0502020204030204" pitchFamily="34" charset="0"/>
                        </a:rPr>
                        <a:t>2055</a:t>
                      </a:r>
                    </a:p>
                  </a:txBody>
                  <a:tcPr marL="7620" marR="7620" marT="7620" marB="0" anchor="b">
                    <a:lnL>
                      <a:noFill/>
                    </a:lnL>
                    <a:lnR>
                      <a:noFill/>
                    </a:lnR>
                    <a:lnT>
                      <a:noFill/>
                    </a:lnT>
                    <a:lnB>
                      <a:noFill/>
                    </a:lnB>
                  </a:tcPr>
                </a:tc>
                <a:extLst>
                  <a:ext uri="{0D108BD9-81ED-4DB2-BD59-A6C34878D82A}">
                    <a16:rowId xmlns:a16="http://schemas.microsoft.com/office/drawing/2014/main" val="674586266"/>
                  </a:ext>
                </a:extLst>
              </a:tr>
              <a:tr h="193964">
                <a:tc>
                  <a:txBody>
                    <a:bodyPr/>
                    <a:lstStyle/>
                    <a:p>
                      <a:pPr algn="l" fontAlgn="b"/>
                      <a:r>
                        <a:rPr lang="fr-FR" sz="1100" b="0" i="0" u="none" strike="noStrike">
                          <a:solidFill>
                            <a:srgbClr val="000000"/>
                          </a:solidFill>
                          <a:effectLst/>
                          <a:latin typeface="Calibri" panose="020F0502020204030204" pitchFamily="34" charset="0"/>
                        </a:rPr>
                        <a:t>Sales Department</a:t>
                      </a:r>
                    </a:p>
                  </a:txBody>
                  <a:tcPr marL="7620" marR="7620" marT="7620" marB="0" anchor="b">
                    <a:lnL>
                      <a:noFill/>
                    </a:lnL>
                    <a:lnR>
                      <a:noFill/>
                    </a:lnR>
                    <a:lnT>
                      <a:noFill/>
                    </a:lnT>
                    <a:lnB>
                      <a:noFill/>
                    </a:lnB>
                  </a:tcPr>
                </a:tc>
                <a:tc>
                  <a:txBody>
                    <a:bodyPr/>
                    <a:lstStyle/>
                    <a:p>
                      <a:pPr algn="r" fontAlgn="b"/>
                      <a:r>
                        <a:rPr lang="en-AE" sz="1100" b="0" i="0" u="none" strike="noStrike">
                          <a:solidFill>
                            <a:srgbClr val="000000"/>
                          </a:solidFill>
                          <a:effectLst/>
                          <a:latin typeface="Calibri" panose="020F0502020204030204" pitchFamily="34" charset="0"/>
                        </a:rPr>
                        <a:t>747</a:t>
                      </a:r>
                    </a:p>
                  </a:txBody>
                  <a:tcPr marL="7620" marR="7620" marT="7620" marB="0" anchor="b">
                    <a:lnL>
                      <a:noFill/>
                    </a:lnL>
                    <a:lnR>
                      <a:noFill/>
                    </a:lnR>
                    <a:lnT>
                      <a:noFill/>
                    </a:lnT>
                    <a:lnB>
                      <a:noFill/>
                    </a:lnB>
                  </a:tcPr>
                </a:tc>
                <a:extLst>
                  <a:ext uri="{0D108BD9-81ED-4DB2-BD59-A6C34878D82A}">
                    <a16:rowId xmlns:a16="http://schemas.microsoft.com/office/drawing/2014/main" val="2322212652"/>
                  </a:ext>
                </a:extLst>
              </a:tr>
              <a:tr h="193964">
                <a:tc>
                  <a:txBody>
                    <a:bodyPr/>
                    <a:lstStyle/>
                    <a:p>
                      <a:pPr algn="l" fontAlgn="b"/>
                      <a:r>
                        <a:rPr lang="fr-FR" sz="1100" b="0" i="0" u="none" strike="noStrike">
                          <a:solidFill>
                            <a:srgbClr val="000000"/>
                          </a:solidFill>
                          <a:effectLst/>
                          <a:latin typeface="Calibri" panose="020F0502020204030204" pitchFamily="34" charset="0"/>
                        </a:rPr>
                        <a:t>Production Department</a:t>
                      </a:r>
                    </a:p>
                  </a:txBody>
                  <a:tcPr marL="7620" marR="7620" marT="7620" marB="0" anchor="b">
                    <a:lnL>
                      <a:noFill/>
                    </a:lnL>
                    <a:lnR>
                      <a:noFill/>
                    </a:lnR>
                    <a:lnT>
                      <a:noFill/>
                    </a:lnT>
                    <a:lnB>
                      <a:noFill/>
                    </a:lnB>
                  </a:tcPr>
                </a:tc>
                <a:tc>
                  <a:txBody>
                    <a:bodyPr/>
                    <a:lstStyle/>
                    <a:p>
                      <a:pPr algn="r" fontAlgn="b"/>
                      <a:r>
                        <a:rPr lang="en-AE" sz="1100" b="0" i="0" u="none" strike="noStrike">
                          <a:solidFill>
                            <a:srgbClr val="000000"/>
                          </a:solidFill>
                          <a:effectLst/>
                          <a:latin typeface="Calibri" panose="020F0502020204030204" pitchFamily="34" charset="0"/>
                        </a:rPr>
                        <a:t>380</a:t>
                      </a:r>
                    </a:p>
                  </a:txBody>
                  <a:tcPr marL="7620" marR="7620" marT="7620" marB="0" anchor="b">
                    <a:lnL>
                      <a:noFill/>
                    </a:lnL>
                    <a:lnR>
                      <a:noFill/>
                    </a:lnR>
                    <a:lnT>
                      <a:noFill/>
                    </a:lnT>
                    <a:lnB>
                      <a:noFill/>
                    </a:lnB>
                  </a:tcPr>
                </a:tc>
                <a:extLst>
                  <a:ext uri="{0D108BD9-81ED-4DB2-BD59-A6C34878D82A}">
                    <a16:rowId xmlns:a16="http://schemas.microsoft.com/office/drawing/2014/main" val="3321694206"/>
                  </a:ext>
                </a:extLst>
              </a:tr>
              <a:tr h="193964">
                <a:tc>
                  <a:txBody>
                    <a:bodyPr/>
                    <a:lstStyle/>
                    <a:p>
                      <a:pPr algn="l" fontAlgn="b"/>
                      <a:r>
                        <a:rPr lang="fr-FR" sz="1100" b="0" i="0" u="none" strike="noStrike">
                          <a:solidFill>
                            <a:srgbClr val="000000"/>
                          </a:solidFill>
                          <a:effectLst/>
                          <a:latin typeface="Calibri" panose="020F0502020204030204" pitchFamily="34" charset="0"/>
                        </a:rPr>
                        <a:t>Purchase Department</a:t>
                      </a:r>
                    </a:p>
                  </a:txBody>
                  <a:tcPr marL="7620" marR="7620" marT="7620" marB="0" anchor="b">
                    <a:lnL>
                      <a:noFill/>
                    </a:lnL>
                    <a:lnR>
                      <a:noFill/>
                    </a:lnR>
                    <a:lnT>
                      <a:noFill/>
                    </a:lnT>
                    <a:lnB>
                      <a:noFill/>
                    </a:lnB>
                  </a:tcPr>
                </a:tc>
                <a:tc>
                  <a:txBody>
                    <a:bodyPr/>
                    <a:lstStyle/>
                    <a:p>
                      <a:pPr algn="r" fontAlgn="b"/>
                      <a:r>
                        <a:rPr lang="en-AE" sz="1100" b="0" i="0" u="none" strike="noStrike">
                          <a:solidFill>
                            <a:srgbClr val="000000"/>
                          </a:solidFill>
                          <a:effectLst/>
                          <a:latin typeface="Calibri" panose="020F0502020204030204" pitchFamily="34" charset="0"/>
                        </a:rPr>
                        <a:t>333</a:t>
                      </a:r>
                    </a:p>
                  </a:txBody>
                  <a:tcPr marL="7620" marR="7620" marT="7620" marB="0" anchor="b">
                    <a:lnL>
                      <a:noFill/>
                    </a:lnL>
                    <a:lnR>
                      <a:noFill/>
                    </a:lnR>
                    <a:lnT>
                      <a:noFill/>
                    </a:lnT>
                    <a:lnB>
                      <a:noFill/>
                    </a:lnB>
                  </a:tcPr>
                </a:tc>
                <a:extLst>
                  <a:ext uri="{0D108BD9-81ED-4DB2-BD59-A6C34878D82A}">
                    <a16:rowId xmlns:a16="http://schemas.microsoft.com/office/drawing/2014/main" val="988453073"/>
                  </a:ext>
                </a:extLst>
              </a:tr>
              <a:tr h="193964">
                <a:tc>
                  <a:txBody>
                    <a:bodyPr/>
                    <a:lstStyle/>
                    <a:p>
                      <a:pPr algn="l" fontAlgn="b"/>
                      <a:r>
                        <a:rPr lang="fr-FR" sz="1100" b="0" i="0" u="none" strike="noStrike">
                          <a:solidFill>
                            <a:srgbClr val="000000"/>
                          </a:solidFill>
                          <a:effectLst/>
                          <a:latin typeface="Calibri" panose="020F0502020204030204" pitchFamily="34" charset="0"/>
                        </a:rPr>
                        <a:t>Marketing Department</a:t>
                      </a:r>
                    </a:p>
                  </a:txBody>
                  <a:tcPr marL="7620" marR="7620" marT="7620" marB="0" anchor="b">
                    <a:lnL>
                      <a:noFill/>
                    </a:lnL>
                    <a:lnR>
                      <a:noFill/>
                    </a:lnR>
                    <a:lnT>
                      <a:noFill/>
                    </a:lnT>
                    <a:lnB>
                      <a:noFill/>
                    </a:lnB>
                  </a:tcPr>
                </a:tc>
                <a:tc>
                  <a:txBody>
                    <a:bodyPr/>
                    <a:lstStyle/>
                    <a:p>
                      <a:pPr algn="r" fontAlgn="b"/>
                      <a:r>
                        <a:rPr lang="en-AE" sz="1100" b="0" i="0" u="none" strike="noStrike">
                          <a:solidFill>
                            <a:srgbClr val="000000"/>
                          </a:solidFill>
                          <a:effectLst/>
                          <a:latin typeface="Calibri" panose="020F0502020204030204" pitchFamily="34" charset="0"/>
                        </a:rPr>
                        <a:t>325</a:t>
                      </a:r>
                    </a:p>
                  </a:txBody>
                  <a:tcPr marL="7620" marR="7620" marT="7620" marB="0" anchor="b">
                    <a:lnL>
                      <a:noFill/>
                    </a:lnL>
                    <a:lnR>
                      <a:noFill/>
                    </a:lnR>
                    <a:lnT>
                      <a:noFill/>
                    </a:lnT>
                    <a:lnB>
                      <a:noFill/>
                    </a:lnB>
                  </a:tcPr>
                </a:tc>
                <a:extLst>
                  <a:ext uri="{0D108BD9-81ED-4DB2-BD59-A6C34878D82A}">
                    <a16:rowId xmlns:a16="http://schemas.microsoft.com/office/drawing/2014/main" val="2255984689"/>
                  </a:ext>
                </a:extLst>
              </a:tr>
              <a:tr h="193964">
                <a:tc>
                  <a:txBody>
                    <a:bodyPr/>
                    <a:lstStyle/>
                    <a:p>
                      <a:pPr algn="l" fontAlgn="b"/>
                      <a:r>
                        <a:rPr lang="fr-FR" sz="1100" b="0" i="0" u="none" strike="noStrike">
                          <a:solidFill>
                            <a:srgbClr val="000000"/>
                          </a:solidFill>
                          <a:effectLst/>
                          <a:latin typeface="Calibri" panose="020F0502020204030204" pitchFamily="34" charset="0"/>
                        </a:rPr>
                        <a:t>Finance Department</a:t>
                      </a:r>
                    </a:p>
                  </a:txBody>
                  <a:tcPr marL="7620" marR="7620" marT="7620" marB="0" anchor="b">
                    <a:lnL>
                      <a:noFill/>
                    </a:lnL>
                    <a:lnR>
                      <a:noFill/>
                    </a:lnR>
                    <a:lnT>
                      <a:noFill/>
                    </a:lnT>
                    <a:lnB>
                      <a:noFill/>
                    </a:lnB>
                  </a:tcPr>
                </a:tc>
                <a:tc>
                  <a:txBody>
                    <a:bodyPr/>
                    <a:lstStyle/>
                    <a:p>
                      <a:pPr algn="r" fontAlgn="b"/>
                      <a:r>
                        <a:rPr lang="en-AE" sz="1100" b="0" i="0" u="none" strike="noStrike">
                          <a:solidFill>
                            <a:srgbClr val="000000"/>
                          </a:solidFill>
                          <a:effectLst/>
                          <a:latin typeface="Calibri" panose="020F0502020204030204" pitchFamily="34" charset="0"/>
                        </a:rPr>
                        <a:t>288</a:t>
                      </a:r>
                    </a:p>
                  </a:txBody>
                  <a:tcPr marL="7620" marR="7620" marT="7620" marB="0" anchor="b">
                    <a:lnL>
                      <a:noFill/>
                    </a:lnL>
                    <a:lnR>
                      <a:noFill/>
                    </a:lnR>
                    <a:lnT>
                      <a:noFill/>
                    </a:lnT>
                    <a:lnB>
                      <a:noFill/>
                    </a:lnB>
                  </a:tcPr>
                </a:tc>
                <a:extLst>
                  <a:ext uri="{0D108BD9-81ED-4DB2-BD59-A6C34878D82A}">
                    <a16:rowId xmlns:a16="http://schemas.microsoft.com/office/drawing/2014/main" val="3535329911"/>
                  </a:ext>
                </a:extLst>
              </a:tr>
              <a:tr h="193964">
                <a:tc>
                  <a:txBody>
                    <a:bodyPr/>
                    <a:lstStyle/>
                    <a:p>
                      <a:pPr algn="l" fontAlgn="b"/>
                      <a:r>
                        <a:rPr lang="fr-FR" sz="1100" b="0" i="0" u="none" strike="noStrike">
                          <a:solidFill>
                            <a:srgbClr val="000000"/>
                          </a:solidFill>
                          <a:effectLst/>
                          <a:latin typeface="Calibri" panose="020F0502020204030204" pitchFamily="34" charset="0"/>
                        </a:rPr>
                        <a:t>General Management</a:t>
                      </a:r>
                    </a:p>
                  </a:txBody>
                  <a:tcPr marL="7620" marR="7620" marT="7620" marB="0" anchor="b">
                    <a:lnL>
                      <a:noFill/>
                    </a:lnL>
                    <a:lnR>
                      <a:noFill/>
                    </a:lnR>
                    <a:lnT>
                      <a:noFill/>
                    </a:lnT>
                    <a:lnB>
                      <a:noFill/>
                    </a:lnB>
                  </a:tcPr>
                </a:tc>
                <a:tc>
                  <a:txBody>
                    <a:bodyPr/>
                    <a:lstStyle/>
                    <a:p>
                      <a:pPr algn="r" fontAlgn="b"/>
                      <a:r>
                        <a:rPr lang="en-AE" sz="1100" b="0" i="0" u="none" strike="noStrike">
                          <a:solidFill>
                            <a:srgbClr val="000000"/>
                          </a:solidFill>
                          <a:effectLst/>
                          <a:latin typeface="Calibri" panose="020F0502020204030204" pitchFamily="34" charset="0"/>
                        </a:rPr>
                        <a:t>172</a:t>
                      </a:r>
                    </a:p>
                  </a:txBody>
                  <a:tcPr marL="7620" marR="7620" marT="7620" marB="0" anchor="b">
                    <a:lnL>
                      <a:noFill/>
                    </a:lnL>
                    <a:lnR>
                      <a:noFill/>
                    </a:lnR>
                    <a:lnT>
                      <a:noFill/>
                    </a:lnT>
                    <a:lnB>
                      <a:noFill/>
                    </a:lnB>
                  </a:tcPr>
                </a:tc>
                <a:extLst>
                  <a:ext uri="{0D108BD9-81ED-4DB2-BD59-A6C34878D82A}">
                    <a16:rowId xmlns:a16="http://schemas.microsoft.com/office/drawing/2014/main" val="3444218531"/>
                  </a:ext>
                </a:extLst>
              </a:tr>
              <a:tr h="193964">
                <a:tc>
                  <a:txBody>
                    <a:bodyPr/>
                    <a:lstStyle/>
                    <a:p>
                      <a:pPr algn="l" fontAlgn="b"/>
                      <a:r>
                        <a:rPr lang="fr-FR" sz="1100" b="0" i="0" u="none" strike="noStrike">
                          <a:solidFill>
                            <a:srgbClr val="000000"/>
                          </a:solidFill>
                          <a:effectLst/>
                          <a:latin typeface="Calibri" panose="020F0502020204030204" pitchFamily="34" charset="0"/>
                        </a:rPr>
                        <a:t>Human Resource Department</a:t>
                      </a:r>
                    </a:p>
                  </a:txBody>
                  <a:tcPr marL="7620" marR="7620" marT="7620"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AE" sz="1100" b="0" i="0" u="none" strike="noStrike">
                          <a:solidFill>
                            <a:srgbClr val="000000"/>
                          </a:solidFill>
                          <a:effectLst/>
                          <a:latin typeface="Calibri" panose="020F0502020204030204" pitchFamily="34" charset="0"/>
                        </a:rPr>
                        <a:t>97</a:t>
                      </a:r>
                    </a:p>
                  </a:txBody>
                  <a:tcPr marL="7620" marR="7620" marT="7620"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774740350"/>
                  </a:ext>
                </a:extLst>
              </a:tr>
              <a:tr h="193964">
                <a:tc>
                  <a:txBody>
                    <a:bodyPr/>
                    <a:lstStyle/>
                    <a:p>
                      <a:pPr algn="l" fontAlgn="b"/>
                      <a:r>
                        <a:rPr lang="fr-FR" sz="1100" b="1" i="0" u="none" strike="noStrike">
                          <a:solidFill>
                            <a:srgbClr val="000000"/>
                          </a:solidFill>
                          <a:effectLst/>
                          <a:latin typeface="Calibri" panose="020F0502020204030204" pitchFamily="34" charset="0"/>
                        </a:rPr>
                        <a:t>Grand Total</a:t>
                      </a:r>
                    </a:p>
                  </a:txBody>
                  <a:tcPr marL="7620" marR="7620" marT="7620"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AE" sz="1100" b="1" i="0" u="none" strike="noStrike" dirty="0">
                          <a:solidFill>
                            <a:srgbClr val="000000"/>
                          </a:solidFill>
                          <a:effectLst/>
                          <a:latin typeface="Calibri" panose="020F0502020204030204" pitchFamily="34" charset="0"/>
                        </a:rPr>
                        <a:t>7168</a:t>
                      </a:r>
                    </a:p>
                  </a:txBody>
                  <a:tcPr marL="7620" marR="7620" marT="7620"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2277656869"/>
                  </a:ext>
                </a:extLst>
              </a:tr>
            </a:tbl>
          </a:graphicData>
        </a:graphic>
      </p:graphicFrame>
    </p:spTree>
    <p:extLst>
      <p:ext uri="{BB962C8B-B14F-4D97-AF65-F5344CB8AC3E}">
        <p14:creationId xmlns:p14="http://schemas.microsoft.com/office/powerpoint/2010/main" val="627606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A23044FE-E4E4-4BBB-8DDD-9CA326F6053E}"/>
              </a:ext>
            </a:extLst>
          </p:cNvPr>
          <p:cNvGraphicFramePr>
            <a:graphicFrameLocks/>
          </p:cNvGraphicFramePr>
          <p:nvPr>
            <p:extLst>
              <p:ext uri="{D42A27DB-BD31-4B8C-83A1-F6EECF244321}">
                <p14:modId xmlns:p14="http://schemas.microsoft.com/office/powerpoint/2010/main" val="3260421206"/>
              </p:ext>
            </p:extLst>
          </p:nvPr>
        </p:nvGraphicFramePr>
        <p:xfrm>
          <a:off x="1456771" y="1039392"/>
          <a:ext cx="8401604" cy="54852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552890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Facet</Template>
  <TotalTime>121</TotalTime>
  <Words>858</Words>
  <Application>Microsoft Office PowerPoint</Application>
  <PresentationFormat>Widescreen</PresentationFormat>
  <Paragraphs>100</Paragraphs>
  <Slides>13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Calibri</vt:lpstr>
      <vt:lpstr>Manrope</vt:lpstr>
      <vt:lpstr>Trebuchet MS</vt:lpstr>
      <vt:lpstr>Wingdings 3</vt:lpstr>
      <vt:lpstr>Facet</vt:lpstr>
      <vt:lpstr>Worksheet</vt:lpstr>
      <vt:lpstr>Hiring Process Analytics </vt:lpstr>
      <vt:lpstr>Project Description: </vt:lpstr>
      <vt:lpstr>Tech-Stack Used:</vt:lpstr>
      <vt:lpstr>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Analytics</dc:title>
  <dc:creator>Afeefa Siddiqua</dc:creator>
  <cp:lastModifiedBy>Afeefa Siddiqua</cp:lastModifiedBy>
  <cp:revision>15</cp:revision>
  <dcterms:created xsi:type="dcterms:W3CDTF">2024-06-27T10:38:01Z</dcterms:created>
  <dcterms:modified xsi:type="dcterms:W3CDTF">2024-06-27T12:41:39Z</dcterms:modified>
</cp:coreProperties>
</file>